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56" r:id="rId3"/>
    <p:sldId id="257" r:id="rId4"/>
    <p:sldId id="259" r:id="rId5"/>
    <p:sldId id="260" r:id="rId6"/>
    <p:sldId id="345" r:id="rId7"/>
    <p:sldId id="262" r:id="rId8"/>
    <p:sldId id="325" r:id="rId9"/>
    <p:sldId id="338" r:id="rId10"/>
    <p:sldId id="326" r:id="rId11"/>
    <p:sldId id="327" r:id="rId12"/>
    <p:sldId id="340" r:id="rId13"/>
    <p:sldId id="339" r:id="rId14"/>
    <p:sldId id="328" r:id="rId15"/>
    <p:sldId id="329" r:id="rId16"/>
    <p:sldId id="330" r:id="rId17"/>
    <p:sldId id="341" r:id="rId18"/>
    <p:sldId id="331" r:id="rId19"/>
    <p:sldId id="332" r:id="rId20"/>
    <p:sldId id="333" r:id="rId21"/>
    <p:sldId id="334" r:id="rId22"/>
    <p:sldId id="343" r:id="rId23"/>
    <p:sldId id="335" r:id="rId24"/>
    <p:sldId id="336" r:id="rId25"/>
    <p:sldId id="344" r:id="rId26"/>
    <p:sldId id="337" r:id="rId27"/>
    <p:sldId id="342" r:id="rId28"/>
    <p:sldId id="319" r:id="rId29"/>
  </p:sldIdLst>
  <p:sldSz cx="9144000" cy="6858000" type="screen4x3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polyzos@aueb.gr</a:t>
            </a: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69EFE-2A46-0041-A7CE-9C734388888A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24442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real.com/docs/proxykit/rtspd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hgs/rts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real.com/firewal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lumbia.edu/~hgs/rtsp/" TargetMode="External"/><Relationship Id="rId2" Type="http://schemas.openxmlformats.org/officeDocument/2006/relationships/hyperlink" Target="http://docs.real.com/docs/proxykit/rtsp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multicast.com/" TargetMode="External"/><Relationship Id="rId5" Type="http://schemas.openxmlformats.org/officeDocument/2006/relationships/hyperlink" Target="http://www.ipmulticast.com/community/whitepapers/highprot.html" TargetMode="External"/><Relationship Id="rId4" Type="http://schemas.openxmlformats.org/officeDocument/2006/relationships/hyperlink" Target="http://www.ietf.org/proceedings/49/I-D/draft-ietf-mmusic-confarch-03.tx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html.charters/avt-charter.html" TargetMode="External"/><Relationship Id="rId2" Type="http://schemas.openxmlformats.org/officeDocument/2006/relationships/hyperlink" Target="http://www.ietf.org/html.charters/mmusic-chart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bone.com/list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net.com/" TargetMode="External"/><Relationship Id="rId7" Type="http://schemas.openxmlformats.org/officeDocument/2006/relationships/hyperlink" Target="http://www.ietf.org/" TargetMode="External"/><Relationship Id="rId2" Type="http://schemas.openxmlformats.org/officeDocument/2006/relationships/hyperlink" Target="http://www.ietf.org/rfc/rfc2326.t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tf.org/html.charters/mmusic-charter.html" TargetMode="External"/><Relationship Id="rId5" Type="http://schemas.openxmlformats.org/officeDocument/2006/relationships/hyperlink" Target="http://www.cs.columbia.edu/" TargetMode="External"/><Relationship Id="rId4" Type="http://schemas.openxmlformats.org/officeDocument/2006/relationships/hyperlink" Target="http://www.netscap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RTSP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Γεώργιος K.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</a:t>
            </a:r>
            <a:r>
              <a:rPr lang="el-GR" sz="2800" dirty="0" smtClean="0"/>
              <a:t>«</a:t>
            </a:r>
            <a:r>
              <a:rPr lang="en-US" sz="2800" dirty="0" smtClean="0"/>
              <a:t>Επ</a:t>
            </a:r>
            <a:r>
              <a:rPr lang="en-US" sz="2800" dirty="0" err="1" smtClean="0"/>
              <a:t>ιστήμη</a:t>
            </a:r>
            <a:r>
              <a:rPr lang="en-US" sz="2800" dirty="0" smtClean="0"/>
              <a:t> των Υπ</a:t>
            </a:r>
            <a:r>
              <a:rPr lang="en-US" sz="2800" dirty="0" err="1" smtClean="0"/>
              <a:t>ολογιστών</a:t>
            </a:r>
            <a:r>
              <a:rPr lang="el-GR" sz="2800" dirty="0" smtClean="0"/>
              <a:t>»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10</a:t>
            </a:r>
            <a:endParaRPr lang="el-GR" sz="1400" dirty="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charset="0"/>
              </a:rPr>
              <a:t>Διαλειτουργικότητα στην πράξη (1 από 2)</a:t>
            </a:r>
            <a:endParaRPr lang="el-GR" dirty="0"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Arial" charset="0"/>
              </a:rPr>
              <a:t>Οι κωδικοποιητές και τα εργαλεία σύνθεσης περιεχομένου αποθηκεύουν την πληροφορία σε κατανοητά για τους εξυπηρετητές αρχεία.</a:t>
            </a:r>
          </a:p>
          <a:p>
            <a:r>
              <a:rPr lang="el-GR" sz="2400" dirty="0" smtClean="0">
                <a:latin typeface="Arial" charset="0"/>
              </a:rPr>
              <a:t>Οι εξυπηρετητές στέλνουν το περιεχόμενο χρησιμοποιώντας πρωτόκολλα που τα προγράμματα αναπαραγωγής (players) καταλαβαίνουν</a:t>
            </a:r>
          </a:p>
          <a:p>
            <a:r>
              <a:rPr lang="el-GR" sz="2400" dirty="0">
                <a:latin typeface="Arial" charset="0"/>
              </a:rPr>
              <a:t>Οι </a:t>
            </a:r>
            <a:r>
              <a:rPr lang="el-GR" sz="2400" dirty="0" smtClean="0">
                <a:latin typeface="Arial" charset="0"/>
              </a:rPr>
              <a:t>κωδικοποιητές </a:t>
            </a:r>
            <a:r>
              <a:rPr lang="el-GR" sz="2400" dirty="0">
                <a:latin typeface="Arial" charset="0"/>
              </a:rPr>
              <a:t>και τα εργαλεία σύνθεσης περιεχομένου </a:t>
            </a:r>
            <a:r>
              <a:rPr lang="el-GR" sz="2400" dirty="0" smtClean="0">
                <a:latin typeface="Arial" charset="0"/>
              </a:rPr>
              <a:t>αποθηκεύουν μορφές δεδομένων (file format) που οι players καταλαβαίνουν</a:t>
            </a:r>
          </a:p>
        </p:txBody>
      </p:sp>
    </p:spTree>
    <p:extLst>
      <p:ext uri="{BB962C8B-B14F-4D97-AF65-F5344CB8AC3E}">
        <p14:creationId xmlns:p14="http://schemas.microsoft.com/office/powerpoint/2010/main" val="40447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11</a:t>
            </a:r>
            <a:endParaRPr lang="el-GR" sz="1400" dirty="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charset="0"/>
              </a:rPr>
              <a:t>Διαλειτουργικότητα στην πράξη (2 από 2)</a:t>
            </a:r>
            <a:endParaRPr lang="el-GR" dirty="0"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latin typeface="Arial" charset="0"/>
              </a:rPr>
              <a:t>Όλα συνδυάζονται ως εξής:</a:t>
            </a:r>
            <a:endParaRPr lang="el-GR" sz="2800" dirty="0">
              <a:latin typeface="Arial" charset="0"/>
            </a:endParaRPr>
          </a:p>
          <a:p>
            <a:pPr lvl="1"/>
            <a:r>
              <a:rPr lang="el-GR" sz="2000" b="1" dirty="0" smtClean="0">
                <a:latin typeface="Arial" charset="0"/>
              </a:rPr>
              <a:t>Πρωτόκολλα </a:t>
            </a:r>
            <a:r>
              <a:rPr lang="el-GR" sz="2000" dirty="0" smtClean="0">
                <a:latin typeface="Arial" charset="0"/>
              </a:rPr>
              <a:t>όπως το RTSP είναι αναγκαία αλλά όχι ικανά για διαλειτουργικότητα</a:t>
            </a:r>
            <a:endParaRPr lang="el-GR" sz="2000" dirty="0">
              <a:latin typeface="Arial" charset="0"/>
            </a:endParaRPr>
          </a:p>
          <a:p>
            <a:pPr lvl="1"/>
            <a:r>
              <a:rPr lang="el-GR" sz="2000" b="1" dirty="0" smtClean="0">
                <a:latin typeface="Arial" charset="0"/>
              </a:rPr>
              <a:t>Μορφές </a:t>
            </a:r>
            <a:r>
              <a:rPr lang="el-GR" sz="2000" b="1" dirty="0">
                <a:latin typeface="Arial" charset="0"/>
              </a:rPr>
              <a:t>δεδομένων </a:t>
            </a:r>
            <a:r>
              <a:rPr lang="el-GR" sz="2000" dirty="0" smtClean="0">
                <a:latin typeface="Arial" charset="0"/>
              </a:rPr>
              <a:t>όπως ASF και QuickTime </a:t>
            </a:r>
            <a:r>
              <a:rPr lang="el-GR" sz="2000" dirty="0">
                <a:latin typeface="Arial" charset="0"/>
              </a:rPr>
              <a:t>FF </a:t>
            </a:r>
            <a:r>
              <a:rPr lang="el-GR" sz="2000" dirty="0" smtClean="0">
                <a:latin typeface="Arial" charset="0"/>
              </a:rPr>
              <a:t>είναι δοχεία (containers) πολυμεσικής πληροφορίας.</a:t>
            </a:r>
            <a:endParaRPr lang="el-GR" sz="2000" dirty="0">
              <a:latin typeface="Arial" charset="0"/>
            </a:endParaRPr>
          </a:p>
          <a:p>
            <a:pPr lvl="1"/>
            <a:r>
              <a:rPr lang="el-GR" sz="2000" b="1" dirty="0" smtClean="0">
                <a:latin typeface="Arial" charset="0"/>
              </a:rPr>
              <a:t>Τύποι δεδομένων </a:t>
            </a:r>
            <a:r>
              <a:rPr lang="el-GR" sz="2000" dirty="0" smtClean="0">
                <a:latin typeface="Arial" charset="0"/>
              </a:rPr>
              <a:t>όπως RealAudio</a:t>
            </a:r>
            <a:r>
              <a:rPr lang="el-GR" sz="2000" dirty="0">
                <a:latin typeface="Arial" charset="0"/>
              </a:rPr>
              <a:t>, </a:t>
            </a:r>
            <a:r>
              <a:rPr lang="el-GR" sz="2000" dirty="0" err="1">
                <a:latin typeface="Arial" charset="0"/>
              </a:rPr>
              <a:t>RealVideo</a:t>
            </a:r>
            <a:r>
              <a:rPr lang="el-GR" sz="2000" dirty="0">
                <a:latin typeface="Arial" charset="0"/>
              </a:rPr>
              <a:t>, H.263 </a:t>
            </a:r>
            <a:r>
              <a:rPr lang="el-GR" sz="2000" dirty="0" smtClean="0">
                <a:latin typeface="Arial" charset="0"/>
              </a:rPr>
              <a:t>και MPEG </a:t>
            </a:r>
            <a:r>
              <a:rPr lang="el-GR" sz="2000" dirty="0">
                <a:latin typeface="Arial" charset="0"/>
              </a:rPr>
              <a:t>Audio and Video </a:t>
            </a:r>
            <a:r>
              <a:rPr lang="el-GR" sz="2000" dirty="0" smtClean="0">
                <a:latin typeface="Arial" charset="0"/>
              </a:rPr>
              <a:t>μπορούν να μεταφερθούν σε ένα τέτοιο σύστημα.</a:t>
            </a:r>
            <a:endParaRPr lang="el-G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algn="l"/>
            <a:r>
              <a:rPr lang="el-GR" dirty="0" smtClean="0"/>
              <a:t>Σχετικά πρωτόκολλα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11</a:t>
            </a:r>
            <a:r>
              <a:rPr lang="el-GR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RTSP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/>
              <a:t>«Επιστήμη των 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70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F44F10-22AA-7948-90A4-D3D9E8A8D9EC}" type="slidenum">
              <a:rPr lang="el-GR" sz="1400">
                <a:latin typeface="Arial" charset="0"/>
              </a:rPr>
              <a:pPr/>
              <a:t>13</a:t>
            </a:fld>
            <a:endParaRPr lang="el-GR" sz="1400" dirty="0"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Arial" charset="0"/>
              </a:rPr>
              <a:t>Τι είναι το πρωτόκολλο Real </a:t>
            </a:r>
            <a:r>
              <a:rPr lang="el-GR" b="1" dirty="0">
                <a:latin typeface="Arial" charset="0"/>
              </a:rPr>
              <a:t>Time </a:t>
            </a:r>
            <a:r>
              <a:rPr lang="el-GR" b="1" dirty="0" smtClean="0">
                <a:latin typeface="Arial" charset="0"/>
              </a:rPr>
              <a:t>Transport (</a:t>
            </a:r>
            <a:r>
              <a:rPr lang="el-GR" b="1" dirty="0">
                <a:latin typeface="Arial" charset="0"/>
              </a:rPr>
              <a:t>RTP)?</a:t>
            </a:r>
            <a:endParaRPr lang="el-GR" dirty="0"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Arial" charset="0"/>
              </a:rPr>
              <a:t>Το πρωτόκολλο Μετάδοσης Πραγματικού χρόνου (</a:t>
            </a:r>
            <a:r>
              <a:rPr lang="el-GR" sz="2800" b="1" i="1" dirty="0" smtClean="0">
                <a:latin typeface="Arial" charset="0"/>
              </a:rPr>
              <a:t>R</a:t>
            </a:r>
            <a:r>
              <a:rPr lang="el-GR" sz="2800" i="1" dirty="0" smtClean="0">
                <a:latin typeface="Arial" charset="0"/>
              </a:rPr>
              <a:t>ealtime </a:t>
            </a:r>
            <a:r>
              <a:rPr lang="el-GR" sz="2800" b="1" i="1" dirty="0">
                <a:latin typeface="Arial" charset="0"/>
              </a:rPr>
              <a:t>T</a:t>
            </a:r>
            <a:r>
              <a:rPr lang="el-GR" sz="2800" i="1" dirty="0">
                <a:latin typeface="Arial" charset="0"/>
              </a:rPr>
              <a:t>ransport </a:t>
            </a:r>
            <a:r>
              <a:rPr lang="el-GR" sz="2800" b="1" i="1" dirty="0">
                <a:latin typeface="Arial" charset="0"/>
              </a:rPr>
              <a:t>P</a:t>
            </a:r>
            <a:r>
              <a:rPr lang="el-GR" sz="2800" i="1" dirty="0">
                <a:latin typeface="Arial" charset="0"/>
              </a:rPr>
              <a:t>rotocol </a:t>
            </a:r>
            <a:r>
              <a:rPr lang="el-GR" sz="2800" dirty="0" smtClean="0">
                <a:latin typeface="Arial" charset="0"/>
              </a:rPr>
              <a:t>- RTP</a:t>
            </a:r>
            <a:r>
              <a:rPr lang="el-GR" sz="2800" dirty="0">
                <a:latin typeface="Arial" charset="0"/>
              </a:rPr>
              <a:t>) </a:t>
            </a:r>
            <a:r>
              <a:rPr lang="el-GR" sz="2800" dirty="0" smtClean="0">
                <a:latin typeface="Arial" charset="0"/>
              </a:rPr>
              <a:t>είναι προτεινόμενο πρότυπο από την IETF  (</a:t>
            </a:r>
            <a:r>
              <a:rPr lang="el-GR" sz="2800" dirty="0">
                <a:latin typeface="Arial" charset="0"/>
              </a:rPr>
              <a:t>RFC 1889) </a:t>
            </a:r>
            <a:r>
              <a:rPr lang="el-GR" sz="2800" dirty="0" smtClean="0">
                <a:latin typeface="Arial" charset="0"/>
              </a:rPr>
              <a:t>αλλά και πρότυπο της</a:t>
            </a:r>
            <a:r>
              <a:rPr lang="el-GR" sz="2800" i="1" dirty="0" smtClean="0">
                <a:latin typeface="Arial" charset="0"/>
              </a:rPr>
              <a:t> International Telecommunications </a:t>
            </a:r>
            <a:r>
              <a:rPr lang="el-GR" sz="2800" i="1" dirty="0">
                <a:latin typeface="Arial" charset="0"/>
              </a:rPr>
              <a:t>Union </a:t>
            </a:r>
            <a:r>
              <a:rPr lang="el-GR" sz="2800" dirty="0">
                <a:latin typeface="Arial" charset="0"/>
              </a:rPr>
              <a:t>(ITU) </a:t>
            </a:r>
            <a:r>
              <a:rPr lang="el-GR" sz="2800" dirty="0" smtClean="0">
                <a:latin typeface="Arial" charset="0"/>
              </a:rPr>
              <a:t>(</a:t>
            </a:r>
            <a:r>
              <a:rPr lang="el-GR" sz="2800" dirty="0">
                <a:latin typeface="Arial" charset="0"/>
              </a:rPr>
              <a:t>H.225.0).</a:t>
            </a:r>
          </a:p>
          <a:p>
            <a:r>
              <a:rPr lang="el-GR" sz="2800" dirty="0" smtClean="0">
                <a:latin typeface="Arial" charset="0"/>
              </a:rPr>
              <a:t>Ορίζει τη δομή πακέτων σε ροές πολυμεσικής πληροφορίας</a:t>
            </a:r>
            <a:endParaRPr lang="el-GR" sz="2800" dirty="0">
              <a:latin typeface="Arial" charset="0"/>
            </a:endParaRPr>
          </a:p>
          <a:p>
            <a:r>
              <a:rPr lang="el-GR" sz="2800" dirty="0" smtClean="0">
                <a:latin typeface="Arial" charset="0"/>
              </a:rPr>
              <a:t>Χρησιμοποιείται μαζί με το RTSP και το H</a:t>
            </a:r>
            <a:r>
              <a:rPr lang="el-GR" sz="2800" dirty="0">
                <a:latin typeface="Arial" charset="0"/>
              </a:rPr>
              <a:t>.323 </a:t>
            </a:r>
            <a:r>
              <a:rPr lang="el-GR" sz="2800" dirty="0" smtClean="0">
                <a:latin typeface="Arial" charset="0"/>
              </a:rPr>
              <a:t>για την αποστολή των ωφέλιμων δεδομένων.</a:t>
            </a:r>
            <a:endParaRPr lang="el-GR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EC5E5C-47AC-124B-9F06-DF2C413CE3FF}" type="slidenum">
              <a:rPr lang="el-GR" sz="1400">
                <a:latin typeface="Arial" charset="0"/>
              </a:rPr>
              <a:pPr/>
              <a:t>14</a:t>
            </a:fld>
            <a:endParaRPr lang="el-GR" sz="1400" dirty="0">
              <a:latin typeface="Arial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b="1" dirty="0" smtClean="0">
                <a:solidFill>
                  <a:srgbClr val="000000"/>
                </a:solidFill>
                <a:latin typeface="Arial" charset="0"/>
              </a:rPr>
              <a:t>Τι είναι το H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</a:rPr>
              <a:t>323</a:t>
            </a:r>
            <a:endParaRPr lang="el-GR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Το H</a:t>
            </a:r>
            <a:r>
              <a:rPr lang="el-GR" sz="2800" dirty="0">
                <a:latin typeface="Arial" charset="0"/>
              </a:rPr>
              <a:t>.323 </a:t>
            </a:r>
            <a:r>
              <a:rPr lang="el-GR" sz="2800" dirty="0" smtClean="0">
                <a:latin typeface="Arial" charset="0"/>
              </a:rPr>
              <a:t>είναι ένα πλαίσιο για τηλεδιάσκεψη, προτυποποιημένο από την ITU.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Χρησιμοποιείται για αμφίδρομη αποστολή ήχου και βίντεο μεταξύ ομότιμων χρηστών.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Σχεδιάστηκε για να λειτουργεί καλά με πύλες δεδομένων τηλεφωνίας και Ίντερνετ(</a:t>
            </a:r>
            <a:r>
              <a:rPr lang="el-GR" sz="2800" dirty="0">
                <a:latin typeface="Arial" charset="0"/>
              </a:rPr>
              <a:t>phone/Internet phone gateways</a:t>
            </a:r>
            <a:r>
              <a:rPr lang="el-GR" sz="2800" dirty="0" smtClean="0">
                <a:latin typeface="Arial" charset="0"/>
              </a:rPr>
              <a:t>), ενώ δουλεύει καλά για μικρό αριθμό συμμετεχόντων.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l-GR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BC4C99-B4B9-934F-9E16-0A4732DC92B2}" type="slidenum">
              <a:rPr lang="el-GR" sz="1400">
                <a:latin typeface="Arial" charset="0"/>
              </a:rPr>
              <a:pPr/>
              <a:t>15</a:t>
            </a:fld>
            <a:endParaRPr lang="el-GR" sz="1400" dirty="0"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Arial" charset="0"/>
              </a:rPr>
              <a:t>Πώς σχετίζονται τα RTSP</a:t>
            </a:r>
            <a:r>
              <a:rPr lang="el-GR" b="1" dirty="0">
                <a:latin typeface="Arial" charset="0"/>
              </a:rPr>
              <a:t>, RTP </a:t>
            </a:r>
            <a:r>
              <a:rPr lang="el-GR" b="1" dirty="0" smtClean="0">
                <a:latin typeface="Arial" charset="0"/>
              </a:rPr>
              <a:t>και </a:t>
            </a:r>
            <a:r>
              <a:rPr lang="el-GR" b="1" dirty="0">
                <a:latin typeface="Arial" charset="0"/>
              </a:rPr>
              <a:t>H.</a:t>
            </a:r>
            <a:r>
              <a:rPr lang="el-GR" b="1" dirty="0" smtClean="0">
                <a:latin typeface="Arial" charset="0"/>
              </a:rPr>
              <a:t>323 (1 από 3)</a:t>
            </a:r>
            <a:endParaRPr lang="el-GR" dirty="0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latin typeface="Arial" charset="0"/>
              </a:rPr>
              <a:t>Τα H</a:t>
            </a:r>
            <a:r>
              <a:rPr lang="el-GR" sz="2400" dirty="0">
                <a:latin typeface="Arial" charset="0"/>
              </a:rPr>
              <a:t>.323 </a:t>
            </a:r>
            <a:r>
              <a:rPr lang="el-GR" sz="2400" dirty="0" smtClean="0">
                <a:latin typeface="Arial" charset="0"/>
              </a:rPr>
              <a:t>και RTSP είναι συμπληρωματικά.</a:t>
            </a:r>
            <a:endParaRPr lang="el-GR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Το H</a:t>
            </a:r>
            <a:r>
              <a:rPr lang="el-GR" sz="2000" dirty="0">
                <a:latin typeface="Arial" charset="0"/>
              </a:rPr>
              <a:t>.323 </a:t>
            </a:r>
            <a:r>
              <a:rPr lang="el-GR" sz="2000" dirty="0" smtClean="0">
                <a:latin typeface="Arial" charset="0"/>
              </a:rPr>
              <a:t>χρησιμεύει στην εγκαθίδρυση τηλεδιασκέψεων με μικρό αριθμό ομότιμων χρηστών </a:t>
            </a:r>
          </a:p>
          <a:p>
            <a:pPr lvl="1">
              <a:lnSpc>
                <a:spcPct val="90000"/>
              </a:lnSpc>
            </a:pPr>
            <a:r>
              <a:rPr lang="el-GR" sz="2000" dirty="0">
                <a:latin typeface="Arial" charset="0"/>
              </a:rPr>
              <a:t>Τ</a:t>
            </a:r>
            <a:r>
              <a:rPr lang="el-GR" sz="2000" dirty="0" smtClean="0">
                <a:latin typeface="Arial" charset="0"/>
              </a:rPr>
              <a:t>ο RTSP χρησιμεύει σε μεγάλης κλίμακας μεταδόσεις (πχ audio</a:t>
            </a:r>
            <a:r>
              <a:rPr lang="el-GR" sz="2000" dirty="0">
                <a:latin typeface="Arial" charset="0"/>
              </a:rPr>
              <a:t>/video-on-demand </a:t>
            </a:r>
            <a:r>
              <a:rPr lang="el-GR" sz="2000" dirty="0" smtClean="0">
                <a:latin typeface="Arial" charset="0"/>
              </a:rPr>
              <a:t>streaming). 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Το H</a:t>
            </a:r>
            <a:r>
              <a:rPr lang="el-GR" sz="2000" dirty="0">
                <a:latin typeface="Arial" charset="0"/>
              </a:rPr>
              <a:t>.323 είναι </a:t>
            </a:r>
            <a:r>
              <a:rPr lang="el-GR" sz="2000" dirty="0" smtClean="0">
                <a:latin typeface="Arial" charset="0"/>
              </a:rPr>
              <a:t>σαν το τηλέφωνο μεταξύ 3 ατόμων, ενώ το RTSP λειτουργεί σαν κατάστημα ενοικίασης βίντεο με κατ’ οίκον παράδοση</a:t>
            </a:r>
            <a:endParaRPr lang="el-GR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Arial" charset="0"/>
              </a:rPr>
              <a:t>Το RTSP προσφέρει δυνατότητα ελέγχου όπως το πάγωμα (pause), η μετακίνηση εμπρός ή πίσω (fast </a:t>
            </a:r>
            <a:r>
              <a:rPr lang="el-GR" sz="2400" dirty="0">
                <a:latin typeface="Arial" charset="0"/>
              </a:rPr>
              <a:t>forward, </a:t>
            </a:r>
            <a:r>
              <a:rPr lang="el-GR" sz="2400" dirty="0" smtClean="0">
                <a:latin typeface="Arial" charset="0"/>
              </a:rPr>
              <a:t>reverse), </a:t>
            </a:r>
            <a:r>
              <a:rPr lang="el-GR" sz="2400" dirty="0">
                <a:latin typeface="Arial" charset="0"/>
              </a:rPr>
              <a:t>and absolute positioning, </a:t>
            </a:r>
            <a:r>
              <a:rPr lang="el-GR" sz="2400" dirty="0" smtClean="0">
                <a:latin typeface="Arial" charset="0"/>
              </a:rPr>
              <a:t>που δεν αναφέρονται στα H</a:t>
            </a:r>
            <a:r>
              <a:rPr lang="el-GR" sz="2400" dirty="0">
                <a:latin typeface="Arial" charset="0"/>
              </a:rPr>
              <a:t>.323 </a:t>
            </a:r>
            <a:r>
              <a:rPr lang="el-GR" sz="2400" dirty="0" smtClean="0">
                <a:latin typeface="Arial" charset="0"/>
              </a:rPr>
              <a:t>και </a:t>
            </a:r>
            <a:r>
              <a:rPr lang="el-GR" sz="2400" dirty="0" smtClean="0">
                <a:solidFill>
                  <a:srgbClr val="000000"/>
                </a:solidFill>
                <a:latin typeface="Arial" charset="0"/>
                <a:hlinkClick r:id="rId2"/>
              </a:rPr>
              <a:t>RTP</a:t>
            </a:r>
            <a:r>
              <a:rPr lang="el-GR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l-G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BC4C99-B4B9-934F-9E16-0A4732DC92B2}" type="slidenum">
              <a:rPr lang="el-GR" sz="1400">
                <a:latin typeface="Arial" charset="0"/>
              </a:rPr>
              <a:pPr/>
              <a:t>16</a:t>
            </a:fld>
            <a:endParaRPr lang="el-GR"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Arial" charset="0"/>
              </a:rPr>
              <a:t>Πώς σχετίζονται τα RTSP</a:t>
            </a:r>
            <a:r>
              <a:rPr lang="el-GR" b="1" dirty="0">
                <a:latin typeface="Arial" charset="0"/>
              </a:rPr>
              <a:t>, RTP </a:t>
            </a:r>
            <a:r>
              <a:rPr lang="el-GR" b="1" dirty="0" smtClean="0">
                <a:latin typeface="Arial" charset="0"/>
              </a:rPr>
              <a:t>και </a:t>
            </a:r>
            <a:r>
              <a:rPr lang="el-GR" b="1" dirty="0">
                <a:latin typeface="Arial" charset="0"/>
              </a:rPr>
              <a:t>H.</a:t>
            </a:r>
            <a:r>
              <a:rPr lang="el-GR" b="1" dirty="0" smtClean="0">
                <a:latin typeface="Arial" charset="0"/>
              </a:rPr>
              <a:t>323 (2 από 3)</a:t>
            </a:r>
            <a:endParaRPr lang="el-GR" dirty="0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Arial" charset="0"/>
              </a:rPr>
              <a:t>Τόσο το H</a:t>
            </a:r>
            <a:r>
              <a:rPr lang="el-GR" sz="2400" dirty="0">
                <a:latin typeface="Arial" charset="0"/>
              </a:rPr>
              <a:t>.323 </a:t>
            </a:r>
            <a:r>
              <a:rPr lang="el-GR" sz="2400" dirty="0" smtClean="0">
                <a:latin typeface="Arial" charset="0"/>
              </a:rPr>
              <a:t>όσο και το RTSP χρησιμοποιούν το </a:t>
            </a:r>
            <a:r>
              <a:rPr lang="en-US" sz="2400" dirty="0" smtClean="0">
                <a:latin typeface="Arial" charset="0"/>
                <a:hlinkClick r:id="rId2"/>
              </a:rPr>
              <a:t>RTP</a:t>
            </a:r>
            <a:r>
              <a:rPr lang="el-GR" sz="2400" dirty="0" smtClean="0">
                <a:latin typeface="Arial" charset="0"/>
              </a:rPr>
              <a:t> για να μεταφέρουν τα ωφέλιμα δεδομένα. Η συμβατότητα στο επίπεδο δεδομένων διευκολύνει την διαλειτουργικότητα καθώς μόνο μηνύματα ελέγχου πρέπει να μεταφραστούν.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Arial" charset="0"/>
              </a:rPr>
              <a:t>Το RTP είναι πρωτόκολλο επιπέδου μεταφοράς για την μεταφορά δεδομένων πραγματικού χρόνου όπως ροές ήχου και βίντεο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Arial" charset="0"/>
              </a:rPr>
              <a:t>Το RTCP είναι μέρος του RTP και βοηθά μεταξύ άλλων στον συγχρονισμό του </a:t>
            </a:r>
            <a:r>
              <a:rPr lang="el-GR" sz="2400" dirty="0">
                <a:solidFill>
                  <a:srgbClr val="FF0000"/>
                </a:solidFill>
                <a:latin typeface="Arial" charset="0"/>
              </a:rPr>
              <a:t>lip </a:t>
            </a:r>
            <a:r>
              <a:rPr lang="el-GR" sz="2400" dirty="0">
                <a:latin typeface="Arial" charset="0"/>
              </a:rPr>
              <a:t>και στην διαχείριση ποιότητας (</a:t>
            </a:r>
            <a:r>
              <a:rPr lang="el-GR" sz="2400" dirty="0" err="1">
                <a:latin typeface="Arial" charset="0"/>
              </a:rPr>
              <a:t>QoS</a:t>
            </a:r>
            <a:r>
              <a:rPr lang="el-GR" sz="2400" dirty="0">
                <a:latin typeface="Arial" charset="0"/>
              </a:rPr>
              <a:t>).</a:t>
            </a:r>
          </a:p>
          <a:p>
            <a:endParaRPr lang="el-G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8EDC00-7D75-B944-B76F-F4BD1C49572C}" type="slidenum">
              <a:rPr lang="el-GR" sz="1400">
                <a:latin typeface="Arial" charset="0"/>
              </a:rPr>
              <a:pPr/>
              <a:t>17</a:t>
            </a:fld>
            <a:endParaRPr lang="el-GR">
              <a:latin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>
                <a:latin typeface="Arial" charset="0"/>
              </a:rPr>
              <a:t>Πώς </a:t>
            </a:r>
            <a:r>
              <a:rPr lang="el-GR" dirty="0" smtClean="0">
                <a:latin typeface="Arial" charset="0"/>
              </a:rPr>
              <a:t>σχετίζονται </a:t>
            </a:r>
            <a:r>
              <a:rPr lang="el-GR" dirty="0">
                <a:latin typeface="Arial" charset="0"/>
              </a:rPr>
              <a:t>τα RTSP, RTP και H.</a:t>
            </a:r>
            <a:r>
              <a:rPr lang="el-GR" dirty="0" smtClean="0">
                <a:latin typeface="Arial" charset="0"/>
              </a:rPr>
              <a:t>323 (3 από 3)</a:t>
            </a:r>
            <a:endParaRPr lang="el-GR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 smtClean="0">
                <a:latin typeface="Arial" charset="0"/>
              </a:rPr>
              <a:t>To RTSP είναι πρωτόκολλο ελέγχου για την έναρξη και την εποπτεία την παράδοσης πολυμεσικής πληροφορίας από τους εξυπηρετητές μέσων (media servers), το «τηλεκοντρόλ του Διαδικτυακού VCR».</a:t>
            </a:r>
            <a:endParaRPr lang="el-GR" sz="2400" dirty="0">
              <a:latin typeface="Arial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Arial" charset="0"/>
              </a:rPr>
              <a:t>Δεν παραδίδει δεδομένα, αν και μπορεί να χρησιμοποιηθεί για να tunnel κίνηση RTP ώστε να αντιμετωπιστούν τοίχοι προστασίας κτλ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 smtClean="0">
                <a:latin typeface="Arial" charset="0"/>
              </a:rPr>
              <a:t>Τα RTP και RTSP συνδυάζονται στα περισσότερα δίκτυα, αλλά ο συνδυασμός αυτός δεν είναι περιοριστικός. Στο έγγραφο προδιαγραφών του RTSP υπάρχει ειδική ενότητα για χρήση με RTP.</a:t>
            </a:r>
            <a:endParaRPr lang="el-G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1D53E-038A-154D-9744-F49F457908ED}" type="slidenum">
              <a:rPr lang="el-GR" sz="1400">
                <a:latin typeface="Arial" charset="0"/>
              </a:rPr>
              <a:pPr/>
              <a:t>18</a:t>
            </a:fld>
            <a:endParaRPr lang="el-GR" sz="1400" dirty="0">
              <a:latin typeface="Arial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>
                <a:latin typeface="Arial" charset="0"/>
              </a:rPr>
              <a:t>Πώς </a:t>
            </a: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σχετίζονται 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τα RTSP και 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</a:rPr>
              <a:t>ASF της Microsoft</a:t>
            </a:r>
            <a:endParaRPr lang="el-GR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solidFill>
                  <a:srgbClr val="000000"/>
                </a:solidFill>
                <a:latin typeface="Arial" charset="0"/>
              </a:rPr>
              <a:t>Microsoft's </a:t>
            </a:r>
            <a:r>
              <a:rPr lang="el-GR" sz="2800" dirty="0">
                <a:solidFill>
                  <a:srgbClr val="000000"/>
                </a:solidFill>
                <a:latin typeface="Arial" charset="0"/>
              </a:rPr>
              <a:t>Active Streaming Format (ASF</a:t>
            </a:r>
            <a:r>
              <a:rPr lang="el-GR" sz="2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l-GR" sz="2800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Είναι ορθογώνια και συμπληρωματικά.</a:t>
            </a:r>
            <a:endParaRPr lang="el-GR" sz="2800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Το ASF είναι μορφή αρχείου για αποθήκευση αρχείων που θα μεταδοθούν με streaming</a:t>
            </a:r>
            <a:endParaRPr lang="el-GR" sz="2800" dirty="0">
              <a:latin typeface="Arial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400" dirty="0" smtClean="0">
                <a:latin typeface="Arial" charset="0"/>
              </a:rPr>
              <a:t>Δεν ορίζει την αλληλεπίδραση πελάτη-εξυπηρετητή</a:t>
            </a:r>
            <a:endParaRPr lang="el-GR" sz="2400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Το RTSP παρέχει τις απαραίτητες προδιαγραφές ώστε να αποσταλούν αρχεία ASF (ή άλλης μορφής) στους πελάτες από τους εξυπηρετητές μέσω διαδικτύου</a:t>
            </a:r>
            <a:endParaRPr lang="el-GR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19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>
                <a:latin typeface="Arial" charset="0"/>
              </a:rPr>
              <a:t>Πώς 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</a:rPr>
              <a:t>σχετίζονται τα RTSP και QuickTime της Apple</a:t>
            </a:r>
            <a:endParaRPr lang="el-GR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Όπως πριν, είναι ορθογώνια και συμπληρωματικά.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Το QuickTime της Apple ορίζει μια διεπαφή για τα μέσα (media API), ένα σύνολο τύπων δεδομένων, και μία μορφή δεδομένων για την αναπαράσταση πολυμέσων.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800" dirty="0" smtClean="0">
                <a:latin typeface="Arial" charset="0"/>
              </a:rPr>
              <a:t>Το </a:t>
            </a:r>
            <a:r>
              <a:rPr lang="el-GR" sz="2800" dirty="0">
                <a:latin typeface="Arial" charset="0"/>
              </a:rPr>
              <a:t>RTSP </a:t>
            </a:r>
            <a:r>
              <a:rPr lang="el-GR" sz="2800" dirty="0" smtClean="0">
                <a:latin typeface="Arial" charset="0"/>
              </a:rPr>
              <a:t>ορίζει την απαραίτητη αλληλεπίδραση πελάτη-εξυπηρετητή ώστε να stream το QuickTime παρουσιάσεις στο διαδίκτυο.</a:t>
            </a:r>
            <a:endParaRPr lang="el-GR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20</a:t>
            </a:r>
            <a:endParaRPr lang="el-GR" sz="1400" dirty="0">
              <a:latin typeface="Arial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Γιατί όχι απλά HTTP </a:t>
            </a:r>
            <a:endParaRPr lang="el-GR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 smtClean="0">
                <a:solidFill>
                  <a:srgbClr val="000000"/>
                </a:solidFill>
                <a:latin typeface="Arial" charset="0"/>
              </a:rPr>
              <a:t>Γιατί να μη χρησιμοποιήσουμε απλά το πρωτόκολλο ιστού </a:t>
            </a:r>
            <a:r>
              <a:rPr lang="el-GR" sz="2400" b="1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l-GR" sz="2400" i="1" dirty="0" err="1" smtClean="0">
                <a:solidFill>
                  <a:srgbClr val="000000"/>
                </a:solidFill>
                <a:latin typeface="Arial" charset="0"/>
              </a:rPr>
              <a:t>yper</a:t>
            </a:r>
            <a:r>
              <a:rPr lang="el-GR" sz="2400" b="1" i="1" dirty="0" err="1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l-GR" sz="2400" i="1" dirty="0" err="1" smtClean="0">
                <a:solidFill>
                  <a:srgbClr val="000000"/>
                </a:solidFill>
                <a:latin typeface="Arial" charset="0"/>
              </a:rPr>
              <a:t>ext</a:t>
            </a:r>
            <a:r>
              <a:rPr lang="el-GR" sz="2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2400" b="1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l-GR" sz="2400" i="1" dirty="0">
                <a:solidFill>
                  <a:srgbClr val="000000"/>
                </a:solidFill>
                <a:latin typeface="Arial" charset="0"/>
              </a:rPr>
              <a:t>ransfer </a:t>
            </a:r>
            <a:r>
              <a:rPr lang="el-GR" sz="2400" b="1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l-GR" sz="2400" i="1" dirty="0">
                <a:solidFill>
                  <a:srgbClr val="000000"/>
                </a:solidFill>
                <a:latin typeface="Arial" charset="0"/>
              </a:rPr>
              <a:t>rotocol </a:t>
            </a:r>
            <a:r>
              <a:rPr lang="el-GR" sz="2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l-GR" sz="2400" dirty="0" smtClean="0">
                <a:solidFill>
                  <a:srgbClr val="000000"/>
                </a:solidFill>
                <a:latin typeface="Arial" charset="0"/>
              </a:rPr>
              <a:t>HTTP);</a:t>
            </a:r>
            <a:endParaRPr lang="el-GR" sz="2400" dirty="0">
              <a:solidFill>
                <a:srgbClr val="0000FF"/>
              </a:solidFill>
              <a:latin typeface="Arial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Arial" charset="0"/>
              </a:rPr>
              <a:t>Το HTTP βολεύει για την μεταφορά σελίδων, ωστόσο βασίζεται στο TCP, το οποίο στοχεύει στην αξιόπιστη και όχι στην έγκυρη παράδοση, άρα δεν εξυπηρετεί πολυμεσικές ροές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Arial" charset="0"/>
              </a:rPr>
              <a:t>Επιπλέον, το </a:t>
            </a:r>
            <a:r>
              <a:rPr lang="el-GR" sz="2000" dirty="0">
                <a:latin typeface="Arial" charset="0"/>
              </a:rPr>
              <a:t>TCP </a:t>
            </a:r>
            <a:r>
              <a:rPr lang="el-GR" sz="2000" dirty="0" smtClean="0">
                <a:latin typeface="Arial" charset="0"/>
              </a:rPr>
              <a:t>περιορίζει την ταχύτητα μετάδοσης ανάλογα με τους διαθέσιμους πόρους, και όχι με τις ανάγκες της εφαρμογής.</a:t>
            </a:r>
            <a:endParaRPr lang="el-GR" sz="2000" dirty="0">
              <a:latin typeface="Arial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Arial" charset="0"/>
              </a:rPr>
              <a:t>Το HTTP </a:t>
            </a:r>
            <a:r>
              <a:rPr lang="el-GR" sz="2000" dirty="0">
                <a:latin typeface="Arial" charset="0"/>
              </a:rPr>
              <a:t>έχει μόνο στοιχειώδη μηχανισμούς για τυχαία πρόσβαση σε αρχεία, και </a:t>
            </a:r>
            <a:r>
              <a:rPr lang="el-GR" sz="2000" dirty="0" smtClean="0">
                <a:latin typeface="Arial" charset="0"/>
              </a:rPr>
              <a:t>έτσι δεν </a:t>
            </a:r>
            <a:r>
              <a:rPr lang="el-GR" sz="2000" dirty="0">
                <a:latin typeface="Arial" charset="0"/>
              </a:rPr>
              <a:t>είναι </a:t>
            </a:r>
            <a:r>
              <a:rPr lang="el-GR" sz="2000" dirty="0" smtClean="0">
                <a:latin typeface="Arial" charset="0"/>
              </a:rPr>
              <a:t>κατάλληλο </a:t>
            </a:r>
            <a:r>
              <a:rPr lang="el-GR" sz="2000" dirty="0">
                <a:latin typeface="Arial" charset="0"/>
              </a:rPr>
              <a:t>για </a:t>
            </a:r>
            <a:r>
              <a:rPr lang="el-GR" sz="2000" dirty="0" smtClean="0">
                <a:latin typeface="Arial" charset="0"/>
              </a:rPr>
              <a:t>αναζήτηση με βάση τον χρόνο.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000" dirty="0">
                <a:latin typeface="Arial" charset="0"/>
              </a:rPr>
              <a:t>Τέλος, το TCP δεν είναι </a:t>
            </a:r>
            <a:r>
              <a:rPr lang="el-GR" sz="2000" dirty="0" smtClean="0">
                <a:latin typeface="Arial" charset="0"/>
              </a:rPr>
              <a:t>κατάλληλο </a:t>
            </a:r>
            <a:r>
              <a:rPr lang="el-GR" sz="2000" dirty="0">
                <a:latin typeface="Arial" charset="0"/>
              </a:rPr>
              <a:t>για </a:t>
            </a:r>
            <a:r>
              <a:rPr lang="el-GR" sz="2000" dirty="0" smtClean="0">
                <a:latin typeface="Arial" charset="0"/>
              </a:rPr>
              <a:t>πολυεκπομπή.</a:t>
            </a:r>
            <a:endParaRPr lang="el-G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algn="l"/>
            <a:r>
              <a:rPr lang="el-GR" dirty="0" smtClean="0"/>
              <a:t>RTSP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11</a:t>
            </a:r>
            <a:r>
              <a:rPr lang="el-GR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RTSP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/>
              <a:t>«Επιστήμη των 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631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22</a:t>
            </a:r>
            <a:endParaRPr lang="el-GR" sz="1400" dirty="0">
              <a:latin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err="1" smtClean="0">
                <a:latin typeface="Arial" charset="0"/>
              </a:rPr>
              <a:t>Εισ</a:t>
            </a:r>
            <a:r>
              <a:rPr lang="en-US" dirty="0" smtClean="0">
                <a:latin typeface="Arial" charset="0"/>
              </a:rPr>
              <a:t>αγωγή στο </a:t>
            </a:r>
            <a:r>
              <a:rPr lang="el-GR" b="1" dirty="0" smtClean="0">
                <a:latin typeface="Arial" charset="0"/>
              </a:rPr>
              <a:t>RTSP</a:t>
            </a:r>
            <a:endParaRPr lang="el-GR" dirty="0">
              <a:latin typeface="Arial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Arial" charset="0"/>
              </a:rPr>
              <a:t>Το RTSP έχει σχεδιαστεί για να λειτουργεί με </a:t>
            </a:r>
            <a:r>
              <a:rPr lang="el-GR" sz="2400" dirty="0" smtClean="0">
                <a:latin typeface="Arial" charset="0"/>
              </a:rPr>
              <a:t>μέσα όπως </a:t>
            </a:r>
            <a:r>
              <a:rPr lang="el-GR" sz="2400" dirty="0">
                <a:latin typeface="Arial" charset="0"/>
              </a:rPr>
              <a:t>η ροή ήχου και βίντεο, καθώς και οποιαδήποτε εφαρμογή </a:t>
            </a:r>
            <a:r>
              <a:rPr lang="el-GR" sz="2400" dirty="0" smtClean="0">
                <a:latin typeface="Arial" charset="0"/>
              </a:rPr>
              <a:t>όπου</a:t>
            </a:r>
            <a:r>
              <a:rPr lang="el-GR" sz="2400" dirty="0">
                <a:latin typeface="Arial" charset="0"/>
              </a:rPr>
              <a:t> </a:t>
            </a:r>
            <a:r>
              <a:rPr lang="el-GR" sz="2400" dirty="0" smtClean="0">
                <a:latin typeface="Arial" charset="0"/>
              </a:rPr>
              <a:t>η παράδοση ελέγχεται από εφαρμογή και έχει χρονικούς περιορισμούς. </a:t>
            </a:r>
            <a:endParaRPr lang="el-GR" sz="2400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Arial" charset="0"/>
              </a:rPr>
              <a:t>Έχει μηχανισμούς </a:t>
            </a:r>
            <a:r>
              <a:rPr lang="el-GR" sz="2400" dirty="0" smtClean="0">
                <a:latin typeface="Arial" charset="0"/>
              </a:rPr>
              <a:t>για χρονική αναζήτηση σε </a:t>
            </a:r>
            <a:r>
              <a:rPr lang="el-GR" sz="2400" dirty="0">
                <a:latin typeface="Arial" charset="0"/>
              </a:rPr>
              <a:t>κλιπ πολυμέσων, </a:t>
            </a:r>
            <a:r>
              <a:rPr lang="el-GR" sz="2400" dirty="0" smtClean="0">
                <a:latin typeface="Arial" charset="0"/>
              </a:rPr>
              <a:t>συμβατούς με </a:t>
            </a:r>
            <a:r>
              <a:rPr lang="el-GR" sz="2400" dirty="0">
                <a:latin typeface="Arial" charset="0"/>
              </a:rPr>
              <a:t>πολλές μορφές </a:t>
            </a:r>
            <a:r>
              <a:rPr lang="el-GR" sz="2400" dirty="0" err="1" smtClean="0">
                <a:latin typeface="Arial" charset="0"/>
              </a:rPr>
              <a:t>χρονο</a:t>
            </a:r>
            <a:r>
              <a:rPr lang="el-GR" sz="2400" dirty="0" smtClean="0">
                <a:latin typeface="Arial" charset="0"/>
              </a:rPr>
              <a:t>-σφραγίδων (timestamps), </a:t>
            </a:r>
            <a:r>
              <a:rPr lang="el-GR" sz="2400" dirty="0">
                <a:latin typeface="Arial" charset="0"/>
              </a:rPr>
              <a:t>όπως </a:t>
            </a:r>
            <a:r>
              <a:rPr lang="el-GR" sz="2400" dirty="0" smtClean="0">
                <a:latin typeface="Arial" charset="0"/>
              </a:rPr>
              <a:t>SMPTE. </a:t>
            </a:r>
            <a:endParaRPr lang="el-GR" sz="2400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Arial" charset="0"/>
              </a:rPr>
              <a:t>Επιπλέον, RTSP έχει σχεδιαστεί για τον έλεγχο </a:t>
            </a:r>
            <a:r>
              <a:rPr lang="el-GR" sz="2400" dirty="0" smtClean="0">
                <a:latin typeface="Arial" charset="0"/>
              </a:rPr>
              <a:t>μετάδοσης μέσω πολυεκπομπής, </a:t>
            </a:r>
            <a:r>
              <a:rPr lang="el-GR" sz="2400" dirty="0">
                <a:latin typeface="Arial" charset="0"/>
              </a:rPr>
              <a:t>και είναι ιδανικό </a:t>
            </a:r>
            <a:r>
              <a:rPr lang="el-GR" sz="2400" dirty="0" smtClean="0">
                <a:latin typeface="Arial" charset="0"/>
              </a:rPr>
              <a:t>στην </a:t>
            </a:r>
            <a:r>
              <a:rPr lang="el-GR" sz="2400" dirty="0">
                <a:latin typeface="Arial" charset="0"/>
              </a:rPr>
              <a:t>παροχή ενός πλαισίου για </a:t>
            </a:r>
            <a:r>
              <a:rPr lang="el-GR" sz="2400" dirty="0" smtClean="0">
                <a:latin typeface="Arial" charset="0"/>
              </a:rPr>
              <a:t>υβριδικές λύσεις (πολυεκπομπής και 1-προς-1 εκπομπής) σε ετερογενή </a:t>
            </a:r>
            <a:r>
              <a:rPr lang="el-GR" sz="2400" dirty="0">
                <a:latin typeface="Arial" charset="0"/>
              </a:rPr>
              <a:t>δίκτυα, όπως το Internet.</a:t>
            </a:r>
          </a:p>
        </p:txBody>
      </p:sp>
    </p:spTree>
    <p:extLst>
      <p:ext uri="{BB962C8B-B14F-4D97-AF65-F5344CB8AC3E}">
        <p14:creationId xmlns:p14="http://schemas.microsoft.com/office/powerpoint/2010/main" val="905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23</a:t>
            </a:r>
            <a:endParaRPr lang="el-GR" sz="1400" dirty="0"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 smtClean="0">
                <a:solidFill>
                  <a:srgbClr val="000000"/>
                </a:solidFill>
                <a:latin typeface="Arial" charset="0"/>
              </a:rPr>
              <a:t>Θα δουλέψει το 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</a:rPr>
              <a:t>RTSP με το τείχος ασφαλείας μου</a:t>
            </a:r>
            <a:r>
              <a:rPr lang="el-GR" dirty="0">
                <a:solidFill>
                  <a:srgbClr val="000000"/>
                </a:solidFill>
                <a:latin typeface="Arial" charset="0"/>
              </a:rPr>
              <a:t>;</a:t>
            </a:r>
            <a:endParaRPr lang="el-GR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000" dirty="0">
                <a:latin typeface="Arial" charset="0"/>
              </a:rPr>
              <a:t>Πιθανότατα ναι. </a:t>
            </a:r>
            <a:r>
              <a:rPr lang="el-GR" sz="2000" dirty="0" smtClean="0">
                <a:latin typeface="Arial" charset="0"/>
              </a:rPr>
              <a:t>Όλα τα σύγχρονα τείχη ασφαλείας υποστηρίζουν </a:t>
            </a:r>
            <a:r>
              <a:rPr lang="el-GR" sz="2000" dirty="0">
                <a:latin typeface="Arial" charset="0"/>
              </a:rPr>
              <a:t>προς το παρόν de facto </a:t>
            </a:r>
            <a:r>
              <a:rPr lang="el-GR" sz="2000" dirty="0" smtClean="0">
                <a:latin typeface="Arial" charset="0"/>
              </a:rPr>
              <a:t>πρότυπα (</a:t>
            </a:r>
            <a:r>
              <a:rPr lang="el-GR" sz="2000" dirty="0" err="1" smtClean="0">
                <a:latin typeface="Arial" charset="0"/>
              </a:rPr>
              <a:t>πχRealVideo</a:t>
            </a:r>
            <a:r>
              <a:rPr lang="el-GR" sz="2000" dirty="0" smtClean="0">
                <a:latin typeface="Arial" charset="0"/>
              </a:rPr>
              <a:t>/ RealAudio), </a:t>
            </a:r>
            <a:r>
              <a:rPr lang="el-GR" sz="2000" dirty="0">
                <a:latin typeface="Arial" charset="0"/>
              </a:rPr>
              <a:t>καθώς και άλλα πρωτόκολλα ροής πολυμέσων. Πολλές μεγάλες </a:t>
            </a:r>
            <a:r>
              <a:rPr lang="el-GR" sz="2000" dirty="0" smtClean="0">
                <a:latin typeface="Arial" charset="0"/>
              </a:rPr>
              <a:t>εταιρείες που υποστηρίζουν το RTSP, αναμένουν την ενοποίηση πολλών πρωτοκόλλων </a:t>
            </a:r>
            <a:r>
              <a:rPr lang="el-GR" sz="2000" dirty="0">
                <a:latin typeface="Arial" charset="0"/>
              </a:rPr>
              <a:t>ροής σε ένα ενιαίο </a:t>
            </a:r>
            <a:r>
              <a:rPr lang="el-GR" sz="2000" dirty="0" smtClean="0">
                <a:latin typeface="Arial" charset="0"/>
              </a:rPr>
              <a:t>πληρεξούσιο/χειριστή (proxy/handler). </a:t>
            </a:r>
            <a:endParaRPr lang="el-GR" sz="2000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000" dirty="0">
                <a:latin typeface="Arial" charset="0"/>
              </a:rPr>
              <a:t>Ως ένα ανοιχτό πρότυπο, </a:t>
            </a:r>
            <a:r>
              <a:rPr lang="el-GR" sz="2000" dirty="0" smtClean="0">
                <a:latin typeface="Arial" charset="0"/>
              </a:rPr>
              <a:t>το </a:t>
            </a:r>
            <a:r>
              <a:rPr lang="el-GR" sz="2000" dirty="0">
                <a:latin typeface="Arial" charset="0"/>
              </a:rPr>
              <a:t>RTSP </a:t>
            </a:r>
            <a:r>
              <a:rPr lang="el-GR" sz="2000" dirty="0" smtClean="0">
                <a:latin typeface="Arial" charset="0"/>
              </a:rPr>
              <a:t>βοηθά τη </a:t>
            </a:r>
            <a:r>
              <a:rPr lang="el-GR" sz="2000" dirty="0">
                <a:latin typeface="Arial" charset="0"/>
              </a:rPr>
              <a:t>βιομηχανία να </a:t>
            </a:r>
            <a:r>
              <a:rPr lang="el-GR" sz="2000" dirty="0" smtClean="0">
                <a:latin typeface="Arial" charset="0"/>
              </a:rPr>
              <a:t>επικεντρωθεί σε </a:t>
            </a:r>
            <a:r>
              <a:rPr lang="el-GR" sz="2000" dirty="0">
                <a:latin typeface="Arial" charset="0"/>
              </a:rPr>
              <a:t>μια </a:t>
            </a:r>
            <a:r>
              <a:rPr lang="el-GR" sz="2000" dirty="0" smtClean="0">
                <a:latin typeface="Arial" charset="0"/>
              </a:rPr>
              <a:t>ενιαία υποδομή </a:t>
            </a:r>
            <a:r>
              <a:rPr lang="el-GR" sz="2000" dirty="0">
                <a:latin typeface="Arial" charset="0"/>
              </a:rPr>
              <a:t>συνεχούς </a:t>
            </a:r>
            <a:r>
              <a:rPr lang="el-GR" sz="2000" dirty="0" smtClean="0">
                <a:latin typeface="Arial" charset="0"/>
              </a:rPr>
              <a:t>ροής (streaming infrastructure), </a:t>
            </a:r>
            <a:r>
              <a:rPr lang="el-GR" sz="2000" dirty="0">
                <a:latin typeface="Arial" charset="0"/>
              </a:rPr>
              <a:t>με </a:t>
            </a:r>
            <a:r>
              <a:rPr lang="el-GR" sz="2000" dirty="0" smtClean="0">
                <a:latin typeface="Arial" charset="0"/>
              </a:rPr>
              <a:t>πελάτες, εξυπηρετητές και πληρεξούσιους που χρησιμοποιούν </a:t>
            </a:r>
            <a:r>
              <a:rPr lang="el-GR" sz="2000" dirty="0">
                <a:latin typeface="Arial" charset="0"/>
              </a:rPr>
              <a:t>τ</a:t>
            </a:r>
            <a:r>
              <a:rPr lang="el-GR" sz="2000" dirty="0" smtClean="0">
                <a:latin typeface="Arial" charset="0"/>
              </a:rPr>
              <a:t>ο </a:t>
            </a:r>
            <a:r>
              <a:rPr lang="el-GR" sz="2000" dirty="0">
                <a:latin typeface="Arial" charset="0"/>
              </a:rPr>
              <a:t>RTSP ως ένα ενιαίο ενωτικό πρωτόκολλο.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000" dirty="0">
                <a:latin typeface="Arial" charset="0"/>
              </a:rPr>
              <a:t>Ζητήστε από τον προμηθευτή του τείχους προστασίας σας για τα σχέδιά τους για την υποστήριξη </a:t>
            </a:r>
            <a:r>
              <a:rPr lang="el-GR" sz="2000" dirty="0" smtClean="0">
                <a:latin typeface="Arial" charset="0"/>
              </a:rPr>
              <a:t>του RTSP</a:t>
            </a:r>
            <a:r>
              <a:rPr lang="el-GR" sz="2000" dirty="0">
                <a:latin typeface="Arial" charset="0"/>
              </a:rPr>
              <a:t>, και επισκεφθείτε </a:t>
            </a:r>
            <a:r>
              <a:rPr lang="el-GR" sz="2000" dirty="0" smtClean="0">
                <a:latin typeface="Arial" charset="0"/>
              </a:rPr>
              <a:t>την </a:t>
            </a:r>
            <a:r>
              <a:rPr lang="el-GR" sz="2000" dirty="0" smtClean="0">
                <a:latin typeface="Arial" charset="0"/>
                <a:hlinkClick r:id="rId2"/>
              </a:rPr>
              <a:t>σελίδα πληροφοριών της </a:t>
            </a:r>
            <a:r>
              <a:rPr lang="el-GR" sz="2000" dirty="0" err="1" smtClean="0">
                <a:latin typeface="Arial" charset="0"/>
                <a:hlinkClick r:id="rId2"/>
              </a:rPr>
              <a:t>RealNetworks</a:t>
            </a:r>
            <a:r>
              <a:rPr lang="el-GR" sz="2000" dirty="0" smtClean="0">
                <a:latin typeface="Arial" charset="0"/>
                <a:hlinkClick r:id="rId2"/>
              </a:rPr>
              <a:t> </a:t>
            </a:r>
            <a:r>
              <a:rPr lang="el-GR" sz="2000" dirty="0" smtClean="0">
                <a:latin typeface="Arial" charset="0"/>
              </a:rPr>
              <a:t>για </a:t>
            </a:r>
            <a:r>
              <a:rPr lang="el-GR" sz="2000" dirty="0">
                <a:latin typeface="Arial" charset="0"/>
              </a:rPr>
              <a:t>περισσότερες πληροφορίες.</a:t>
            </a:r>
          </a:p>
        </p:txBody>
      </p:sp>
    </p:spTree>
    <p:extLst>
      <p:ext uri="{BB962C8B-B14F-4D97-AF65-F5344CB8AC3E}">
        <p14:creationId xmlns:p14="http://schemas.microsoft.com/office/powerpoint/2010/main" val="2868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algn="l"/>
            <a:r>
              <a:rPr lang="el-GR" dirty="0" smtClean="0"/>
              <a:t>Χρήσιμοι σύνδεσμοι/πηγές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11</a:t>
            </a:r>
            <a:r>
              <a:rPr lang="el-GR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RTSP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/>
              <a:t>«Επιστήμη των 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631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25</a:t>
            </a:r>
            <a:endParaRPr lang="el-GR" sz="1400" dirty="0"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 smtClean="0">
                <a:latin typeface="Arial" charset="0"/>
              </a:rPr>
              <a:t>Πηγές </a:t>
            </a:r>
            <a:r>
              <a:rPr lang="el-GR" b="1" dirty="0" smtClean="0">
                <a:latin typeface="Arial" charset="0"/>
              </a:rPr>
              <a:t>για πολυμεσικά πρότυπα (1 από 2)</a:t>
            </a:r>
            <a:endParaRPr lang="el-GR" dirty="0">
              <a:latin typeface="Arial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>
                <a:solidFill>
                  <a:srgbClr val="000000"/>
                </a:solidFill>
                <a:latin typeface="Arial" charset="0"/>
                <a:hlinkClick r:id="rId2"/>
              </a:rPr>
              <a:t>RTSP Proxy White Paper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: Πληροφορίες σχετικά με την χρήση RTSP με τείχος ασφαλείας, πληρεξούσιους και άλλες δικτυακές συσκευές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3"/>
              </a:rPr>
              <a:t>Η σελίδα του Henning </a:t>
            </a:r>
            <a:r>
              <a:rPr lang="el-GR" sz="2200" u="sng" dirty="0" err="1" smtClean="0">
                <a:solidFill>
                  <a:srgbClr val="000000"/>
                </a:solidFill>
                <a:latin typeface="Arial" charset="0"/>
                <a:hlinkClick r:id="rId3"/>
              </a:rPr>
              <a:t>Schulzrinne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: O </a:t>
            </a:r>
            <a:r>
              <a:rPr lang="el-GR" sz="2200" dirty="0" err="1" smtClean="0">
                <a:solidFill>
                  <a:srgbClr val="000000"/>
                </a:solidFill>
                <a:latin typeface="Arial" charset="0"/>
              </a:rPr>
              <a:t>Schulzrinne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 είναι ένας εκ των συγγραφέων του RTSP και του RTP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Στην σελίδα του παρέχονται σύνδεσμοι σε πρωτόκολλα που εμπίπτουν στην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  <a:hlinkClick r:id="rId4"/>
              </a:rPr>
              <a:t>Internet Multimedia Conferencing Architecture (IMCA)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5"/>
              </a:rPr>
              <a:t>Πρωτόκολλα που χρησιμοποιούνται μαζί με το ΙP πολυεκπομπής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: Τεχνική περίληψη των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RTP, RTCP, RSVP, RTSP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αλλά και πρωτοκόλλων δρομολόγησης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6"/>
              </a:rPr>
              <a:t>Προτοβουλία IP πολυεκπομπής (IP </a:t>
            </a:r>
            <a:r>
              <a:rPr lang="el-GR" sz="2200" u="sng" dirty="0">
                <a:solidFill>
                  <a:srgbClr val="000000"/>
                </a:solidFill>
                <a:latin typeface="Arial" charset="0"/>
                <a:hlinkClick r:id="rId6"/>
              </a:rPr>
              <a:t>Multicast Initiative </a:t>
            </a: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6"/>
              </a:rPr>
              <a:t>- IPMI</a:t>
            </a:r>
            <a:r>
              <a:rPr lang="el-GR" sz="2200" u="sng" dirty="0">
                <a:solidFill>
                  <a:srgbClr val="000000"/>
                </a:solidFill>
                <a:latin typeface="Arial" charset="0"/>
                <a:hlinkClick r:id="rId6"/>
              </a:rPr>
              <a:t>):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εταιρική κοινοπραξία για την διάδοση της πολυεκπομπής</a:t>
            </a:r>
            <a:endParaRPr lang="el-GR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26</a:t>
            </a:r>
            <a:endParaRPr lang="el-GR" sz="1400" dirty="0"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dirty="0" smtClean="0">
                <a:latin typeface="Arial" charset="0"/>
              </a:rPr>
              <a:t>Πηγές </a:t>
            </a:r>
            <a:r>
              <a:rPr lang="el-GR" b="1" dirty="0" smtClean="0">
                <a:latin typeface="Arial" charset="0"/>
              </a:rPr>
              <a:t>για πολυμεσικά πρότυπα (2 από 2)</a:t>
            </a:r>
            <a:endParaRPr lang="el-GR" dirty="0">
              <a:latin typeface="Arial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2"/>
              </a:rPr>
              <a:t>IETF </a:t>
            </a:r>
            <a:r>
              <a:rPr lang="el-GR" sz="2200" u="sng" dirty="0">
                <a:solidFill>
                  <a:srgbClr val="000000"/>
                </a:solidFill>
                <a:latin typeface="Arial" charset="0"/>
                <a:hlinkClick r:id="rId2"/>
              </a:rPr>
              <a:t>Multiparty Multimedia Session Control (MMUSIC) Working Group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Η ομάδα εργασίας της IETF που ευθύνεται για το RTSP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>
                <a:solidFill>
                  <a:srgbClr val="000000"/>
                </a:solidFill>
                <a:latin typeface="Arial" charset="0"/>
                <a:hlinkClick r:id="rId3"/>
              </a:rPr>
              <a:t>IETF Audio/Video Transport (AVT) </a:t>
            </a: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3"/>
              </a:rPr>
              <a:t>Working Group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Η ομάδα εργασίας της IETF που ευθύνεται για το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RTP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u="sng" dirty="0" smtClean="0">
                <a:solidFill>
                  <a:srgbClr val="000000"/>
                </a:solidFill>
                <a:latin typeface="Arial" charset="0"/>
                <a:hlinkClick r:id="rId4"/>
              </a:rPr>
              <a:t>MBone</a:t>
            </a:r>
            <a:r>
              <a:rPr lang="el-GR" sz="2200" u="sng" dirty="0">
                <a:solidFill>
                  <a:srgbClr val="000000"/>
                </a:solidFill>
                <a:latin typeface="Arial" charset="0"/>
                <a:hlinkClick r:id="rId4"/>
              </a:rPr>
              <a:t>-related Mailing List Archives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Αρχεία της διαβούλευσης των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ομάδων εργασίας MMUSIC και AVT.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el-GR" sz="2200" i="1" dirty="0" err="1" smtClean="0">
                <a:solidFill>
                  <a:srgbClr val="000000"/>
                </a:solidFill>
                <a:latin typeface="Arial" charset="0"/>
              </a:rPr>
              <a:t>confctrl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είναι η επίσημη ψευδώνυμο για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συζήτηση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και επίλυση του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ζητήματος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MMUSIC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ενώ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el-GR" sz="2200" i="1" dirty="0" smtClean="0">
                <a:solidFill>
                  <a:srgbClr val="000000"/>
                </a:solidFill>
                <a:latin typeface="Arial" charset="0"/>
              </a:rPr>
              <a:t>rem-</a:t>
            </a:r>
            <a:r>
              <a:rPr lang="el-GR" sz="2200" i="1" dirty="0" err="1" smtClean="0">
                <a:solidFill>
                  <a:srgbClr val="000000"/>
                </a:solidFill>
                <a:latin typeface="Arial" charset="0"/>
              </a:rPr>
              <a:t>conf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είναι η επίσημη ψευδώνυμο για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συζήτηση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και επίλυση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προβλημάτων </a:t>
            </a:r>
            <a:r>
              <a:rPr lang="el-GR" sz="2200" dirty="0">
                <a:solidFill>
                  <a:srgbClr val="000000"/>
                </a:solidFill>
                <a:latin typeface="Arial" charset="0"/>
              </a:rPr>
              <a:t>AVT </a:t>
            </a:r>
            <a:r>
              <a:rPr lang="el-GR" sz="22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l-GR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11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11</a:t>
            </a:r>
            <a:r>
              <a:rPr lang="el-GR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RTSP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/>
              <a:t>«Επιστήμη των 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αση και κατανόηση των βασικών μηχανισμών του πρωτοκόλλου RTSP.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Εισαγωγή</a:t>
            </a:r>
          </a:p>
          <a:p>
            <a:pPr marL="0"/>
            <a:r>
              <a:rPr lang="el-GR" dirty="0" smtClean="0"/>
              <a:t>Διαλειτουργικότητα</a:t>
            </a:r>
          </a:p>
          <a:p>
            <a:pPr marL="0"/>
            <a:r>
              <a:rPr lang="el-GR" dirty="0" smtClean="0"/>
              <a:t>Σχετικά πρωτόκολλα</a:t>
            </a:r>
          </a:p>
          <a:p>
            <a:pPr marL="0"/>
            <a:r>
              <a:rPr lang="el-GR" dirty="0" smtClean="0"/>
              <a:t>RTSP</a:t>
            </a:r>
          </a:p>
          <a:p>
            <a:pPr marL="0"/>
            <a:r>
              <a:rPr lang="el-GR"/>
              <a:t>Χρήσιμοι σύνδεσμοι/πηγές</a:t>
            </a:r>
            <a:endParaRPr lang="el-GR" dirty="0" smtClean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9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algn="l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11</a:t>
            </a:r>
            <a:r>
              <a:rPr lang="el-GR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RTSP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7	</a:t>
            </a:r>
            <a:endParaRPr lang="el-GR" sz="1400" dirty="0">
              <a:latin typeface="Arial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Arial" charset="0"/>
              </a:rPr>
              <a:t>Το πρωτόκολλο RTSP</a:t>
            </a:r>
            <a:endParaRPr lang="el-GR" dirty="0">
              <a:latin typeface="Arial" charset="0"/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>
                <a:latin typeface="Arial" charset="0"/>
              </a:rPr>
              <a:t>R</a:t>
            </a:r>
            <a:r>
              <a:rPr lang="el-GR" dirty="0">
                <a:latin typeface="Arial" charset="0"/>
              </a:rPr>
              <a:t>eal </a:t>
            </a:r>
            <a:r>
              <a:rPr lang="el-GR" b="1" dirty="0">
                <a:latin typeface="Arial" charset="0"/>
              </a:rPr>
              <a:t>T</a:t>
            </a:r>
            <a:r>
              <a:rPr lang="el-GR" dirty="0">
                <a:latin typeface="Arial" charset="0"/>
              </a:rPr>
              <a:t>ime </a:t>
            </a:r>
            <a:r>
              <a:rPr lang="el-GR" b="1" dirty="0">
                <a:latin typeface="Arial" charset="0"/>
              </a:rPr>
              <a:t>S</a:t>
            </a:r>
            <a:r>
              <a:rPr lang="el-GR" dirty="0">
                <a:latin typeface="Arial" charset="0"/>
              </a:rPr>
              <a:t>treaming </a:t>
            </a:r>
            <a:r>
              <a:rPr lang="el-GR" b="1" dirty="0">
                <a:latin typeface="Arial" charset="0"/>
              </a:rPr>
              <a:t>P</a:t>
            </a:r>
            <a:r>
              <a:rPr lang="el-GR" dirty="0">
                <a:latin typeface="Arial" charset="0"/>
              </a:rPr>
              <a:t>rotocol (RTSP)</a:t>
            </a:r>
            <a:endParaRPr lang="el-GR" dirty="0" smtClean="0">
              <a:latin typeface="Arial" charset="0"/>
            </a:endParaRPr>
          </a:p>
          <a:p>
            <a:r>
              <a:rPr lang="el-GR" dirty="0" smtClean="0">
                <a:latin typeface="Arial" charset="0"/>
              </a:rPr>
              <a:t>To RTSP (</a:t>
            </a:r>
            <a:r>
              <a:rPr lang="el-GR" dirty="0" smtClean="0">
                <a:latin typeface="Arial" charset="0"/>
                <a:hlinkClick r:id="rId2"/>
              </a:rPr>
              <a:t>RFC 2326</a:t>
            </a:r>
            <a:r>
              <a:rPr lang="el-GR" dirty="0" smtClean="0">
                <a:latin typeface="Arial" charset="0"/>
              </a:rPr>
              <a:t>) είναι πρωτόκολλο ελέγχου παρουσίασης πολυμέσων στα IP δίκτυα.</a:t>
            </a:r>
          </a:p>
          <a:p>
            <a:pPr lvl="1"/>
            <a:r>
              <a:rPr lang="el-GR" dirty="0" smtClean="0">
                <a:latin typeface="Arial" charset="0"/>
              </a:rPr>
              <a:t>Αξιοποιεί την υπάρχουσα υποδομή του ιστού και είναι αποτελεσματικό τόσο σε πολυπληθή ακροατήρια όσο και για μεμονωμένους παραλήπτες.</a:t>
            </a:r>
          </a:p>
          <a:p>
            <a:r>
              <a:rPr lang="el-GR" dirty="0" smtClean="0">
                <a:latin typeface="Arial" charset="0"/>
              </a:rPr>
              <a:t>Αναπτύχθηκε από τους</a:t>
            </a:r>
            <a:r>
              <a:rPr lang="el-GR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hlinkClick r:id="rId3"/>
              </a:rPr>
              <a:t>RealNetworks</a:t>
            </a:r>
            <a:r>
              <a:rPr lang="el-GR" dirty="0" smtClean="0">
                <a:latin typeface="Arial" charset="0"/>
              </a:rPr>
              <a:t>, </a:t>
            </a:r>
            <a:r>
              <a:rPr lang="el-GR" dirty="0">
                <a:latin typeface="Arial" charset="0"/>
                <a:hlinkClick r:id="rId4"/>
              </a:rPr>
              <a:t>Netscape Communications</a:t>
            </a:r>
            <a:r>
              <a:rPr lang="el-GR" dirty="0">
                <a:latin typeface="Arial" charset="0"/>
              </a:rPr>
              <a:t> </a:t>
            </a:r>
            <a:r>
              <a:rPr lang="el-GR" dirty="0" smtClean="0">
                <a:latin typeface="Arial" charset="0"/>
              </a:rPr>
              <a:t>και </a:t>
            </a:r>
            <a:r>
              <a:rPr lang="el-GR" dirty="0" smtClean="0">
                <a:latin typeface="Arial" charset="0"/>
                <a:hlinkClick r:id="rId5"/>
              </a:rPr>
              <a:t>Columbia </a:t>
            </a:r>
            <a:r>
              <a:rPr lang="el-GR" dirty="0">
                <a:latin typeface="Arial" charset="0"/>
                <a:hlinkClick r:id="rId5"/>
              </a:rPr>
              <a:t>University</a:t>
            </a:r>
            <a:r>
              <a:rPr lang="el-GR" dirty="0">
                <a:latin typeface="Arial" charset="0"/>
              </a:rPr>
              <a:t> </a:t>
            </a:r>
            <a:r>
              <a:rPr lang="el-GR" dirty="0" smtClean="0">
                <a:latin typeface="Arial" charset="0"/>
              </a:rPr>
              <a:t>με τη βοήθεια του </a:t>
            </a:r>
            <a:r>
              <a:rPr lang="el-GR" dirty="0" smtClean="0">
                <a:latin typeface="Arial" charset="0"/>
                <a:hlinkClick r:id="rId6"/>
              </a:rPr>
              <a:t>MMUSIC </a:t>
            </a:r>
            <a:r>
              <a:rPr lang="el-GR" dirty="0">
                <a:latin typeface="Arial" charset="0"/>
                <a:hlinkClick r:id="rId6"/>
              </a:rPr>
              <a:t>working group</a:t>
            </a:r>
            <a:r>
              <a:rPr lang="el-GR" dirty="0">
                <a:latin typeface="Arial" charset="0"/>
              </a:rPr>
              <a:t> </a:t>
            </a:r>
            <a:r>
              <a:rPr lang="el-GR" dirty="0" smtClean="0">
                <a:latin typeface="Arial" charset="0"/>
              </a:rPr>
              <a:t>στα πλαίσια του </a:t>
            </a:r>
            <a:r>
              <a:rPr lang="el-GR" dirty="0" smtClean="0">
                <a:latin typeface="Arial" charset="0"/>
                <a:hlinkClick r:id="rId7"/>
              </a:rPr>
              <a:t>Internet </a:t>
            </a:r>
            <a:r>
              <a:rPr lang="el-GR" dirty="0">
                <a:latin typeface="Arial" charset="0"/>
                <a:hlinkClick r:id="rId7"/>
              </a:rPr>
              <a:t>Engineering Task Force (IETF)</a:t>
            </a:r>
            <a:r>
              <a:rPr lang="el-GR" dirty="0">
                <a:latin typeface="Arial" charset="0"/>
              </a:rPr>
              <a:t>.</a:t>
            </a:r>
          </a:p>
          <a:p>
            <a:r>
              <a:rPr lang="el-GR" dirty="0" smtClean="0">
                <a:latin typeface="Arial" charset="0"/>
              </a:rPr>
              <a:t>Δημοσιεύτηκε τον Απρίλιο του 1998 ως προτεινόμενο πρότυπο από την IETF.</a:t>
            </a:r>
            <a:endParaRPr lang="el-G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algn="l"/>
            <a:r>
              <a:rPr lang="el-GR" dirty="0" smtClean="0"/>
              <a:t>Διαλειτουργικότητα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11</a:t>
            </a:r>
            <a:r>
              <a:rPr lang="el-GR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RTSP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70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400" dirty="0" smtClean="0">
                <a:latin typeface="Arial" charset="0"/>
              </a:rPr>
              <a:t>9</a:t>
            </a:r>
            <a:endParaRPr lang="el-GR" sz="1400" dirty="0">
              <a:latin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Arial" charset="0"/>
              </a:rPr>
              <a:t>Απαιτήσεις διαλειτουργικότητας</a:t>
            </a:r>
          </a:p>
        </p:txBody>
      </p:sp>
      <p:pic>
        <p:nvPicPr>
          <p:cNvPr id="4101" name="Picture 3" descr="Σχεδιάγραμμα που παρουσιάζει τους κοινούς μηχανισμούς που πρέπει να μοιράζονται οι κωδικοποιητές, οι εξυπηρετητές και τα προγράμματα αναπαραγωγής ώστε να πετύχουμε διαλειτουργικότητα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088" y="1487474"/>
            <a:ext cx="6783288" cy="3021646"/>
          </a:xfrm>
        </p:spPr>
      </p:pic>
      <p:sp>
        <p:nvSpPr>
          <p:cNvPr id="41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el-GR" sz="2400" dirty="0" smtClean="0">
                <a:latin typeface="Arial" charset="0"/>
              </a:rPr>
              <a:t>Το RTSP έχει βασικό ρόλο στην διαλειτουργικότητα, ένα αρκετά περίπλοκο ζήτημα όπου πολλοί συμμετέχοντες </a:t>
            </a:r>
            <a:r>
              <a:rPr lang="el-GR" sz="2400" dirty="0">
                <a:latin typeface="Arial" charset="0"/>
              </a:rPr>
              <a:t>(Players, Servers, Encoders/Tools</a:t>
            </a:r>
            <a:r>
              <a:rPr lang="el-GR" sz="2400" dirty="0" smtClean="0">
                <a:latin typeface="Arial" charset="0"/>
              </a:rPr>
              <a:t>) πρέπει να μοιράζονται κοινούς μηχανισμούς.</a:t>
            </a:r>
            <a:endParaRPr lang="el-G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1604</Words>
  <Application>Microsoft Office PowerPoint</Application>
  <PresentationFormat>On-screen Show (4:3)</PresentationFormat>
  <Paragraphs>160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</vt:lpstr>
      <vt:lpstr>Εισαγωγή</vt:lpstr>
      <vt:lpstr>Το πρωτόκολλο RTSP</vt:lpstr>
      <vt:lpstr>Διαλειτουργικότητα</vt:lpstr>
      <vt:lpstr>Απαιτήσεις διαλειτουργικότητας</vt:lpstr>
      <vt:lpstr>Διαλειτουργικότητα στην πράξη (1 από 2)</vt:lpstr>
      <vt:lpstr>Διαλειτουργικότητα στην πράξη (2 από 2)</vt:lpstr>
      <vt:lpstr>Σχετικά πρωτόκολλα</vt:lpstr>
      <vt:lpstr>Τι είναι το πρωτόκολλο Real Time Transport (RTP)?</vt:lpstr>
      <vt:lpstr>Τι είναι το H.323</vt:lpstr>
      <vt:lpstr>Πώς σχετίζονται τα RTSP, RTP και H.323 (1 από 3)</vt:lpstr>
      <vt:lpstr>Πώς σχετίζονται τα RTSP, RTP και H.323 (2 από 3)</vt:lpstr>
      <vt:lpstr>Πώς σχετίζονται τα RTSP, RTP και H.323 (3 από 3)</vt:lpstr>
      <vt:lpstr>Πώς σχετίζονται τα RTSP και ASF της Microsoft</vt:lpstr>
      <vt:lpstr>Πώς σχετίζονται τα RTSP και QuickTime της Apple</vt:lpstr>
      <vt:lpstr>Γιατί όχι απλά HTTP </vt:lpstr>
      <vt:lpstr>RTSP</vt:lpstr>
      <vt:lpstr>Εισαγωγή στο RTSP</vt:lpstr>
      <vt:lpstr>Θα δουλέψει το RTSP με το τείχος ασφαλείας μου;</vt:lpstr>
      <vt:lpstr>Χρήσιμοι σύνδεσμοι/πηγές</vt:lpstr>
      <vt:lpstr>Πηγές για πολυμεσικά πρότυπα (1 από 2)</vt:lpstr>
      <vt:lpstr>Πηγές για πολυμεσικά πρότυπα (2 από 2)</vt:lpstr>
      <vt:lpstr>Τέλος Ενότητας # 11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RTSP</dc:title>
  <dc:subject>Θέματα Συστημάτων Πολυμέσων</dc:subject>
  <dc:creator>Γεώργιος K. Πολύζος</dc:creator>
  <cp:keywords>Διαλειτουργικότητα; RTSP; H.323</cp:keywords>
  <cp:lastModifiedBy>georgex</cp:lastModifiedBy>
  <cp:revision>398</cp:revision>
  <cp:lastPrinted>2014-02-16T13:16:25Z</cp:lastPrinted>
  <dcterms:created xsi:type="dcterms:W3CDTF">2012-09-06T09:03:05Z</dcterms:created>
  <dcterms:modified xsi:type="dcterms:W3CDTF">2015-05-26T17:41:25Z</dcterms:modified>
</cp:coreProperties>
</file>