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CA45B5B-A7A2-4717-BB50-0E0034668FDF}" type="datetimeFigureOut">
              <a:rPr lang="en-US" smtClean="0"/>
              <a:t>10/20/2019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 smtClean="0"/>
              <a:t>ΑΝΑΛΥΣΗ ΔΙΑΠΡΑΓΜΑΤΕΥΣΕΩΝ ΚΑΙ ΔΙΑΠΡΑΓΜΑΤΕΥΤΙΚΟ ΠΕΡΙΒΑΛΛΟΝ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Σπύρος </a:t>
            </a:r>
            <a:r>
              <a:rPr lang="el-GR" dirty="0" err="1" smtClean="0"/>
              <a:t>Μπλαβούκος</a:t>
            </a:r>
            <a:r>
              <a:rPr lang="el-GR" dirty="0" smtClean="0"/>
              <a:t> (</a:t>
            </a:r>
            <a:r>
              <a:rPr lang="en-US" dirty="0" smtClean="0">
                <a:hlinkClick r:id="rId2"/>
              </a:rPr>
              <a:t>sblavo@aueb.gr</a:t>
            </a:r>
            <a:r>
              <a:rPr lang="en-US" dirty="0" smtClean="0"/>
              <a:t>) </a:t>
            </a:r>
          </a:p>
          <a:p>
            <a:r>
              <a:rPr lang="el-GR" dirty="0" smtClean="0"/>
              <a:t>Αναπληρωτής Καθηγητής</a:t>
            </a:r>
          </a:p>
          <a:p>
            <a:r>
              <a:rPr lang="el-GR" dirty="0" smtClean="0"/>
              <a:t>Τμήμα Διεθνών και Ευρωπαϊκών Οικονομικών Σπουδών</a:t>
            </a:r>
          </a:p>
          <a:p>
            <a:r>
              <a:rPr lang="el-GR" dirty="0" smtClean="0"/>
              <a:t>Οικονομικό Πανεπιστήμιο Αθηνών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7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 τι κόστος;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el-GR" sz="2400" dirty="0" smtClean="0"/>
              <a:t>Θεσμοθέτηση Προεδρίας ως ατελές συμβόλαιο (</a:t>
            </a:r>
            <a:r>
              <a:rPr lang="en-US" sz="2400" dirty="0" smtClean="0"/>
              <a:t>incomplete contracting)</a:t>
            </a:r>
          </a:p>
          <a:p>
            <a:pPr>
              <a:spcBef>
                <a:spcPts val="2400"/>
              </a:spcBef>
            </a:pPr>
            <a:r>
              <a:rPr lang="el-GR" sz="2400" dirty="0" smtClean="0"/>
              <a:t>Προεδρία-εντολοδόχος (</a:t>
            </a:r>
            <a:r>
              <a:rPr lang="en-US" sz="2400" dirty="0" smtClean="0"/>
              <a:t>agent) </a:t>
            </a:r>
            <a:r>
              <a:rPr lang="el-GR" sz="2400" dirty="0" smtClean="0"/>
              <a:t>ως εν δυνάμει </a:t>
            </a:r>
            <a:r>
              <a:rPr lang="el-GR" sz="2400" b="1" dirty="0" smtClean="0"/>
              <a:t>αυτόνομος δρώντας </a:t>
            </a:r>
            <a:r>
              <a:rPr lang="el-GR" sz="2400" dirty="0" smtClean="0"/>
              <a:t>με προτιμήσεις</a:t>
            </a:r>
            <a:r>
              <a:rPr lang="en-US" sz="2400" dirty="0" smtClean="0"/>
              <a:t> </a:t>
            </a:r>
            <a:r>
              <a:rPr lang="el-GR" sz="2400" dirty="0" smtClean="0"/>
              <a:t>πιθανώς </a:t>
            </a:r>
            <a:r>
              <a:rPr lang="el-GR" sz="2400" dirty="0" err="1" smtClean="0"/>
              <a:t>αποκλείνουσες</a:t>
            </a:r>
            <a:r>
              <a:rPr lang="el-GR" sz="2400" dirty="0" smtClean="0"/>
              <a:t> από αυτές των εντολέων (</a:t>
            </a:r>
            <a:r>
              <a:rPr lang="en-US" sz="2400" dirty="0" smtClean="0"/>
              <a:t>principals)</a:t>
            </a:r>
            <a:endParaRPr lang="el-GR" sz="2400" dirty="0" smtClean="0"/>
          </a:p>
          <a:p>
            <a:pPr>
              <a:spcBef>
                <a:spcPts val="2400"/>
              </a:spcBef>
            </a:pPr>
            <a:r>
              <a:rPr lang="el-GR" sz="2400" dirty="0" smtClean="0"/>
              <a:t>Μηχανισμοί ελέγχου </a:t>
            </a:r>
            <a:r>
              <a:rPr lang="el-GR" sz="2400" dirty="0"/>
              <a:t>από τους εντολείς προς περιορισμό δυνητικής αυτονόμησης </a:t>
            </a:r>
            <a:r>
              <a:rPr lang="el-GR" sz="2400" dirty="0" smtClean="0"/>
              <a:t>Προεδρίας: </a:t>
            </a:r>
          </a:p>
          <a:p>
            <a:pPr lvl="1">
              <a:spcBef>
                <a:spcPts val="600"/>
              </a:spcBef>
            </a:pPr>
            <a:r>
              <a:rPr lang="el-GR" b="1" dirty="0" smtClean="0"/>
              <a:t>επίσημοι</a:t>
            </a:r>
            <a:r>
              <a:rPr lang="el-GR" dirty="0" smtClean="0"/>
              <a:t> (διαδικασίες διορισμού και δυνατότητα επέκτασης/ανανέωσης θητείας, περιοριστικός τρόπος λήψης αποφάσεων –ομοφωνία, περιορισμένη θητεία αλλά με τον κίνδυνο της ασυνέχειας) </a:t>
            </a:r>
          </a:p>
          <a:p>
            <a:pPr lvl="1">
              <a:spcBef>
                <a:spcPts val="600"/>
              </a:spcBef>
            </a:pPr>
            <a:r>
              <a:rPr lang="el-GR" b="1" dirty="0" smtClean="0"/>
              <a:t>ανεπίσημοι </a:t>
            </a:r>
            <a:r>
              <a:rPr lang="el-GR" dirty="0" smtClean="0"/>
              <a:t>(νόρμες συμπεριφοράς, π.χ. επιδίωξη συναίνεσης), </a:t>
            </a:r>
            <a:r>
              <a:rPr lang="en-US" i="1" dirty="0" smtClean="0"/>
              <a:t>ex post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i="1" dirty="0" smtClean="0"/>
              <a:t>ex ante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02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ΠΡΟΕΔΡΙΑ ΣΤΗΝ ΕΕ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Υβριδική μορφή: συνδυασμός κυλιόμενης και μόνιμης Προεδρίας (</a:t>
            </a:r>
            <a:r>
              <a:rPr lang="el-GR" sz="2400" dirty="0" err="1" smtClean="0"/>
              <a:t>Ευρ</a:t>
            </a:r>
            <a:r>
              <a:rPr lang="el-GR" sz="2400" dirty="0" smtClean="0"/>
              <a:t>. Συμβούλιο, Ύπατος Εκπρόσωπος, </a:t>
            </a:r>
            <a:r>
              <a:rPr lang="en-US" sz="2400" dirty="0" err="1" smtClean="0"/>
              <a:t>Eurogroup</a:t>
            </a:r>
            <a:r>
              <a:rPr lang="en-US" sz="24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l-GR" sz="2400" dirty="0" smtClean="0"/>
              <a:t>Κυλιόμενη Προεδρία: </a:t>
            </a:r>
          </a:p>
          <a:p>
            <a:pPr lvl="1"/>
            <a:r>
              <a:rPr lang="el-GR" sz="2400" dirty="0" smtClean="0"/>
              <a:t>εξελικτική </a:t>
            </a:r>
            <a:r>
              <a:rPr lang="el-GR" sz="2400" dirty="0" err="1" smtClean="0"/>
              <a:t>υποστασιοποίηση</a:t>
            </a:r>
            <a:r>
              <a:rPr lang="el-GR" sz="2400" dirty="0" smtClean="0"/>
              <a:t> και ανέλιξή της στο πολιτικό σύστημα της ΕΕ </a:t>
            </a:r>
          </a:p>
          <a:p>
            <a:pPr lvl="1"/>
            <a:r>
              <a:rPr lang="el-GR" sz="2400" dirty="0" smtClean="0"/>
              <a:t>ανταπόκριση σε λειτουργικές ανάγκες συντονισμού του έργου του ολοένα διευρυνόμενου Συμβουλίου Υπουργών</a:t>
            </a:r>
          </a:p>
          <a:p>
            <a:pPr lvl="1"/>
            <a:r>
              <a:rPr lang="el-GR" sz="2400" dirty="0" smtClean="0"/>
              <a:t>εκμετάλλευση κενού στον προσδιορισμό των καθηκόντων και του ρόλου της</a:t>
            </a:r>
          </a:p>
        </p:txBody>
      </p:sp>
    </p:spTree>
    <p:extLst>
      <p:ext uri="{BB962C8B-B14F-4D97-AF65-F5344CB8AC3E}">
        <p14:creationId xmlns:p14="http://schemas.microsoft.com/office/powerpoint/2010/main" val="341665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ΠΡΟΕΔΡΙΑ ΣΤΗΝ ΕΕ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/>
              <a:t>Γιατί προστέθηκε και το μόνιμο σκέλος;  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Ήδη από τη Συνταγματική Συνθήκη, πρόβλεψη για μόνιμη Προεδρία – επιβιώνει και στη Συνθήκη της Λισαβόνας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Πρόεδρος </a:t>
            </a:r>
            <a:r>
              <a:rPr lang="el-GR" dirty="0" err="1" smtClean="0"/>
              <a:t>Ευρ</a:t>
            </a:r>
            <a:r>
              <a:rPr lang="el-GR" dirty="0" smtClean="0"/>
              <a:t>. Συμβουλίου: εντοπισμός κενού ηγεσίας</a:t>
            </a:r>
          </a:p>
          <a:p>
            <a:pPr lvl="1">
              <a:spcBef>
                <a:spcPts val="0"/>
              </a:spcBef>
            </a:pPr>
            <a:r>
              <a:rPr lang="el-GR" dirty="0" smtClean="0"/>
              <a:t>κυλιόμενη Προεδρία κρίθηκε ακατάλληλη ή ότι αδυνατούσε να παρέχει την απαραίτητη στρατηγική καθοδήγηση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Ύπατος Εκπρόσωπος: βελτίωση συντονισμού και συνοχής εξωτερικής δράσης της ΕΕ</a:t>
            </a:r>
          </a:p>
          <a:p>
            <a:pPr lvl="1">
              <a:spcBef>
                <a:spcPts val="0"/>
              </a:spcBef>
            </a:pPr>
            <a:r>
              <a:rPr lang="el-GR" dirty="0" smtClean="0"/>
              <a:t>κυλιόμενη Προεδρία  εμφάνιζε συχνά προβλήματα συντονισμού με Επιτροπή </a:t>
            </a:r>
          </a:p>
          <a:p>
            <a:pPr>
              <a:spcBef>
                <a:spcPts val="1200"/>
              </a:spcBef>
            </a:pPr>
            <a:r>
              <a:rPr lang="en-US" dirty="0" err="1" smtClean="0"/>
              <a:t>Eurogroup</a:t>
            </a:r>
            <a:r>
              <a:rPr lang="el-GR" dirty="0" smtClean="0"/>
              <a:t>: </a:t>
            </a:r>
            <a:r>
              <a:rPr lang="en-US" dirty="0" smtClean="0"/>
              <a:t>???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24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1" y="4724400"/>
            <a:ext cx="7620000" cy="1168400"/>
          </a:xfrm>
        </p:spPr>
        <p:txBody>
          <a:bodyPr/>
          <a:lstStyle/>
          <a:p>
            <a:r>
              <a:rPr lang="en-US" b="1" dirty="0" smtClean="0"/>
              <a:t>O </a:t>
            </a:r>
            <a:r>
              <a:rPr lang="el-GR" b="1" dirty="0" smtClean="0"/>
              <a:t>ΡΟΛΟΣ </a:t>
            </a:r>
            <a:r>
              <a:rPr lang="el-GR" b="1" dirty="0" err="1" smtClean="0"/>
              <a:t>ΤηΣ</a:t>
            </a:r>
            <a:r>
              <a:rPr lang="el-GR" b="1" dirty="0" smtClean="0"/>
              <a:t> ΠΡΟΕΔΡΙΑΣ σε </a:t>
            </a:r>
            <a:r>
              <a:rPr lang="el-GR" b="1" dirty="0" err="1" smtClean="0"/>
              <a:t>πολυμερεισ</a:t>
            </a:r>
            <a:r>
              <a:rPr lang="el-GR" b="1" dirty="0" smtClean="0"/>
              <a:t> </a:t>
            </a:r>
            <a:r>
              <a:rPr lang="el-GR" b="1" dirty="0" err="1" smtClean="0"/>
              <a:t>διαπραγματευσεισ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Παρουσίασης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l-GR" sz="3200" dirty="0" smtClean="0"/>
              <a:t>Γιατί χρειαζόμαστε μια Προεδρία;</a:t>
            </a:r>
          </a:p>
          <a:p>
            <a:pPr>
              <a:spcBef>
                <a:spcPts val="1800"/>
              </a:spcBef>
            </a:pPr>
            <a:r>
              <a:rPr lang="el-GR" sz="3200" dirty="0" smtClean="0"/>
              <a:t>Ποιο είναι το κόστος;</a:t>
            </a:r>
          </a:p>
          <a:p>
            <a:pPr>
              <a:spcBef>
                <a:spcPts val="1800"/>
              </a:spcBef>
            </a:pPr>
            <a:r>
              <a:rPr lang="el-GR" sz="3200" dirty="0" smtClean="0"/>
              <a:t>Πηγές ισχύος Προεδρίας</a:t>
            </a:r>
          </a:p>
          <a:p>
            <a:pPr>
              <a:spcBef>
                <a:spcPts val="1800"/>
              </a:spcBef>
            </a:pPr>
            <a:r>
              <a:rPr lang="el-GR" sz="3200" dirty="0" smtClean="0"/>
              <a:t>Παράγοντες αποτελεσματικότητας και αυτονόμησης Προεδρίας</a:t>
            </a:r>
            <a:endParaRPr lang="en-US" sz="3200" dirty="0" smtClean="0"/>
          </a:p>
          <a:p>
            <a:pPr>
              <a:spcBef>
                <a:spcPts val="1800"/>
              </a:spcBef>
            </a:pPr>
            <a:r>
              <a:rPr lang="el-GR" sz="3200" dirty="0" smtClean="0"/>
              <a:t>Χαρακτηριστικά </a:t>
            </a:r>
            <a:r>
              <a:rPr lang="el-GR" sz="3200" dirty="0"/>
              <a:t>Προεδρίας στην ΕΕ</a:t>
            </a:r>
          </a:p>
          <a:p>
            <a:pPr>
              <a:spcBef>
                <a:spcPts val="1800"/>
              </a:spcBef>
            </a:pPr>
            <a:endParaRPr lang="el-GR" sz="3200" dirty="0" smtClean="0"/>
          </a:p>
        </p:txBody>
      </p:sp>
    </p:spTree>
    <p:extLst>
      <p:ext uri="{BB962C8B-B14F-4D97-AF65-F5344CB8AC3E}">
        <p14:creationId xmlns:p14="http://schemas.microsoft.com/office/powerpoint/2010/main" val="369531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el-GR" sz="4400" dirty="0" smtClean="0"/>
              <a:t>Γιατί χρειαζόμαστε την Προεδρία;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Θεσμός Προεδρίας πανταχού παρών σε κάθε πλαίσιο πολυμερών διαπραγματεύσεων</a:t>
            </a:r>
          </a:p>
          <a:p>
            <a:pPr>
              <a:spcBef>
                <a:spcPts val="2400"/>
              </a:spcBef>
            </a:pPr>
            <a:r>
              <a:rPr lang="el-GR" sz="2400" dirty="0" smtClean="0"/>
              <a:t>Σκοπός: </a:t>
            </a:r>
            <a:r>
              <a:rPr lang="el-GR" sz="2400" b="1" dirty="0" smtClean="0"/>
              <a:t>αντιμετώπιση προβλημάτων συλλογικής δράσης</a:t>
            </a:r>
          </a:p>
          <a:p>
            <a:pPr lvl="1"/>
            <a:r>
              <a:rPr lang="el-GR" sz="2400" dirty="0" smtClean="0"/>
              <a:t>Διαδικαστικός </a:t>
            </a:r>
            <a:r>
              <a:rPr lang="el-GR" sz="2400" dirty="0"/>
              <a:t>έλεγχος → </a:t>
            </a:r>
            <a:r>
              <a:rPr lang="el-GR" sz="2400" dirty="0" smtClean="0"/>
              <a:t>διοικητική/διαδικαστική μέριμνα </a:t>
            </a:r>
            <a:r>
              <a:rPr lang="el-GR" sz="2400" dirty="0"/>
              <a:t>και </a:t>
            </a:r>
            <a:r>
              <a:rPr lang="el-GR" sz="2400" b="1" dirty="0" smtClean="0"/>
              <a:t>διαμόρφωση/διαχείριση ατζέντας</a:t>
            </a:r>
          </a:p>
          <a:p>
            <a:pPr lvl="1"/>
            <a:r>
              <a:rPr lang="el-GR" sz="2400" dirty="0" smtClean="0"/>
              <a:t>Ασυμμετρίες πληροφόρησης</a:t>
            </a:r>
            <a:r>
              <a:rPr lang="el-GR" sz="2400" dirty="0"/>
              <a:t> →</a:t>
            </a:r>
            <a:r>
              <a:rPr lang="el-GR" sz="2400" dirty="0" smtClean="0"/>
              <a:t> </a:t>
            </a:r>
            <a:r>
              <a:rPr lang="el-GR" sz="2400" dirty="0"/>
              <a:t>απόκρυψη πληροφοριών για </a:t>
            </a:r>
            <a:r>
              <a:rPr lang="el-GR" sz="2400" dirty="0" smtClean="0"/>
              <a:t>προτιμήσεις → </a:t>
            </a:r>
            <a:r>
              <a:rPr lang="el-GR" sz="2400" b="1" dirty="0" smtClean="0"/>
              <a:t>μεσολάβηση</a:t>
            </a:r>
          </a:p>
          <a:p>
            <a:pPr lvl="1"/>
            <a:r>
              <a:rPr lang="el-GR" sz="2400" b="1" dirty="0" smtClean="0"/>
              <a:t>Εκπροσώπηση</a:t>
            </a:r>
            <a:r>
              <a:rPr lang="el-GR" sz="2400" dirty="0" smtClean="0"/>
              <a:t> προς τρίτους</a:t>
            </a:r>
          </a:p>
          <a:p>
            <a:pPr lvl="1"/>
            <a:endParaRPr lang="el-GR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22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488832" cy="863600"/>
          </a:xfrm>
        </p:spPr>
        <p:txBody>
          <a:bodyPr/>
          <a:lstStyle/>
          <a:p>
            <a:pPr algn="ctr"/>
            <a:r>
              <a:rPr lang="el-GR" sz="3600" dirty="0" smtClean="0"/>
              <a:t>Τι Κάνει </a:t>
            </a:r>
            <a:r>
              <a:rPr lang="el-GR" sz="3600" dirty="0"/>
              <a:t>μια Προεδρία; </a:t>
            </a:r>
            <a:br>
              <a:rPr lang="el-GR" sz="3600" dirty="0"/>
            </a:br>
            <a:r>
              <a:rPr lang="el-GR" sz="3600" dirty="0"/>
              <a:t>(1</a:t>
            </a:r>
            <a:r>
              <a:rPr lang="el-GR" sz="3600" dirty="0" smtClean="0"/>
              <a:t>) Διαχείριση </a:t>
            </a:r>
            <a:r>
              <a:rPr lang="el-GR" sz="3600" dirty="0" smtClean="0"/>
              <a:t>Ατζέντας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7924800" cy="49228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2400" b="1" dirty="0" smtClean="0"/>
              <a:t>Μέγεθος και </a:t>
            </a:r>
            <a:r>
              <a:rPr lang="el-GR" sz="2400" b="1" dirty="0" err="1" smtClean="0"/>
              <a:t>συνθετότητα</a:t>
            </a:r>
            <a:r>
              <a:rPr lang="el-GR" sz="2400" b="1" dirty="0" smtClean="0"/>
              <a:t> ατζέντας </a:t>
            </a:r>
            <a:r>
              <a:rPr lang="el-GR" sz="2400" dirty="0" smtClean="0"/>
              <a:t>μειώνει δυνατότητα διαπραγμάτευσης</a:t>
            </a:r>
            <a:endParaRPr lang="en-US" sz="2400" dirty="0" smtClean="0"/>
          </a:p>
          <a:p>
            <a:pPr lvl="1" algn="just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2400" dirty="0" smtClean="0"/>
              <a:t>μεγάλο</a:t>
            </a:r>
            <a:r>
              <a:rPr lang="el-GR" sz="2400" dirty="0"/>
              <a:t>ς</a:t>
            </a:r>
            <a:r>
              <a:rPr lang="el-GR" sz="2400" dirty="0" smtClean="0"/>
              <a:t> αριθμός διαπραγματευομένων μερών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sz="2400" dirty="0" smtClean="0"/>
              <a:t>διαφορετικές προτιμήσεις (ως προς τα θέματα και την ιεράρχησή τους)</a:t>
            </a:r>
          </a:p>
          <a:p>
            <a:pPr algn="just">
              <a:lnSpc>
                <a:spcPct val="90000"/>
              </a:lnSpc>
              <a:spcBef>
                <a:spcPct val="70000"/>
              </a:spcBef>
              <a:buFont typeface="Arial" charset="0"/>
              <a:buChar char="•"/>
            </a:pPr>
            <a:r>
              <a:rPr lang="el-GR" sz="2400" dirty="0" smtClean="0"/>
              <a:t>Χρόνος και πόροι επενδύονται σε προ-διαπραγματεύσεις ως προς την </a:t>
            </a:r>
            <a:r>
              <a:rPr lang="el-GR" sz="2400" dirty="0"/>
              <a:t>ατζέντα </a:t>
            </a:r>
            <a:r>
              <a:rPr lang="el-GR" sz="2400" dirty="0" smtClean="0"/>
              <a:t>→ αποτυχία </a:t>
            </a:r>
            <a:r>
              <a:rPr lang="el-GR" sz="2400" dirty="0"/>
              <a:t>κατάρτισης </a:t>
            </a:r>
            <a:r>
              <a:rPr lang="el-GR" sz="2400" dirty="0" smtClean="0"/>
              <a:t>και </a:t>
            </a:r>
            <a:r>
              <a:rPr lang="el-GR" sz="2400" dirty="0"/>
              <a:t>διαχείρισης της ατζέντας </a:t>
            </a:r>
            <a:r>
              <a:rPr lang="el-GR" sz="2400" dirty="0" smtClean="0"/>
              <a:t>(</a:t>
            </a:r>
            <a:r>
              <a:rPr lang="en-US" sz="2400" dirty="0" smtClean="0"/>
              <a:t>agenda failure</a:t>
            </a:r>
            <a:r>
              <a:rPr lang="el-GR" sz="2400" dirty="0" smtClean="0"/>
              <a:t>)</a:t>
            </a:r>
          </a:p>
          <a:p>
            <a:pPr algn="just">
              <a:lnSpc>
                <a:spcPct val="90000"/>
              </a:lnSpc>
              <a:spcBef>
                <a:spcPct val="70000"/>
              </a:spcBef>
              <a:buFont typeface="Arial" charset="0"/>
              <a:buChar char="•"/>
            </a:pPr>
            <a:r>
              <a:rPr lang="el-GR" sz="2400" b="1" dirty="0" smtClean="0"/>
              <a:t>Εκχώρηση </a:t>
            </a:r>
            <a:r>
              <a:rPr lang="el-GR" sz="2400" b="1" dirty="0"/>
              <a:t>αρμοδιότητας για τη διαχείριση της ατζέντας </a:t>
            </a:r>
            <a:r>
              <a:rPr lang="el-GR" sz="2400" dirty="0"/>
              <a:t>προκύπτει ως λειτουργική ανάγκη για να αντιμετωπιστεί το </a:t>
            </a:r>
            <a:r>
              <a:rPr lang="el-GR" sz="2400" dirty="0" smtClean="0"/>
              <a:t>πρόβλημα</a:t>
            </a:r>
            <a:r>
              <a:rPr lang="en-US" sz="2400" dirty="0" smtClean="0"/>
              <a:t> </a:t>
            </a:r>
            <a:r>
              <a:rPr lang="el-GR" sz="2400" dirty="0" smtClean="0"/>
              <a:t>αυτό</a:t>
            </a:r>
            <a:endParaRPr lang="el-GR" sz="2400" dirty="0"/>
          </a:p>
          <a:p>
            <a:pPr algn="just" eaLnBrk="1" hangingPunct="1">
              <a:lnSpc>
                <a:spcPct val="90000"/>
              </a:lnSpc>
              <a:spcBef>
                <a:spcPct val="70000"/>
              </a:spcBef>
              <a:buFont typeface="Arial" charset="0"/>
              <a:buChar char="•"/>
            </a:pPr>
            <a:endParaRPr 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64EF1-700C-4272-AEC8-6C98D267A1B3}" type="slidenum">
              <a:rPr lang="el-GR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745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152400"/>
            <a:ext cx="8659688" cy="863600"/>
          </a:xfrm>
        </p:spPr>
        <p:txBody>
          <a:bodyPr/>
          <a:lstStyle/>
          <a:p>
            <a:pPr algn="ctr"/>
            <a:r>
              <a:rPr lang="el-GR" sz="3600" dirty="0"/>
              <a:t>Τι Κάνει μια Προεδρία; </a:t>
            </a:r>
            <a:r>
              <a:rPr lang="el-GR" sz="3600" dirty="0" smtClean="0"/>
              <a:t>(2)(Δια)Μεσολάβηση</a:t>
            </a:r>
            <a:endParaRPr lang="el-GR" sz="36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209036" cy="5486400"/>
          </a:xfrm>
        </p:spPr>
        <p:txBody>
          <a:bodyPr>
            <a:normAutofit fontScale="70000" lnSpcReduction="20000"/>
          </a:bodyPr>
          <a:lstStyle/>
          <a:p>
            <a:pPr algn="just" eaLnBrk="1" hangingPunct="1">
              <a:buFont typeface="Arial" charset="0"/>
              <a:buChar char="•"/>
            </a:pPr>
            <a:r>
              <a:rPr lang="el-GR" sz="2900" dirty="0" smtClean="0"/>
              <a:t>Τα διαπραγματευόμενα μέρη:</a:t>
            </a:r>
          </a:p>
          <a:p>
            <a:pPr lvl="1" algn="just">
              <a:buFont typeface="Arial" charset="0"/>
              <a:buChar char="•"/>
            </a:pPr>
            <a:r>
              <a:rPr lang="el-GR" sz="2900" dirty="0" smtClean="0"/>
              <a:t>(ορισμένες φορές) δεν έχουν ξεκάθαρες προτιμήσεις αλλά γενική </a:t>
            </a:r>
            <a:r>
              <a:rPr lang="el-GR" sz="2900" dirty="0" err="1" smtClean="0"/>
              <a:t>στοχοθεσία</a:t>
            </a:r>
            <a:endParaRPr lang="el-GR" sz="2900" dirty="0" smtClean="0"/>
          </a:p>
          <a:p>
            <a:pPr lvl="1" algn="just">
              <a:buFont typeface="Arial" charset="0"/>
              <a:buChar char="•"/>
            </a:pPr>
            <a:r>
              <a:rPr lang="el-GR" sz="2900" dirty="0" smtClean="0"/>
              <a:t>έχουν τακτικούς λόγους να αποκρύβουν πληροφορίες γύρω από τις προτιμήσεις τους (</a:t>
            </a:r>
            <a:r>
              <a:rPr lang="en-US" sz="2900" b="1" dirty="0" smtClean="0"/>
              <a:t>information concealing</a:t>
            </a:r>
            <a:r>
              <a:rPr lang="en-US" sz="2900" dirty="0" smtClean="0"/>
              <a:t>)</a:t>
            </a:r>
            <a:endParaRPr lang="el-GR" sz="2900" dirty="0" smtClean="0"/>
          </a:p>
          <a:p>
            <a:pPr lvl="2" algn="just">
              <a:buFont typeface="Arial" charset="0"/>
              <a:buChar char="•"/>
            </a:pPr>
            <a:r>
              <a:rPr lang="el-GR" sz="2900" dirty="0" smtClean="0"/>
              <a:t>δεν δηλώνουν </a:t>
            </a:r>
            <a:r>
              <a:rPr lang="el-GR" sz="2900" dirty="0" smtClean="0"/>
              <a:t>ξεκάθαρα προτιμήσεις (φόβος αύξησης </a:t>
            </a:r>
            <a:r>
              <a:rPr lang="el-GR" sz="2900" dirty="0" err="1" smtClean="0"/>
              <a:t>ευαλωτότητας</a:t>
            </a:r>
            <a:r>
              <a:rPr lang="el-GR" sz="2900" dirty="0" smtClean="0"/>
              <a:t>)</a:t>
            </a:r>
          </a:p>
          <a:p>
            <a:pPr lvl="2" algn="just">
              <a:buFont typeface="Arial" charset="0"/>
              <a:buChar char="•"/>
            </a:pPr>
            <a:r>
              <a:rPr lang="el-GR" sz="2900" dirty="0" smtClean="0"/>
              <a:t>δήλωση πραγματικών προτιμήσεων στερεί τη δυνατότητα τακτικών παραχωρήσεων (</a:t>
            </a:r>
            <a:r>
              <a:rPr lang="en-US" sz="2900" dirty="0" smtClean="0"/>
              <a:t>real vs. nominal preferences)</a:t>
            </a:r>
            <a:r>
              <a:rPr lang="el-GR" sz="2900" dirty="0" smtClean="0"/>
              <a:t>.</a:t>
            </a:r>
          </a:p>
          <a:p>
            <a:pPr algn="just">
              <a:spcBef>
                <a:spcPts val="1800"/>
              </a:spcBef>
              <a:buFont typeface="Arial" charset="0"/>
              <a:buChar char="•"/>
            </a:pPr>
            <a:r>
              <a:rPr lang="el-GR" sz="2900" dirty="0" smtClean="0"/>
              <a:t>Λόγω απόκρυψης πραγματικών προτιμήσεων, μπορεί να μη διαφαίνεται </a:t>
            </a:r>
            <a:r>
              <a:rPr lang="el-GR" sz="2900" dirty="0" smtClean="0"/>
              <a:t>η πιθανή </a:t>
            </a:r>
            <a:r>
              <a:rPr lang="el-GR" sz="2900" dirty="0" smtClean="0"/>
              <a:t>ζώνη συμφωνίας (</a:t>
            </a:r>
            <a:r>
              <a:rPr lang="en-US" sz="2900" dirty="0" smtClean="0"/>
              <a:t>ZOPA)</a:t>
            </a:r>
            <a:r>
              <a:rPr lang="el-GR" sz="2900" dirty="0"/>
              <a:t> </a:t>
            </a:r>
            <a:r>
              <a:rPr lang="el-GR" sz="2900" dirty="0" smtClean="0"/>
              <a:t>→ εγκατάλειψη και αποτυχία διαπραγμάτευσης</a:t>
            </a:r>
          </a:p>
          <a:p>
            <a:pPr algn="just">
              <a:spcBef>
                <a:spcPts val="1800"/>
              </a:spcBef>
              <a:buFont typeface="Arial" charset="0"/>
              <a:buChar char="•"/>
            </a:pPr>
            <a:r>
              <a:rPr lang="el-GR" sz="2900" dirty="0" smtClean="0"/>
              <a:t>Προεδρία:</a:t>
            </a:r>
          </a:p>
          <a:p>
            <a:pPr lvl="1" algn="just">
              <a:spcBef>
                <a:spcPts val="600"/>
              </a:spcBef>
              <a:buFont typeface="Arial" charset="0"/>
              <a:buChar char="•"/>
            </a:pPr>
            <a:r>
              <a:rPr lang="el-GR" sz="2900" dirty="0" smtClean="0"/>
              <a:t>συγκεντρώνει και διαχέει πληροφόρηση </a:t>
            </a:r>
            <a:r>
              <a:rPr lang="el-GR" sz="2900" dirty="0"/>
              <a:t>γύρω από τις προτιμήσεις των μερών μέσω κατ’ ιδίαν </a:t>
            </a:r>
            <a:r>
              <a:rPr lang="el-GR" sz="2900" dirty="0" smtClean="0"/>
              <a:t>συναντήσεων-συζητήσεων</a:t>
            </a:r>
          </a:p>
          <a:p>
            <a:pPr lvl="1" algn="just">
              <a:spcBef>
                <a:spcPts val="600"/>
              </a:spcBef>
              <a:buFont typeface="Arial" charset="0"/>
              <a:buChar char="•"/>
            </a:pPr>
            <a:r>
              <a:rPr lang="el-GR" sz="2900" dirty="0" smtClean="0"/>
              <a:t>διατυπώνει (ενίοτε) διαπραγματευτικά </a:t>
            </a:r>
            <a:r>
              <a:rPr lang="el-GR" sz="2900" dirty="0"/>
              <a:t>κείμενα που απηχούν τον κοινό παρανομαστή </a:t>
            </a:r>
            <a:r>
              <a:rPr lang="en-IE" sz="2900" dirty="0"/>
              <a:t>(single negotiating texts) </a:t>
            </a:r>
            <a:r>
              <a:rPr lang="el-GR" sz="2900" dirty="0"/>
              <a:t>ως βάση εκκίνησης </a:t>
            </a:r>
            <a:r>
              <a:rPr lang="el-GR" sz="2900" dirty="0" smtClean="0"/>
              <a:t>ή/και </a:t>
            </a:r>
            <a:r>
              <a:rPr lang="el-GR" sz="2900" dirty="0"/>
              <a:t>συνέχισης της </a:t>
            </a:r>
            <a:r>
              <a:rPr lang="el-GR" sz="2900" dirty="0" smtClean="0"/>
              <a:t>διαπραγμάτευσης</a:t>
            </a:r>
            <a:endParaRPr lang="el-GR" sz="2900" dirty="0"/>
          </a:p>
          <a:p>
            <a:pPr algn="just">
              <a:spcBef>
                <a:spcPts val="1800"/>
              </a:spcBef>
              <a:buFont typeface="Arial" charset="0"/>
              <a:buChar char="•"/>
            </a:pPr>
            <a:endParaRPr lang="el-GR" sz="24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536515-92A4-4D19-834F-E8A263951023}" type="slidenum">
              <a:rPr lang="el-GR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8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924800" cy="4567238"/>
          </a:xfrm>
        </p:spPr>
        <p:txBody>
          <a:bodyPr>
            <a:normAutofit/>
          </a:bodyPr>
          <a:lstStyle/>
          <a:p>
            <a:pPr marL="722376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Ανάγκη συλλογικής εκπροσώπησης προς τρίτους</a:t>
            </a:r>
          </a:p>
          <a:p>
            <a:pPr marL="1005840" lvl="2" indent="-256032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διαπραγμάτευση με τρίτα μέρη (εξωτερικούς δρώντες)</a:t>
            </a:r>
          </a:p>
          <a:p>
            <a:pPr marL="1005840" lvl="2" indent="-256032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συμμετοχή ή </a:t>
            </a:r>
            <a:r>
              <a:rPr lang="el-GR" sz="2800" dirty="0" err="1" smtClean="0"/>
              <a:t>διαδράσεις</a:t>
            </a:r>
            <a:r>
              <a:rPr lang="el-GR" sz="2800" dirty="0" smtClean="0"/>
              <a:t> με διεθνείς οργανισμούς/ διασκέψεις/</a:t>
            </a:r>
            <a:r>
              <a:rPr lang="en-US" sz="2800" dirty="0" err="1" smtClean="0"/>
              <a:t>fora</a:t>
            </a:r>
            <a:r>
              <a:rPr lang="el-GR" sz="2800" dirty="0"/>
              <a:t> </a:t>
            </a:r>
            <a:r>
              <a:rPr lang="el-GR" sz="2800" dirty="0" smtClean="0"/>
              <a:t>ως συλλογική οντότητα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65125"/>
            <a:ext cx="8202612" cy="777875"/>
          </a:xfrm>
        </p:spPr>
        <p:txBody>
          <a:bodyPr/>
          <a:lstStyle/>
          <a:p>
            <a:pPr algn="ctr"/>
            <a:r>
              <a:rPr lang="el-GR" sz="3600" dirty="0"/>
              <a:t>Τι Κάνει μια Προεδρία; </a:t>
            </a:r>
            <a:r>
              <a:rPr lang="el-GR" sz="3600" dirty="0" smtClean="0"/>
              <a:t> </a:t>
            </a:r>
            <a:br>
              <a:rPr lang="el-GR" sz="3600" dirty="0" smtClean="0"/>
            </a:br>
            <a:r>
              <a:rPr lang="el-GR" sz="3600" dirty="0" smtClean="0"/>
              <a:t>(3) Αντιπροσώπευση</a:t>
            </a:r>
            <a:endParaRPr lang="el-GR" sz="36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29D1E-B4B6-41D5-808C-39CC49BC254C}" type="slidenum">
              <a:rPr lang="el-GR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9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r>
              <a:rPr lang="el-GR" sz="4000" dirty="0" smtClean="0"/>
              <a:t>Πηγές ισχύος Προεδρίας - Πόροι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077200" cy="5486400"/>
          </a:xfrm>
        </p:spPr>
        <p:txBody>
          <a:bodyPr>
            <a:normAutofit fontScale="92500" lnSpcReduction="20000"/>
          </a:bodyPr>
          <a:lstStyle/>
          <a:p>
            <a:r>
              <a:rPr lang="el-GR" sz="2400" b="1" dirty="0" smtClean="0"/>
              <a:t>Ασύμμετρη </a:t>
            </a:r>
            <a:r>
              <a:rPr lang="el-GR" sz="2400" b="1" dirty="0"/>
              <a:t>πληροφόρηση προτιμήσεων</a:t>
            </a:r>
            <a:r>
              <a:rPr lang="en-IE" sz="2400" b="1" dirty="0"/>
              <a:t> </a:t>
            </a:r>
            <a:r>
              <a:rPr lang="el-GR" sz="2400" dirty="0"/>
              <a:t>(</a:t>
            </a:r>
            <a:r>
              <a:rPr lang="en-IE" sz="2400" dirty="0"/>
              <a:t>asymmetrical access to information</a:t>
            </a:r>
            <a:r>
              <a:rPr lang="en-IE" sz="2400" dirty="0" smtClean="0"/>
              <a:t>)</a:t>
            </a:r>
            <a:endParaRPr lang="el-GR" sz="2400" dirty="0" smtClean="0"/>
          </a:p>
          <a:p>
            <a:pPr>
              <a:spcBef>
                <a:spcPts val="1200"/>
              </a:spcBef>
            </a:pPr>
            <a:r>
              <a:rPr lang="el-GR" sz="2400" b="1" dirty="0" smtClean="0"/>
              <a:t>Τεχνική γνώση </a:t>
            </a:r>
            <a:r>
              <a:rPr lang="en-IE" sz="2400" dirty="0" smtClean="0"/>
              <a:t>(</a:t>
            </a:r>
            <a:r>
              <a:rPr lang="en-IE" sz="2400" dirty="0"/>
              <a:t>content expertise</a:t>
            </a:r>
            <a:r>
              <a:rPr lang="en-IE" sz="2400" dirty="0" smtClean="0"/>
              <a:t>)</a:t>
            </a:r>
            <a:endParaRPr lang="el-GR" sz="2400" dirty="0" smtClean="0"/>
          </a:p>
          <a:p>
            <a:pPr lvl="1"/>
            <a:r>
              <a:rPr lang="el-GR" dirty="0" smtClean="0"/>
              <a:t>δαπανηρό για τα διαπραγματευόμενα μέρη</a:t>
            </a:r>
          </a:p>
          <a:p>
            <a:pPr lvl="1"/>
            <a:r>
              <a:rPr lang="el-GR" dirty="0" smtClean="0"/>
              <a:t>συμβολή γραμματείας ή γραφειοκρατίας</a:t>
            </a:r>
          </a:p>
          <a:p>
            <a:pPr>
              <a:spcBef>
                <a:spcPts val="1200"/>
              </a:spcBef>
            </a:pPr>
            <a:r>
              <a:rPr lang="el-GR" sz="2400" b="1" dirty="0" smtClean="0"/>
              <a:t>Εξοικείωση και έλεγχος της διαδικασίας διαπραγμάτευσης</a:t>
            </a:r>
            <a:r>
              <a:rPr lang="el-GR" sz="2400" dirty="0" smtClean="0"/>
              <a:t> (</a:t>
            </a:r>
            <a:r>
              <a:rPr lang="en-IE" sz="2400" dirty="0" smtClean="0"/>
              <a:t>process </a:t>
            </a:r>
            <a:r>
              <a:rPr lang="en-US" sz="2400" dirty="0" smtClean="0"/>
              <a:t>control and </a:t>
            </a:r>
            <a:r>
              <a:rPr lang="en-IE" sz="2400" dirty="0" smtClean="0"/>
              <a:t>experience)</a:t>
            </a:r>
            <a:endParaRPr lang="el-GR" sz="2400" dirty="0" smtClean="0"/>
          </a:p>
          <a:p>
            <a:pPr lvl="1">
              <a:spcBef>
                <a:spcPts val="1200"/>
              </a:spcBef>
            </a:pPr>
            <a:r>
              <a:rPr lang="el-GR" sz="2100" dirty="0" smtClean="0"/>
              <a:t>νομικές </a:t>
            </a:r>
            <a:r>
              <a:rPr lang="el-GR" sz="2100" dirty="0"/>
              <a:t>και διαδικαστικές συμβουλές </a:t>
            </a:r>
            <a:r>
              <a:rPr lang="el-GR" sz="2100" dirty="0" smtClean="0"/>
              <a:t>από νομικές </a:t>
            </a:r>
            <a:r>
              <a:rPr lang="el-GR" sz="2100" dirty="0"/>
              <a:t>και γραφειοκρατικές </a:t>
            </a:r>
            <a:r>
              <a:rPr lang="el-GR" sz="2100" dirty="0" smtClean="0"/>
              <a:t>υπηρεσίες</a:t>
            </a:r>
          </a:p>
          <a:p>
            <a:pPr lvl="1">
              <a:spcBef>
                <a:spcPts val="1200"/>
              </a:spcBef>
            </a:pPr>
            <a:r>
              <a:rPr lang="el-GR" sz="2100" dirty="0"/>
              <a:t>έ</a:t>
            </a:r>
            <a:r>
              <a:rPr lang="el-GR" sz="2100" dirty="0" smtClean="0"/>
              <a:t>λεγχος:</a:t>
            </a:r>
          </a:p>
          <a:p>
            <a:pPr lvl="2"/>
            <a:r>
              <a:rPr lang="el-GR" sz="1700" dirty="0" smtClean="0"/>
              <a:t>σειρά </a:t>
            </a:r>
            <a:r>
              <a:rPr lang="el-GR" sz="1700" dirty="0"/>
              <a:t>των διαπραγματεύσεων (</a:t>
            </a:r>
            <a:r>
              <a:rPr lang="en-IE" sz="1700" dirty="0"/>
              <a:t>pre-negotiations, negotiation and agreement </a:t>
            </a:r>
            <a:r>
              <a:rPr lang="en-US" sz="1700" dirty="0"/>
              <a:t>p</a:t>
            </a:r>
            <a:r>
              <a:rPr lang="en-IE" sz="1700" dirty="0" err="1" smtClean="0"/>
              <a:t>hase</a:t>
            </a:r>
            <a:r>
              <a:rPr lang="en-IE" sz="1700" dirty="0" smtClean="0"/>
              <a:t>)</a:t>
            </a:r>
            <a:endParaRPr lang="el-GR" sz="1700" dirty="0" smtClean="0"/>
          </a:p>
          <a:p>
            <a:pPr lvl="2"/>
            <a:r>
              <a:rPr lang="el-GR" sz="1700" dirty="0" smtClean="0"/>
              <a:t>συχνότητα διαπραγματευτικών συνόδων</a:t>
            </a:r>
          </a:p>
          <a:p>
            <a:pPr lvl="2"/>
            <a:r>
              <a:rPr lang="el-GR" sz="1700" dirty="0" smtClean="0"/>
              <a:t>χρόνο </a:t>
            </a:r>
            <a:r>
              <a:rPr lang="el-GR" sz="1700" dirty="0"/>
              <a:t>για </a:t>
            </a:r>
            <a:r>
              <a:rPr lang="el-GR" sz="1700" dirty="0" smtClean="0"/>
              <a:t>διαβούλευση</a:t>
            </a:r>
          </a:p>
          <a:p>
            <a:pPr lvl="2"/>
            <a:r>
              <a:rPr lang="el-GR" sz="1700" dirty="0" smtClean="0"/>
              <a:t>τύπο </a:t>
            </a:r>
            <a:r>
              <a:rPr lang="el-GR" sz="1700" dirty="0"/>
              <a:t>των διαπραγματεύσεων (διμερείς, τριμερείς, πολυμερείς).</a:t>
            </a:r>
          </a:p>
          <a:p>
            <a:pPr lvl="2" indent="-256032" algn="just">
              <a:defRPr/>
            </a:pPr>
            <a:r>
              <a:rPr lang="el-GR" sz="1700" dirty="0" smtClean="0"/>
              <a:t>μέθοδο </a:t>
            </a:r>
            <a:r>
              <a:rPr lang="el-GR" sz="1700" dirty="0"/>
              <a:t>των διαπραγματεύσεων </a:t>
            </a:r>
            <a:r>
              <a:rPr lang="el-GR" sz="1700" dirty="0" smtClean="0"/>
              <a:t>(</a:t>
            </a:r>
            <a:r>
              <a:rPr lang="en-US" sz="1700" dirty="0"/>
              <a:t>s</a:t>
            </a:r>
            <a:r>
              <a:rPr lang="en-IE" sz="1700" dirty="0" smtClean="0"/>
              <a:t>ingle </a:t>
            </a:r>
            <a:r>
              <a:rPr lang="en-IE" sz="1700" dirty="0"/>
              <a:t>negotiating texts or competing proposals).</a:t>
            </a:r>
            <a:endParaRPr lang="el-GR" sz="1700" dirty="0"/>
          </a:p>
          <a:p>
            <a:pPr lvl="2" indent="-256032" algn="just">
              <a:defRPr/>
            </a:pPr>
            <a:r>
              <a:rPr lang="el-GR" sz="1700" dirty="0" smtClean="0"/>
              <a:t>επί της διαδικασίας: ανοίγει </a:t>
            </a:r>
            <a:r>
              <a:rPr lang="el-GR" sz="1700" dirty="0"/>
              <a:t>και κλείνει τις συναντήσεις, παραχωρεί το δικαίωμα ομιλίας, κατευθύνει τη διαδικασία λήψης αποφάσεων</a:t>
            </a:r>
            <a:endParaRPr lang="en-IE" sz="1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4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434844"/>
              </p:ext>
            </p:extLst>
          </p:nvPr>
        </p:nvGraphicFramePr>
        <p:xfrm>
          <a:off x="35496" y="14548"/>
          <a:ext cx="9073008" cy="68515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40161"/>
                <a:gridCol w="4968551"/>
                <a:gridCol w="2664296"/>
              </a:tblGrid>
              <a:tr h="39893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TABLE </a:t>
                      </a:r>
                      <a:r>
                        <a:rPr lang="en-US" sz="1800" dirty="0">
                          <a:effectLst/>
                        </a:rPr>
                        <a:t>1: PARAMETERS OF CHAIR </a:t>
                      </a:r>
                      <a:r>
                        <a:rPr lang="en-US" sz="1800" dirty="0" smtClean="0">
                          <a:effectLst/>
                        </a:rPr>
                        <a:t>EFFECTIVENESS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1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PARAMETERS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OPERATIONALIZATION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IMPACT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on CHAIR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EFFECTIVENESS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1466" marR="31466" marT="0" marB="0"/>
                </a:tc>
              </a:tr>
              <a:tr h="5031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Negotiating Contour</a:t>
                      </a:r>
                      <a:endParaRPr lang="el-GR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cap="all" dirty="0">
                          <a:effectLst/>
                        </a:rPr>
                        <a:t>International </a:t>
                      </a:r>
                      <a:r>
                        <a:rPr lang="en-US" sz="1400" b="1" cap="all" dirty="0" smtClean="0">
                          <a:effectLst/>
                        </a:rPr>
                        <a:t>Environment</a:t>
                      </a:r>
                      <a:r>
                        <a:rPr lang="en-US" sz="1400" cap="all" dirty="0" smtClean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Systemic </a:t>
                      </a:r>
                      <a:r>
                        <a:rPr lang="en-US" sz="1400" dirty="0">
                          <a:effectLst/>
                        </a:rPr>
                        <a:t>Power Configuration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Conditions </a:t>
                      </a:r>
                      <a:r>
                        <a:rPr lang="en-US" sz="1400" dirty="0">
                          <a:effectLst/>
                        </a:rPr>
                        <a:t>of amity : + / Polarization and enmity: -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111095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CONTENT and STRUCTURE of NEGOTIATIONS</a:t>
                      </a:r>
                      <a:endParaRPr lang="el-GR" sz="1400" b="1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Nature of </a:t>
                      </a:r>
                      <a:r>
                        <a:rPr lang="en-US" sz="1400" dirty="0" smtClean="0">
                          <a:effectLst/>
                        </a:rPr>
                        <a:t>Issue:</a:t>
                      </a:r>
                      <a:r>
                        <a:rPr lang="el-GR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Degree </a:t>
                      </a:r>
                      <a:r>
                        <a:rPr lang="en-US" sz="1400" dirty="0">
                          <a:effectLst/>
                        </a:rPr>
                        <a:t>of </a:t>
                      </a:r>
                      <a:r>
                        <a:rPr lang="en-US" sz="1400" dirty="0" smtClean="0">
                          <a:effectLst/>
                        </a:rPr>
                        <a:t>Salience/Controversy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smtClean="0">
                          <a:effectLst/>
                        </a:rPr>
                        <a:t>Negotiation </a:t>
                      </a:r>
                      <a:r>
                        <a:rPr lang="en-US" sz="1400" dirty="0">
                          <a:effectLst/>
                        </a:rPr>
                        <a:t>Structure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 Decision-Making </a:t>
                      </a:r>
                      <a:r>
                        <a:rPr lang="en-US" sz="1400" dirty="0">
                          <a:effectLst/>
                        </a:rPr>
                        <a:t>Rules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el-GR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</a:t>
                      </a:r>
                      <a:endParaRPr lang="el-GR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Unanimity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-</a:t>
                      </a: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16480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ORGANIZATIONAL FEATURES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INSTITUTIONAL ENVIRONMENT</a:t>
                      </a:r>
                      <a:endParaRPr lang="el-GR" sz="1400" b="1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Design</a:t>
                      </a:r>
                      <a:r>
                        <a:rPr lang="en-US" sz="1400" dirty="0" smtClean="0">
                          <a:effectLst/>
                        </a:rPr>
                        <a:t> (rotation</a:t>
                      </a:r>
                      <a:r>
                        <a:rPr lang="en-US" sz="1400" dirty="0">
                          <a:effectLst/>
                        </a:rPr>
                        <a:t>/ election/ </a:t>
                      </a:r>
                      <a:r>
                        <a:rPr lang="en-US" sz="1400" dirty="0" smtClean="0">
                          <a:effectLst/>
                        </a:rPr>
                        <a:t>appointment)</a:t>
                      </a:r>
                      <a:endParaRPr lang="el-GR" sz="1400" dirty="0">
                        <a:effectLst/>
                      </a:endParaRPr>
                    </a:p>
                    <a:p>
                      <a:pPr marL="3663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Process </a:t>
                      </a:r>
                      <a:r>
                        <a:rPr lang="en-US" sz="1400" dirty="0" smtClean="0">
                          <a:effectLst/>
                        </a:rPr>
                        <a:t>Control/Continuity/Duration </a:t>
                      </a:r>
                      <a:r>
                        <a:rPr lang="en-US" sz="1400" dirty="0">
                          <a:effectLst/>
                        </a:rPr>
                        <a:t>of Tenure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</a:rPr>
                        <a:t>Operational Rules</a:t>
                      </a:r>
                      <a:r>
                        <a:rPr lang="en-US" sz="1400" dirty="0" smtClean="0">
                          <a:effectLst/>
                        </a:rPr>
                        <a:t>: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Mandate (delineates formal </a:t>
                      </a:r>
                      <a:r>
                        <a:rPr lang="en-US" sz="1400" dirty="0">
                          <a:effectLst/>
                        </a:rPr>
                        <a:t>process </a:t>
                      </a:r>
                      <a:r>
                        <a:rPr lang="en-US" sz="1400" dirty="0" smtClean="0">
                          <a:effectLst/>
                        </a:rPr>
                        <a:t>control) 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</a:rPr>
                        <a:t>Constraints</a:t>
                      </a:r>
                      <a:r>
                        <a:rPr lang="en-US" sz="1400" dirty="0" smtClean="0">
                          <a:effectLst/>
                        </a:rPr>
                        <a:t>: Formal (control mechanisms) and informal (behavioral norms)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Narrow </a:t>
                      </a:r>
                      <a:r>
                        <a:rPr lang="en-US" sz="1400" dirty="0">
                          <a:effectLst/>
                        </a:rPr>
                        <a:t>and Specific Mandate: -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</a:t>
                      </a:r>
                      <a:endParaRPr lang="el-GR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Efficient Control Mechanisms: -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12838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RESOURCES</a:t>
                      </a:r>
                      <a:endParaRPr lang="el-GR" sz="1400" b="1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</a:rPr>
                        <a:t>Informational </a:t>
                      </a:r>
                      <a:endParaRPr lang="el-GR" sz="14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Chair Legitimacy and Authority </a:t>
                      </a:r>
                      <a:endParaRPr lang="el-GR" sz="14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Political Support by Other </a:t>
                      </a:r>
                      <a:r>
                        <a:rPr lang="en-US" sz="1400" dirty="0" smtClean="0">
                          <a:effectLst/>
                        </a:rPr>
                        <a:t>Parties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(within/outside </a:t>
                      </a:r>
                      <a:r>
                        <a:rPr lang="en-US" sz="1400" dirty="0">
                          <a:effectLst/>
                        </a:rPr>
                        <a:t>negotiations</a:t>
                      </a:r>
                      <a:r>
                        <a:rPr lang="en-US" sz="1400" dirty="0" smtClean="0">
                          <a:effectLst/>
                        </a:rPr>
                        <a:t>)</a:t>
                      </a:r>
                      <a:endParaRPr lang="el-GR" sz="1400" dirty="0">
                        <a:effectLst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+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2433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PERSONAL SKILLS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Personality-specific Features</a:t>
                      </a:r>
                      <a:endParaRPr lang="el-GR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+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2433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Expertise</a:t>
                      </a:r>
                      <a:endParaRPr lang="el-GR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2433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Leadership Potential</a:t>
                      </a:r>
                      <a:endParaRPr lang="el-GR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+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2433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COUNTRY-OF-ORIGIN ATTRIBUTES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Power Reflection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ambiguous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  <a:tr h="6060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Country Legitimacy and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Authority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9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746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ΑΝΑΛΥΣΗ ΔΙΑΠΡΑΓΜΑΤΕΥΣΕΩΝ ΚΑΙ ΔΙΑΠΡΑΓΜΑΤΕΥΤΙΚΟ ΠΕΡΙΒΑΛΛΟΝ</vt:lpstr>
      <vt:lpstr>O ΡΟΛΟΣ ΤηΣ ΠΡΟΕΔΡΙΑΣ σε πολυμερεισ διαπραγματευσεισ</vt:lpstr>
      <vt:lpstr>Δομή Παρουσίασης</vt:lpstr>
      <vt:lpstr>Γιατί χρειαζόμαστε την Προεδρία;</vt:lpstr>
      <vt:lpstr>Τι Κάνει μια Προεδρία;  (1) Διαχείριση Ατζέντας</vt:lpstr>
      <vt:lpstr>Τι Κάνει μια Προεδρία; (2)(Δια)Μεσολάβηση</vt:lpstr>
      <vt:lpstr>Τι Κάνει μια Προεδρία;   (3) Αντιπροσώπευση</vt:lpstr>
      <vt:lpstr>Πηγές ισχύος Προεδρίας - Πόροι</vt:lpstr>
      <vt:lpstr>PowerPoint Presentation</vt:lpstr>
      <vt:lpstr>Με τι κόστος;</vt:lpstr>
      <vt:lpstr>Η ΠΡΟΕΔΡΙΑ ΣΤΗΝ ΕΕ (1/2)</vt:lpstr>
      <vt:lpstr>Η ΠΡΟΕΔΡΙΑ ΣΤΗΝ ΕΕ (2/2)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Spyros</dc:creator>
  <cp:lastModifiedBy>Spyros</cp:lastModifiedBy>
  <cp:revision>1</cp:revision>
  <dcterms:created xsi:type="dcterms:W3CDTF">2019-10-20T20:01:11Z</dcterms:created>
  <dcterms:modified xsi:type="dcterms:W3CDTF">2019-10-20T20:02:38Z</dcterms:modified>
</cp:coreProperties>
</file>