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7" r:id="rId4"/>
    <p:sldId id="260" r:id="rId5"/>
    <p:sldId id="261" r:id="rId6"/>
    <p:sldId id="262" r:id="rId7"/>
    <p:sldId id="263" r:id="rId8"/>
    <p:sldId id="266" r:id="rId9"/>
    <p:sldId id="267" r:id="rId10"/>
    <p:sldId id="268" r:id="rId11"/>
    <p:sldId id="269" r:id="rId12"/>
    <p:sldId id="270" r:id="rId13"/>
    <p:sldId id="265" r:id="rId14"/>
    <p:sldId id="259" r:id="rId15"/>
    <p:sldId id="271" r:id="rId16"/>
    <p:sldId id="272" r:id="rId17"/>
    <p:sldId id="273" r:id="rId18"/>
    <p:sldId id="276" r:id="rId19"/>
    <p:sldId id="274" r:id="rId20"/>
    <p:sldId id="275" r:id="rId21"/>
    <p:sldId id="26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DF480C8-E3B8-477D-BA90-FFCD07AD8CD1}" type="datetimeFigureOut">
              <a:rPr lang="el-GR" smtClean="0"/>
              <a:t>15/5/2017</a:t>
            </a:fld>
            <a:endParaRPr lang="el-GR"/>
          </a:p>
        </p:txBody>
      </p:sp>
      <p:sp>
        <p:nvSpPr>
          <p:cNvPr id="5" name="Footer Placeholder 4"/>
          <p:cNvSpPr>
            <a:spLocks noGrp="1"/>
          </p:cNvSpPr>
          <p:nvPr>
            <p:ph type="ftr" sz="quarter" idx="11"/>
          </p:nvPr>
        </p:nvSpPr>
        <p:spPr/>
        <p:txBody>
          <a:bodyPr/>
          <a:lstStyle/>
          <a:p>
            <a:endParaRPr lang="el-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2183840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DF480C8-E3B8-477D-BA90-FFCD07AD8CD1}" type="datetimeFigureOut">
              <a:rPr lang="el-GR" smtClean="0"/>
              <a:t>15/5/2017</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3587451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DF480C8-E3B8-477D-BA90-FFCD07AD8CD1}" type="datetimeFigureOut">
              <a:rPr lang="el-GR" smtClean="0"/>
              <a:t>15/5/2017</a:t>
            </a:fld>
            <a:endParaRPr lang="el-GR"/>
          </a:p>
        </p:txBody>
      </p:sp>
      <p:sp>
        <p:nvSpPr>
          <p:cNvPr id="5" name="Footer Placeholder 4"/>
          <p:cNvSpPr>
            <a:spLocks noGrp="1"/>
          </p:cNvSpPr>
          <p:nvPr>
            <p:ph type="ftr" sz="quarter" idx="11"/>
          </p:nvPr>
        </p:nvSpPr>
        <p:spPr/>
        <p:txBody>
          <a:bodyPr/>
          <a:lstStyle/>
          <a:p>
            <a:endParaRPr lang="el-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CD95C8-9412-4D34-B7D8-8AFEA2779A86}" type="slidenum">
              <a:rPr lang="el-GR" smtClean="0"/>
              <a:t>‹#›</a:t>
            </a:fld>
            <a:endParaRPr lang="el-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40176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15/5/2017</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15088307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15/5/2017</a:t>
            </a:fld>
            <a:endParaRPr lang="el-GR"/>
          </a:p>
        </p:txBody>
      </p:sp>
      <p:sp>
        <p:nvSpPr>
          <p:cNvPr id="6" name="Footer Placeholder 5"/>
          <p:cNvSpPr>
            <a:spLocks noGrp="1"/>
          </p:cNvSpPr>
          <p:nvPr>
            <p:ph type="ftr" sz="quarter" idx="11"/>
          </p:nvPr>
        </p:nvSpPr>
        <p:spPr/>
        <p:txBody>
          <a:bodyPr/>
          <a:lstStyle/>
          <a:p>
            <a:endParaRPr lang="el-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CD95C8-9412-4D34-B7D8-8AFEA2779A86}" type="slidenum">
              <a:rPr lang="el-GR" smtClean="0"/>
              <a:t>‹#›</a:t>
            </a:fld>
            <a:endParaRPr lang="el-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45036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15/5/2017</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4246121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DF480C8-E3B8-477D-BA90-FFCD07AD8CD1}" type="datetimeFigureOut">
              <a:rPr lang="el-GR" smtClean="0"/>
              <a:t>15/5/2017</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23991672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DF480C8-E3B8-477D-BA90-FFCD07AD8CD1}" type="datetimeFigureOut">
              <a:rPr lang="el-GR" smtClean="0"/>
              <a:t>15/5/2017</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573367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3DF480C8-E3B8-477D-BA90-FFCD07AD8CD1}" type="datetimeFigureOut">
              <a:rPr lang="el-GR" smtClean="0"/>
              <a:t>15/5/2017</a:t>
            </a:fld>
            <a:endParaRPr lang="el-GR"/>
          </a:p>
        </p:txBody>
      </p:sp>
      <p:sp>
        <p:nvSpPr>
          <p:cNvPr id="5" name="Footer Placeholder 4"/>
          <p:cNvSpPr>
            <a:spLocks noGrp="1"/>
          </p:cNvSpPr>
          <p:nvPr>
            <p:ph type="ftr" sz="quarter" idx="11"/>
          </p:nvPr>
        </p:nvSpPr>
        <p:spPr/>
        <p:txBody>
          <a:bodyPr/>
          <a:lstStyle/>
          <a:p>
            <a:endParaRPr lang="el-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16072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DF480C8-E3B8-477D-BA90-FFCD07AD8CD1}" type="datetimeFigureOut">
              <a:rPr lang="el-GR" smtClean="0"/>
              <a:t>15/5/2017</a:t>
            </a:fld>
            <a:endParaRPr lang="el-GR"/>
          </a:p>
        </p:txBody>
      </p:sp>
      <p:sp>
        <p:nvSpPr>
          <p:cNvPr id="5" name="Footer Placeholder 4"/>
          <p:cNvSpPr>
            <a:spLocks noGrp="1"/>
          </p:cNvSpPr>
          <p:nvPr>
            <p:ph type="ftr" sz="quarter" idx="11"/>
          </p:nvPr>
        </p:nvSpPr>
        <p:spPr/>
        <p:txBody>
          <a:bodyPr/>
          <a:lstStyle/>
          <a:p>
            <a:endParaRPr lang="el-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3069265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3DF480C8-E3B8-477D-BA90-FFCD07AD8CD1}" type="datetimeFigureOut">
              <a:rPr lang="el-GR" smtClean="0"/>
              <a:t>15/5/2017</a:t>
            </a:fld>
            <a:endParaRPr lang="el-GR"/>
          </a:p>
        </p:txBody>
      </p:sp>
      <p:sp>
        <p:nvSpPr>
          <p:cNvPr id="6" name="Footer Placeholder 5"/>
          <p:cNvSpPr>
            <a:spLocks noGrp="1"/>
          </p:cNvSpPr>
          <p:nvPr>
            <p:ph type="ftr" sz="quarter" idx="11"/>
          </p:nvPr>
        </p:nvSpPr>
        <p:spPr/>
        <p:txBody>
          <a:bodyPr/>
          <a:lstStyle/>
          <a:p>
            <a:endParaRPr lang="el-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586350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3DF480C8-E3B8-477D-BA90-FFCD07AD8CD1}" type="datetimeFigureOut">
              <a:rPr lang="el-GR" smtClean="0"/>
              <a:t>15/5/2017</a:t>
            </a:fld>
            <a:endParaRPr lang="el-GR"/>
          </a:p>
        </p:txBody>
      </p:sp>
      <p:sp>
        <p:nvSpPr>
          <p:cNvPr id="8" name="Footer Placeholder 7"/>
          <p:cNvSpPr>
            <a:spLocks noGrp="1"/>
          </p:cNvSpPr>
          <p:nvPr>
            <p:ph type="ftr" sz="quarter" idx="11"/>
          </p:nvPr>
        </p:nvSpPr>
        <p:spPr/>
        <p:txBody>
          <a:bodyPr/>
          <a:lstStyle/>
          <a:p>
            <a:endParaRPr lang="el-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3459157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3DF480C8-E3B8-477D-BA90-FFCD07AD8CD1}" type="datetimeFigureOut">
              <a:rPr lang="el-GR" smtClean="0"/>
              <a:t>15/5/2017</a:t>
            </a:fld>
            <a:endParaRPr lang="el-GR"/>
          </a:p>
        </p:txBody>
      </p:sp>
      <p:sp>
        <p:nvSpPr>
          <p:cNvPr id="4" name="Footer Placeholder 3"/>
          <p:cNvSpPr>
            <a:spLocks noGrp="1"/>
          </p:cNvSpPr>
          <p:nvPr>
            <p:ph type="ftr" sz="quarter" idx="11"/>
          </p:nvPr>
        </p:nvSpPr>
        <p:spPr/>
        <p:txBody>
          <a:bodyPr/>
          <a:lstStyle/>
          <a:p>
            <a:endParaRPr lang="el-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372102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F480C8-E3B8-477D-BA90-FFCD07AD8CD1}" type="datetimeFigureOut">
              <a:rPr lang="el-GR" smtClean="0"/>
              <a:t>15/5/2017</a:t>
            </a:fld>
            <a:endParaRPr lang="el-GR"/>
          </a:p>
        </p:txBody>
      </p:sp>
      <p:sp>
        <p:nvSpPr>
          <p:cNvPr id="3" name="Footer Placeholder 2"/>
          <p:cNvSpPr>
            <a:spLocks noGrp="1"/>
          </p:cNvSpPr>
          <p:nvPr>
            <p:ph type="ftr" sz="quarter" idx="11"/>
          </p:nvPr>
        </p:nvSpPr>
        <p:spPr/>
        <p:txBody>
          <a:bodyPr/>
          <a:lstStyle/>
          <a:p>
            <a:endParaRPr lang="el-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1565301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15/5/2017</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8638994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DF480C8-E3B8-477D-BA90-FFCD07AD8CD1}" type="datetimeFigureOut">
              <a:rPr lang="el-GR" smtClean="0"/>
              <a:t>15/5/2017</a:t>
            </a:fld>
            <a:endParaRPr lang="el-GR"/>
          </a:p>
        </p:txBody>
      </p:sp>
      <p:sp>
        <p:nvSpPr>
          <p:cNvPr id="6" name="Footer Placeholder 5"/>
          <p:cNvSpPr>
            <a:spLocks noGrp="1"/>
          </p:cNvSpPr>
          <p:nvPr>
            <p:ph type="ftr" sz="quarter" idx="11"/>
          </p:nvPr>
        </p:nvSpPr>
        <p:spPr/>
        <p:txBody>
          <a:bodyPr/>
          <a:lstStyle/>
          <a:p>
            <a:endParaRPr lang="el-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4CD95C8-9412-4D34-B7D8-8AFEA2779A86}" type="slidenum">
              <a:rPr lang="el-GR" smtClean="0"/>
              <a:t>‹#›</a:t>
            </a:fld>
            <a:endParaRPr lang="el-GR"/>
          </a:p>
        </p:txBody>
      </p:sp>
    </p:spTree>
    <p:extLst>
      <p:ext uri="{BB962C8B-B14F-4D97-AF65-F5344CB8AC3E}">
        <p14:creationId xmlns:p14="http://schemas.microsoft.com/office/powerpoint/2010/main" val="2012242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DF480C8-E3B8-477D-BA90-FFCD07AD8CD1}" type="datetimeFigureOut">
              <a:rPr lang="el-GR" smtClean="0"/>
              <a:t>15/5/2017</a:t>
            </a:fld>
            <a:endParaRPr lang="el-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4CD95C8-9412-4D34-B7D8-8AFEA2779A86}" type="slidenum">
              <a:rPr lang="el-GR" smtClean="0"/>
              <a:t>‹#›</a:t>
            </a:fld>
            <a:endParaRPr lang="el-GR"/>
          </a:p>
        </p:txBody>
      </p:sp>
    </p:spTree>
    <p:extLst>
      <p:ext uri="{BB962C8B-B14F-4D97-AF65-F5344CB8AC3E}">
        <p14:creationId xmlns:p14="http://schemas.microsoft.com/office/powerpoint/2010/main" val="145940348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4.wdp"/><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Autofit/>
          </a:bodyPr>
          <a:lstStyle/>
          <a:p>
            <a:r>
              <a:rPr lang="en-US" dirty="0"/>
              <a:t>Testing Uncertainty’s Effect in Real Options with</a:t>
            </a:r>
            <a:br>
              <a:rPr lang="en-US" dirty="0"/>
            </a:br>
            <a:r>
              <a:rPr lang="en-US" dirty="0"/>
              <a:t>Multiple Capital Goods </a:t>
            </a:r>
            <a:br>
              <a:rPr lang="en-US" dirty="0"/>
            </a:br>
            <a:endParaRPr lang="el-GR" dirty="0"/>
          </a:p>
        </p:txBody>
      </p:sp>
      <p:sp>
        <p:nvSpPr>
          <p:cNvPr id="3" name="Υπότιτλος 2"/>
          <p:cNvSpPr>
            <a:spLocks noGrp="1"/>
          </p:cNvSpPr>
          <p:nvPr>
            <p:ph type="subTitle" idx="1"/>
          </p:nvPr>
        </p:nvSpPr>
        <p:spPr>
          <a:xfrm>
            <a:off x="2589213" y="4777380"/>
            <a:ext cx="8915399" cy="2080619"/>
          </a:xfrm>
        </p:spPr>
        <p:txBody>
          <a:bodyPr>
            <a:noAutofit/>
          </a:bodyPr>
          <a:lstStyle/>
          <a:p>
            <a:r>
              <a:rPr lang="en-US" sz="2400" b="1" dirty="0"/>
              <a:t>Author: </a:t>
            </a:r>
            <a:r>
              <a:rPr lang="en-US" sz="2400" dirty="0"/>
              <a:t>Konstantinos Drakos</a:t>
            </a:r>
          </a:p>
          <a:p>
            <a:r>
              <a:rPr lang="en-US" sz="2400" b="1" dirty="0"/>
              <a:t>Journal: </a:t>
            </a:r>
            <a:r>
              <a:rPr lang="en-US" sz="2400" dirty="0"/>
              <a:t>Economica</a:t>
            </a:r>
          </a:p>
          <a:p>
            <a:pPr algn="r"/>
            <a:endParaRPr lang="en-US" sz="2400" dirty="0"/>
          </a:p>
          <a:p>
            <a:pPr algn="r"/>
            <a:r>
              <a:rPr lang="en-US" sz="2400" b="1" dirty="0"/>
              <a:t>Instructor: </a:t>
            </a:r>
            <a:r>
              <a:rPr lang="en-US" sz="2400" dirty="0"/>
              <a:t>Dimitrios Anastasiou</a:t>
            </a:r>
          </a:p>
          <a:p>
            <a:pPr algn="just"/>
            <a:endParaRPr lang="el-GR" sz="2400" dirty="0"/>
          </a:p>
        </p:txBody>
      </p:sp>
    </p:spTree>
    <p:extLst>
      <p:ext uri="{BB962C8B-B14F-4D97-AF65-F5344CB8AC3E}">
        <p14:creationId xmlns:p14="http://schemas.microsoft.com/office/powerpoint/2010/main" val="2103809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2589212" y="2133600"/>
            <a:ext cx="8915400" cy="4724400"/>
          </a:xfrm>
        </p:spPr>
        <p:txBody>
          <a:bodyPr>
            <a:normAutofit fontScale="85000" lnSpcReduction="2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algn="just"/>
            <a:endParaRPr lang="en-US" sz="2400" dirty="0"/>
          </a:p>
          <a:p>
            <a:pPr algn="just"/>
            <a:endParaRPr lang="en-US" sz="2400" dirty="0"/>
          </a:p>
          <a:p>
            <a:pPr algn="just"/>
            <a:r>
              <a:rPr lang="en-US" sz="2800" dirty="0"/>
              <a:t>Note the considerable number of plants, almost 38% on average, with no investment in any of the asset types whatsoever</a:t>
            </a:r>
            <a:endParaRPr lang="el-GR" sz="2800" dirty="0"/>
          </a:p>
          <a:p>
            <a:endParaRPr lang="el-GR" dirty="0"/>
          </a:p>
        </p:txBody>
      </p:sp>
      <p:pic>
        <p:nvPicPr>
          <p:cNvPr id="4" name="Εικόνα 3"/>
          <p:cNvPicPr>
            <a:picLocks noChangeAspect="1"/>
          </p:cNvPicPr>
          <p:nvPr/>
        </p:nvPicPr>
        <p:blipFill>
          <a:blip r:embed="rId2"/>
          <a:stretch>
            <a:fillRect/>
          </a:stretch>
        </p:blipFill>
        <p:spPr>
          <a:xfrm>
            <a:off x="1739900" y="203199"/>
            <a:ext cx="10160000" cy="5413829"/>
          </a:xfrm>
          <a:prstGeom prst="rect">
            <a:avLst/>
          </a:prstGeom>
        </p:spPr>
      </p:pic>
    </p:spTree>
    <p:extLst>
      <p:ext uri="{BB962C8B-B14F-4D97-AF65-F5344CB8AC3E}">
        <p14:creationId xmlns:p14="http://schemas.microsoft.com/office/powerpoint/2010/main" val="3850217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Definitions and construction of variables (4)</a:t>
            </a:r>
            <a:endParaRPr lang="el-GR" dirty="0"/>
          </a:p>
        </p:txBody>
      </p:sp>
      <p:sp>
        <p:nvSpPr>
          <p:cNvPr id="3" name="Θέση περιεχομένου 2"/>
          <p:cNvSpPr>
            <a:spLocks noGrp="1"/>
          </p:cNvSpPr>
          <p:nvPr>
            <p:ph idx="1"/>
          </p:nvPr>
        </p:nvSpPr>
        <p:spPr>
          <a:xfrm>
            <a:off x="2589212" y="2133600"/>
            <a:ext cx="8915400" cy="4281714"/>
          </a:xfrm>
        </p:spPr>
        <p:txBody>
          <a:bodyPr>
            <a:normAutofit/>
          </a:bodyPr>
          <a:lstStyle/>
          <a:p>
            <a:pPr algn="just"/>
            <a:r>
              <a:rPr lang="en-US" sz="2500" dirty="0"/>
              <a:t>Uncertainty is proxied by three alternative metrics: (i) plant-specific, (ii) industrywide and (iii) stock-market-based. All three are conditional, with the first two generated by pooled panel GARCH models (</a:t>
            </a:r>
            <a:r>
              <a:rPr lang="en-US" sz="2500" dirty="0" err="1"/>
              <a:t>Cermeno</a:t>
            </a:r>
            <a:r>
              <a:rPr lang="en-US" sz="2500" dirty="0"/>
              <a:t> and Grier 2006), while the third is constructed from time series GARCH models, using non-overlapping daily returns of </a:t>
            </a:r>
            <a:r>
              <a:rPr lang="en-US" sz="2500" dirty="0" err="1"/>
              <a:t>ppropriate</a:t>
            </a:r>
            <a:r>
              <a:rPr lang="en-US" sz="2500" dirty="0"/>
              <a:t> stock market indices (Engle 1982; </a:t>
            </a:r>
            <a:r>
              <a:rPr lang="en-US" sz="2500" dirty="0" err="1"/>
              <a:t>Bollerslev</a:t>
            </a:r>
            <a:r>
              <a:rPr lang="en-US" sz="2500" dirty="0"/>
              <a:t> 1986).		 </a:t>
            </a:r>
            <a:endParaRPr lang="el-GR" sz="2500" dirty="0"/>
          </a:p>
        </p:txBody>
      </p:sp>
    </p:spTree>
    <p:extLst>
      <p:ext uri="{BB962C8B-B14F-4D97-AF65-F5344CB8AC3E}">
        <p14:creationId xmlns:p14="http://schemas.microsoft.com/office/powerpoint/2010/main" val="2575004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Econometric Methodology (1)</a:t>
            </a:r>
            <a:endParaRPr lang="el-GR" dirty="0"/>
          </a:p>
        </p:txBody>
      </p:sp>
      <p:sp>
        <p:nvSpPr>
          <p:cNvPr id="3" name="Θέση περιεχομένου 2"/>
          <p:cNvSpPr>
            <a:spLocks noGrp="1"/>
          </p:cNvSpPr>
          <p:nvPr>
            <p:ph idx="1"/>
          </p:nvPr>
        </p:nvSpPr>
        <p:spPr>
          <a:xfrm>
            <a:off x="2220686" y="1727199"/>
            <a:ext cx="9287639" cy="4644571"/>
          </a:xfrm>
        </p:spPr>
        <p:txBody>
          <a:bodyPr>
            <a:noAutofit/>
          </a:bodyPr>
          <a:lstStyle/>
          <a:p>
            <a:pPr algn="just"/>
            <a:r>
              <a:rPr lang="en-US" sz="2600" b="1" i="1" dirty="0"/>
              <a:t>Expanding the analysis to multiple capital types, the plant has now to decide on how many types of capital to trigger positive investment among the available types of fixed assets. </a:t>
            </a:r>
          </a:p>
          <a:p>
            <a:pPr algn="just"/>
            <a:endParaRPr lang="en-US" sz="2600" dirty="0"/>
          </a:p>
          <a:p>
            <a:pPr algn="just"/>
            <a:r>
              <a:rPr lang="en-US" sz="2600" dirty="0"/>
              <a:t>Recall that the extensive margin </a:t>
            </a:r>
            <a:r>
              <a:rPr lang="en-US" sz="2600" dirty="0" err="1"/>
              <a:t>Mi,t</a:t>
            </a:r>
            <a:r>
              <a:rPr lang="en-US" sz="2600" dirty="0"/>
              <a:t> is defined as the count of capital types for which plant i has positive gross investment expenditure in a given time period t.</a:t>
            </a:r>
          </a:p>
          <a:p>
            <a:pPr algn="just"/>
            <a:endParaRPr lang="el-GR" sz="2600" b="1" dirty="0"/>
          </a:p>
        </p:txBody>
      </p:sp>
    </p:spTree>
    <p:extLst>
      <p:ext uri="{BB962C8B-B14F-4D97-AF65-F5344CB8AC3E}">
        <p14:creationId xmlns:p14="http://schemas.microsoft.com/office/powerpoint/2010/main" val="3716941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Econometric Methodology (2)</a:t>
            </a:r>
            <a:endParaRPr lang="el-GR" dirty="0"/>
          </a:p>
        </p:txBody>
      </p:sp>
      <p:sp>
        <p:nvSpPr>
          <p:cNvPr id="3" name="Θέση περιεχομένου 2"/>
          <p:cNvSpPr>
            <a:spLocks noGrp="1"/>
          </p:cNvSpPr>
          <p:nvPr>
            <p:ph idx="1"/>
          </p:nvPr>
        </p:nvSpPr>
        <p:spPr/>
        <p:txBody>
          <a:bodyPr/>
          <a:lstStyle/>
          <a:p>
            <a:pPr lvl="0" algn="just">
              <a:buClr>
                <a:srgbClr val="A53010"/>
              </a:buClr>
            </a:pPr>
            <a:r>
              <a:rPr lang="en-US" sz="2400" dirty="0">
                <a:solidFill>
                  <a:prstClr val="black">
                    <a:lumMod val="75000"/>
                    <a:lumOff val="25000"/>
                  </a:prstClr>
                </a:solidFill>
              </a:rPr>
              <a:t>The extensive margin is modelled by a random-effects </a:t>
            </a:r>
            <a:r>
              <a:rPr lang="en-US" sz="2400" b="1" dirty="0">
                <a:solidFill>
                  <a:prstClr val="black">
                    <a:lumMod val="75000"/>
                    <a:lumOff val="25000"/>
                  </a:prstClr>
                </a:solidFill>
              </a:rPr>
              <a:t>ordered probit</a:t>
            </a:r>
            <a:r>
              <a:rPr lang="en-US" sz="2400" dirty="0">
                <a:solidFill>
                  <a:prstClr val="black">
                    <a:lumMod val="75000"/>
                    <a:lumOff val="25000"/>
                  </a:prstClr>
                </a:solidFill>
              </a:rPr>
              <a:t>, and the parameters of interest are estimated by maximum likelihood.</a:t>
            </a:r>
          </a:p>
          <a:p>
            <a:pPr lvl="0" algn="just">
              <a:buClr>
                <a:srgbClr val="A53010"/>
              </a:buClr>
            </a:pPr>
            <a:endParaRPr lang="en-US" sz="2400" dirty="0">
              <a:solidFill>
                <a:prstClr val="black">
                  <a:lumMod val="75000"/>
                  <a:lumOff val="25000"/>
                </a:prstClr>
              </a:solidFill>
            </a:endParaRPr>
          </a:p>
          <a:p>
            <a:pPr lvl="0" algn="just">
              <a:buClr>
                <a:srgbClr val="A53010"/>
              </a:buClr>
            </a:pPr>
            <a:endParaRPr lang="en-US" sz="2400" dirty="0">
              <a:solidFill>
                <a:prstClr val="black">
                  <a:lumMod val="75000"/>
                  <a:lumOff val="25000"/>
                </a:prstClr>
              </a:solidFill>
            </a:endParaRPr>
          </a:p>
          <a:p>
            <a:pPr lvl="0" algn="just">
              <a:buClr>
                <a:srgbClr val="A53010"/>
              </a:buClr>
            </a:pPr>
            <a:r>
              <a:rPr lang="en-US" sz="2400" dirty="0">
                <a:solidFill>
                  <a:prstClr val="black">
                    <a:lumMod val="75000"/>
                    <a:lumOff val="25000"/>
                  </a:prstClr>
                </a:solidFill>
              </a:rPr>
              <a:t>Where           = 0, 1, 2, 3</a:t>
            </a:r>
          </a:p>
          <a:p>
            <a:pPr lvl="0" algn="just">
              <a:buClr>
                <a:srgbClr val="A53010"/>
              </a:buClr>
            </a:pPr>
            <a:endParaRPr lang="en-US" sz="2200" dirty="0">
              <a:solidFill>
                <a:prstClr val="black">
                  <a:lumMod val="75000"/>
                  <a:lumOff val="25000"/>
                </a:prstClr>
              </a:solidFill>
            </a:endParaRPr>
          </a:p>
          <a:p>
            <a:endParaRPr lang="el-GR" dirty="0"/>
          </a:p>
        </p:txBody>
      </p:sp>
      <p:pic>
        <p:nvPicPr>
          <p:cNvPr id="5" name="Εικόνα 4"/>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4605335" y="3332070"/>
            <a:ext cx="3551693" cy="821583"/>
          </a:xfrm>
          <a:prstGeom prst="rect">
            <a:avLst/>
          </a:prstGeom>
        </p:spPr>
      </p:pic>
      <p:pic>
        <p:nvPicPr>
          <p:cNvPr id="6" name="Εικόνα 5"/>
          <p:cNvPicPr>
            <a:picLocks noChangeAspect="1"/>
          </p:cNvPicPr>
          <p:nvPr/>
        </p:nvPicPr>
        <p:blipFill>
          <a:blip r:embed="rId4"/>
          <a:stretch>
            <a:fillRect/>
          </a:stretch>
        </p:blipFill>
        <p:spPr>
          <a:xfrm>
            <a:off x="4108447" y="4280653"/>
            <a:ext cx="790575" cy="638175"/>
          </a:xfrm>
          <a:prstGeom prst="rect">
            <a:avLst/>
          </a:prstGeom>
        </p:spPr>
      </p:pic>
    </p:spTree>
    <p:extLst>
      <p:ext uri="{BB962C8B-B14F-4D97-AF65-F5344CB8AC3E}">
        <p14:creationId xmlns:p14="http://schemas.microsoft.com/office/powerpoint/2010/main" val="634742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Results (1)</a:t>
            </a:r>
            <a:endParaRPr lang="el-GR" dirty="0"/>
          </a:p>
        </p:txBody>
      </p:sp>
      <p:sp>
        <p:nvSpPr>
          <p:cNvPr id="3" name="Θέση περιεχομένου 2"/>
          <p:cNvSpPr>
            <a:spLocks noGrp="1"/>
          </p:cNvSpPr>
          <p:nvPr>
            <p:ph idx="1"/>
          </p:nvPr>
        </p:nvSpPr>
        <p:spPr/>
        <p:txBody>
          <a:bodyPr>
            <a:normAutofit/>
          </a:bodyPr>
          <a:lstStyle/>
          <a:p>
            <a:pPr algn="just"/>
            <a:r>
              <a:rPr lang="en-US" sz="2600" dirty="0"/>
              <a:t>Three alternative specifications have been estimated, denoted as Model 1 (plant-specific uncertainty), Model 2 (industry-wide uncertainty) and Model 3 (stock-market-based uncertainty).</a:t>
            </a:r>
          </a:p>
          <a:p>
            <a:pPr algn="just"/>
            <a:r>
              <a:rPr lang="en-US" sz="2600" dirty="0"/>
              <a:t>Across all three specifications, the coefficient of uncertainty is found to be significantly negative, a finding which is compatible with the prediction of the real options theory. </a:t>
            </a:r>
            <a:endParaRPr lang="el-GR" sz="2600" dirty="0"/>
          </a:p>
        </p:txBody>
      </p:sp>
    </p:spTree>
    <p:extLst>
      <p:ext uri="{BB962C8B-B14F-4D97-AF65-F5344CB8AC3E}">
        <p14:creationId xmlns:p14="http://schemas.microsoft.com/office/powerpoint/2010/main" val="2306685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89212" y="304796"/>
            <a:ext cx="8911687" cy="1280890"/>
          </a:xfrm>
        </p:spPr>
        <p:txBody>
          <a:bodyPr/>
          <a:lstStyle/>
          <a:p>
            <a:r>
              <a:rPr lang="en-US" dirty="0"/>
              <a:t>Results (2)</a:t>
            </a:r>
            <a:endParaRPr lang="el-GR" dirty="0"/>
          </a:p>
        </p:txBody>
      </p:sp>
      <p:sp>
        <p:nvSpPr>
          <p:cNvPr id="3" name="Θέση περιεχομένου 2"/>
          <p:cNvSpPr>
            <a:spLocks noGrp="1"/>
          </p:cNvSpPr>
          <p:nvPr>
            <p:ph idx="1"/>
          </p:nvPr>
        </p:nvSpPr>
        <p:spPr/>
        <p:txBody>
          <a:bodyPr/>
          <a:lstStyle/>
          <a:p>
            <a:endParaRPr lang="el-GR"/>
          </a:p>
        </p:txBody>
      </p:sp>
      <p:pic>
        <p:nvPicPr>
          <p:cNvPr id="4" name="Εικόνα 3"/>
          <p:cNvPicPr>
            <a:picLocks noChangeAspect="1"/>
          </p:cNvPicPr>
          <p:nvPr/>
        </p:nvPicPr>
        <p:blipFill>
          <a:blip r:embed="rId2"/>
          <a:stretch>
            <a:fillRect/>
          </a:stretch>
        </p:blipFill>
        <p:spPr>
          <a:xfrm>
            <a:off x="1450293" y="928914"/>
            <a:ext cx="10054319" cy="5929086"/>
          </a:xfrm>
          <a:prstGeom prst="rect">
            <a:avLst/>
          </a:prstGeom>
        </p:spPr>
      </p:pic>
    </p:spTree>
    <p:extLst>
      <p:ext uri="{BB962C8B-B14F-4D97-AF65-F5344CB8AC3E}">
        <p14:creationId xmlns:p14="http://schemas.microsoft.com/office/powerpoint/2010/main" val="226128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The role of financial constraints </a:t>
            </a:r>
            <a:endParaRPr lang="el-GR" dirty="0"/>
          </a:p>
        </p:txBody>
      </p:sp>
      <p:sp>
        <p:nvSpPr>
          <p:cNvPr id="3" name="Θέση περιεχομένου 2"/>
          <p:cNvSpPr>
            <a:spLocks noGrp="1"/>
          </p:cNvSpPr>
          <p:nvPr>
            <p:ph idx="1"/>
          </p:nvPr>
        </p:nvSpPr>
        <p:spPr/>
        <p:txBody>
          <a:bodyPr>
            <a:normAutofit/>
          </a:bodyPr>
          <a:lstStyle/>
          <a:p>
            <a:pPr algn="just"/>
            <a:r>
              <a:rPr lang="en-US" sz="2400" dirty="0"/>
              <a:t>The previously conducted econometric analysis attributed the effect of uncertainty solely to irreversibility. However, a negative impact of uncertainty on investment is also compatible with the presence of financial constraints, which can be viewed as another source of friction. In particular, </a:t>
            </a:r>
            <a:r>
              <a:rPr lang="en-US" sz="2400" b="1" dirty="0"/>
              <a:t>investment inactivity can be generated by either of the two frictions individually (financial constraints or irreversibility) and also by their potential interplay. </a:t>
            </a:r>
            <a:endParaRPr lang="el-GR" sz="2400" b="1" dirty="0"/>
          </a:p>
        </p:txBody>
      </p:sp>
    </p:spTree>
    <p:extLst>
      <p:ext uri="{BB962C8B-B14F-4D97-AF65-F5344CB8AC3E}">
        <p14:creationId xmlns:p14="http://schemas.microsoft.com/office/powerpoint/2010/main" val="3840509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Econometric Methodology (1)</a:t>
            </a:r>
            <a:endParaRPr lang="el-GR" dirty="0"/>
          </a:p>
        </p:txBody>
      </p:sp>
      <p:sp>
        <p:nvSpPr>
          <p:cNvPr id="3" name="Θέση περιεχομένου 2"/>
          <p:cNvSpPr>
            <a:spLocks noGrp="1"/>
          </p:cNvSpPr>
          <p:nvPr>
            <p:ph idx="1"/>
          </p:nvPr>
        </p:nvSpPr>
        <p:spPr/>
        <p:txBody>
          <a:bodyPr>
            <a:normAutofit lnSpcReduction="10000"/>
          </a:bodyPr>
          <a:lstStyle/>
          <a:p>
            <a:pPr algn="just"/>
            <a:r>
              <a:rPr lang="en-US" sz="2400" dirty="0"/>
              <a:t>To investigate the effect of financial constraints on the extensive margin, each year plants are divided into small (SMALL) and large (LARGE) based on whether their employment level is below or above the median of the cross-sectional distribution.</a:t>
            </a:r>
          </a:p>
          <a:p>
            <a:pPr algn="just"/>
            <a:endParaRPr lang="en-US" sz="2400" dirty="0"/>
          </a:p>
          <a:p>
            <a:pPr algn="just"/>
            <a:r>
              <a:rPr lang="en-US" sz="2400" dirty="0"/>
              <a:t>Given that the author’s aim is to disentangle the effects of the financial constraints and irreversibility effects, as well as investigate their interplay on the extensive margin, he proceeded as follows:</a:t>
            </a:r>
            <a:endParaRPr lang="el-GR" sz="2400" dirty="0"/>
          </a:p>
        </p:txBody>
      </p:sp>
    </p:spTree>
    <p:extLst>
      <p:ext uri="{BB962C8B-B14F-4D97-AF65-F5344CB8AC3E}">
        <p14:creationId xmlns:p14="http://schemas.microsoft.com/office/powerpoint/2010/main" val="3911477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Econometric Methodology (2)</a:t>
            </a:r>
            <a:endParaRPr lang="el-GR" dirty="0"/>
          </a:p>
        </p:txBody>
      </p:sp>
      <p:pic>
        <p:nvPicPr>
          <p:cNvPr id="4" name="Θέση περιεχομένου 3"/>
          <p:cNvPicPr>
            <a:picLocks noGrp="1" noChangeAspect="1"/>
          </p:cNvPicPr>
          <p:nvPr>
            <p:ph idx="1"/>
          </p:nvPr>
        </p:nvPicPr>
        <p:blipFill>
          <a:blip r:embed="rId2"/>
          <a:stretch>
            <a:fillRect/>
          </a:stretch>
        </p:blipFill>
        <p:spPr>
          <a:xfrm>
            <a:off x="3218770" y="1264555"/>
            <a:ext cx="4430259" cy="1081375"/>
          </a:xfrm>
          <a:prstGeom prst="rect">
            <a:avLst/>
          </a:prstGeom>
        </p:spPr>
      </p:pic>
      <p:pic>
        <p:nvPicPr>
          <p:cNvPr id="5" name="Εικόνα 4"/>
          <p:cNvPicPr>
            <a:picLocks noChangeAspect="1"/>
          </p:cNvPicPr>
          <p:nvPr/>
        </p:nvPicPr>
        <p:blipFill>
          <a:blip r:embed="rId3"/>
          <a:stretch>
            <a:fillRect/>
          </a:stretch>
        </p:blipFill>
        <p:spPr>
          <a:xfrm>
            <a:off x="2420483" y="2345930"/>
            <a:ext cx="9631781" cy="3938756"/>
          </a:xfrm>
          <a:prstGeom prst="rect">
            <a:avLst/>
          </a:prstGeom>
        </p:spPr>
      </p:pic>
    </p:spTree>
    <p:extLst>
      <p:ext uri="{BB962C8B-B14F-4D97-AF65-F5344CB8AC3E}">
        <p14:creationId xmlns:p14="http://schemas.microsoft.com/office/powerpoint/2010/main" val="8331558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104654" y="0"/>
            <a:ext cx="8911687" cy="1034143"/>
          </a:xfrm>
        </p:spPr>
        <p:txBody>
          <a:bodyPr>
            <a:normAutofit/>
          </a:bodyPr>
          <a:lstStyle/>
          <a:p>
            <a:r>
              <a:rPr lang="en-US" sz="2800" dirty="0"/>
              <a:t>Results (1)</a:t>
            </a:r>
            <a:endParaRPr lang="el-GR" sz="2800" dirty="0"/>
          </a:p>
        </p:txBody>
      </p:sp>
      <p:pic>
        <p:nvPicPr>
          <p:cNvPr id="4" name="Θέση περιεχομένου 3"/>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1611086" y="435428"/>
            <a:ext cx="10072913" cy="6279140"/>
          </a:xfrm>
          <a:prstGeom prst="rect">
            <a:avLst/>
          </a:prstGeom>
        </p:spPr>
      </p:pic>
    </p:spTree>
    <p:extLst>
      <p:ext uri="{BB962C8B-B14F-4D97-AF65-F5344CB8AC3E}">
        <p14:creationId xmlns:p14="http://schemas.microsoft.com/office/powerpoint/2010/main" val="2696394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Introduction </a:t>
            </a:r>
            <a:endParaRPr lang="el-GR" dirty="0"/>
          </a:p>
        </p:txBody>
      </p:sp>
      <p:sp>
        <p:nvSpPr>
          <p:cNvPr id="3" name="Θέση περιεχομένου 2"/>
          <p:cNvSpPr>
            <a:spLocks noGrp="1"/>
          </p:cNvSpPr>
          <p:nvPr>
            <p:ph idx="1"/>
          </p:nvPr>
        </p:nvSpPr>
        <p:spPr>
          <a:xfrm>
            <a:off x="2589212" y="1473200"/>
            <a:ext cx="8915400" cy="4216400"/>
          </a:xfrm>
        </p:spPr>
        <p:txBody>
          <a:bodyPr>
            <a:noAutofit/>
          </a:bodyPr>
          <a:lstStyle/>
          <a:p>
            <a:pPr algn="just"/>
            <a:r>
              <a:rPr lang="en-US" sz="2200" dirty="0"/>
              <a:t>Previous theoretical literature has established that irreversibility of capital creates an embedded call option in investment decisions that leads to a modification of the standard net present value (NPV) rule or the q-theory (McDonald and Siegel 1986; </a:t>
            </a:r>
            <a:r>
              <a:rPr lang="en-US" sz="2200" dirty="0" err="1"/>
              <a:t>Pindyck</a:t>
            </a:r>
            <a:r>
              <a:rPr lang="en-US" sz="2200" dirty="0"/>
              <a:t> 1988; Dixit and </a:t>
            </a:r>
            <a:r>
              <a:rPr lang="en-US" sz="2200" dirty="0" err="1"/>
              <a:t>Pindyck</a:t>
            </a:r>
            <a:r>
              <a:rPr lang="en-US" sz="2200" dirty="0"/>
              <a:t> 1994). </a:t>
            </a:r>
          </a:p>
          <a:p>
            <a:pPr algn="just"/>
            <a:r>
              <a:rPr lang="en-US" sz="2200" dirty="0"/>
              <a:t>In particular, in ambivalent environments, investment is triggered at a higher threshold compared to the simple NPV case. </a:t>
            </a:r>
          </a:p>
          <a:p>
            <a:pPr algn="just"/>
            <a:r>
              <a:rPr lang="en-US" sz="2200" dirty="0"/>
              <a:t>Hence decision-makers may find inactivity as being optimal in certain situations until uncertainty is partly resolved (more information is revealed), known as a ‘wait-and-see’ strategy. </a:t>
            </a:r>
            <a:br>
              <a:rPr lang="en-US" sz="2200" dirty="0"/>
            </a:br>
            <a:br>
              <a:rPr lang="en-US" sz="2200" dirty="0"/>
            </a:br>
            <a:br>
              <a:rPr lang="en-US" sz="2200" dirty="0"/>
            </a:br>
            <a:endParaRPr lang="el-GR" sz="2200" dirty="0"/>
          </a:p>
        </p:txBody>
      </p:sp>
    </p:spTree>
    <p:extLst>
      <p:ext uri="{BB962C8B-B14F-4D97-AF65-F5344CB8AC3E}">
        <p14:creationId xmlns:p14="http://schemas.microsoft.com/office/powerpoint/2010/main" val="3745167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Results (2)</a:t>
            </a:r>
            <a:endParaRPr lang="el-GR" dirty="0"/>
          </a:p>
        </p:txBody>
      </p:sp>
      <p:sp>
        <p:nvSpPr>
          <p:cNvPr id="3" name="Θέση περιεχομένου 2"/>
          <p:cNvSpPr>
            <a:spLocks noGrp="1"/>
          </p:cNvSpPr>
          <p:nvPr>
            <p:ph idx="1"/>
          </p:nvPr>
        </p:nvSpPr>
        <p:spPr/>
        <p:txBody>
          <a:bodyPr>
            <a:normAutofit/>
          </a:bodyPr>
          <a:lstStyle/>
          <a:p>
            <a:pPr algn="just"/>
            <a:r>
              <a:rPr lang="en-US" sz="2400" dirty="0"/>
              <a:t>The parameters of the three interaction terms are significantly negative, suggesting that uncertainty exerts a negative impact on the extensive margin for plants facing constraints. The significance of all three parameters implies that each individual friction leads, via uncertainty, to lower investment margin, and they also have a significant joint impact.</a:t>
            </a:r>
            <a:endParaRPr lang="el-GR" sz="2400" dirty="0"/>
          </a:p>
        </p:txBody>
      </p:sp>
    </p:spTree>
    <p:extLst>
      <p:ext uri="{BB962C8B-B14F-4D97-AF65-F5344CB8AC3E}">
        <p14:creationId xmlns:p14="http://schemas.microsoft.com/office/powerpoint/2010/main" val="3439352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Conclusions</a:t>
            </a:r>
            <a:endParaRPr lang="el-GR" dirty="0"/>
          </a:p>
        </p:txBody>
      </p:sp>
      <p:sp>
        <p:nvSpPr>
          <p:cNvPr id="3" name="Θέση περιεχομένου 2"/>
          <p:cNvSpPr>
            <a:spLocks noGrp="1"/>
          </p:cNvSpPr>
          <p:nvPr>
            <p:ph idx="1"/>
          </p:nvPr>
        </p:nvSpPr>
        <p:spPr>
          <a:xfrm>
            <a:off x="2191657" y="1465941"/>
            <a:ext cx="9535885" cy="4789715"/>
          </a:xfrm>
        </p:spPr>
        <p:txBody>
          <a:bodyPr>
            <a:noAutofit/>
          </a:bodyPr>
          <a:lstStyle/>
          <a:p>
            <a:pPr algn="just"/>
            <a:r>
              <a:rPr lang="en-US" sz="2300" dirty="0"/>
              <a:t>This study is a </a:t>
            </a:r>
            <a:r>
              <a:rPr lang="en-US" sz="2300" dirty="0" err="1"/>
              <a:t>microeconometric</a:t>
            </a:r>
            <a:r>
              <a:rPr lang="en-US" sz="2300" dirty="0"/>
              <a:t> investigation of the empirical validity for the negative relationship between the extensive margin and uncertainty.</a:t>
            </a:r>
          </a:p>
          <a:p>
            <a:pPr algn="just"/>
            <a:r>
              <a:rPr lang="en-US" sz="2300" dirty="0"/>
              <a:t>Utilizing longitudinal plant-level data on investment expenditures across multiple fixed assets, to avoid aggregation biases, a random effects ordered probit model was employed. </a:t>
            </a:r>
          </a:p>
          <a:p>
            <a:pPr algn="just"/>
            <a:r>
              <a:rPr lang="en-US" sz="2300" b="1" dirty="0"/>
              <a:t>The results support the hypothesis that uncertainty exerts a significantly negative impact on the extensive margin. </a:t>
            </a:r>
          </a:p>
          <a:p>
            <a:pPr algn="just"/>
            <a:r>
              <a:rPr lang="en-US" sz="2300" b="1" dirty="0"/>
              <a:t>In particular, financially constrained plants and plants facing higher irreversibility exhibit a higher likelihood of falling in the inaction zone. </a:t>
            </a:r>
            <a:endParaRPr lang="el-GR" sz="2300" b="1" dirty="0"/>
          </a:p>
        </p:txBody>
      </p:sp>
    </p:spTree>
    <p:extLst>
      <p:ext uri="{BB962C8B-B14F-4D97-AF65-F5344CB8AC3E}">
        <p14:creationId xmlns:p14="http://schemas.microsoft.com/office/powerpoint/2010/main" val="1495242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Contribution - The gist of the paper</a:t>
            </a:r>
            <a:endParaRPr lang="el-GR" dirty="0"/>
          </a:p>
        </p:txBody>
      </p:sp>
      <p:sp>
        <p:nvSpPr>
          <p:cNvPr id="3" name="Θέση περιεχομένου 2"/>
          <p:cNvSpPr>
            <a:spLocks noGrp="1"/>
          </p:cNvSpPr>
          <p:nvPr>
            <p:ph idx="1"/>
          </p:nvPr>
        </p:nvSpPr>
        <p:spPr>
          <a:xfrm>
            <a:off x="2355324" y="2133600"/>
            <a:ext cx="9386888" cy="3777622"/>
          </a:xfrm>
        </p:spPr>
        <p:txBody>
          <a:bodyPr>
            <a:normAutofit/>
          </a:bodyPr>
          <a:lstStyle/>
          <a:p>
            <a:pPr algn="just"/>
            <a:r>
              <a:rPr lang="en-US" sz="2600" dirty="0"/>
              <a:t>Drakos (2011) found a clear negative relationship between uncertainty and the investment extensive margin using plant-level data for investment across multiple fixed assets and by employing a discrete ordered choice model as econometric methodology.								</a:t>
            </a:r>
            <a:br>
              <a:rPr lang="en-US" sz="2600" dirty="0"/>
            </a:br>
            <a:br>
              <a:rPr lang="en-US" sz="2600" dirty="0"/>
            </a:br>
            <a:br>
              <a:rPr lang="en-US" sz="2600" dirty="0"/>
            </a:br>
            <a:endParaRPr lang="el-GR" sz="2600" dirty="0"/>
          </a:p>
        </p:txBody>
      </p:sp>
    </p:spTree>
    <p:extLst>
      <p:ext uri="{BB962C8B-B14F-4D97-AF65-F5344CB8AC3E}">
        <p14:creationId xmlns:p14="http://schemas.microsoft.com/office/powerpoint/2010/main" val="2189808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Data Issues (1)</a:t>
            </a:r>
            <a:endParaRPr lang="el-GR" dirty="0"/>
          </a:p>
        </p:txBody>
      </p:sp>
      <p:sp>
        <p:nvSpPr>
          <p:cNvPr id="3" name="Θέση περιεχομένου 2"/>
          <p:cNvSpPr>
            <a:spLocks noGrp="1"/>
          </p:cNvSpPr>
          <p:nvPr>
            <p:ph idx="1"/>
          </p:nvPr>
        </p:nvSpPr>
        <p:spPr>
          <a:xfrm>
            <a:off x="2298700" y="1600200"/>
            <a:ext cx="9209625" cy="3777622"/>
          </a:xfrm>
        </p:spPr>
        <p:txBody>
          <a:bodyPr>
            <a:noAutofit/>
          </a:bodyPr>
          <a:lstStyle/>
          <a:p>
            <a:pPr algn="just"/>
            <a:r>
              <a:rPr lang="en-US" sz="2400" dirty="0"/>
              <a:t>The analysis is based on plant-level data from the Annual Industrial Survey (AIS) for Greece, provided by the National Statistical Service of Greece. The dataset corresponds to 13 AISs spanning the period 1993 to 2005, and includes 6119 plants belonging to firms with more than 10 employees, across 21 manufacturing industries, giving a total sample of 57,531 observations.</a:t>
            </a:r>
          </a:p>
          <a:p>
            <a:pPr algn="just"/>
            <a:endParaRPr lang="en-US" sz="2400" dirty="0"/>
          </a:p>
          <a:p>
            <a:pPr algn="just"/>
            <a:r>
              <a:rPr lang="en-US" sz="2400" dirty="0"/>
              <a:t>In Table 1, the distribution of plants by employment level is given across time. 																	</a:t>
            </a:r>
            <a:br>
              <a:rPr lang="en-US" sz="2400" dirty="0"/>
            </a:br>
            <a:endParaRPr lang="el-GR" sz="2400" dirty="0"/>
          </a:p>
        </p:txBody>
      </p:sp>
    </p:spTree>
    <p:extLst>
      <p:ext uri="{BB962C8B-B14F-4D97-AF65-F5344CB8AC3E}">
        <p14:creationId xmlns:p14="http://schemas.microsoft.com/office/powerpoint/2010/main" val="2552394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464566"/>
            <a:ext cx="8911687" cy="1280890"/>
          </a:xfrm>
        </p:spPr>
        <p:txBody>
          <a:bodyPr/>
          <a:lstStyle/>
          <a:p>
            <a:r>
              <a:rPr lang="en-US" dirty="0"/>
              <a:t>Data Issues (2)</a:t>
            </a:r>
            <a:endParaRPr lang="el-GR" dirty="0"/>
          </a:p>
        </p:txBody>
      </p:sp>
      <p:sp>
        <p:nvSpPr>
          <p:cNvPr id="3" name="Θέση περιεχομένου 2"/>
          <p:cNvSpPr>
            <a:spLocks noGrp="1"/>
          </p:cNvSpPr>
          <p:nvPr>
            <p:ph idx="1"/>
          </p:nvPr>
        </p:nvSpPr>
        <p:spPr/>
        <p:txBody>
          <a:bodyPr/>
          <a:lstStyle/>
          <a:p>
            <a:endParaRPr lang="el-GR"/>
          </a:p>
        </p:txBody>
      </p:sp>
      <p:pic>
        <p:nvPicPr>
          <p:cNvPr id="4" name="Εικόνα 3"/>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1663700" y="1130299"/>
            <a:ext cx="9982200" cy="5388487"/>
          </a:xfrm>
          <a:prstGeom prst="rect">
            <a:avLst/>
          </a:prstGeom>
        </p:spPr>
      </p:pic>
    </p:spTree>
    <p:extLst>
      <p:ext uri="{BB962C8B-B14F-4D97-AF65-F5344CB8AC3E}">
        <p14:creationId xmlns:p14="http://schemas.microsoft.com/office/powerpoint/2010/main" val="41254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US" dirty="0"/>
              <a:t>Definitions and construction of variables (1)</a:t>
            </a:r>
            <a:endParaRPr lang="el-GR" dirty="0"/>
          </a:p>
        </p:txBody>
      </p:sp>
      <p:sp>
        <p:nvSpPr>
          <p:cNvPr id="3" name="Θέση περιεχομένου 2"/>
          <p:cNvSpPr>
            <a:spLocks noGrp="1"/>
          </p:cNvSpPr>
          <p:nvPr>
            <p:ph idx="1"/>
          </p:nvPr>
        </p:nvSpPr>
        <p:spPr>
          <a:xfrm>
            <a:off x="2589212" y="2133600"/>
            <a:ext cx="8915400" cy="4076700"/>
          </a:xfrm>
        </p:spPr>
        <p:txBody>
          <a:bodyPr>
            <a:noAutofit/>
          </a:bodyPr>
          <a:lstStyle/>
          <a:p>
            <a:pPr algn="just"/>
            <a:r>
              <a:rPr lang="en-US" sz="2300" dirty="0"/>
              <a:t>Extensive margin The AIS provides (gross) values for acquisitions (AQ) and disposals (DIS) by plant for the following five fixed asset types: (i) Buildings, (ii) Machinery and Equipment, (iii) Motors and Vehicles. </a:t>
            </a:r>
          </a:p>
          <a:p>
            <a:pPr algn="just"/>
            <a:r>
              <a:rPr lang="en-US" sz="2300" dirty="0"/>
              <a:t>He constructed gross investment as the difference between acquisitions and disposals:</a:t>
            </a:r>
          </a:p>
          <a:p>
            <a:pPr algn="just"/>
            <a:endParaRPr lang="en-US" sz="2300" dirty="0"/>
          </a:p>
          <a:p>
            <a:pPr marL="0" indent="0" algn="just">
              <a:buNone/>
            </a:pPr>
            <a:endParaRPr lang="en-US" sz="2300" dirty="0"/>
          </a:p>
          <a:p>
            <a:pPr marL="0" indent="0" algn="just">
              <a:buNone/>
            </a:pPr>
            <a:r>
              <a:rPr lang="en-US" sz="2300" dirty="0"/>
              <a:t>where K identifies each of the three asset types (Buildings </a:t>
            </a:r>
            <a:r>
              <a:rPr lang="en-US" sz="2300" b="1" dirty="0"/>
              <a:t>B</a:t>
            </a:r>
            <a:r>
              <a:rPr lang="en-US" sz="2300" dirty="0"/>
              <a:t>, Machinery and Equipment </a:t>
            </a:r>
            <a:r>
              <a:rPr lang="en-US" sz="2300" b="1" dirty="0"/>
              <a:t>ME</a:t>
            </a:r>
            <a:r>
              <a:rPr lang="en-US" sz="2300" dirty="0"/>
              <a:t>, and Motors and Vehicles </a:t>
            </a:r>
            <a:r>
              <a:rPr lang="en-US" sz="2300" b="1" dirty="0"/>
              <a:t>V</a:t>
            </a:r>
            <a:r>
              <a:rPr lang="en-US" sz="2300" dirty="0"/>
              <a:t>)</a:t>
            </a:r>
            <a:endParaRPr lang="el-GR" sz="2300" dirty="0"/>
          </a:p>
        </p:txBody>
      </p:sp>
      <p:pic>
        <p:nvPicPr>
          <p:cNvPr id="4" name="Εικόνα 3"/>
          <p:cNvPicPr>
            <a:picLocks noChangeAspect="1"/>
          </p:cNvPicPr>
          <p:nvPr/>
        </p:nvPicPr>
        <p:blipFill>
          <a:blip r:embed="rId2"/>
          <a:stretch>
            <a:fillRect/>
          </a:stretch>
        </p:blipFill>
        <p:spPr>
          <a:xfrm>
            <a:off x="4987925" y="4611045"/>
            <a:ext cx="3394075" cy="473731"/>
          </a:xfrm>
          <a:prstGeom prst="rect">
            <a:avLst/>
          </a:prstGeom>
        </p:spPr>
      </p:pic>
    </p:spTree>
    <p:extLst>
      <p:ext uri="{BB962C8B-B14F-4D97-AF65-F5344CB8AC3E}">
        <p14:creationId xmlns:p14="http://schemas.microsoft.com/office/powerpoint/2010/main" val="1411538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92925" y="370110"/>
            <a:ext cx="8911687" cy="1280890"/>
          </a:xfrm>
        </p:spPr>
        <p:txBody>
          <a:bodyPr/>
          <a:lstStyle/>
          <a:p>
            <a:r>
              <a:rPr lang="en-US" dirty="0"/>
              <a:t>Definitions and construction of variables (2)</a:t>
            </a:r>
            <a:endParaRPr lang="el-GR" dirty="0"/>
          </a:p>
        </p:txBody>
      </p:sp>
      <p:pic>
        <p:nvPicPr>
          <p:cNvPr id="4" name="Θέση περιεχομένου 3"/>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25000"/>
                    </a14:imgEffect>
                  </a14:imgLayer>
                </a14:imgProps>
              </a:ext>
            </a:extLst>
          </a:blip>
          <a:stretch>
            <a:fillRect/>
          </a:stretch>
        </p:blipFill>
        <p:spPr>
          <a:xfrm>
            <a:off x="1339850" y="1917700"/>
            <a:ext cx="10495140" cy="3848100"/>
          </a:xfrm>
          <a:prstGeom prst="rect">
            <a:avLst/>
          </a:prstGeom>
        </p:spPr>
      </p:pic>
    </p:spTree>
    <p:extLst>
      <p:ext uri="{BB962C8B-B14F-4D97-AF65-F5344CB8AC3E}">
        <p14:creationId xmlns:p14="http://schemas.microsoft.com/office/powerpoint/2010/main" val="1122472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Definitions and construction of variables (3)</a:t>
            </a:r>
            <a:endParaRPr lang="el-GR" dirty="0"/>
          </a:p>
        </p:txBody>
      </p:sp>
      <p:sp>
        <p:nvSpPr>
          <p:cNvPr id="3" name="Θέση περιεχομένου 2"/>
          <p:cNvSpPr>
            <a:spLocks noGrp="1"/>
          </p:cNvSpPr>
          <p:nvPr>
            <p:ph idx="1"/>
          </p:nvPr>
        </p:nvSpPr>
        <p:spPr/>
        <p:txBody>
          <a:bodyPr/>
          <a:lstStyle/>
          <a:p>
            <a:pPr algn="just"/>
            <a:r>
              <a:rPr lang="en-US" sz="2400" dirty="0"/>
              <a:t>The extensive margin </a:t>
            </a:r>
            <a:r>
              <a:rPr lang="en-US" sz="2400" dirty="0" err="1"/>
              <a:t>Mi,t</a:t>
            </a:r>
            <a:r>
              <a:rPr lang="en-US" sz="2400" dirty="0"/>
              <a:t> is defined as the count of capital types for which plant i has positive gross investment expenditure in a given time period t: </a:t>
            </a:r>
          </a:p>
          <a:p>
            <a:endParaRPr lang="en-US" dirty="0"/>
          </a:p>
          <a:p>
            <a:pPr marL="0" indent="0">
              <a:buNone/>
            </a:pPr>
            <a:br>
              <a:rPr lang="en-US" dirty="0"/>
            </a:br>
            <a:endParaRPr lang="el-GR" dirty="0"/>
          </a:p>
        </p:txBody>
      </p:sp>
      <p:pic>
        <p:nvPicPr>
          <p:cNvPr id="4" name="Εικόνα 3"/>
          <p:cNvPicPr>
            <a:picLocks noChangeAspect="1"/>
          </p:cNvPicPr>
          <p:nvPr/>
        </p:nvPicPr>
        <p:blipFill>
          <a:blip r:embed="rId2"/>
          <a:stretch>
            <a:fillRect/>
          </a:stretch>
        </p:blipFill>
        <p:spPr>
          <a:xfrm>
            <a:off x="4386262" y="3708086"/>
            <a:ext cx="5781675" cy="628650"/>
          </a:xfrm>
          <a:prstGeom prst="rect">
            <a:avLst/>
          </a:prstGeom>
        </p:spPr>
      </p:pic>
    </p:spTree>
    <p:extLst>
      <p:ext uri="{BB962C8B-B14F-4D97-AF65-F5344CB8AC3E}">
        <p14:creationId xmlns:p14="http://schemas.microsoft.com/office/powerpoint/2010/main" val="2212184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endParaRPr lang="el-GR" sz="2400"/>
          </a:p>
        </p:txBody>
      </p:sp>
      <p:sp>
        <p:nvSpPr>
          <p:cNvPr id="3" name="Θέση περιεχομένου 2"/>
          <p:cNvSpPr>
            <a:spLocks noGrp="1"/>
          </p:cNvSpPr>
          <p:nvPr>
            <p:ph idx="1"/>
          </p:nvPr>
        </p:nvSpPr>
        <p:spPr>
          <a:xfrm>
            <a:off x="2362200" y="2133600"/>
            <a:ext cx="9601200" cy="3777622"/>
          </a:xfrm>
        </p:spPr>
        <p:txBody>
          <a:bodyPr>
            <a:noAutofit/>
          </a:bodyPr>
          <a:lstStyle/>
          <a:p>
            <a:pPr algn="just"/>
            <a:r>
              <a:rPr lang="en-US" sz="2400" dirty="0"/>
              <a:t>Table 2 summarizes the distribution of the extensive margin (across all plants) over time. The extensive margin exhibits substantial variation in the sample period under consideration, and in a typical year the percentage of plants investing in a given number of asset types drops as the latter increases. </a:t>
            </a:r>
          </a:p>
          <a:p>
            <a:pPr algn="just"/>
            <a:endParaRPr lang="en-US" sz="2400" dirty="0"/>
          </a:p>
        </p:txBody>
      </p:sp>
    </p:spTree>
    <p:extLst>
      <p:ext uri="{BB962C8B-B14F-4D97-AF65-F5344CB8AC3E}">
        <p14:creationId xmlns:p14="http://schemas.microsoft.com/office/powerpoint/2010/main" val="1532394738"/>
      </p:ext>
    </p:extLst>
  </p:cSld>
  <p:clrMapOvr>
    <a:masterClrMapping/>
  </p:clrMapOvr>
</p:sld>
</file>

<file path=ppt/theme/theme1.xml><?xml version="1.0" encoding="utf-8"?>
<a:theme xmlns:a="http://schemas.openxmlformats.org/drawingml/2006/main" name="Θρόισμα">
  <a:themeElements>
    <a:clrScheme name="Θρόισμα">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Θρόισμα">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Θρόισμα">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289</TotalTime>
  <Words>1035</Words>
  <Application>Microsoft Office PowerPoint</Application>
  <PresentationFormat>Ευρεία οθόνη</PresentationFormat>
  <Paragraphs>70</Paragraphs>
  <Slides>21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21</vt:i4>
      </vt:variant>
    </vt:vector>
  </HeadingPairs>
  <TitlesOfParts>
    <vt:vector size="25" baseType="lpstr">
      <vt:lpstr>Arial</vt:lpstr>
      <vt:lpstr>Century Gothic</vt:lpstr>
      <vt:lpstr>Wingdings 3</vt:lpstr>
      <vt:lpstr>Θρόισμα</vt:lpstr>
      <vt:lpstr>Testing Uncertainty’s Effect in Real Options with Multiple Capital Goods  </vt:lpstr>
      <vt:lpstr>Introduction </vt:lpstr>
      <vt:lpstr>Contribution - The gist of the paper</vt:lpstr>
      <vt:lpstr>Data Issues (1)</vt:lpstr>
      <vt:lpstr>Data Issues (2)</vt:lpstr>
      <vt:lpstr>Definitions and construction of variables (1)</vt:lpstr>
      <vt:lpstr>Definitions and construction of variables (2)</vt:lpstr>
      <vt:lpstr>Definitions and construction of variables (3)</vt:lpstr>
      <vt:lpstr>Παρουσίαση του PowerPoint</vt:lpstr>
      <vt:lpstr>Παρουσίαση του PowerPoint</vt:lpstr>
      <vt:lpstr>Definitions and construction of variables (4)</vt:lpstr>
      <vt:lpstr>Econometric Methodology (1)</vt:lpstr>
      <vt:lpstr>Econometric Methodology (2)</vt:lpstr>
      <vt:lpstr>Results (1)</vt:lpstr>
      <vt:lpstr>Results (2)</vt:lpstr>
      <vt:lpstr>The role of financial constraints </vt:lpstr>
      <vt:lpstr>Econometric Methodology (1)</vt:lpstr>
      <vt:lpstr>Econometric Methodology (2)</vt:lpstr>
      <vt:lpstr>Results (1)</vt:lpstr>
      <vt:lpstr>Results (2)</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Uncertainty’s Effect in Real Options with Multiple Capital Goods  </dc:title>
  <dc:creator>dimitris anastasiou</dc:creator>
  <cp:lastModifiedBy>dimitris anastasiou</cp:lastModifiedBy>
  <cp:revision>73</cp:revision>
  <dcterms:created xsi:type="dcterms:W3CDTF">2017-05-14T18:57:24Z</dcterms:created>
  <dcterms:modified xsi:type="dcterms:W3CDTF">2017-05-15T07:12:29Z</dcterms:modified>
</cp:coreProperties>
</file>