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Lst>
  <p:notesMasterIdLst>
    <p:notesMasterId r:id="rId81"/>
  </p:notesMasterIdLst>
  <p:sldIdLst>
    <p:sldId id="926" r:id="rId4"/>
    <p:sldId id="540" r:id="rId5"/>
    <p:sldId id="541" r:id="rId6"/>
    <p:sldId id="542" r:id="rId7"/>
    <p:sldId id="543" r:id="rId8"/>
    <p:sldId id="547" r:id="rId9"/>
    <p:sldId id="548" r:id="rId10"/>
    <p:sldId id="544" r:id="rId11"/>
    <p:sldId id="739" r:id="rId12"/>
    <p:sldId id="545" r:id="rId13"/>
    <p:sldId id="546" r:id="rId14"/>
    <p:sldId id="821" r:id="rId15"/>
    <p:sldId id="924" r:id="rId16"/>
    <p:sldId id="551" r:id="rId17"/>
    <p:sldId id="550" r:id="rId18"/>
    <p:sldId id="552" r:id="rId19"/>
    <p:sldId id="564" r:id="rId20"/>
    <p:sldId id="572" r:id="rId21"/>
    <p:sldId id="860" r:id="rId22"/>
    <p:sldId id="812" r:id="rId23"/>
    <p:sldId id="817" r:id="rId24"/>
    <p:sldId id="816" r:id="rId25"/>
    <p:sldId id="818" r:id="rId26"/>
    <p:sldId id="820" r:id="rId27"/>
    <p:sldId id="819" r:id="rId28"/>
    <p:sldId id="861" r:id="rId29"/>
    <p:sldId id="862" r:id="rId30"/>
    <p:sldId id="565" r:id="rId31"/>
    <p:sldId id="851" r:id="rId32"/>
    <p:sldId id="863" r:id="rId33"/>
    <p:sldId id="864" r:id="rId34"/>
    <p:sldId id="865" r:id="rId35"/>
    <p:sldId id="866" r:id="rId36"/>
    <p:sldId id="740" r:id="rId37"/>
    <p:sldId id="697" r:id="rId38"/>
    <p:sldId id="561" r:id="rId39"/>
    <p:sldId id="562" r:id="rId40"/>
    <p:sldId id="563" r:id="rId41"/>
    <p:sldId id="573" r:id="rId42"/>
    <p:sldId id="698" r:id="rId43"/>
    <p:sldId id="574" r:id="rId44"/>
    <p:sldId id="852" r:id="rId45"/>
    <p:sldId id="567" r:id="rId46"/>
    <p:sldId id="558" r:id="rId47"/>
    <p:sldId id="557" r:id="rId48"/>
    <p:sldId id="568" r:id="rId49"/>
    <p:sldId id="569" r:id="rId50"/>
    <p:sldId id="870" r:id="rId51"/>
    <p:sldId id="867" r:id="rId52"/>
    <p:sldId id="570" r:id="rId53"/>
    <p:sldId id="571" r:id="rId54"/>
    <p:sldId id="556" r:id="rId55"/>
    <p:sldId id="699" r:id="rId56"/>
    <p:sldId id="555" r:id="rId57"/>
    <p:sldId id="554" r:id="rId58"/>
    <p:sldId id="700" r:id="rId59"/>
    <p:sldId id="853" r:id="rId60"/>
    <p:sldId id="854" r:id="rId61"/>
    <p:sldId id="855" r:id="rId62"/>
    <p:sldId id="856" r:id="rId63"/>
    <p:sldId id="871" r:id="rId64"/>
    <p:sldId id="872" r:id="rId65"/>
    <p:sldId id="560" r:id="rId66"/>
    <p:sldId id="925" r:id="rId67"/>
    <p:sldId id="575" r:id="rId68"/>
    <p:sldId id="581" r:id="rId69"/>
    <p:sldId id="741" r:id="rId70"/>
    <p:sldId id="742" r:id="rId71"/>
    <p:sldId id="579" r:id="rId72"/>
    <p:sldId id="743" r:id="rId73"/>
    <p:sldId id="744" r:id="rId74"/>
    <p:sldId id="745" r:id="rId75"/>
    <p:sldId id="746" r:id="rId76"/>
    <p:sldId id="576" r:id="rId77"/>
    <p:sldId id="582" r:id="rId78"/>
    <p:sldId id="923" r:id="rId79"/>
    <p:sldId id="927" r:id="rId80"/>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0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0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0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0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0099"/>
    <a:srgbClr val="660066"/>
    <a:srgbClr val="008000"/>
    <a:srgbClr val="FF3300"/>
    <a:srgbClr val="FF9900"/>
    <a:srgbClr val="CC66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285" autoAdjust="0"/>
    <p:restoredTop sz="94790" autoAdjust="0"/>
  </p:normalViewPr>
  <p:slideViewPr>
    <p:cSldViewPr>
      <p:cViewPr>
        <p:scale>
          <a:sx n="60" d="100"/>
          <a:sy n="60" d="100"/>
        </p:scale>
        <p:origin x="-1164"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363" cy="512489"/>
          </a:xfrm>
          <a:prstGeom prst="rect">
            <a:avLst/>
          </a:prstGeom>
          <a:noFill/>
          <a:ln w="9525">
            <a:noFill/>
            <a:miter lim="800000"/>
            <a:headEnd/>
            <a:tailEnd/>
          </a:ln>
          <a:effectLst/>
        </p:spPr>
        <p:txBody>
          <a:bodyPr vert="horz" wrap="square" lIns="96170" tIns="48085" rIns="96170" bIns="48085" numCol="1" anchor="t" anchorCtr="0" compatLnSpc="1">
            <a:prstTxWarp prst="textNoShape">
              <a:avLst/>
            </a:prstTxWarp>
          </a:bodyPr>
          <a:lstStyle>
            <a:lvl1pPr defTabSz="962520">
              <a:defRPr sz="1300">
                <a:cs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4021294" y="0"/>
            <a:ext cx="3076363" cy="512489"/>
          </a:xfrm>
          <a:prstGeom prst="rect">
            <a:avLst/>
          </a:prstGeom>
          <a:noFill/>
          <a:ln w="9525">
            <a:noFill/>
            <a:miter lim="800000"/>
            <a:headEnd/>
            <a:tailEnd/>
          </a:ln>
          <a:effectLst/>
        </p:spPr>
        <p:txBody>
          <a:bodyPr vert="horz" wrap="square" lIns="96170" tIns="48085" rIns="96170" bIns="48085" numCol="1" anchor="t" anchorCtr="0" compatLnSpc="1">
            <a:prstTxWarp prst="textNoShape">
              <a:avLst/>
            </a:prstTxWarp>
          </a:bodyPr>
          <a:lstStyle>
            <a:lvl1pPr algn="r" defTabSz="962520">
              <a:defRPr sz="1300">
                <a:cs typeface="Arial" pitchFamily="34" charset="0"/>
              </a:defRPr>
            </a:lvl1pPr>
          </a:lstStyle>
          <a:p>
            <a:pPr>
              <a:defRPr/>
            </a:pPr>
            <a:endParaRPr lang="en-US"/>
          </a:p>
        </p:txBody>
      </p:sp>
      <p:sp>
        <p:nvSpPr>
          <p:cNvPr id="53555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930" y="4861904"/>
            <a:ext cx="5679440" cy="4605660"/>
          </a:xfrm>
          <a:prstGeom prst="rect">
            <a:avLst/>
          </a:prstGeom>
          <a:noFill/>
          <a:ln w="9525">
            <a:noFill/>
            <a:miter lim="800000"/>
            <a:headEnd/>
            <a:tailEnd/>
          </a:ln>
          <a:effectLst/>
        </p:spPr>
        <p:txBody>
          <a:bodyPr vert="horz" wrap="square" lIns="96170" tIns="48085" rIns="96170" bIns="480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720438"/>
            <a:ext cx="3076363" cy="512489"/>
          </a:xfrm>
          <a:prstGeom prst="rect">
            <a:avLst/>
          </a:prstGeom>
          <a:noFill/>
          <a:ln w="9525">
            <a:noFill/>
            <a:miter lim="800000"/>
            <a:headEnd/>
            <a:tailEnd/>
          </a:ln>
          <a:effectLst/>
        </p:spPr>
        <p:txBody>
          <a:bodyPr vert="horz" wrap="square" lIns="96170" tIns="48085" rIns="96170" bIns="48085" numCol="1" anchor="b" anchorCtr="0" compatLnSpc="1">
            <a:prstTxWarp prst="textNoShape">
              <a:avLst/>
            </a:prstTxWarp>
          </a:bodyPr>
          <a:lstStyle>
            <a:lvl1pPr defTabSz="962520">
              <a:defRPr sz="1300">
                <a:cs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4021294" y="9720438"/>
            <a:ext cx="3076363" cy="512489"/>
          </a:xfrm>
          <a:prstGeom prst="rect">
            <a:avLst/>
          </a:prstGeom>
          <a:noFill/>
          <a:ln w="9525">
            <a:noFill/>
            <a:miter lim="800000"/>
            <a:headEnd/>
            <a:tailEnd/>
          </a:ln>
          <a:effectLst/>
        </p:spPr>
        <p:txBody>
          <a:bodyPr vert="horz" wrap="square" lIns="96170" tIns="48085" rIns="96170" bIns="48085" numCol="1" anchor="b" anchorCtr="0" compatLnSpc="1">
            <a:prstTxWarp prst="textNoShape">
              <a:avLst/>
            </a:prstTxWarp>
          </a:bodyPr>
          <a:lstStyle>
            <a:lvl1pPr algn="r" defTabSz="962520">
              <a:defRPr sz="1300">
                <a:cs typeface="Arial" pitchFamily="34" charset="0"/>
              </a:defRPr>
            </a:lvl1pPr>
          </a:lstStyle>
          <a:p>
            <a:pPr>
              <a:defRPr/>
            </a:pPr>
            <a:fld id="{EB5D1350-BF4C-4C4F-BD13-AF064625D4D6}" type="slidenum">
              <a:rPr lang="en-US"/>
              <a:pPr>
                <a:defRPr/>
              </a:pPr>
              <a:t>‹#›</a:t>
            </a:fld>
            <a:endParaRPr lang="en-US"/>
          </a:p>
        </p:txBody>
      </p:sp>
    </p:spTree>
    <p:extLst>
      <p:ext uri="{BB962C8B-B14F-4D97-AF65-F5344CB8AC3E}">
        <p14:creationId xmlns:p14="http://schemas.microsoft.com/office/powerpoint/2010/main" val="1733633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0160" indent="-18016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1CE68F8D-3368-4CB7-96CD-654CFD09AB7F}" type="slidenum">
              <a:rPr lang="en-US" altLang="en-US" sz="1300">
                <a:cs typeface="Arial" pitchFamily="34" charset="0"/>
              </a:rPr>
              <a:pPr eaLnBrk="1" hangingPunct="1"/>
              <a:t>10</a:t>
            </a:fld>
            <a:endParaRPr lang="en-US" altLang="en-US" sz="1300">
              <a:cs typeface="Arial" pitchFamily="34" charset="0"/>
            </a:endParaRPr>
          </a:p>
        </p:txBody>
      </p:sp>
      <p:sp>
        <p:nvSpPr>
          <p:cNvPr id="866307" name="Rectangle 2"/>
          <p:cNvSpPr>
            <a:spLocks noGrp="1" noRot="1" noChangeAspect="1" noChangeArrowheads="1" noTextEdit="1"/>
          </p:cNvSpPr>
          <p:nvPr>
            <p:ph type="sldImg"/>
          </p:nvPr>
        </p:nvSpPr>
        <p:spPr>
          <a:ln/>
        </p:spPr>
      </p:sp>
      <p:sp>
        <p:nvSpPr>
          <p:cNvPr id="86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89B120F1-9F82-469A-8727-D82959640027}" type="slidenum">
              <a:rPr lang="en-US" altLang="en-US" sz="1300">
                <a:cs typeface="Arial" pitchFamily="34" charset="0"/>
              </a:rPr>
              <a:pPr eaLnBrk="1" hangingPunct="1"/>
              <a:t>11</a:t>
            </a:fld>
            <a:endParaRPr lang="en-US" altLang="en-US" sz="1300">
              <a:cs typeface="Arial" pitchFamily="34" charset="0"/>
            </a:endParaRPr>
          </a:p>
        </p:txBody>
      </p:sp>
      <p:sp>
        <p:nvSpPr>
          <p:cNvPr id="867331" name="Rectangle 2"/>
          <p:cNvSpPr>
            <a:spLocks noGrp="1" noRot="1" noChangeAspect="1" noChangeArrowheads="1" noTextEdit="1"/>
          </p:cNvSpPr>
          <p:nvPr>
            <p:ph type="sldImg"/>
          </p:nvPr>
        </p:nvSpPr>
        <p:spPr>
          <a:ln/>
        </p:spPr>
      </p:sp>
      <p:sp>
        <p:nvSpPr>
          <p:cNvPr id="86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415E8E3D-B5B9-43F1-A58C-C5715684C3B4}" type="slidenum">
              <a:rPr lang="en-US" altLang="en-US" sz="1300">
                <a:cs typeface="Arial" pitchFamily="34" charset="0"/>
              </a:rPr>
              <a:pPr eaLnBrk="1" hangingPunct="1"/>
              <a:t>12</a:t>
            </a:fld>
            <a:endParaRPr lang="en-US" altLang="en-US" sz="1300">
              <a:cs typeface="Arial" pitchFamily="34" charset="0"/>
            </a:endParaRPr>
          </a:p>
        </p:txBody>
      </p:sp>
      <p:sp>
        <p:nvSpPr>
          <p:cNvPr id="868355" name="Rectangle 2"/>
          <p:cNvSpPr>
            <a:spLocks noGrp="1" noRot="1" noChangeAspect="1" noChangeArrowheads="1" noTextEdit="1"/>
          </p:cNvSpPr>
          <p:nvPr>
            <p:ph type="sldImg"/>
          </p:nvPr>
        </p:nvSpPr>
        <p:spPr>
          <a:ln/>
        </p:spPr>
      </p:sp>
      <p:sp>
        <p:nvSpPr>
          <p:cNvPr id="86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53D49A76-C823-41DE-AD74-3F1DB352D0F6}" type="slidenum">
              <a:rPr lang="en-US" altLang="en-US" sz="1300">
                <a:cs typeface="Arial" pitchFamily="34" charset="0"/>
              </a:rPr>
              <a:pPr eaLnBrk="1" hangingPunct="1"/>
              <a:t>14</a:t>
            </a:fld>
            <a:endParaRPr lang="en-US" altLang="en-US" sz="1300">
              <a:cs typeface="Arial" pitchFamily="34" charset="0"/>
            </a:endParaRPr>
          </a:p>
        </p:txBody>
      </p:sp>
      <p:sp>
        <p:nvSpPr>
          <p:cNvPr id="870403" name="Rectangle 2"/>
          <p:cNvSpPr>
            <a:spLocks noGrp="1" noRot="1" noChangeAspect="1" noChangeArrowheads="1" noTextEdit="1"/>
          </p:cNvSpPr>
          <p:nvPr>
            <p:ph type="sldImg"/>
          </p:nvPr>
        </p:nvSpPr>
        <p:spPr>
          <a:ln/>
        </p:spPr>
      </p:sp>
      <p:sp>
        <p:nvSpPr>
          <p:cNvPr id="87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8B91AB6B-26F0-4EB7-8276-E12CBFF1BFFC}" type="slidenum">
              <a:rPr lang="en-US" altLang="en-US" sz="1300">
                <a:cs typeface="Arial" pitchFamily="34" charset="0"/>
              </a:rPr>
              <a:pPr eaLnBrk="1" hangingPunct="1"/>
              <a:t>15</a:t>
            </a:fld>
            <a:endParaRPr lang="en-US" altLang="en-US" sz="1300">
              <a:cs typeface="Arial" pitchFamily="34" charset="0"/>
            </a:endParaRPr>
          </a:p>
        </p:txBody>
      </p:sp>
      <p:sp>
        <p:nvSpPr>
          <p:cNvPr id="871427" name="Rectangle 2"/>
          <p:cNvSpPr>
            <a:spLocks noGrp="1" noRot="1" noChangeAspect="1" noChangeArrowheads="1" noTextEdit="1"/>
          </p:cNvSpPr>
          <p:nvPr>
            <p:ph type="sldImg"/>
          </p:nvPr>
        </p:nvSpPr>
        <p:spPr>
          <a:ln/>
        </p:spPr>
      </p:sp>
      <p:sp>
        <p:nvSpPr>
          <p:cNvPr id="87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F2606C2D-CE77-4718-BB6C-B0EA0385A5A6}" type="slidenum">
              <a:rPr lang="en-US" altLang="en-US" sz="1300">
                <a:cs typeface="Arial" pitchFamily="34" charset="0"/>
              </a:rPr>
              <a:pPr eaLnBrk="1" hangingPunct="1"/>
              <a:t>16</a:t>
            </a:fld>
            <a:endParaRPr lang="en-US" altLang="en-US" sz="1300">
              <a:cs typeface="Arial" pitchFamily="34" charset="0"/>
            </a:endParaRPr>
          </a:p>
        </p:txBody>
      </p:sp>
      <p:sp>
        <p:nvSpPr>
          <p:cNvPr id="872451" name="Rectangle 2"/>
          <p:cNvSpPr>
            <a:spLocks noGrp="1" noRot="1" noChangeAspect="1" noChangeArrowheads="1" noTextEdit="1"/>
          </p:cNvSpPr>
          <p:nvPr>
            <p:ph type="sldImg"/>
          </p:nvPr>
        </p:nvSpPr>
        <p:spPr>
          <a:ln/>
        </p:spPr>
      </p:sp>
      <p:sp>
        <p:nvSpPr>
          <p:cNvPr id="87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91085142-FC43-46D3-800C-7B66A2B21823}" type="slidenum">
              <a:rPr lang="en-US" altLang="en-US" sz="1300">
                <a:cs typeface="Arial" pitchFamily="34" charset="0"/>
              </a:rPr>
              <a:pPr eaLnBrk="1" hangingPunct="1"/>
              <a:t>17</a:t>
            </a:fld>
            <a:endParaRPr lang="en-US" altLang="en-US" sz="1300">
              <a:cs typeface="Arial" pitchFamily="34" charset="0"/>
            </a:endParaRPr>
          </a:p>
        </p:txBody>
      </p:sp>
      <p:sp>
        <p:nvSpPr>
          <p:cNvPr id="873475" name="Rectangle 2"/>
          <p:cNvSpPr>
            <a:spLocks noGrp="1" noRot="1" noChangeAspect="1" noChangeArrowheads="1" noTextEdit="1"/>
          </p:cNvSpPr>
          <p:nvPr>
            <p:ph type="sldImg"/>
          </p:nvPr>
        </p:nvSpPr>
        <p:spPr>
          <a:ln/>
        </p:spPr>
      </p:sp>
      <p:sp>
        <p:nvSpPr>
          <p:cNvPr id="87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071BF3C8-D36F-4716-995A-8DF9DB53F084}" type="slidenum">
              <a:rPr lang="en-US" altLang="en-US" sz="1300">
                <a:cs typeface="Arial" pitchFamily="34" charset="0"/>
              </a:rPr>
              <a:pPr eaLnBrk="1" hangingPunct="1"/>
              <a:t>18</a:t>
            </a:fld>
            <a:endParaRPr lang="en-US" altLang="en-US" sz="1300">
              <a:cs typeface="Arial" pitchFamily="34" charset="0"/>
            </a:endParaRPr>
          </a:p>
        </p:txBody>
      </p:sp>
      <p:sp>
        <p:nvSpPr>
          <p:cNvPr id="874499" name="Rectangle 2"/>
          <p:cNvSpPr>
            <a:spLocks noGrp="1" noRot="1" noChangeAspect="1" noChangeArrowheads="1" noTextEdit="1"/>
          </p:cNvSpPr>
          <p:nvPr>
            <p:ph type="sldImg"/>
          </p:nvPr>
        </p:nvSpPr>
        <p:spPr>
          <a:ln/>
        </p:spPr>
      </p:sp>
      <p:sp>
        <p:nvSpPr>
          <p:cNvPr id="87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D1D1C072-F425-4026-B617-A3492A289432}" type="slidenum">
              <a:rPr lang="en-US" altLang="en-US" sz="1300">
                <a:cs typeface="Arial" pitchFamily="34" charset="0"/>
              </a:rPr>
              <a:pPr eaLnBrk="1" hangingPunct="1"/>
              <a:t>19</a:t>
            </a:fld>
            <a:endParaRPr lang="en-US" altLang="en-US" sz="1300">
              <a:cs typeface="Arial" pitchFamily="34" charset="0"/>
            </a:endParaRPr>
          </a:p>
        </p:txBody>
      </p:sp>
      <p:sp>
        <p:nvSpPr>
          <p:cNvPr id="875523" name="Rectangle 2"/>
          <p:cNvSpPr>
            <a:spLocks noGrp="1" noRot="1" noChangeAspect="1" noChangeArrowheads="1" noTextEdit="1"/>
          </p:cNvSpPr>
          <p:nvPr>
            <p:ph type="sldImg"/>
          </p:nvPr>
        </p:nvSpPr>
        <p:spPr>
          <a:ln/>
        </p:spPr>
      </p:sp>
      <p:sp>
        <p:nvSpPr>
          <p:cNvPr id="87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27AC7271-13B1-4112-BFBA-2ADDDDAACBFC}" type="slidenum">
              <a:rPr lang="en-US" altLang="en-US" sz="1300">
                <a:cs typeface="Arial" pitchFamily="34" charset="0"/>
              </a:rPr>
              <a:pPr eaLnBrk="1" hangingPunct="1"/>
              <a:t>20</a:t>
            </a:fld>
            <a:endParaRPr lang="en-US" altLang="en-US" sz="1300">
              <a:cs typeface="Arial" pitchFamily="34" charset="0"/>
            </a:endParaRPr>
          </a:p>
        </p:txBody>
      </p:sp>
      <p:sp>
        <p:nvSpPr>
          <p:cNvPr id="876547" name="Rectangle 2"/>
          <p:cNvSpPr>
            <a:spLocks noGrp="1" noRot="1" noChangeAspect="1" noChangeArrowheads="1" noTextEdit="1"/>
          </p:cNvSpPr>
          <p:nvPr>
            <p:ph type="sldImg"/>
          </p:nvPr>
        </p:nvSpPr>
        <p:spPr>
          <a:ln/>
        </p:spPr>
      </p:sp>
      <p:sp>
        <p:nvSpPr>
          <p:cNvPr id="87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DBFF9AB1-EC9B-4367-B48F-58E5C3DE260B}" type="slidenum">
              <a:rPr lang="en-US" altLang="en-US" sz="1300">
                <a:cs typeface="Arial" pitchFamily="34" charset="0"/>
              </a:rPr>
              <a:pPr eaLnBrk="1" hangingPunct="1"/>
              <a:t>2</a:t>
            </a:fld>
            <a:endParaRPr lang="en-US" altLang="en-US" sz="1300">
              <a:cs typeface="Arial" pitchFamily="34" charset="0"/>
            </a:endParaRPr>
          </a:p>
        </p:txBody>
      </p:sp>
      <p:sp>
        <p:nvSpPr>
          <p:cNvPr id="858115" name="Rectangle 2"/>
          <p:cNvSpPr>
            <a:spLocks noGrp="1" noRot="1" noChangeAspect="1" noChangeArrowheads="1" noTextEdit="1"/>
          </p:cNvSpPr>
          <p:nvPr>
            <p:ph type="sldImg"/>
          </p:nvPr>
        </p:nvSpPr>
        <p:spPr>
          <a:ln/>
        </p:spPr>
      </p:sp>
      <p:sp>
        <p:nvSpPr>
          <p:cNvPr id="85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54B88D2C-F3CA-42EA-9425-E95AA9D774F0}" type="slidenum">
              <a:rPr lang="en-US" altLang="en-US" sz="1300">
                <a:cs typeface="Arial" pitchFamily="34" charset="0"/>
              </a:rPr>
              <a:pPr eaLnBrk="1" hangingPunct="1"/>
              <a:t>21</a:t>
            </a:fld>
            <a:endParaRPr lang="en-US" altLang="en-US" sz="1300">
              <a:cs typeface="Arial" pitchFamily="34" charset="0"/>
            </a:endParaRPr>
          </a:p>
        </p:txBody>
      </p:sp>
      <p:sp>
        <p:nvSpPr>
          <p:cNvPr id="877571" name="Rectangle 2"/>
          <p:cNvSpPr>
            <a:spLocks noGrp="1" noRot="1" noChangeAspect="1" noChangeArrowheads="1" noTextEdit="1"/>
          </p:cNvSpPr>
          <p:nvPr>
            <p:ph type="sldImg"/>
          </p:nvPr>
        </p:nvSpPr>
        <p:spPr>
          <a:ln/>
        </p:spPr>
      </p:sp>
      <p:sp>
        <p:nvSpPr>
          <p:cNvPr id="87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AAA2F3F3-ADD1-45B1-BE3A-83F6804D0B48}" type="slidenum">
              <a:rPr lang="en-US" altLang="en-US" sz="1300">
                <a:cs typeface="Arial" pitchFamily="34" charset="0"/>
              </a:rPr>
              <a:pPr eaLnBrk="1" hangingPunct="1"/>
              <a:t>22</a:t>
            </a:fld>
            <a:endParaRPr lang="en-US" altLang="en-US" sz="1300">
              <a:cs typeface="Arial" pitchFamily="34" charset="0"/>
            </a:endParaRPr>
          </a:p>
        </p:txBody>
      </p:sp>
      <p:sp>
        <p:nvSpPr>
          <p:cNvPr id="878595" name="Rectangle 2"/>
          <p:cNvSpPr>
            <a:spLocks noGrp="1" noRot="1" noChangeAspect="1" noChangeArrowheads="1" noTextEdit="1"/>
          </p:cNvSpPr>
          <p:nvPr>
            <p:ph type="sldImg"/>
          </p:nvPr>
        </p:nvSpPr>
        <p:spPr>
          <a:ln/>
        </p:spPr>
      </p:sp>
      <p:sp>
        <p:nvSpPr>
          <p:cNvPr id="87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88D26465-7783-468E-8D22-411C01031045}" type="slidenum">
              <a:rPr lang="en-US" altLang="en-US" sz="1300">
                <a:cs typeface="Arial" pitchFamily="34" charset="0"/>
              </a:rPr>
              <a:pPr eaLnBrk="1" hangingPunct="1"/>
              <a:t>23</a:t>
            </a:fld>
            <a:endParaRPr lang="en-US" altLang="en-US" sz="1300">
              <a:cs typeface="Arial" pitchFamily="34" charset="0"/>
            </a:endParaRPr>
          </a:p>
        </p:txBody>
      </p:sp>
      <p:sp>
        <p:nvSpPr>
          <p:cNvPr id="879619" name="Rectangle 2"/>
          <p:cNvSpPr>
            <a:spLocks noGrp="1" noRot="1" noChangeAspect="1" noChangeArrowheads="1" noTextEdit="1"/>
          </p:cNvSpPr>
          <p:nvPr>
            <p:ph type="sldImg"/>
          </p:nvPr>
        </p:nvSpPr>
        <p:spPr>
          <a:ln/>
        </p:spPr>
      </p:sp>
      <p:sp>
        <p:nvSpPr>
          <p:cNvPr id="87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A7D8780B-66AD-4210-BAE1-0C376DE18F11}" type="slidenum">
              <a:rPr lang="en-US" altLang="en-US" sz="1300">
                <a:cs typeface="Arial" pitchFamily="34" charset="0"/>
              </a:rPr>
              <a:pPr eaLnBrk="1" hangingPunct="1"/>
              <a:t>24</a:t>
            </a:fld>
            <a:endParaRPr lang="en-US" altLang="en-US" sz="1300">
              <a:cs typeface="Arial" pitchFamily="34" charset="0"/>
            </a:endParaRPr>
          </a:p>
        </p:txBody>
      </p:sp>
      <p:sp>
        <p:nvSpPr>
          <p:cNvPr id="880643" name="Rectangle 2"/>
          <p:cNvSpPr>
            <a:spLocks noGrp="1" noRot="1" noChangeAspect="1" noChangeArrowheads="1" noTextEdit="1"/>
          </p:cNvSpPr>
          <p:nvPr>
            <p:ph type="sldImg"/>
          </p:nvPr>
        </p:nvSpPr>
        <p:spPr>
          <a:ln/>
        </p:spPr>
      </p:sp>
      <p:sp>
        <p:nvSpPr>
          <p:cNvPr id="88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593027A4-1F21-41DD-896B-136B4B2CC387}" type="slidenum">
              <a:rPr lang="en-US" altLang="en-US" sz="1300">
                <a:cs typeface="Arial" pitchFamily="34" charset="0"/>
              </a:rPr>
              <a:pPr eaLnBrk="1" hangingPunct="1"/>
              <a:t>25</a:t>
            </a:fld>
            <a:endParaRPr lang="en-US" altLang="en-US" sz="1300">
              <a:cs typeface="Arial" pitchFamily="34" charset="0"/>
            </a:endParaRPr>
          </a:p>
        </p:txBody>
      </p:sp>
      <p:sp>
        <p:nvSpPr>
          <p:cNvPr id="881667" name="Rectangle 2"/>
          <p:cNvSpPr>
            <a:spLocks noGrp="1" noRot="1" noChangeAspect="1" noChangeArrowheads="1" noTextEdit="1"/>
          </p:cNvSpPr>
          <p:nvPr>
            <p:ph type="sldImg"/>
          </p:nvPr>
        </p:nvSpPr>
        <p:spPr>
          <a:ln/>
        </p:spPr>
      </p:sp>
      <p:sp>
        <p:nvSpPr>
          <p:cNvPr id="88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ECB16E0D-9AC0-44E7-8DAF-13360BAAE166}" type="slidenum">
              <a:rPr lang="en-US" altLang="en-US" sz="1300">
                <a:cs typeface="Arial" pitchFamily="34" charset="0"/>
              </a:rPr>
              <a:pPr eaLnBrk="1" hangingPunct="1"/>
              <a:t>26</a:t>
            </a:fld>
            <a:endParaRPr lang="en-US" altLang="en-US" sz="1300">
              <a:cs typeface="Arial" pitchFamily="34" charset="0"/>
            </a:endParaRPr>
          </a:p>
        </p:txBody>
      </p:sp>
      <p:sp>
        <p:nvSpPr>
          <p:cNvPr id="882691" name="Rectangle 2"/>
          <p:cNvSpPr>
            <a:spLocks noGrp="1" noRot="1" noChangeAspect="1" noChangeArrowheads="1" noTextEdit="1"/>
          </p:cNvSpPr>
          <p:nvPr>
            <p:ph type="sldImg"/>
          </p:nvPr>
        </p:nvSpPr>
        <p:spPr>
          <a:xfrm>
            <a:off x="1009650" y="655638"/>
            <a:ext cx="5100638" cy="3825875"/>
          </a:xfrm>
          <a:ln/>
        </p:spPr>
      </p:sp>
      <p:sp>
        <p:nvSpPr>
          <p:cNvPr id="882692" name="Rectangle 3"/>
          <p:cNvSpPr>
            <a:spLocks noGrp="1" noChangeArrowheads="1"/>
          </p:cNvSpPr>
          <p:nvPr>
            <p:ph type="body" idx="1"/>
          </p:nvPr>
        </p:nvSpPr>
        <p:spPr>
          <a:xfrm>
            <a:off x="534091" y="4861905"/>
            <a:ext cx="6118216" cy="460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55" tIns="50777" rIns="101555" bIns="50777"/>
          <a:lstStyle/>
          <a:p>
            <a:pPr eaLnBrk="1" hangingPunct="1"/>
            <a:r>
              <a:rPr lang="en-US" altLang="en-US" smtClean="0"/>
              <a:t>For class handout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BF6F0685-4B3D-4852-9D7C-6F9D5F8F2043}" type="slidenum">
              <a:rPr lang="en-US" altLang="en-US" sz="1300">
                <a:cs typeface="Arial" pitchFamily="34" charset="0"/>
              </a:rPr>
              <a:pPr eaLnBrk="1" hangingPunct="1"/>
              <a:t>27</a:t>
            </a:fld>
            <a:endParaRPr lang="en-US" altLang="en-US" sz="1300">
              <a:cs typeface="Arial" pitchFamily="34" charset="0"/>
            </a:endParaRPr>
          </a:p>
        </p:txBody>
      </p:sp>
      <p:sp>
        <p:nvSpPr>
          <p:cNvPr id="883715" name="Rectangle 2"/>
          <p:cNvSpPr>
            <a:spLocks noGrp="1" noRot="1" noChangeAspect="1" noChangeArrowheads="1" noTextEdit="1"/>
          </p:cNvSpPr>
          <p:nvPr>
            <p:ph type="sldImg"/>
          </p:nvPr>
        </p:nvSpPr>
        <p:spPr>
          <a:xfrm>
            <a:off x="1009650" y="655638"/>
            <a:ext cx="5100638" cy="3825875"/>
          </a:xfrm>
          <a:ln/>
        </p:spPr>
      </p:sp>
      <p:sp>
        <p:nvSpPr>
          <p:cNvPr id="883716" name="Rectangle 3"/>
          <p:cNvSpPr>
            <a:spLocks noGrp="1" noChangeArrowheads="1"/>
          </p:cNvSpPr>
          <p:nvPr>
            <p:ph type="body" idx="1"/>
          </p:nvPr>
        </p:nvSpPr>
        <p:spPr>
          <a:xfrm>
            <a:off x="534091" y="4861905"/>
            <a:ext cx="6118216" cy="460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55" tIns="50777" rIns="101555" bIns="50777"/>
          <a:lstStyle/>
          <a:p>
            <a:pPr eaLnBrk="1" hangingPunct="1"/>
            <a:r>
              <a:rPr lang="en-US" altLang="en-US" smtClean="0"/>
              <a:t>For lecture</a:t>
            </a:r>
          </a:p>
          <a:p>
            <a:pPr eaLnBrk="1" hangingPunct="1"/>
            <a:r>
              <a:rPr lang="en-US" altLang="en-US" smtClean="0"/>
              <a:t>Reference string is word addresses (or block number since we are using one word blocks) – i.e., the low order two bits used to selected the byte in the 32-bit word are ignored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76666536-8612-4F94-BD83-9605073E5E41}" type="slidenum">
              <a:rPr lang="en-US" altLang="en-US" sz="1300">
                <a:cs typeface="Arial" pitchFamily="34" charset="0"/>
              </a:rPr>
              <a:pPr eaLnBrk="1" hangingPunct="1"/>
              <a:t>28</a:t>
            </a:fld>
            <a:endParaRPr lang="en-US" altLang="en-US" sz="1300">
              <a:cs typeface="Arial" pitchFamily="34" charset="0"/>
            </a:endParaRPr>
          </a:p>
        </p:txBody>
      </p:sp>
      <p:sp>
        <p:nvSpPr>
          <p:cNvPr id="884739" name="Rectangle 2"/>
          <p:cNvSpPr>
            <a:spLocks noGrp="1" noRot="1" noChangeAspect="1" noChangeArrowheads="1" noTextEdit="1"/>
          </p:cNvSpPr>
          <p:nvPr>
            <p:ph type="sldImg"/>
          </p:nvPr>
        </p:nvSpPr>
        <p:spPr>
          <a:ln/>
        </p:spPr>
      </p:sp>
      <p:sp>
        <p:nvSpPr>
          <p:cNvPr id="88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7CC84198-4C80-4527-AA4F-1436EDD2DAB5}" type="slidenum">
              <a:rPr lang="en-US" altLang="en-US" sz="1300">
                <a:cs typeface="Arial" pitchFamily="34" charset="0"/>
              </a:rPr>
              <a:pPr eaLnBrk="1" hangingPunct="1"/>
              <a:t>29</a:t>
            </a:fld>
            <a:endParaRPr lang="en-US" altLang="en-US" sz="1300">
              <a:cs typeface="Arial" pitchFamily="34" charset="0"/>
            </a:endParaRPr>
          </a:p>
        </p:txBody>
      </p:sp>
      <p:sp>
        <p:nvSpPr>
          <p:cNvPr id="885763" name="Rectangle 2"/>
          <p:cNvSpPr>
            <a:spLocks noGrp="1" noRot="1" noChangeAspect="1" noChangeArrowheads="1" noTextEdit="1"/>
          </p:cNvSpPr>
          <p:nvPr>
            <p:ph type="sldImg"/>
          </p:nvPr>
        </p:nvSpPr>
        <p:spPr>
          <a:ln/>
        </p:spPr>
      </p:sp>
      <p:sp>
        <p:nvSpPr>
          <p:cNvPr id="88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3E767A8A-D8F1-45A9-A0FC-16A32E1DB54F}" type="slidenum">
              <a:rPr lang="en-US" altLang="en-US" sz="1300">
                <a:cs typeface="Arial" pitchFamily="34" charset="0"/>
              </a:rPr>
              <a:pPr eaLnBrk="1" hangingPunct="1"/>
              <a:t>30</a:t>
            </a:fld>
            <a:endParaRPr lang="en-US" altLang="en-US" sz="1300">
              <a:cs typeface="Arial" pitchFamily="34" charset="0"/>
            </a:endParaRPr>
          </a:p>
        </p:txBody>
      </p:sp>
      <p:sp>
        <p:nvSpPr>
          <p:cNvPr id="886787" name="Rectangle 2"/>
          <p:cNvSpPr>
            <a:spLocks noGrp="1" noChangeArrowheads="1"/>
          </p:cNvSpPr>
          <p:nvPr>
            <p:ph type="body" idx="1"/>
          </p:nvPr>
        </p:nvSpPr>
        <p:spPr>
          <a:xfrm>
            <a:off x="946574" y="4863591"/>
            <a:ext cx="5206153" cy="4603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07" tIns="50698" rIns="103207" bIns="50698"/>
          <a:lstStyle/>
          <a:p>
            <a:pPr eaLnBrk="1" hangingPunct="1"/>
            <a:r>
              <a:rPr lang="en-US" altLang="en-US" smtClean="0"/>
              <a:t>to take advantage for spatial locality want a cache block that is larger than word word in size.</a:t>
            </a:r>
          </a:p>
        </p:txBody>
      </p:sp>
      <p:sp>
        <p:nvSpPr>
          <p:cNvPr id="886788" name="Rectangle 3"/>
          <p:cNvSpPr>
            <a:spLocks noGrp="1" noRot="1" noChangeAspect="1" noChangeArrowheads="1" noTextEdit="1"/>
          </p:cNvSpPr>
          <p:nvPr>
            <p:ph type="sldImg"/>
          </p:nvPr>
        </p:nvSpPr>
        <p:spPr>
          <a:xfrm>
            <a:off x="1006475" y="774700"/>
            <a:ext cx="5094288" cy="3821113"/>
          </a:xfrm>
          <a:ln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2C041F2F-36F2-4A03-9E98-EAAE79DC5E94}" type="slidenum">
              <a:rPr lang="en-US" altLang="en-US" sz="1300">
                <a:cs typeface="Arial" pitchFamily="34" charset="0"/>
              </a:rPr>
              <a:pPr eaLnBrk="1" hangingPunct="1"/>
              <a:t>3</a:t>
            </a:fld>
            <a:endParaRPr lang="en-US" altLang="en-US" sz="1300">
              <a:cs typeface="Arial" pitchFamily="34" charset="0"/>
            </a:endParaRPr>
          </a:p>
        </p:txBody>
      </p:sp>
      <p:sp>
        <p:nvSpPr>
          <p:cNvPr id="859139" name="Rectangle 2"/>
          <p:cNvSpPr>
            <a:spLocks noGrp="1" noRot="1" noChangeAspect="1" noChangeArrowheads="1" noTextEdit="1"/>
          </p:cNvSpPr>
          <p:nvPr>
            <p:ph type="sldImg"/>
          </p:nvPr>
        </p:nvSpPr>
        <p:spPr>
          <a:ln/>
        </p:spPr>
      </p:sp>
      <p:sp>
        <p:nvSpPr>
          <p:cNvPr id="85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65D3057E-96E6-4BE3-B070-8E663CFCED8E}" type="slidenum">
              <a:rPr lang="en-US" altLang="en-US" sz="1300">
                <a:cs typeface="Arial" pitchFamily="34" charset="0"/>
              </a:rPr>
              <a:pPr eaLnBrk="1" hangingPunct="1"/>
              <a:t>31</a:t>
            </a:fld>
            <a:endParaRPr lang="en-US" altLang="en-US" sz="1300">
              <a:cs typeface="Arial" pitchFamily="34" charset="0"/>
            </a:endParaRPr>
          </a:p>
        </p:txBody>
      </p:sp>
      <p:sp>
        <p:nvSpPr>
          <p:cNvPr id="887811" name="Rectangle 2"/>
          <p:cNvSpPr>
            <a:spLocks noGrp="1" noRot="1" noChangeAspect="1" noChangeArrowheads="1" noTextEdit="1"/>
          </p:cNvSpPr>
          <p:nvPr>
            <p:ph type="sldImg"/>
          </p:nvPr>
        </p:nvSpPr>
        <p:spPr>
          <a:xfrm>
            <a:off x="1009650" y="655638"/>
            <a:ext cx="5100638" cy="3825875"/>
          </a:xfrm>
          <a:ln/>
        </p:spPr>
      </p:sp>
      <p:sp>
        <p:nvSpPr>
          <p:cNvPr id="887812" name="Rectangle 3"/>
          <p:cNvSpPr>
            <a:spLocks noGrp="1" noChangeArrowheads="1"/>
          </p:cNvSpPr>
          <p:nvPr>
            <p:ph type="body" idx="1"/>
          </p:nvPr>
        </p:nvSpPr>
        <p:spPr>
          <a:xfrm>
            <a:off x="534091" y="4861905"/>
            <a:ext cx="6118216" cy="460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55" tIns="50777" rIns="101555" bIns="50777"/>
          <a:lstStyle/>
          <a:p>
            <a:pPr eaLnBrk="1" hangingPunct="1"/>
            <a:r>
              <a:rPr lang="en-US" altLang="en-US" smtClean="0"/>
              <a:t>For class handout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6C41EE8D-4770-4CA8-832E-85060E544821}" type="slidenum">
              <a:rPr lang="en-US" altLang="en-US" sz="1300">
                <a:cs typeface="Arial" pitchFamily="34" charset="0"/>
              </a:rPr>
              <a:pPr eaLnBrk="1" hangingPunct="1"/>
              <a:t>32</a:t>
            </a:fld>
            <a:endParaRPr lang="en-US" altLang="en-US" sz="1300">
              <a:cs typeface="Arial" pitchFamily="34" charset="0"/>
            </a:endParaRPr>
          </a:p>
        </p:txBody>
      </p:sp>
      <p:sp>
        <p:nvSpPr>
          <p:cNvPr id="888835" name="Rectangle 2"/>
          <p:cNvSpPr>
            <a:spLocks noGrp="1" noRot="1" noChangeAspect="1" noChangeArrowheads="1" noTextEdit="1"/>
          </p:cNvSpPr>
          <p:nvPr>
            <p:ph type="sldImg"/>
          </p:nvPr>
        </p:nvSpPr>
        <p:spPr>
          <a:xfrm>
            <a:off x="1009650" y="655638"/>
            <a:ext cx="5100638" cy="3825875"/>
          </a:xfrm>
          <a:ln/>
        </p:spPr>
      </p:sp>
      <p:sp>
        <p:nvSpPr>
          <p:cNvPr id="888836" name="Rectangle 3"/>
          <p:cNvSpPr>
            <a:spLocks noGrp="1" noChangeArrowheads="1"/>
          </p:cNvSpPr>
          <p:nvPr>
            <p:ph type="body" idx="1"/>
          </p:nvPr>
        </p:nvSpPr>
        <p:spPr>
          <a:xfrm>
            <a:off x="534091" y="4861905"/>
            <a:ext cx="6118216" cy="460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55" tIns="50777" rIns="101555" bIns="50777"/>
          <a:lstStyle/>
          <a:p>
            <a:pPr eaLnBrk="1" hangingPunct="1"/>
            <a:r>
              <a:rPr lang="en-US" altLang="en-US" smtClean="0"/>
              <a:t>For lecture</a:t>
            </a:r>
          </a:p>
          <a:p>
            <a:pPr eaLnBrk="1" hangingPunct="1"/>
            <a:r>
              <a:rPr lang="en-US" altLang="en-US" smtClean="0"/>
              <a:t>Show the 4-bit address mapping – 2-bits of tag, 1-bit of set address (index), 1-bit of word-in-block select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BB7CD777-D317-47AC-9B16-B195A82D2903}" type="slidenum">
              <a:rPr lang="en-US" altLang="en-US" sz="1300">
                <a:cs typeface="Arial" pitchFamily="34" charset="0"/>
              </a:rPr>
              <a:pPr eaLnBrk="1" hangingPunct="1"/>
              <a:t>33</a:t>
            </a:fld>
            <a:endParaRPr lang="en-US" altLang="en-US" sz="1300">
              <a:cs typeface="Arial" pitchFamily="34" charset="0"/>
            </a:endParaRPr>
          </a:p>
        </p:txBody>
      </p:sp>
      <p:sp>
        <p:nvSpPr>
          <p:cNvPr id="889859" name="Slide Image Placeholder 1"/>
          <p:cNvSpPr>
            <a:spLocks noGrp="1" noRot="1" noChangeAspect="1" noTextEdit="1"/>
          </p:cNvSpPr>
          <p:nvPr>
            <p:ph type="sldImg"/>
          </p:nvPr>
        </p:nvSpPr>
        <p:spPr>
          <a:xfrm>
            <a:off x="1011238" y="658813"/>
            <a:ext cx="5095875" cy="3822700"/>
          </a:xfrm>
          <a:ln/>
        </p:spPr>
      </p:sp>
      <p:sp>
        <p:nvSpPr>
          <p:cNvPr id="889860" name="Notes Placeholder 2"/>
          <p:cNvSpPr>
            <a:spLocks noGrp="1"/>
          </p:cNvSpPr>
          <p:nvPr>
            <p:ph type="body" idx="1"/>
          </p:nvPr>
        </p:nvSpPr>
        <p:spPr>
          <a:xfrm>
            <a:off x="534091" y="4860219"/>
            <a:ext cx="6118216" cy="46039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56" tIns="50181" rIns="102156" bIns="50181"/>
          <a:lstStyle/>
          <a:p>
            <a:pPr eaLnBrk="1" hangingPunct="1"/>
            <a:r>
              <a:rPr lang="en-US" altLang="en-US" smtClean="0"/>
              <a:t>Increasing the block size usually decreases the miss rate.</a:t>
            </a:r>
          </a:p>
          <a:p>
            <a:pPr eaLnBrk="1" hangingPunct="1"/>
            <a:r>
              <a:rPr lang="en-US" altLang="en-US" smtClean="0"/>
              <a:t>A more serious problem is that the miss penalty goes up since it is primarily determined by the time to fetch the block from the next lower level of the hierarchy and load it into the cache.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91633F18-59AA-4965-81CB-25D2F3B2A295}" type="slidenum">
              <a:rPr lang="en-US" altLang="en-US" sz="1300">
                <a:cs typeface="Arial" pitchFamily="34" charset="0"/>
              </a:rPr>
              <a:pPr eaLnBrk="1" hangingPunct="1"/>
              <a:t>34</a:t>
            </a:fld>
            <a:endParaRPr lang="en-US" altLang="en-US" sz="1300">
              <a:cs typeface="Arial" pitchFamily="34" charset="0"/>
            </a:endParaRPr>
          </a:p>
        </p:txBody>
      </p:sp>
      <p:sp>
        <p:nvSpPr>
          <p:cNvPr id="890883" name="Rectangle 2"/>
          <p:cNvSpPr>
            <a:spLocks noGrp="1" noRot="1" noChangeAspect="1" noChangeArrowheads="1" noTextEdit="1"/>
          </p:cNvSpPr>
          <p:nvPr>
            <p:ph type="sldImg"/>
          </p:nvPr>
        </p:nvSpPr>
        <p:spPr>
          <a:ln/>
        </p:spPr>
      </p:sp>
      <p:sp>
        <p:nvSpPr>
          <p:cNvPr id="89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F43238C2-586C-428C-8381-5EDD3B41DFAB}" type="slidenum">
              <a:rPr lang="en-US" altLang="en-US" sz="1300">
                <a:cs typeface="Arial" pitchFamily="34" charset="0"/>
              </a:rPr>
              <a:pPr eaLnBrk="1" hangingPunct="1"/>
              <a:t>35</a:t>
            </a:fld>
            <a:endParaRPr lang="en-US" altLang="en-US" sz="1300">
              <a:cs typeface="Arial" pitchFamily="34"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8B0D8B2C-BEC9-4380-9415-AEA8A8AD8085}" type="slidenum">
              <a:rPr lang="en-US" altLang="en-US" sz="1300">
                <a:cs typeface="Arial" pitchFamily="34" charset="0"/>
              </a:rPr>
              <a:pPr eaLnBrk="1" hangingPunct="1"/>
              <a:t>36</a:t>
            </a:fld>
            <a:endParaRPr lang="en-US" altLang="en-US" sz="1300">
              <a:cs typeface="Arial" pitchFamily="34" charset="0"/>
            </a:endParaRPr>
          </a:p>
        </p:txBody>
      </p:sp>
      <p:sp>
        <p:nvSpPr>
          <p:cNvPr id="892931" name="Rectangle 2"/>
          <p:cNvSpPr>
            <a:spLocks noGrp="1" noRot="1" noChangeAspect="1" noChangeArrowheads="1" noTextEdit="1"/>
          </p:cNvSpPr>
          <p:nvPr>
            <p:ph type="sldImg"/>
          </p:nvPr>
        </p:nvSpPr>
        <p:spPr>
          <a:ln/>
        </p:spPr>
      </p:sp>
      <p:sp>
        <p:nvSpPr>
          <p:cNvPr id="89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356EF1EC-0C3C-4F25-8633-9C90CC31F102}" type="slidenum">
              <a:rPr lang="en-US" altLang="en-US" sz="1300">
                <a:cs typeface="Arial" pitchFamily="34" charset="0"/>
              </a:rPr>
              <a:pPr eaLnBrk="1" hangingPunct="1"/>
              <a:t>37</a:t>
            </a:fld>
            <a:endParaRPr lang="en-US" altLang="en-US" sz="1300">
              <a:cs typeface="Arial" pitchFamily="34" charset="0"/>
            </a:endParaRPr>
          </a:p>
        </p:txBody>
      </p:sp>
      <p:sp>
        <p:nvSpPr>
          <p:cNvPr id="893955" name="Rectangle 2"/>
          <p:cNvSpPr>
            <a:spLocks noGrp="1" noRot="1" noChangeAspect="1" noChangeArrowheads="1" noTextEdit="1"/>
          </p:cNvSpPr>
          <p:nvPr>
            <p:ph type="sldImg"/>
          </p:nvPr>
        </p:nvSpPr>
        <p:spPr>
          <a:ln/>
        </p:spPr>
      </p:sp>
      <p:sp>
        <p:nvSpPr>
          <p:cNvPr id="89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34ACD657-7AF2-4F61-AC74-3F9915F75AF7}" type="slidenum">
              <a:rPr lang="en-US" altLang="en-US" sz="1300">
                <a:cs typeface="Arial" pitchFamily="34" charset="0"/>
              </a:rPr>
              <a:pPr eaLnBrk="1" hangingPunct="1"/>
              <a:t>38</a:t>
            </a:fld>
            <a:endParaRPr lang="en-US" altLang="en-US" sz="1300">
              <a:cs typeface="Arial" pitchFamily="34" charset="0"/>
            </a:endParaRPr>
          </a:p>
        </p:txBody>
      </p:sp>
      <p:sp>
        <p:nvSpPr>
          <p:cNvPr id="894979" name="Rectangle 2"/>
          <p:cNvSpPr>
            <a:spLocks noGrp="1" noRot="1" noChangeAspect="1" noChangeArrowheads="1" noTextEdit="1"/>
          </p:cNvSpPr>
          <p:nvPr>
            <p:ph type="sldImg"/>
          </p:nvPr>
        </p:nvSpPr>
        <p:spPr>
          <a:ln/>
        </p:spPr>
      </p:sp>
      <p:sp>
        <p:nvSpPr>
          <p:cNvPr id="89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B67FDE42-15E5-4DB5-8CA7-C1F9A4F10C9F}" type="slidenum">
              <a:rPr lang="en-US" altLang="en-US" sz="1300">
                <a:cs typeface="Arial" pitchFamily="34" charset="0"/>
              </a:rPr>
              <a:pPr eaLnBrk="1" hangingPunct="1"/>
              <a:t>39</a:t>
            </a:fld>
            <a:endParaRPr lang="en-US" altLang="en-US" sz="1300">
              <a:cs typeface="Arial" pitchFamily="34" charset="0"/>
            </a:endParaRPr>
          </a:p>
        </p:txBody>
      </p:sp>
      <p:sp>
        <p:nvSpPr>
          <p:cNvPr id="896003" name="Rectangle 2"/>
          <p:cNvSpPr>
            <a:spLocks noGrp="1" noRot="1" noChangeAspect="1" noChangeArrowheads="1" noTextEdit="1"/>
          </p:cNvSpPr>
          <p:nvPr>
            <p:ph type="sldImg"/>
          </p:nvPr>
        </p:nvSpPr>
        <p:spPr>
          <a:ln/>
        </p:spPr>
      </p:sp>
      <p:sp>
        <p:nvSpPr>
          <p:cNvPr id="89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CBD4B97F-D222-4D37-A475-42D7CA23443F}" type="slidenum">
              <a:rPr lang="en-US" altLang="en-US" sz="1300">
                <a:cs typeface="Arial" pitchFamily="34" charset="0"/>
              </a:rPr>
              <a:pPr eaLnBrk="1" hangingPunct="1"/>
              <a:t>40</a:t>
            </a:fld>
            <a:endParaRPr lang="en-US" altLang="en-US" sz="1300">
              <a:cs typeface="Arial" pitchFamily="34" charset="0"/>
            </a:endParaRPr>
          </a:p>
        </p:txBody>
      </p:sp>
      <p:sp>
        <p:nvSpPr>
          <p:cNvPr id="897027" name="Rectangle 2"/>
          <p:cNvSpPr>
            <a:spLocks noGrp="1" noRot="1" noChangeAspect="1" noChangeArrowheads="1" noTextEdit="1"/>
          </p:cNvSpPr>
          <p:nvPr>
            <p:ph type="sldImg"/>
          </p:nvPr>
        </p:nvSpPr>
        <p:spPr>
          <a:ln/>
        </p:spPr>
      </p:sp>
      <p:sp>
        <p:nvSpPr>
          <p:cNvPr id="89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B5DF21CD-95F7-4D15-B544-3C580E209962}" type="slidenum">
              <a:rPr lang="en-US" altLang="en-US" sz="1300">
                <a:cs typeface="Arial" pitchFamily="34" charset="0"/>
              </a:rPr>
              <a:pPr eaLnBrk="1" hangingPunct="1"/>
              <a:t>4</a:t>
            </a:fld>
            <a:endParaRPr lang="en-US" altLang="en-US" sz="1300">
              <a:cs typeface="Arial" pitchFamily="34" charset="0"/>
            </a:endParaRPr>
          </a:p>
        </p:txBody>
      </p:sp>
      <p:sp>
        <p:nvSpPr>
          <p:cNvPr id="860163" name="Rectangle 2"/>
          <p:cNvSpPr>
            <a:spLocks noGrp="1" noRot="1" noChangeAspect="1" noChangeArrowheads="1" noTextEdit="1"/>
          </p:cNvSpPr>
          <p:nvPr>
            <p:ph type="sldImg"/>
          </p:nvPr>
        </p:nvSpPr>
        <p:spPr>
          <a:ln/>
        </p:spPr>
      </p:sp>
      <p:sp>
        <p:nvSpPr>
          <p:cNvPr id="86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46642A26-7ECB-466E-8CDA-712524419D6B}" type="slidenum">
              <a:rPr lang="en-US" altLang="en-US" sz="1300">
                <a:cs typeface="Arial" pitchFamily="34" charset="0"/>
              </a:rPr>
              <a:pPr eaLnBrk="1" hangingPunct="1"/>
              <a:t>41</a:t>
            </a:fld>
            <a:endParaRPr lang="en-US" altLang="en-US" sz="1300">
              <a:cs typeface="Arial" pitchFamily="34" charset="0"/>
            </a:endParaRPr>
          </a:p>
        </p:txBody>
      </p:sp>
      <p:sp>
        <p:nvSpPr>
          <p:cNvPr id="898051" name="Rectangle 2"/>
          <p:cNvSpPr>
            <a:spLocks noGrp="1" noRot="1" noChangeAspect="1" noChangeArrowheads="1" noTextEdit="1"/>
          </p:cNvSpPr>
          <p:nvPr>
            <p:ph type="sldImg"/>
          </p:nvPr>
        </p:nvSpPr>
        <p:spPr>
          <a:ln/>
        </p:spPr>
      </p:sp>
      <p:sp>
        <p:nvSpPr>
          <p:cNvPr id="89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BE3BAE3A-4C76-4D35-8712-58C35D047DB7}" type="slidenum">
              <a:rPr lang="en-US" altLang="en-US" sz="1300">
                <a:cs typeface="Arial" pitchFamily="34" charset="0"/>
              </a:rPr>
              <a:pPr eaLnBrk="1" hangingPunct="1"/>
              <a:t>42</a:t>
            </a:fld>
            <a:endParaRPr lang="en-US" altLang="en-US" sz="1300">
              <a:cs typeface="Arial" pitchFamily="34" charset="0"/>
            </a:endParaRPr>
          </a:p>
        </p:txBody>
      </p:sp>
      <p:sp>
        <p:nvSpPr>
          <p:cNvPr id="899075" name="Rectangle 2"/>
          <p:cNvSpPr>
            <a:spLocks noGrp="1" noRot="1" noChangeAspect="1" noChangeArrowheads="1" noTextEdit="1"/>
          </p:cNvSpPr>
          <p:nvPr>
            <p:ph type="sldImg"/>
          </p:nvPr>
        </p:nvSpPr>
        <p:spPr>
          <a:ln/>
        </p:spPr>
      </p:sp>
      <p:sp>
        <p:nvSpPr>
          <p:cNvPr id="89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05813A3C-722D-4A60-B0D8-543A74D81D6F}" type="slidenum">
              <a:rPr lang="en-US" altLang="en-US" sz="1300">
                <a:cs typeface="Arial" pitchFamily="34" charset="0"/>
              </a:rPr>
              <a:pPr eaLnBrk="1" hangingPunct="1"/>
              <a:t>43</a:t>
            </a:fld>
            <a:endParaRPr lang="en-US" altLang="en-US" sz="1300">
              <a:cs typeface="Arial" pitchFamily="34" charset="0"/>
            </a:endParaRPr>
          </a:p>
        </p:txBody>
      </p:sp>
      <p:sp>
        <p:nvSpPr>
          <p:cNvPr id="900099" name="Rectangle 2"/>
          <p:cNvSpPr>
            <a:spLocks noGrp="1" noRot="1" noChangeAspect="1" noChangeArrowheads="1" noTextEdit="1"/>
          </p:cNvSpPr>
          <p:nvPr>
            <p:ph type="sldImg"/>
          </p:nvPr>
        </p:nvSpPr>
        <p:spPr>
          <a:ln/>
        </p:spPr>
      </p:sp>
      <p:sp>
        <p:nvSpPr>
          <p:cNvPr id="90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40C969AA-3239-491F-8D83-6A7702E18F9C}" type="slidenum">
              <a:rPr lang="en-US" altLang="en-US" sz="1300">
                <a:cs typeface="Arial" pitchFamily="34" charset="0"/>
              </a:rPr>
              <a:pPr eaLnBrk="1" hangingPunct="1"/>
              <a:t>44</a:t>
            </a:fld>
            <a:endParaRPr lang="en-US" altLang="en-US" sz="1300">
              <a:cs typeface="Arial" pitchFamily="34" charset="0"/>
            </a:endParaRPr>
          </a:p>
        </p:txBody>
      </p:sp>
      <p:sp>
        <p:nvSpPr>
          <p:cNvPr id="901123" name="Rectangle 2"/>
          <p:cNvSpPr>
            <a:spLocks noGrp="1" noRot="1" noChangeAspect="1" noChangeArrowheads="1" noTextEdit="1"/>
          </p:cNvSpPr>
          <p:nvPr>
            <p:ph type="sldImg"/>
          </p:nvPr>
        </p:nvSpPr>
        <p:spPr>
          <a:ln/>
        </p:spPr>
      </p:sp>
      <p:sp>
        <p:nvSpPr>
          <p:cNvPr id="90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D3FDE70F-7FD4-4C3B-BF25-74860FC7ACEB}" type="slidenum">
              <a:rPr lang="en-US" altLang="en-US" sz="1300">
                <a:cs typeface="Arial" pitchFamily="34" charset="0"/>
              </a:rPr>
              <a:pPr eaLnBrk="1" hangingPunct="1"/>
              <a:t>45</a:t>
            </a:fld>
            <a:endParaRPr lang="en-US" altLang="en-US" sz="1300">
              <a:cs typeface="Arial" pitchFamily="34" charset="0"/>
            </a:endParaRPr>
          </a:p>
        </p:txBody>
      </p:sp>
      <p:sp>
        <p:nvSpPr>
          <p:cNvPr id="902147" name="Rectangle 2"/>
          <p:cNvSpPr>
            <a:spLocks noGrp="1" noRot="1" noChangeAspect="1" noChangeArrowheads="1" noTextEdit="1"/>
          </p:cNvSpPr>
          <p:nvPr>
            <p:ph type="sldImg"/>
          </p:nvPr>
        </p:nvSpPr>
        <p:spPr>
          <a:ln/>
        </p:spPr>
      </p:sp>
      <p:sp>
        <p:nvSpPr>
          <p:cNvPr id="90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C9F4E67D-E564-460C-84A2-2C8D278E254F}" type="slidenum">
              <a:rPr lang="en-US" altLang="en-US" sz="1300">
                <a:cs typeface="Arial" pitchFamily="34" charset="0"/>
              </a:rPr>
              <a:pPr eaLnBrk="1" hangingPunct="1"/>
              <a:t>46</a:t>
            </a:fld>
            <a:endParaRPr lang="en-US" altLang="en-US" sz="1300">
              <a:cs typeface="Arial" pitchFamily="34" charset="0"/>
            </a:endParaRPr>
          </a:p>
        </p:txBody>
      </p:sp>
      <p:sp>
        <p:nvSpPr>
          <p:cNvPr id="903171" name="Rectangle 2"/>
          <p:cNvSpPr>
            <a:spLocks noGrp="1" noRot="1" noChangeAspect="1" noChangeArrowheads="1" noTextEdit="1"/>
          </p:cNvSpPr>
          <p:nvPr>
            <p:ph type="sldImg"/>
          </p:nvPr>
        </p:nvSpPr>
        <p:spPr>
          <a:ln/>
        </p:spPr>
      </p:sp>
      <p:sp>
        <p:nvSpPr>
          <p:cNvPr id="90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F9B468B9-0FBF-48FA-B30B-828CA7B41DE8}" type="slidenum">
              <a:rPr lang="en-US" altLang="en-US" sz="1300">
                <a:cs typeface="Arial" pitchFamily="34" charset="0"/>
              </a:rPr>
              <a:pPr eaLnBrk="1" hangingPunct="1"/>
              <a:t>47</a:t>
            </a:fld>
            <a:endParaRPr lang="en-US" altLang="en-US" sz="1300">
              <a:cs typeface="Arial" pitchFamily="34" charset="0"/>
            </a:endParaRPr>
          </a:p>
        </p:txBody>
      </p:sp>
      <p:sp>
        <p:nvSpPr>
          <p:cNvPr id="904195" name="Rectangle 2"/>
          <p:cNvSpPr>
            <a:spLocks noGrp="1" noRot="1" noChangeAspect="1" noChangeArrowheads="1" noTextEdit="1"/>
          </p:cNvSpPr>
          <p:nvPr>
            <p:ph type="sldImg"/>
          </p:nvPr>
        </p:nvSpPr>
        <p:spPr>
          <a:ln/>
        </p:spPr>
      </p:sp>
      <p:sp>
        <p:nvSpPr>
          <p:cNvPr id="90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7F74D832-0BBD-4703-A7AD-0722EDEF7518}" type="slidenum">
              <a:rPr lang="en-US" altLang="en-US" sz="1300">
                <a:cs typeface="Arial" pitchFamily="34" charset="0"/>
              </a:rPr>
              <a:pPr eaLnBrk="1" hangingPunct="1"/>
              <a:t>48</a:t>
            </a:fld>
            <a:endParaRPr lang="en-US" altLang="en-US" sz="1300">
              <a:cs typeface="Arial" pitchFamily="34" charset="0"/>
            </a:endParaRPr>
          </a:p>
        </p:txBody>
      </p:sp>
      <p:sp>
        <p:nvSpPr>
          <p:cNvPr id="905219" name="Rectangle 2"/>
          <p:cNvSpPr>
            <a:spLocks noGrp="1" noRot="1" noChangeAspect="1" noChangeArrowheads="1" noTextEdit="1"/>
          </p:cNvSpPr>
          <p:nvPr>
            <p:ph type="sldImg"/>
          </p:nvPr>
        </p:nvSpPr>
        <p:spPr>
          <a:ln/>
        </p:spPr>
      </p:sp>
      <p:sp>
        <p:nvSpPr>
          <p:cNvPr id="90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3593061B-AA0F-485C-AF9C-B6E16866FD8E}" type="slidenum">
              <a:rPr lang="en-US" altLang="en-US" sz="1300">
                <a:cs typeface="Arial" pitchFamily="34" charset="0"/>
              </a:rPr>
              <a:pPr eaLnBrk="1" hangingPunct="1"/>
              <a:t>49</a:t>
            </a:fld>
            <a:endParaRPr lang="en-US" altLang="en-US" sz="1300">
              <a:cs typeface="Arial" pitchFamily="34" charset="0"/>
            </a:endParaRPr>
          </a:p>
        </p:txBody>
      </p:sp>
      <p:sp>
        <p:nvSpPr>
          <p:cNvPr id="906243" name="Rectangle 2"/>
          <p:cNvSpPr>
            <a:spLocks noGrp="1" noRot="1" noChangeAspect="1" noChangeArrowheads="1" noTextEdit="1"/>
          </p:cNvSpPr>
          <p:nvPr>
            <p:ph type="sldImg"/>
          </p:nvPr>
        </p:nvSpPr>
        <p:spPr>
          <a:ln/>
        </p:spPr>
      </p:sp>
      <p:sp>
        <p:nvSpPr>
          <p:cNvPr id="90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07A41AC4-56FE-4C38-A373-1B4668304E63}" type="slidenum">
              <a:rPr lang="en-US" altLang="en-US" sz="1300">
                <a:cs typeface="Arial" pitchFamily="34" charset="0"/>
              </a:rPr>
              <a:pPr eaLnBrk="1" hangingPunct="1"/>
              <a:t>50</a:t>
            </a:fld>
            <a:endParaRPr lang="en-US" altLang="en-US" sz="1300">
              <a:cs typeface="Arial" pitchFamily="34" charset="0"/>
            </a:endParaRPr>
          </a:p>
        </p:txBody>
      </p:sp>
      <p:sp>
        <p:nvSpPr>
          <p:cNvPr id="907267" name="Rectangle 2"/>
          <p:cNvSpPr>
            <a:spLocks noGrp="1" noRot="1" noChangeAspect="1" noChangeArrowheads="1" noTextEdit="1"/>
          </p:cNvSpPr>
          <p:nvPr>
            <p:ph type="sldImg"/>
          </p:nvPr>
        </p:nvSpPr>
        <p:spPr>
          <a:ln/>
        </p:spPr>
      </p:sp>
      <p:sp>
        <p:nvSpPr>
          <p:cNvPr id="90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B6AAC196-FA81-49A1-A06D-6199C8BD3864}" type="slidenum">
              <a:rPr lang="en-US" altLang="en-US" sz="1300">
                <a:cs typeface="Arial" pitchFamily="34" charset="0"/>
              </a:rPr>
              <a:pPr eaLnBrk="1" hangingPunct="1"/>
              <a:t>5</a:t>
            </a:fld>
            <a:endParaRPr lang="en-US" altLang="en-US" sz="1300">
              <a:cs typeface="Arial" pitchFamily="34" charset="0"/>
            </a:endParaRPr>
          </a:p>
        </p:txBody>
      </p:sp>
      <p:sp>
        <p:nvSpPr>
          <p:cNvPr id="861187" name="Rectangle 2"/>
          <p:cNvSpPr>
            <a:spLocks noGrp="1" noRot="1" noChangeAspect="1" noChangeArrowheads="1" noTextEdit="1"/>
          </p:cNvSpPr>
          <p:nvPr>
            <p:ph type="sldImg"/>
          </p:nvPr>
        </p:nvSpPr>
        <p:spPr>
          <a:ln/>
        </p:spPr>
      </p:sp>
      <p:sp>
        <p:nvSpPr>
          <p:cNvPr id="86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F979D315-7A7D-428A-8571-49D2FF0A1E2C}" type="slidenum">
              <a:rPr lang="en-US" altLang="en-US" sz="1300">
                <a:cs typeface="Arial" pitchFamily="34" charset="0"/>
              </a:rPr>
              <a:pPr eaLnBrk="1" hangingPunct="1"/>
              <a:t>51</a:t>
            </a:fld>
            <a:endParaRPr lang="en-US" altLang="en-US" sz="1300">
              <a:cs typeface="Arial" pitchFamily="34" charset="0"/>
            </a:endParaRPr>
          </a:p>
        </p:txBody>
      </p:sp>
      <p:sp>
        <p:nvSpPr>
          <p:cNvPr id="908291" name="Rectangle 2"/>
          <p:cNvSpPr>
            <a:spLocks noGrp="1" noRot="1" noChangeAspect="1" noChangeArrowheads="1" noTextEdit="1"/>
          </p:cNvSpPr>
          <p:nvPr>
            <p:ph type="sldImg"/>
          </p:nvPr>
        </p:nvSpPr>
        <p:spPr>
          <a:ln/>
        </p:spPr>
      </p:sp>
      <p:sp>
        <p:nvSpPr>
          <p:cNvPr id="90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D5C0B701-B1DD-4832-A9A1-549D034A23FB}" type="slidenum">
              <a:rPr lang="en-US" altLang="en-US" sz="1300">
                <a:cs typeface="Arial" pitchFamily="34" charset="0"/>
              </a:rPr>
              <a:pPr eaLnBrk="1" hangingPunct="1"/>
              <a:t>52</a:t>
            </a:fld>
            <a:endParaRPr lang="en-US" altLang="en-US" sz="1300">
              <a:cs typeface="Arial" pitchFamily="34" charset="0"/>
            </a:endParaRPr>
          </a:p>
        </p:txBody>
      </p:sp>
      <p:sp>
        <p:nvSpPr>
          <p:cNvPr id="910339" name="Rectangle 2"/>
          <p:cNvSpPr>
            <a:spLocks noGrp="1" noRot="1" noChangeAspect="1" noChangeArrowheads="1" noTextEdit="1"/>
          </p:cNvSpPr>
          <p:nvPr>
            <p:ph type="sldImg"/>
          </p:nvPr>
        </p:nvSpPr>
        <p:spPr>
          <a:ln/>
        </p:spPr>
      </p:sp>
      <p:sp>
        <p:nvSpPr>
          <p:cNvPr id="91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E9AE15D8-3F97-46AE-AB42-D0426634E619}" type="slidenum">
              <a:rPr lang="en-US" altLang="en-US" sz="1300">
                <a:cs typeface="Arial" pitchFamily="34" charset="0"/>
              </a:rPr>
              <a:pPr eaLnBrk="1" hangingPunct="1"/>
              <a:t>53</a:t>
            </a:fld>
            <a:endParaRPr lang="en-US" altLang="en-US" sz="1300">
              <a:cs typeface="Arial" pitchFamily="34" charset="0"/>
            </a:endParaRPr>
          </a:p>
        </p:txBody>
      </p:sp>
      <p:sp>
        <p:nvSpPr>
          <p:cNvPr id="911363" name="Rectangle 2"/>
          <p:cNvSpPr>
            <a:spLocks noGrp="1" noRot="1" noChangeAspect="1" noChangeArrowheads="1" noTextEdit="1"/>
          </p:cNvSpPr>
          <p:nvPr>
            <p:ph type="sldImg"/>
          </p:nvPr>
        </p:nvSpPr>
        <p:spPr>
          <a:ln/>
        </p:spPr>
      </p:sp>
      <p:sp>
        <p:nvSpPr>
          <p:cNvPr id="91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35088E50-1D71-453D-9732-386DF6CF013E}" type="slidenum">
              <a:rPr lang="en-US" altLang="en-US" sz="1300">
                <a:cs typeface="Arial" pitchFamily="34" charset="0"/>
              </a:rPr>
              <a:pPr eaLnBrk="1" hangingPunct="1"/>
              <a:t>54</a:t>
            </a:fld>
            <a:endParaRPr lang="en-US" altLang="en-US" sz="1300">
              <a:cs typeface="Arial" pitchFamily="34" charset="0"/>
            </a:endParaRPr>
          </a:p>
        </p:txBody>
      </p:sp>
      <p:sp>
        <p:nvSpPr>
          <p:cNvPr id="912387" name="Rectangle 2"/>
          <p:cNvSpPr>
            <a:spLocks noGrp="1" noRot="1" noChangeAspect="1" noChangeArrowheads="1" noTextEdit="1"/>
          </p:cNvSpPr>
          <p:nvPr>
            <p:ph type="sldImg"/>
          </p:nvPr>
        </p:nvSpPr>
        <p:spPr>
          <a:ln/>
        </p:spPr>
      </p:sp>
      <p:sp>
        <p:nvSpPr>
          <p:cNvPr id="91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590787B3-B33E-41E6-BEDE-79CE49E5FD99}" type="slidenum">
              <a:rPr lang="en-US" altLang="en-US" sz="1300">
                <a:cs typeface="Arial" pitchFamily="34" charset="0"/>
              </a:rPr>
              <a:pPr eaLnBrk="1" hangingPunct="1"/>
              <a:t>55</a:t>
            </a:fld>
            <a:endParaRPr lang="en-US" altLang="en-US" sz="1300">
              <a:cs typeface="Arial" pitchFamily="34" charset="0"/>
            </a:endParaRPr>
          </a:p>
        </p:txBody>
      </p:sp>
      <p:sp>
        <p:nvSpPr>
          <p:cNvPr id="913411" name="Rectangle 2"/>
          <p:cNvSpPr>
            <a:spLocks noGrp="1" noRot="1" noChangeAspect="1" noChangeArrowheads="1" noTextEdit="1"/>
          </p:cNvSpPr>
          <p:nvPr>
            <p:ph type="sldImg"/>
          </p:nvPr>
        </p:nvSpPr>
        <p:spPr>
          <a:ln/>
        </p:spPr>
      </p:sp>
      <p:sp>
        <p:nvSpPr>
          <p:cNvPr id="91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C0FD3B12-80A7-4252-9700-8A27E5A9306D}" type="slidenum">
              <a:rPr lang="en-US" altLang="en-US" sz="1300">
                <a:cs typeface="Arial" pitchFamily="34" charset="0"/>
              </a:rPr>
              <a:pPr eaLnBrk="1" hangingPunct="1"/>
              <a:t>56</a:t>
            </a:fld>
            <a:endParaRPr lang="en-US" altLang="en-US" sz="1300">
              <a:cs typeface="Arial" pitchFamily="34" charset="0"/>
            </a:endParaRPr>
          </a:p>
        </p:txBody>
      </p:sp>
      <p:sp>
        <p:nvSpPr>
          <p:cNvPr id="914435" name="Rectangle 2"/>
          <p:cNvSpPr>
            <a:spLocks noGrp="1" noRot="1" noChangeAspect="1" noChangeArrowheads="1" noTextEdit="1"/>
          </p:cNvSpPr>
          <p:nvPr>
            <p:ph type="sldImg"/>
          </p:nvPr>
        </p:nvSpPr>
        <p:spPr>
          <a:ln/>
        </p:spPr>
      </p:sp>
      <p:sp>
        <p:nvSpPr>
          <p:cNvPr id="91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D1036261-4A22-4CA0-BECF-22A8115277CE}" type="slidenum">
              <a:rPr lang="en-US" altLang="en-US" sz="1300">
                <a:cs typeface="Arial" pitchFamily="34" charset="0"/>
              </a:rPr>
              <a:pPr eaLnBrk="1" hangingPunct="1"/>
              <a:t>57</a:t>
            </a:fld>
            <a:endParaRPr lang="en-US" altLang="en-US" sz="1300">
              <a:cs typeface="Arial" pitchFamily="34" charset="0"/>
            </a:endParaRPr>
          </a:p>
        </p:txBody>
      </p:sp>
      <p:sp>
        <p:nvSpPr>
          <p:cNvPr id="915459" name="Rectangle 2"/>
          <p:cNvSpPr>
            <a:spLocks noGrp="1" noRot="1" noChangeAspect="1" noChangeArrowheads="1" noTextEdit="1"/>
          </p:cNvSpPr>
          <p:nvPr>
            <p:ph type="sldImg"/>
          </p:nvPr>
        </p:nvSpPr>
        <p:spPr>
          <a:ln/>
        </p:spPr>
      </p:sp>
      <p:sp>
        <p:nvSpPr>
          <p:cNvPr id="91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5E2851E4-397D-443E-986E-F3CE4E585D5C}" type="slidenum">
              <a:rPr lang="en-US" altLang="en-US" sz="1300">
                <a:cs typeface="Arial" pitchFamily="34" charset="0"/>
              </a:rPr>
              <a:pPr eaLnBrk="1" hangingPunct="1"/>
              <a:t>58</a:t>
            </a:fld>
            <a:endParaRPr lang="en-US" altLang="en-US" sz="1300">
              <a:cs typeface="Arial" pitchFamily="34" charset="0"/>
            </a:endParaRPr>
          </a:p>
        </p:txBody>
      </p:sp>
      <p:sp>
        <p:nvSpPr>
          <p:cNvPr id="916483" name="Rectangle 2"/>
          <p:cNvSpPr>
            <a:spLocks noGrp="1" noRot="1" noChangeAspect="1" noChangeArrowheads="1" noTextEdit="1"/>
          </p:cNvSpPr>
          <p:nvPr>
            <p:ph type="sldImg"/>
          </p:nvPr>
        </p:nvSpPr>
        <p:spPr>
          <a:ln/>
        </p:spPr>
      </p:sp>
      <p:sp>
        <p:nvSpPr>
          <p:cNvPr id="91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F3C0B283-53CB-411B-932C-819EE6B78258}" type="slidenum">
              <a:rPr lang="en-US" altLang="en-US" sz="1300">
                <a:cs typeface="Arial" pitchFamily="34" charset="0"/>
              </a:rPr>
              <a:pPr eaLnBrk="1" hangingPunct="1"/>
              <a:t>59</a:t>
            </a:fld>
            <a:endParaRPr lang="en-US" altLang="en-US" sz="1300">
              <a:cs typeface="Arial" pitchFamily="34" charset="0"/>
            </a:endParaRPr>
          </a:p>
        </p:txBody>
      </p:sp>
      <p:sp>
        <p:nvSpPr>
          <p:cNvPr id="917507" name="Rectangle 2"/>
          <p:cNvSpPr>
            <a:spLocks noGrp="1" noRot="1" noChangeAspect="1" noChangeArrowheads="1" noTextEdit="1"/>
          </p:cNvSpPr>
          <p:nvPr>
            <p:ph type="sldImg"/>
          </p:nvPr>
        </p:nvSpPr>
        <p:spPr>
          <a:ln/>
        </p:spPr>
      </p:sp>
      <p:sp>
        <p:nvSpPr>
          <p:cNvPr id="91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7534D418-97B9-4A06-A5CD-06D1FEC822C7}" type="slidenum">
              <a:rPr lang="en-US" altLang="en-US" sz="1300">
                <a:cs typeface="Arial" pitchFamily="34" charset="0"/>
              </a:rPr>
              <a:pPr eaLnBrk="1" hangingPunct="1"/>
              <a:t>60</a:t>
            </a:fld>
            <a:endParaRPr lang="en-US" altLang="en-US" sz="1300">
              <a:cs typeface="Arial" pitchFamily="34" charset="0"/>
            </a:endParaRPr>
          </a:p>
        </p:txBody>
      </p:sp>
      <p:sp>
        <p:nvSpPr>
          <p:cNvPr id="918531" name="Rectangle 2"/>
          <p:cNvSpPr>
            <a:spLocks noGrp="1" noRot="1" noChangeAspect="1" noChangeArrowheads="1" noTextEdit="1"/>
          </p:cNvSpPr>
          <p:nvPr>
            <p:ph type="sldImg"/>
          </p:nvPr>
        </p:nvSpPr>
        <p:spPr>
          <a:ln/>
        </p:spPr>
      </p:sp>
      <p:sp>
        <p:nvSpPr>
          <p:cNvPr id="918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A5BFD219-1FCA-46FF-AFA6-80339027B62C}" type="slidenum">
              <a:rPr lang="en-US" altLang="en-US" sz="1300">
                <a:cs typeface="Arial" pitchFamily="34" charset="0"/>
              </a:rPr>
              <a:pPr eaLnBrk="1" hangingPunct="1"/>
              <a:t>6</a:t>
            </a:fld>
            <a:endParaRPr lang="en-US" altLang="en-US" sz="1300">
              <a:cs typeface="Arial" pitchFamily="34" charset="0"/>
            </a:endParaRPr>
          </a:p>
        </p:txBody>
      </p:sp>
      <p:sp>
        <p:nvSpPr>
          <p:cNvPr id="862211" name="Rectangle 2"/>
          <p:cNvSpPr>
            <a:spLocks noGrp="1" noRot="1" noChangeAspect="1" noChangeArrowheads="1" noTextEdit="1"/>
          </p:cNvSpPr>
          <p:nvPr>
            <p:ph type="sldImg"/>
          </p:nvPr>
        </p:nvSpPr>
        <p:spPr>
          <a:ln/>
        </p:spPr>
      </p:sp>
      <p:sp>
        <p:nvSpPr>
          <p:cNvPr id="86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C7C1A35B-736E-43CA-AD61-097031B0B2E3}" type="slidenum">
              <a:rPr lang="en-US" altLang="en-US" sz="1300">
                <a:cs typeface="Arial" pitchFamily="34" charset="0"/>
              </a:rPr>
              <a:pPr eaLnBrk="1" hangingPunct="1"/>
              <a:t>61</a:t>
            </a:fld>
            <a:endParaRPr lang="en-US" altLang="en-US" sz="1300">
              <a:cs typeface="Arial" pitchFamily="34" charset="0"/>
            </a:endParaRPr>
          </a:p>
        </p:txBody>
      </p:sp>
      <p:sp>
        <p:nvSpPr>
          <p:cNvPr id="919555" name="Rectangle 2"/>
          <p:cNvSpPr>
            <a:spLocks noGrp="1" noRot="1" noChangeAspect="1" noChangeArrowheads="1" noTextEdit="1"/>
          </p:cNvSpPr>
          <p:nvPr>
            <p:ph type="sldImg"/>
          </p:nvPr>
        </p:nvSpPr>
        <p:spPr>
          <a:ln/>
        </p:spPr>
      </p:sp>
      <p:sp>
        <p:nvSpPr>
          <p:cNvPr id="91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FF61EA16-C4AD-4319-9539-09191184956C}" type="slidenum">
              <a:rPr lang="en-US" altLang="en-US" sz="1300">
                <a:cs typeface="Arial" pitchFamily="34" charset="0"/>
              </a:rPr>
              <a:pPr eaLnBrk="1" hangingPunct="1"/>
              <a:t>62</a:t>
            </a:fld>
            <a:endParaRPr lang="en-US" altLang="en-US" sz="1300">
              <a:cs typeface="Arial" pitchFamily="34" charset="0"/>
            </a:endParaRPr>
          </a:p>
        </p:txBody>
      </p:sp>
      <p:sp>
        <p:nvSpPr>
          <p:cNvPr id="920579" name="Rectangle 2"/>
          <p:cNvSpPr>
            <a:spLocks noGrp="1" noRot="1" noChangeAspect="1" noChangeArrowheads="1" noTextEdit="1"/>
          </p:cNvSpPr>
          <p:nvPr>
            <p:ph type="sldImg"/>
          </p:nvPr>
        </p:nvSpPr>
        <p:spPr>
          <a:ln/>
        </p:spPr>
      </p:sp>
      <p:sp>
        <p:nvSpPr>
          <p:cNvPr id="92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A407E864-D665-432E-9920-A0BDE204B46E}" type="slidenum">
              <a:rPr lang="en-US" altLang="en-US" sz="1300">
                <a:cs typeface="Arial" pitchFamily="34" charset="0"/>
              </a:rPr>
              <a:pPr eaLnBrk="1" hangingPunct="1"/>
              <a:t>63</a:t>
            </a:fld>
            <a:endParaRPr lang="en-US" altLang="en-US" sz="1300">
              <a:cs typeface="Arial" pitchFamily="34" charset="0"/>
            </a:endParaRPr>
          </a:p>
        </p:txBody>
      </p:sp>
      <p:sp>
        <p:nvSpPr>
          <p:cNvPr id="921603" name="Rectangle 2"/>
          <p:cNvSpPr>
            <a:spLocks noGrp="1" noRot="1" noChangeAspect="1" noChangeArrowheads="1" noTextEdit="1"/>
          </p:cNvSpPr>
          <p:nvPr>
            <p:ph type="sldImg"/>
          </p:nvPr>
        </p:nvSpPr>
        <p:spPr>
          <a:ln/>
        </p:spPr>
      </p:sp>
      <p:sp>
        <p:nvSpPr>
          <p:cNvPr id="92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18196401-D7B6-497F-BD00-85E166B70BC6}" type="slidenum">
              <a:rPr lang="en-US" altLang="en-US" sz="1300">
                <a:cs typeface="Arial" pitchFamily="34" charset="0"/>
              </a:rPr>
              <a:pPr eaLnBrk="1" hangingPunct="1"/>
              <a:t>65</a:t>
            </a:fld>
            <a:endParaRPr lang="en-US" altLang="en-US" sz="1300">
              <a:cs typeface="Arial" pitchFamily="34" charset="0"/>
            </a:endParaRPr>
          </a:p>
        </p:txBody>
      </p:sp>
      <p:sp>
        <p:nvSpPr>
          <p:cNvPr id="922627" name="Rectangle 2"/>
          <p:cNvSpPr>
            <a:spLocks noGrp="1" noRot="1" noChangeAspect="1" noChangeArrowheads="1" noTextEdit="1"/>
          </p:cNvSpPr>
          <p:nvPr>
            <p:ph type="sldImg"/>
          </p:nvPr>
        </p:nvSpPr>
        <p:spPr>
          <a:ln/>
        </p:spPr>
      </p:sp>
      <p:sp>
        <p:nvSpPr>
          <p:cNvPr id="92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A1C529FE-02FC-4032-9DE3-AD0EBA16C296}" type="slidenum">
              <a:rPr lang="en-US" altLang="en-US" sz="1300">
                <a:cs typeface="Arial" pitchFamily="34" charset="0"/>
              </a:rPr>
              <a:pPr eaLnBrk="1" hangingPunct="1"/>
              <a:t>66</a:t>
            </a:fld>
            <a:endParaRPr lang="en-US" altLang="en-US" sz="1300">
              <a:cs typeface="Arial" pitchFamily="34" charset="0"/>
            </a:endParaRPr>
          </a:p>
        </p:txBody>
      </p:sp>
      <p:sp>
        <p:nvSpPr>
          <p:cNvPr id="924675" name="Rectangle 2"/>
          <p:cNvSpPr>
            <a:spLocks noGrp="1" noRot="1" noChangeAspect="1" noChangeArrowheads="1" noTextEdit="1"/>
          </p:cNvSpPr>
          <p:nvPr>
            <p:ph type="sldImg"/>
          </p:nvPr>
        </p:nvSpPr>
        <p:spPr>
          <a:ln/>
        </p:spPr>
      </p:sp>
      <p:sp>
        <p:nvSpPr>
          <p:cNvPr id="92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C5DCB5DB-9B36-4A26-AAA8-6D91D538A07E}" type="slidenum">
              <a:rPr lang="en-US" altLang="en-US" sz="1300">
                <a:cs typeface="Arial" pitchFamily="34" charset="0"/>
              </a:rPr>
              <a:pPr eaLnBrk="1" hangingPunct="1"/>
              <a:t>67</a:t>
            </a:fld>
            <a:endParaRPr lang="en-US" altLang="en-US" sz="1300">
              <a:cs typeface="Arial" pitchFamily="34" charset="0"/>
            </a:endParaRPr>
          </a:p>
        </p:txBody>
      </p:sp>
      <p:sp>
        <p:nvSpPr>
          <p:cNvPr id="926723" name="Rectangle 2"/>
          <p:cNvSpPr>
            <a:spLocks noGrp="1" noRot="1" noChangeAspect="1" noChangeArrowheads="1" noTextEdit="1"/>
          </p:cNvSpPr>
          <p:nvPr>
            <p:ph type="sldImg"/>
          </p:nvPr>
        </p:nvSpPr>
        <p:spPr>
          <a:ln/>
        </p:spPr>
      </p:sp>
      <p:sp>
        <p:nvSpPr>
          <p:cNvPr id="92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E3D3E6FB-09A2-4B94-9343-67B191EEEC57}" type="slidenum">
              <a:rPr lang="en-US" altLang="en-US" sz="1300">
                <a:cs typeface="Arial" pitchFamily="34" charset="0"/>
              </a:rPr>
              <a:pPr eaLnBrk="1" hangingPunct="1"/>
              <a:t>68</a:t>
            </a:fld>
            <a:endParaRPr lang="en-US" altLang="en-US" sz="1300">
              <a:cs typeface="Arial" pitchFamily="34" charset="0"/>
            </a:endParaRPr>
          </a:p>
        </p:txBody>
      </p:sp>
      <p:sp>
        <p:nvSpPr>
          <p:cNvPr id="927747" name="Rectangle 2"/>
          <p:cNvSpPr>
            <a:spLocks noGrp="1" noRot="1" noChangeAspect="1" noChangeArrowheads="1" noTextEdit="1"/>
          </p:cNvSpPr>
          <p:nvPr>
            <p:ph type="sldImg"/>
          </p:nvPr>
        </p:nvSpPr>
        <p:spPr>
          <a:ln/>
        </p:spPr>
      </p:sp>
      <p:sp>
        <p:nvSpPr>
          <p:cNvPr id="92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5FE53356-E960-4733-A2AE-3779B05F1FDE}" type="slidenum">
              <a:rPr lang="en-US" altLang="en-US" sz="1300">
                <a:cs typeface="Arial" pitchFamily="34" charset="0"/>
              </a:rPr>
              <a:pPr eaLnBrk="1" hangingPunct="1"/>
              <a:t>69</a:t>
            </a:fld>
            <a:endParaRPr lang="en-US" altLang="en-US" sz="1300">
              <a:cs typeface="Arial" pitchFamily="34" charset="0"/>
            </a:endParaRPr>
          </a:p>
        </p:txBody>
      </p:sp>
      <p:sp>
        <p:nvSpPr>
          <p:cNvPr id="928771" name="Rectangle 2"/>
          <p:cNvSpPr>
            <a:spLocks noGrp="1" noRot="1" noChangeAspect="1" noChangeArrowheads="1" noTextEdit="1"/>
          </p:cNvSpPr>
          <p:nvPr>
            <p:ph type="sldImg"/>
          </p:nvPr>
        </p:nvSpPr>
        <p:spPr>
          <a:ln/>
        </p:spPr>
      </p:sp>
      <p:sp>
        <p:nvSpPr>
          <p:cNvPr id="92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8C1A0355-40F7-4443-BB77-A6E005AA4DE0}" type="slidenum">
              <a:rPr lang="en-US" altLang="en-US" sz="1300">
                <a:cs typeface="Arial" pitchFamily="34" charset="0"/>
              </a:rPr>
              <a:pPr eaLnBrk="1" hangingPunct="1"/>
              <a:t>70</a:t>
            </a:fld>
            <a:endParaRPr lang="en-US" altLang="en-US" sz="1300">
              <a:cs typeface="Arial" pitchFamily="34" charset="0"/>
            </a:endParaRPr>
          </a:p>
        </p:txBody>
      </p:sp>
      <p:sp>
        <p:nvSpPr>
          <p:cNvPr id="929795" name="Rectangle 2"/>
          <p:cNvSpPr>
            <a:spLocks noGrp="1" noRot="1" noChangeAspect="1" noChangeArrowheads="1" noTextEdit="1"/>
          </p:cNvSpPr>
          <p:nvPr>
            <p:ph type="sldImg"/>
          </p:nvPr>
        </p:nvSpPr>
        <p:spPr>
          <a:ln/>
        </p:spPr>
      </p:sp>
      <p:sp>
        <p:nvSpPr>
          <p:cNvPr id="92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69F01B77-1125-4004-A816-B8A5B17CFE5B}" type="slidenum">
              <a:rPr lang="en-US" altLang="en-US" sz="1300">
                <a:cs typeface="Arial" pitchFamily="34" charset="0"/>
              </a:rPr>
              <a:pPr eaLnBrk="1" hangingPunct="1"/>
              <a:t>71</a:t>
            </a:fld>
            <a:endParaRPr lang="en-US" altLang="en-US" sz="1300">
              <a:cs typeface="Arial" pitchFamily="34" charset="0"/>
            </a:endParaRPr>
          </a:p>
        </p:txBody>
      </p:sp>
      <p:sp>
        <p:nvSpPr>
          <p:cNvPr id="930819" name="Rectangle 2"/>
          <p:cNvSpPr>
            <a:spLocks noGrp="1" noRot="1" noChangeAspect="1" noChangeArrowheads="1" noTextEdit="1"/>
          </p:cNvSpPr>
          <p:nvPr>
            <p:ph type="sldImg"/>
          </p:nvPr>
        </p:nvSpPr>
        <p:spPr>
          <a:ln/>
        </p:spPr>
      </p:sp>
      <p:sp>
        <p:nvSpPr>
          <p:cNvPr id="93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55A64BBB-3632-4310-A3C2-8A11592877E5}" type="slidenum">
              <a:rPr lang="en-US" altLang="en-US" sz="1300">
                <a:cs typeface="Arial" pitchFamily="34" charset="0"/>
              </a:rPr>
              <a:pPr eaLnBrk="1" hangingPunct="1"/>
              <a:t>7</a:t>
            </a:fld>
            <a:endParaRPr lang="en-US" altLang="en-US" sz="1300">
              <a:cs typeface="Arial" pitchFamily="34" charset="0"/>
            </a:endParaRPr>
          </a:p>
        </p:txBody>
      </p:sp>
      <p:sp>
        <p:nvSpPr>
          <p:cNvPr id="863235" name="Rectangle 2"/>
          <p:cNvSpPr>
            <a:spLocks noGrp="1" noRot="1" noChangeAspect="1" noChangeArrowheads="1" noTextEdit="1"/>
          </p:cNvSpPr>
          <p:nvPr>
            <p:ph type="sldImg"/>
          </p:nvPr>
        </p:nvSpPr>
        <p:spPr>
          <a:ln/>
        </p:spPr>
      </p:sp>
      <p:sp>
        <p:nvSpPr>
          <p:cNvPr id="86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E2060BA3-6712-402E-9190-9FA63D9D9349}" type="slidenum">
              <a:rPr lang="en-US" altLang="en-US" sz="1300">
                <a:cs typeface="Arial" pitchFamily="34" charset="0"/>
              </a:rPr>
              <a:pPr eaLnBrk="1" hangingPunct="1"/>
              <a:t>72</a:t>
            </a:fld>
            <a:endParaRPr lang="en-US" altLang="en-US" sz="1300">
              <a:cs typeface="Arial" pitchFamily="34" charset="0"/>
            </a:endParaRPr>
          </a:p>
        </p:txBody>
      </p:sp>
      <p:sp>
        <p:nvSpPr>
          <p:cNvPr id="931843" name="Rectangle 2"/>
          <p:cNvSpPr>
            <a:spLocks noGrp="1" noRot="1" noChangeAspect="1" noChangeArrowheads="1" noTextEdit="1"/>
          </p:cNvSpPr>
          <p:nvPr>
            <p:ph type="sldImg"/>
          </p:nvPr>
        </p:nvSpPr>
        <p:spPr>
          <a:ln/>
        </p:spPr>
      </p:sp>
      <p:sp>
        <p:nvSpPr>
          <p:cNvPr id="93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E5335B3B-7846-4E76-9D26-9F88BD08DE6B}" type="slidenum">
              <a:rPr lang="en-US" altLang="en-US" sz="1300">
                <a:cs typeface="Arial" pitchFamily="34" charset="0"/>
              </a:rPr>
              <a:pPr eaLnBrk="1" hangingPunct="1"/>
              <a:t>73</a:t>
            </a:fld>
            <a:endParaRPr lang="en-US" altLang="en-US" sz="1300">
              <a:cs typeface="Arial" pitchFamily="34" charset="0"/>
            </a:endParaRPr>
          </a:p>
        </p:txBody>
      </p:sp>
      <p:sp>
        <p:nvSpPr>
          <p:cNvPr id="932867" name="Rectangle 2"/>
          <p:cNvSpPr>
            <a:spLocks noGrp="1" noRot="1" noChangeAspect="1" noChangeArrowheads="1" noTextEdit="1"/>
          </p:cNvSpPr>
          <p:nvPr>
            <p:ph type="sldImg"/>
          </p:nvPr>
        </p:nvSpPr>
        <p:spPr>
          <a:ln/>
        </p:spPr>
      </p:sp>
      <p:sp>
        <p:nvSpPr>
          <p:cNvPr id="93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AB57CC35-1395-45EE-BE81-B4BBB7F3627A}" type="slidenum">
              <a:rPr lang="en-US" altLang="en-US" sz="1300">
                <a:cs typeface="Arial" pitchFamily="34" charset="0"/>
              </a:rPr>
              <a:pPr eaLnBrk="1" hangingPunct="1"/>
              <a:t>74</a:t>
            </a:fld>
            <a:endParaRPr lang="en-US" altLang="en-US" sz="1300">
              <a:cs typeface="Arial" pitchFamily="34" charset="0"/>
            </a:endParaRPr>
          </a:p>
        </p:txBody>
      </p:sp>
      <p:sp>
        <p:nvSpPr>
          <p:cNvPr id="933891" name="Rectangle 2"/>
          <p:cNvSpPr>
            <a:spLocks noGrp="1" noRot="1" noChangeAspect="1" noChangeArrowheads="1" noTextEdit="1"/>
          </p:cNvSpPr>
          <p:nvPr>
            <p:ph type="sldImg"/>
          </p:nvPr>
        </p:nvSpPr>
        <p:spPr>
          <a:ln/>
        </p:spPr>
      </p:sp>
      <p:sp>
        <p:nvSpPr>
          <p:cNvPr id="93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184C0020-7959-4B6A-B154-BD5D901AF438}" type="slidenum">
              <a:rPr lang="en-US" altLang="en-US" sz="1300">
                <a:cs typeface="Arial" pitchFamily="34" charset="0"/>
              </a:rPr>
              <a:pPr eaLnBrk="1" hangingPunct="1"/>
              <a:t>75</a:t>
            </a:fld>
            <a:endParaRPr lang="en-US" altLang="en-US" sz="1300">
              <a:cs typeface="Arial" pitchFamily="34" charset="0"/>
            </a:endParaRPr>
          </a:p>
        </p:txBody>
      </p:sp>
      <p:sp>
        <p:nvSpPr>
          <p:cNvPr id="934915" name="Rectangle 2"/>
          <p:cNvSpPr>
            <a:spLocks noGrp="1" noRot="1" noChangeAspect="1" noChangeArrowheads="1" noTextEdit="1"/>
          </p:cNvSpPr>
          <p:nvPr>
            <p:ph type="sldImg"/>
          </p:nvPr>
        </p:nvSpPr>
        <p:spPr>
          <a:ln/>
        </p:spPr>
      </p:sp>
      <p:sp>
        <p:nvSpPr>
          <p:cNvPr id="93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D9D576E4-5ECF-451A-BC24-86229700C332}" type="slidenum">
              <a:rPr lang="en-US" altLang="en-US" sz="1300">
                <a:cs typeface="Arial" pitchFamily="34" charset="0"/>
              </a:rPr>
              <a:pPr eaLnBrk="1" hangingPunct="1"/>
              <a:t>76</a:t>
            </a:fld>
            <a:endParaRPr lang="en-US" altLang="en-US" sz="1300">
              <a:cs typeface="Arial" pitchFamily="34" charset="0"/>
            </a:endParaRPr>
          </a:p>
        </p:txBody>
      </p:sp>
      <p:sp>
        <p:nvSpPr>
          <p:cNvPr id="935939" name="Rectangle 2"/>
          <p:cNvSpPr>
            <a:spLocks noGrp="1" noRot="1" noChangeAspect="1" noChangeArrowheads="1" noTextEdit="1"/>
          </p:cNvSpPr>
          <p:nvPr>
            <p:ph type="sldImg"/>
          </p:nvPr>
        </p:nvSpPr>
        <p:spPr>
          <a:ln/>
        </p:spPr>
      </p:sp>
      <p:sp>
        <p:nvSpPr>
          <p:cNvPr id="93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90600" y="766763"/>
            <a:ext cx="5118100" cy="383857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B5E8E568-A8FF-465D-B1FF-8F2EE4F7BD60}" type="slidenum">
              <a:rPr lang="en-US" altLang="en-US" sz="1300">
                <a:cs typeface="Arial" pitchFamily="34" charset="0"/>
              </a:rPr>
              <a:pPr eaLnBrk="1" hangingPunct="1"/>
              <a:t>8</a:t>
            </a:fld>
            <a:endParaRPr lang="en-US" altLang="en-US" sz="1300">
              <a:cs typeface="Arial" pitchFamily="34" charset="0"/>
            </a:endParaRPr>
          </a:p>
        </p:txBody>
      </p:sp>
      <p:sp>
        <p:nvSpPr>
          <p:cNvPr id="864259" name="Rectangle 2"/>
          <p:cNvSpPr>
            <a:spLocks noGrp="1" noRot="1" noChangeAspect="1" noChangeArrowheads="1" noTextEdit="1"/>
          </p:cNvSpPr>
          <p:nvPr>
            <p:ph type="sldImg"/>
          </p:nvPr>
        </p:nvSpPr>
        <p:spPr>
          <a:ln/>
        </p:spPr>
      </p:sp>
      <p:sp>
        <p:nvSpPr>
          <p:cNvPr id="86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520" eaLnBrk="0" hangingPunct="0">
              <a:defRPr sz="2100">
                <a:solidFill>
                  <a:schemeClr val="tx1"/>
                </a:solidFill>
                <a:latin typeface="Times New Roman" pitchFamily="18" charset="0"/>
                <a:cs typeface="Times New Roman" pitchFamily="18" charset="0"/>
              </a:defRPr>
            </a:lvl1pPr>
            <a:lvl2pPr marL="780692" indent="-300266" defTabSz="962520" eaLnBrk="0" hangingPunct="0">
              <a:defRPr sz="2100">
                <a:solidFill>
                  <a:schemeClr val="tx1"/>
                </a:solidFill>
                <a:latin typeface="Times New Roman" pitchFamily="18" charset="0"/>
                <a:cs typeface="Times New Roman" pitchFamily="18" charset="0"/>
              </a:defRPr>
            </a:lvl2pPr>
            <a:lvl3pPr marL="1201064" indent="-240213" defTabSz="962520" eaLnBrk="0" hangingPunct="0">
              <a:defRPr sz="2100">
                <a:solidFill>
                  <a:schemeClr val="tx1"/>
                </a:solidFill>
                <a:latin typeface="Times New Roman" pitchFamily="18" charset="0"/>
                <a:cs typeface="Times New Roman" pitchFamily="18" charset="0"/>
              </a:defRPr>
            </a:lvl3pPr>
            <a:lvl4pPr marL="1681490" indent="-240213" defTabSz="962520" eaLnBrk="0" hangingPunct="0">
              <a:defRPr sz="2100">
                <a:solidFill>
                  <a:schemeClr val="tx1"/>
                </a:solidFill>
                <a:latin typeface="Times New Roman" pitchFamily="18" charset="0"/>
                <a:cs typeface="Times New Roman" pitchFamily="18" charset="0"/>
              </a:defRPr>
            </a:lvl4pPr>
            <a:lvl5pPr marL="2161916" indent="-240213" defTabSz="962520" eaLnBrk="0" hangingPunct="0">
              <a:defRPr sz="2100">
                <a:solidFill>
                  <a:schemeClr val="tx1"/>
                </a:solidFill>
                <a:latin typeface="Times New Roman" pitchFamily="18" charset="0"/>
                <a:cs typeface="Times New Roman" pitchFamily="18" charset="0"/>
              </a:defRPr>
            </a:lvl5pPr>
            <a:lvl6pPr marL="2642342"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6pPr>
            <a:lvl7pPr marL="3122767"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7pPr>
            <a:lvl8pPr marL="3603193"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8pPr>
            <a:lvl9pPr marL="4083619" indent="-240213" defTabSz="962520" eaLnBrk="0" fontAlgn="base" hangingPunct="0">
              <a:spcBef>
                <a:spcPct val="0"/>
              </a:spcBef>
              <a:spcAft>
                <a:spcPct val="0"/>
              </a:spcAft>
              <a:defRPr sz="2100">
                <a:solidFill>
                  <a:schemeClr val="tx1"/>
                </a:solidFill>
                <a:latin typeface="Times New Roman" pitchFamily="18" charset="0"/>
                <a:cs typeface="Times New Roman" pitchFamily="18" charset="0"/>
              </a:defRPr>
            </a:lvl9pPr>
          </a:lstStyle>
          <a:p>
            <a:pPr eaLnBrk="1" hangingPunct="1"/>
            <a:fld id="{7D2E733E-254D-4403-BD2D-7A6C8861AE43}" type="slidenum">
              <a:rPr lang="en-US" altLang="en-US" sz="1300">
                <a:cs typeface="Arial" pitchFamily="34" charset="0"/>
              </a:rPr>
              <a:pPr eaLnBrk="1" hangingPunct="1"/>
              <a:t>9</a:t>
            </a:fld>
            <a:endParaRPr lang="en-US" altLang="en-US" sz="1300">
              <a:cs typeface="Arial" pitchFamily="34" charset="0"/>
            </a:endParaRPr>
          </a:p>
        </p:txBody>
      </p:sp>
      <p:sp>
        <p:nvSpPr>
          <p:cNvPr id="865283" name="Rectangle 2"/>
          <p:cNvSpPr>
            <a:spLocks noGrp="1" noRot="1" noChangeAspect="1" noChangeArrowheads="1" noTextEdit="1"/>
          </p:cNvSpPr>
          <p:nvPr>
            <p:ph type="sldImg"/>
          </p:nvPr>
        </p:nvSpPr>
        <p:spPr>
          <a:ln/>
        </p:spPr>
      </p:sp>
      <p:sp>
        <p:nvSpPr>
          <p:cNvPr id="86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EDD9E1-2D8C-4101-B53B-25D481F7CDD6}" type="slidenum">
              <a:rPr lang="en-US"/>
              <a:pPr>
                <a:defRPr/>
              </a:pPr>
              <a:t>‹#›</a:t>
            </a:fld>
            <a:endParaRPr lang="en-US"/>
          </a:p>
        </p:txBody>
      </p:sp>
    </p:spTree>
    <p:extLst>
      <p:ext uri="{BB962C8B-B14F-4D97-AF65-F5344CB8AC3E}">
        <p14:creationId xmlns:p14="http://schemas.microsoft.com/office/powerpoint/2010/main" val="251052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08ACEF-0BCC-4322-9FDE-F18615976194}" type="slidenum">
              <a:rPr lang="en-US"/>
              <a:pPr>
                <a:defRPr/>
              </a:pPr>
              <a:t>‹#›</a:t>
            </a:fld>
            <a:endParaRPr lang="en-US"/>
          </a:p>
        </p:txBody>
      </p:sp>
    </p:spTree>
    <p:extLst>
      <p:ext uri="{BB962C8B-B14F-4D97-AF65-F5344CB8AC3E}">
        <p14:creationId xmlns:p14="http://schemas.microsoft.com/office/powerpoint/2010/main" val="422470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DB915E-AD8D-400F-AC54-2CC222F9F056}" type="slidenum">
              <a:rPr lang="en-US"/>
              <a:pPr>
                <a:defRPr/>
              </a:pPr>
              <a:t>‹#›</a:t>
            </a:fld>
            <a:endParaRPr lang="en-US"/>
          </a:p>
        </p:txBody>
      </p:sp>
    </p:spTree>
    <p:extLst>
      <p:ext uri="{BB962C8B-B14F-4D97-AF65-F5344CB8AC3E}">
        <p14:creationId xmlns:p14="http://schemas.microsoft.com/office/powerpoint/2010/main" val="2451075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C3F30-65B6-4045-BB3B-49A397AE89D1}" type="slidenum">
              <a:rPr lang="en-US"/>
              <a:pPr>
                <a:defRPr/>
              </a:pPr>
              <a:t>‹#›</a:t>
            </a:fld>
            <a:endParaRPr lang="en-US"/>
          </a:p>
        </p:txBody>
      </p:sp>
    </p:spTree>
    <p:extLst>
      <p:ext uri="{BB962C8B-B14F-4D97-AF65-F5344CB8AC3E}">
        <p14:creationId xmlns:p14="http://schemas.microsoft.com/office/powerpoint/2010/main" val="257502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F0B99-E0A1-42F6-B7BC-ED3AE66507DB}" type="slidenum">
              <a:rPr lang="en-US"/>
              <a:pPr>
                <a:defRPr/>
              </a:pPr>
              <a:t>‹#›</a:t>
            </a:fld>
            <a:endParaRPr lang="en-US"/>
          </a:p>
        </p:txBody>
      </p:sp>
    </p:spTree>
    <p:extLst>
      <p:ext uri="{BB962C8B-B14F-4D97-AF65-F5344CB8AC3E}">
        <p14:creationId xmlns:p14="http://schemas.microsoft.com/office/powerpoint/2010/main" val="2434750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DEAFE-6AF3-4D50-B3DF-67F8CCCBFDDC}" type="slidenum">
              <a:rPr lang="en-US"/>
              <a:pPr>
                <a:defRPr/>
              </a:pPr>
              <a:t>‹#›</a:t>
            </a:fld>
            <a:endParaRPr lang="en-US"/>
          </a:p>
        </p:txBody>
      </p:sp>
    </p:spTree>
    <p:extLst>
      <p:ext uri="{BB962C8B-B14F-4D97-AF65-F5344CB8AC3E}">
        <p14:creationId xmlns:p14="http://schemas.microsoft.com/office/powerpoint/2010/main" val="4059690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94EB30-AE73-440A-AE33-7FF8FD5BFF31}" type="slidenum">
              <a:rPr lang="en-US"/>
              <a:pPr>
                <a:defRPr/>
              </a:pPr>
              <a:t>‹#›</a:t>
            </a:fld>
            <a:endParaRPr lang="en-US"/>
          </a:p>
        </p:txBody>
      </p:sp>
    </p:spTree>
    <p:extLst>
      <p:ext uri="{BB962C8B-B14F-4D97-AF65-F5344CB8AC3E}">
        <p14:creationId xmlns:p14="http://schemas.microsoft.com/office/powerpoint/2010/main" val="219136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E74585-D99F-4954-92D9-920351B3810E}" type="slidenum">
              <a:rPr lang="en-US"/>
              <a:pPr>
                <a:defRPr/>
              </a:pPr>
              <a:t>‹#›</a:t>
            </a:fld>
            <a:endParaRPr lang="en-US"/>
          </a:p>
        </p:txBody>
      </p:sp>
    </p:spTree>
    <p:extLst>
      <p:ext uri="{BB962C8B-B14F-4D97-AF65-F5344CB8AC3E}">
        <p14:creationId xmlns:p14="http://schemas.microsoft.com/office/powerpoint/2010/main" val="204822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FE1047B-3011-4FED-A16D-08B7692EDB1D}" type="slidenum">
              <a:rPr lang="en-US"/>
              <a:pPr>
                <a:defRPr/>
              </a:pPr>
              <a:t>‹#›</a:t>
            </a:fld>
            <a:endParaRPr lang="en-US"/>
          </a:p>
        </p:txBody>
      </p:sp>
    </p:spTree>
    <p:extLst>
      <p:ext uri="{BB962C8B-B14F-4D97-AF65-F5344CB8AC3E}">
        <p14:creationId xmlns:p14="http://schemas.microsoft.com/office/powerpoint/2010/main" val="3935038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2452194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5433310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69B16E-19FA-4AD0-A0FF-D30B22CD7CF4}" type="slidenum">
              <a:rPr lang="en-US"/>
              <a:pPr>
                <a:defRPr/>
              </a:pPr>
              <a:t>‹#›</a:t>
            </a:fld>
            <a:endParaRPr lang="en-US"/>
          </a:p>
        </p:txBody>
      </p:sp>
    </p:spTree>
    <p:extLst>
      <p:ext uri="{BB962C8B-B14F-4D97-AF65-F5344CB8AC3E}">
        <p14:creationId xmlns:p14="http://schemas.microsoft.com/office/powerpoint/2010/main" val="4184024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32544643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742973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224484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8513732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4747066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287000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12001896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4171711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870325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D51A01-D354-4E6B-82CA-286ED97493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064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605EF3-C64B-4081-94CD-F5215FEEFAEC}" type="slidenum">
              <a:rPr lang="en-US"/>
              <a:pPr>
                <a:defRPr/>
              </a:pPr>
              <a:t>‹#›</a:t>
            </a:fld>
            <a:endParaRPr lang="en-US"/>
          </a:p>
        </p:txBody>
      </p:sp>
    </p:spTree>
    <p:extLst>
      <p:ext uri="{BB962C8B-B14F-4D97-AF65-F5344CB8AC3E}">
        <p14:creationId xmlns:p14="http://schemas.microsoft.com/office/powerpoint/2010/main" val="841912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0A107A-27AA-4A08-8E6A-4B572A9D23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384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1BE538-7E34-4BB0-89E6-CCE152296F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056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A2F666-4921-43A9-A20D-CBF7C76ECD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333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65557A-ADB6-4A46-B53F-E94E08A14A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940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98F52F-78D0-4534-A6E5-6D7F9806AC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2306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C257E9-1E86-427B-A8B1-0F4A2F4240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014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994389-33CD-4050-9975-7EA095F85D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3099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918720-74E1-412F-B3B5-EDCA7A2B5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7690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89712-C507-4E0B-A7A3-83D4130C8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9793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25E85-8032-49D8-81A5-F9E5D58CB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66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91CFD8-991B-49BE-BE5D-2DBF1428A724}" type="slidenum">
              <a:rPr lang="en-US"/>
              <a:pPr>
                <a:defRPr/>
              </a:pPr>
              <a:t>‹#›</a:t>
            </a:fld>
            <a:endParaRPr lang="en-US"/>
          </a:p>
        </p:txBody>
      </p:sp>
    </p:spTree>
    <p:extLst>
      <p:ext uri="{BB962C8B-B14F-4D97-AF65-F5344CB8AC3E}">
        <p14:creationId xmlns:p14="http://schemas.microsoft.com/office/powerpoint/2010/main" val="2730476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337BA0-6FE4-4893-B846-AC22E0920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7003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13625-B8F5-4EAA-AE09-650EAB40D9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9517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2072E-6079-4824-B0DE-A68616658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8462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73266A-AD71-424C-959C-3F79A1D82A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968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C8D2FE4-CB5B-42C9-9464-315BDF3947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658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E8DA333-4984-42CA-B4DE-CCA083BD3E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051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40975C-870E-496B-B375-E867CA3DD3DA}" type="slidenum">
              <a:rPr lang="en-US"/>
              <a:pPr>
                <a:defRPr/>
              </a:pPr>
              <a:t>‹#›</a:t>
            </a:fld>
            <a:endParaRPr lang="en-US"/>
          </a:p>
        </p:txBody>
      </p:sp>
    </p:spTree>
    <p:extLst>
      <p:ext uri="{BB962C8B-B14F-4D97-AF65-F5344CB8AC3E}">
        <p14:creationId xmlns:p14="http://schemas.microsoft.com/office/powerpoint/2010/main" val="331117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851D26-8C6F-4EE9-B458-872466D2CCEA}" type="slidenum">
              <a:rPr lang="en-US"/>
              <a:pPr>
                <a:defRPr/>
              </a:pPr>
              <a:t>‹#›</a:t>
            </a:fld>
            <a:endParaRPr lang="en-US"/>
          </a:p>
        </p:txBody>
      </p:sp>
    </p:spTree>
    <p:extLst>
      <p:ext uri="{BB962C8B-B14F-4D97-AF65-F5344CB8AC3E}">
        <p14:creationId xmlns:p14="http://schemas.microsoft.com/office/powerpoint/2010/main" val="183127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796396-63CC-4607-9A3F-242F5C00CB24}" type="slidenum">
              <a:rPr lang="en-US"/>
              <a:pPr>
                <a:defRPr/>
              </a:pPr>
              <a:t>‹#›</a:t>
            </a:fld>
            <a:endParaRPr lang="en-US"/>
          </a:p>
        </p:txBody>
      </p:sp>
    </p:spTree>
    <p:extLst>
      <p:ext uri="{BB962C8B-B14F-4D97-AF65-F5344CB8AC3E}">
        <p14:creationId xmlns:p14="http://schemas.microsoft.com/office/powerpoint/2010/main" val="89359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3A153-935A-4D45-AE21-A9194DCDE7F1}" type="slidenum">
              <a:rPr lang="en-US"/>
              <a:pPr>
                <a:defRPr/>
              </a:pPr>
              <a:t>‹#›</a:t>
            </a:fld>
            <a:endParaRPr lang="en-US"/>
          </a:p>
        </p:txBody>
      </p:sp>
    </p:spTree>
    <p:extLst>
      <p:ext uri="{BB962C8B-B14F-4D97-AF65-F5344CB8AC3E}">
        <p14:creationId xmlns:p14="http://schemas.microsoft.com/office/powerpoint/2010/main" val="23274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CE6B65-38C5-41D4-8070-E35EB8C23BDB}" type="slidenum">
              <a:rPr lang="en-US"/>
              <a:pPr>
                <a:defRPr/>
              </a:pPr>
              <a:t>‹#›</a:t>
            </a:fld>
            <a:endParaRPr lang="en-US"/>
          </a:p>
        </p:txBody>
      </p:sp>
    </p:spTree>
    <p:extLst>
      <p:ext uri="{BB962C8B-B14F-4D97-AF65-F5344CB8AC3E}">
        <p14:creationId xmlns:p14="http://schemas.microsoft.com/office/powerpoint/2010/main" val="1728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FB72B6FB-90DE-46FB-B5D9-CE4C18317E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pPr fontAlgn="auto">
              <a:spcBef>
                <a:spcPts val="0"/>
              </a:spcBef>
              <a:spcAft>
                <a:spcPts val="0"/>
              </a:spcAft>
            </a:pPr>
            <a:fld id="{53C4726A-630D-4CB4-B088-BAB00F4188E9}" type="slidenum">
              <a:rPr lang="el-GR" smtClean="0">
                <a:solidFill>
                  <a:prstClr val="black"/>
                </a:solidFill>
                <a:latin typeface="Calibri"/>
              </a:rPr>
              <a:pPr fontAlgn="auto">
                <a:spcBef>
                  <a:spcPts val="0"/>
                </a:spcBef>
                <a:spcAft>
                  <a:spcPts val="0"/>
                </a:spcAft>
              </a:pPr>
              <a:t>‹#›</a:t>
            </a:fld>
            <a:endParaRPr lang="el-GR" dirty="0">
              <a:solidFill>
                <a:prstClr val="black"/>
              </a:solidFill>
              <a:latin typeface="Calibri"/>
            </a:endParaRPr>
          </a:p>
        </p:txBody>
      </p:sp>
    </p:spTree>
    <p:extLst>
      <p:ext uri="{BB962C8B-B14F-4D97-AF65-F5344CB8AC3E}">
        <p14:creationId xmlns:p14="http://schemas.microsoft.com/office/powerpoint/2010/main" val="20216614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4A66E9D-85FB-4576-A313-8039D27DA2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61308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5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defRPr/>
            </a:pPr>
            <a:r>
              <a:rPr lang="el-GR" dirty="0"/>
              <a:t>Αρχιτεκτονική Υπολογιστών</a:t>
            </a:r>
            <a:endParaRPr lang="en-US" dirty="0"/>
          </a:p>
        </p:txBody>
      </p:sp>
      <p:sp>
        <p:nvSpPr>
          <p:cNvPr id="3" name="Υπότιτλος 2"/>
          <p:cNvSpPr>
            <a:spLocks noGrp="1"/>
          </p:cNvSpPr>
          <p:nvPr>
            <p:ph type="subTitle" idx="1"/>
          </p:nvPr>
        </p:nvSpPr>
        <p:spPr/>
        <p:txBody>
          <a:bodyPr>
            <a:noAutofit/>
          </a:bodyPr>
          <a:lstStyle/>
          <a:p>
            <a:r>
              <a:rPr lang="el-GR" sz="2800" b="1" dirty="0"/>
              <a:t>Ενότητα </a:t>
            </a:r>
            <a:r>
              <a:rPr lang="en-US" sz="2800" b="1" dirty="0"/>
              <a:t># 3</a:t>
            </a:r>
            <a:r>
              <a:rPr lang="el-GR" sz="2800" b="1" dirty="0" smtClean="0"/>
              <a:t>:</a:t>
            </a:r>
            <a:r>
              <a:rPr lang="en-US" sz="2800" dirty="0" smtClean="0"/>
              <a:t> </a:t>
            </a:r>
            <a:r>
              <a:rPr lang="el-GR" sz="2800" b="1" dirty="0" smtClean="0"/>
              <a:t>Ιεραρχία Μνήμης</a:t>
            </a:r>
            <a:endParaRPr lang="en-US" sz="2800" b="1" dirty="0"/>
          </a:p>
          <a:p>
            <a:r>
              <a:rPr lang="el-GR" sz="2800" b="1" dirty="0"/>
              <a:t>Διδάσκων: </a:t>
            </a:r>
            <a:r>
              <a:rPr lang="el-GR" sz="2800" dirty="0"/>
              <a:t>Γεώργιος Κ. Πολύζος</a:t>
            </a:r>
          </a:p>
          <a:p>
            <a:r>
              <a:rPr lang="el-GR" sz="2800" b="1" dirty="0"/>
              <a:t>Τμήμα: </a:t>
            </a:r>
            <a:r>
              <a:rPr lang="el-GR" sz="2800" dirty="0"/>
              <a:t>Πληροφορικής</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822633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pPr>
              <a:defRPr/>
            </a:pPr>
            <a:fld id="{3DB866AF-4CA2-416E-AFE7-103495471923}" type="slidenum">
              <a:rPr lang="en-US"/>
              <a:pPr>
                <a:defRPr/>
              </a:pPr>
              <a:t>10</a:t>
            </a:fld>
            <a:endParaRPr lang="en-US"/>
          </a:p>
        </p:txBody>
      </p:sp>
      <p:sp>
        <p:nvSpPr>
          <p:cNvPr id="334851"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Ιεραρχία Μνήμης</a:t>
            </a:r>
            <a:endParaRPr lang="en-US" altLang="en-US" smtClean="0">
              <a:solidFill>
                <a:schemeClr val="accent2"/>
              </a:solidFill>
            </a:endParaRPr>
          </a:p>
        </p:txBody>
      </p:sp>
      <p:sp>
        <p:nvSpPr>
          <p:cNvPr id="428037" name="Text Box 5"/>
          <p:cNvSpPr txBox="1">
            <a:spLocks noChangeArrowheads="1"/>
          </p:cNvSpPr>
          <p:nvPr/>
        </p:nvSpPr>
        <p:spPr bwMode="auto">
          <a:xfrm>
            <a:off x="228600" y="2286000"/>
            <a:ext cx="175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l-GR" altLang="en-US" sz="1800">
                <a:latin typeface="Arial" pitchFamily="34" charset="0"/>
                <a:cs typeface="Arial" pitchFamily="34" charset="0"/>
              </a:rPr>
              <a:t>Αυξάνει τον </a:t>
            </a:r>
          </a:p>
          <a:p>
            <a:r>
              <a:rPr lang="el-GR" altLang="en-US" sz="1800">
                <a:latin typeface="Arial" pitchFamily="34" charset="0"/>
                <a:cs typeface="Arial" pitchFamily="34" charset="0"/>
              </a:rPr>
              <a:t>χρόνο</a:t>
            </a:r>
          </a:p>
          <a:p>
            <a:r>
              <a:rPr lang="el-GR" altLang="en-US" sz="1800">
                <a:latin typeface="Arial" pitchFamily="34" charset="0"/>
                <a:cs typeface="Arial" pitchFamily="34" charset="0"/>
              </a:rPr>
              <a:t>προσπέλασης</a:t>
            </a:r>
          </a:p>
          <a:p>
            <a:r>
              <a:rPr lang="el-GR" altLang="en-US" sz="1800">
                <a:latin typeface="Arial" pitchFamily="34" charset="0"/>
                <a:cs typeface="Arial" pitchFamily="34" charset="0"/>
              </a:rPr>
              <a:t>στην μνήμη</a:t>
            </a:r>
            <a:endParaRPr lang="en-US" altLang="en-US" sz="1800">
              <a:latin typeface="Arial" pitchFamily="34" charset="0"/>
              <a:cs typeface="Arial" pitchFamily="34" charset="0"/>
            </a:endParaRPr>
          </a:p>
        </p:txBody>
      </p:sp>
      <p:sp>
        <p:nvSpPr>
          <p:cNvPr id="334862" name="Text Box 13"/>
          <p:cNvSpPr txBox="1">
            <a:spLocks noChangeArrowheads="1"/>
          </p:cNvSpPr>
          <p:nvPr/>
        </p:nvSpPr>
        <p:spPr bwMode="auto">
          <a:xfrm>
            <a:off x="3886200" y="1233488"/>
            <a:ext cx="130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Processor</a:t>
            </a:r>
          </a:p>
        </p:txBody>
      </p:sp>
      <p:grpSp>
        <p:nvGrpSpPr>
          <p:cNvPr id="2" name="Group 16" descr="INCLUSIVE"/>
          <p:cNvGrpSpPr>
            <a:grpSpLocks/>
          </p:cNvGrpSpPr>
          <p:nvPr/>
        </p:nvGrpSpPr>
        <p:grpSpPr bwMode="auto">
          <a:xfrm>
            <a:off x="7086600" y="1447800"/>
            <a:ext cx="1752600" cy="3662363"/>
            <a:chOff x="4416" y="864"/>
            <a:chExt cx="1104" cy="2307"/>
          </a:xfrm>
        </p:grpSpPr>
        <p:sp>
          <p:nvSpPr>
            <p:cNvPr id="334876" name="Line 17"/>
            <p:cNvSpPr>
              <a:spLocks noChangeShapeType="1"/>
            </p:cNvSpPr>
            <p:nvPr/>
          </p:nvSpPr>
          <p:spPr bwMode="auto">
            <a:xfrm>
              <a:off x="4416" y="960"/>
              <a:ext cx="0" cy="22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4877" name="Text Box 18"/>
            <p:cNvSpPr txBox="1">
              <a:spLocks noChangeArrowheads="1"/>
            </p:cNvSpPr>
            <p:nvPr/>
          </p:nvSpPr>
          <p:spPr bwMode="auto">
            <a:xfrm>
              <a:off x="4416" y="864"/>
              <a:ext cx="1104"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l-GR" altLang="en-US" sz="1800" b="1" dirty="0">
                  <a:solidFill>
                    <a:schemeClr val="accent1"/>
                  </a:solidFill>
                  <a:latin typeface="Arial" pitchFamily="34" charset="0"/>
                  <a:cs typeface="Arial" pitchFamily="34" charset="0"/>
                </a:rPr>
                <a:t>ΠΕΡΙΕΚΤΙΚΗ ΜΝΗΜΗ (</a:t>
              </a:r>
              <a:r>
                <a:rPr lang="en-US" altLang="en-US" sz="1800" b="1" dirty="0">
                  <a:solidFill>
                    <a:schemeClr val="accent1"/>
                  </a:solidFill>
                  <a:latin typeface="Arial" pitchFamily="34" charset="0"/>
                  <a:cs typeface="Arial" pitchFamily="34" charset="0"/>
                </a:rPr>
                <a:t>inclusive)</a:t>
              </a:r>
              <a:r>
                <a:rPr lang="el-GR" altLang="en-US" sz="1800" b="1" dirty="0">
                  <a:solidFill>
                    <a:schemeClr val="accent1"/>
                  </a:solidFill>
                  <a:latin typeface="Arial" pitchFamily="34" charset="0"/>
                  <a:cs typeface="Arial" pitchFamily="34" charset="0"/>
                </a:rPr>
                <a:t>:</a:t>
              </a:r>
            </a:p>
            <a:p>
              <a:endParaRPr lang="el-GR" altLang="en-US" sz="1800" b="1" dirty="0">
                <a:solidFill>
                  <a:schemeClr val="accent1"/>
                </a:solidFill>
                <a:latin typeface="Arial" pitchFamily="34" charset="0"/>
                <a:cs typeface="Arial" pitchFamily="34" charset="0"/>
              </a:endParaRPr>
            </a:p>
            <a:p>
              <a:r>
                <a:rPr lang="el-GR" altLang="en-US" sz="1800" dirty="0">
                  <a:latin typeface="Arial" pitchFamily="34" charset="0"/>
                  <a:cs typeface="Arial" pitchFamily="34" charset="0"/>
                </a:rPr>
                <a:t>ότι είναι στην</a:t>
              </a:r>
              <a:r>
                <a:rPr lang="en-US" altLang="en-US" sz="1800" dirty="0">
                  <a:latin typeface="Arial" pitchFamily="34" charset="0"/>
                  <a:cs typeface="Arial" pitchFamily="34" charset="0"/>
                </a:rPr>
                <a:t> L1 </a:t>
              </a:r>
              <a:r>
                <a:rPr lang="el-GR" altLang="en-US" sz="1800" dirty="0">
                  <a:latin typeface="Arial" pitchFamily="34" charset="0"/>
                  <a:cs typeface="Arial" pitchFamily="34" charset="0"/>
                </a:rPr>
                <a:t>είναι υποσύνολο </a:t>
              </a:r>
              <a:r>
                <a:rPr lang="el-GR" altLang="en-US" sz="1800" dirty="0" smtClean="0">
                  <a:latin typeface="Arial" pitchFamily="34" charset="0"/>
                  <a:cs typeface="Arial" pitchFamily="34" charset="0"/>
                </a:rPr>
                <a:t>αυτού </a:t>
              </a:r>
              <a:r>
                <a:rPr lang="el-GR" altLang="en-US" sz="1800" dirty="0">
                  <a:latin typeface="Arial" pitchFamily="34" charset="0"/>
                  <a:cs typeface="Arial" pitchFamily="34" charset="0"/>
                </a:rPr>
                <a:t>της </a:t>
              </a:r>
              <a:r>
                <a:rPr lang="en-US" altLang="en-US" sz="1800" dirty="0">
                  <a:latin typeface="Arial" pitchFamily="34" charset="0"/>
                  <a:cs typeface="Arial" pitchFamily="34" charset="0"/>
                </a:rPr>
                <a:t>L2</a:t>
              </a:r>
              <a:r>
                <a:rPr lang="el-GR" altLang="en-US" sz="1800" dirty="0">
                  <a:latin typeface="Arial" pitchFamily="34" charset="0"/>
                  <a:cs typeface="Arial" pitchFamily="34" charset="0"/>
                </a:rPr>
                <a:t> που είναι υποσύνολο της </a:t>
              </a:r>
              <a:r>
                <a:rPr lang="en-US" altLang="en-US" sz="1800" dirty="0">
                  <a:latin typeface="Arial" pitchFamily="34" charset="0"/>
                  <a:cs typeface="Arial" pitchFamily="34" charset="0"/>
                </a:rPr>
                <a:t>MM </a:t>
              </a:r>
              <a:r>
                <a:rPr lang="el-GR" altLang="en-US" sz="1800" dirty="0">
                  <a:latin typeface="Arial" pitchFamily="34" charset="0"/>
                  <a:cs typeface="Arial" pitchFamily="34" charset="0"/>
                </a:rPr>
                <a:t>που είναι υποσύνολο της </a:t>
              </a:r>
              <a:r>
                <a:rPr lang="en-US" altLang="en-US" sz="1800" dirty="0">
                  <a:latin typeface="Arial" pitchFamily="34" charset="0"/>
                  <a:cs typeface="Arial" pitchFamily="34" charset="0"/>
                </a:rPr>
                <a:t>SM…</a:t>
              </a:r>
            </a:p>
          </p:txBody>
        </p:sp>
      </p:grpSp>
      <p:grpSp>
        <p:nvGrpSpPr>
          <p:cNvPr id="3" name="Group 2" descr="PROCESSOR"/>
          <p:cNvGrpSpPr/>
          <p:nvPr/>
        </p:nvGrpSpPr>
        <p:grpSpPr>
          <a:xfrm>
            <a:off x="1905000" y="1614488"/>
            <a:ext cx="4953000" cy="4252912"/>
            <a:chOff x="1905000" y="1614488"/>
            <a:chExt cx="4953000" cy="4252912"/>
          </a:xfrm>
        </p:grpSpPr>
        <p:sp>
          <p:nvSpPr>
            <p:cNvPr id="334852" name="AutoShape 3"/>
            <p:cNvSpPr>
              <a:spLocks noChangeArrowheads="1"/>
            </p:cNvSpPr>
            <p:nvPr/>
          </p:nvSpPr>
          <p:spPr bwMode="auto">
            <a:xfrm>
              <a:off x="2057400" y="1995488"/>
              <a:ext cx="4800600" cy="32004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4853" name="Line 4"/>
            <p:cNvSpPr>
              <a:spLocks noChangeShapeType="1"/>
            </p:cNvSpPr>
            <p:nvPr/>
          </p:nvSpPr>
          <p:spPr bwMode="auto">
            <a:xfrm>
              <a:off x="3886200" y="2757488"/>
              <a:ext cx="114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855" name="Text Box 6"/>
            <p:cNvSpPr txBox="1">
              <a:spLocks noChangeArrowheads="1"/>
            </p:cNvSpPr>
            <p:nvPr/>
          </p:nvSpPr>
          <p:spPr bwMode="auto">
            <a:xfrm>
              <a:off x="4191000" y="2300288"/>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L1</a:t>
              </a:r>
            </a:p>
          </p:txBody>
        </p:sp>
        <p:sp>
          <p:nvSpPr>
            <p:cNvPr id="334856" name="Line 7"/>
            <p:cNvSpPr>
              <a:spLocks noChangeShapeType="1"/>
            </p:cNvSpPr>
            <p:nvPr/>
          </p:nvSpPr>
          <p:spPr bwMode="auto">
            <a:xfrm>
              <a:off x="3352800" y="3519488"/>
              <a:ext cx="2209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857" name="Line 8"/>
            <p:cNvSpPr>
              <a:spLocks noChangeShapeType="1"/>
            </p:cNvSpPr>
            <p:nvPr/>
          </p:nvSpPr>
          <p:spPr bwMode="auto">
            <a:xfrm>
              <a:off x="2743200" y="4281488"/>
              <a:ext cx="3429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858" name="Text Box 9"/>
            <p:cNvSpPr txBox="1">
              <a:spLocks noChangeArrowheads="1"/>
            </p:cNvSpPr>
            <p:nvPr/>
          </p:nvSpPr>
          <p:spPr bwMode="auto">
            <a:xfrm>
              <a:off x="4191000" y="2986088"/>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dirty="0">
                  <a:latin typeface="Arial" pitchFamily="34" charset="0"/>
                  <a:cs typeface="Arial" pitchFamily="34" charset="0"/>
                </a:rPr>
                <a:t>L2</a:t>
              </a:r>
            </a:p>
          </p:txBody>
        </p:sp>
        <p:sp>
          <p:nvSpPr>
            <p:cNvPr id="334859" name="Text Box 10"/>
            <p:cNvSpPr txBox="1">
              <a:spLocks noChangeArrowheads="1"/>
            </p:cNvSpPr>
            <p:nvPr/>
          </p:nvSpPr>
          <p:spPr bwMode="auto">
            <a:xfrm>
              <a:off x="3352800" y="374808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b="1">
                  <a:latin typeface="Arial" pitchFamily="34" charset="0"/>
                  <a:cs typeface="Arial" pitchFamily="34" charset="0"/>
                </a:rPr>
                <a:t>Main Memory</a:t>
              </a:r>
            </a:p>
          </p:txBody>
        </p:sp>
        <p:sp>
          <p:nvSpPr>
            <p:cNvPr id="334860" name="Text Box 11"/>
            <p:cNvSpPr txBox="1">
              <a:spLocks noChangeArrowheads="1"/>
            </p:cNvSpPr>
            <p:nvPr/>
          </p:nvSpPr>
          <p:spPr bwMode="auto">
            <a:xfrm>
              <a:off x="2971800" y="4662488"/>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b="1">
                  <a:latin typeface="Arial" pitchFamily="34" charset="0"/>
                  <a:cs typeface="Arial" pitchFamily="34" charset="0"/>
                </a:rPr>
                <a:t>Secondary  Memory</a:t>
              </a:r>
            </a:p>
          </p:txBody>
        </p:sp>
        <p:sp>
          <p:nvSpPr>
            <p:cNvPr id="428044" name="Line 12"/>
            <p:cNvSpPr>
              <a:spLocks noChangeShapeType="1"/>
            </p:cNvSpPr>
            <p:nvPr/>
          </p:nvSpPr>
          <p:spPr bwMode="auto">
            <a:xfrm>
              <a:off x="1905000" y="1614488"/>
              <a:ext cx="0" cy="350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8046" name="Line 14"/>
            <p:cNvSpPr>
              <a:spLocks noChangeShapeType="1"/>
            </p:cNvSpPr>
            <p:nvPr/>
          </p:nvSpPr>
          <p:spPr bwMode="auto">
            <a:xfrm>
              <a:off x="2057400" y="5424488"/>
              <a:ext cx="48006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8047" name="Text Box 15"/>
            <p:cNvSpPr txBox="1">
              <a:spLocks noChangeArrowheads="1"/>
            </p:cNvSpPr>
            <p:nvPr/>
          </p:nvSpPr>
          <p:spPr bwMode="auto">
            <a:xfrm>
              <a:off x="2133600" y="5500688"/>
              <a:ext cx="472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l-GR" altLang="en-US" sz="1800">
                  <a:latin typeface="Arial" pitchFamily="34" charset="0"/>
                  <a:cs typeface="Arial" pitchFamily="34" charset="0"/>
                </a:rPr>
                <a:t>(Σχετικό) Μέγεθος Μνήμης σε Κάθε Επίπεδο</a:t>
              </a:r>
              <a:endParaRPr lang="en-US" altLang="en-US" sz="1800">
                <a:latin typeface="Arial" pitchFamily="34" charset="0"/>
                <a:cs typeface="Arial" pitchFamily="34" charset="0"/>
              </a:endParaRPr>
            </a:p>
          </p:txBody>
        </p:sp>
        <p:grpSp>
          <p:nvGrpSpPr>
            <p:cNvPr id="334866" name="Group 19"/>
            <p:cNvGrpSpPr>
              <a:grpSpLocks/>
            </p:cNvGrpSpPr>
            <p:nvPr/>
          </p:nvGrpSpPr>
          <p:grpSpPr bwMode="auto">
            <a:xfrm>
              <a:off x="4495800" y="1690688"/>
              <a:ext cx="0" cy="2895600"/>
              <a:chOff x="2832" y="1065"/>
              <a:chExt cx="0" cy="1824"/>
            </a:xfrm>
          </p:grpSpPr>
          <p:sp>
            <p:nvSpPr>
              <p:cNvPr id="334872" name="Line 20"/>
              <p:cNvSpPr>
                <a:spLocks noChangeShapeType="1"/>
              </p:cNvSpPr>
              <p:nvPr/>
            </p:nvSpPr>
            <p:spPr bwMode="auto">
              <a:xfrm>
                <a:off x="2832" y="1065"/>
                <a:ext cx="0" cy="19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4873" name="Line 21"/>
              <p:cNvSpPr>
                <a:spLocks noChangeShapeType="1"/>
              </p:cNvSpPr>
              <p:nvPr/>
            </p:nvSpPr>
            <p:spPr bwMode="auto">
              <a:xfrm>
                <a:off x="2832" y="1641"/>
                <a:ext cx="0" cy="19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4874" name="Line 22"/>
              <p:cNvSpPr>
                <a:spLocks noChangeShapeType="1"/>
              </p:cNvSpPr>
              <p:nvPr/>
            </p:nvSpPr>
            <p:spPr bwMode="auto">
              <a:xfrm>
                <a:off x="2832" y="2553"/>
                <a:ext cx="0" cy="336"/>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4875" name="Line 23"/>
              <p:cNvSpPr>
                <a:spLocks noChangeShapeType="1"/>
              </p:cNvSpPr>
              <p:nvPr/>
            </p:nvSpPr>
            <p:spPr bwMode="auto">
              <a:xfrm>
                <a:off x="2832" y="2121"/>
                <a:ext cx="0" cy="19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24" descr="INCLUSIVE"/>
          <p:cNvGrpSpPr>
            <a:grpSpLocks/>
          </p:cNvGrpSpPr>
          <p:nvPr/>
        </p:nvGrpSpPr>
        <p:grpSpPr bwMode="auto">
          <a:xfrm>
            <a:off x="4495800" y="1714500"/>
            <a:ext cx="2684463" cy="3071813"/>
            <a:chOff x="2832" y="1080"/>
            <a:chExt cx="1691" cy="1935"/>
          </a:xfrm>
        </p:grpSpPr>
        <p:sp>
          <p:nvSpPr>
            <p:cNvPr id="334868" name="Text Box 25"/>
            <p:cNvSpPr txBox="1">
              <a:spLocks noChangeArrowheads="1"/>
            </p:cNvSpPr>
            <p:nvPr/>
          </p:nvSpPr>
          <p:spPr bwMode="auto">
            <a:xfrm>
              <a:off x="2832" y="1080"/>
              <a:ext cx="10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4-8 bytes (</a:t>
              </a:r>
              <a:r>
                <a:rPr lang="en-US" altLang="en-US" sz="1600">
                  <a:solidFill>
                    <a:srgbClr val="FF9900"/>
                  </a:solidFill>
                  <a:latin typeface="Arial" pitchFamily="34" charset="0"/>
                  <a:cs typeface="Arial" pitchFamily="34" charset="0"/>
                </a:rPr>
                <a:t>word</a:t>
              </a:r>
              <a:r>
                <a:rPr lang="en-US" altLang="en-US" sz="1600">
                  <a:latin typeface="Arial" pitchFamily="34" charset="0"/>
                  <a:cs typeface="Arial" pitchFamily="34" charset="0"/>
                </a:rPr>
                <a:t>)</a:t>
              </a:r>
            </a:p>
          </p:txBody>
        </p:sp>
        <p:sp>
          <p:nvSpPr>
            <p:cNvPr id="334869" name="Text Box 26"/>
            <p:cNvSpPr txBox="1">
              <a:spLocks noChangeArrowheads="1"/>
            </p:cNvSpPr>
            <p:nvPr/>
          </p:nvSpPr>
          <p:spPr bwMode="auto">
            <a:xfrm>
              <a:off x="2832" y="2169"/>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1 to 4 blocks</a:t>
              </a:r>
            </a:p>
          </p:txBody>
        </p:sp>
        <p:sp>
          <p:nvSpPr>
            <p:cNvPr id="334870" name="Text Box 27"/>
            <p:cNvSpPr txBox="1">
              <a:spLocks noChangeArrowheads="1"/>
            </p:cNvSpPr>
            <p:nvPr/>
          </p:nvSpPr>
          <p:spPr bwMode="auto">
            <a:xfrm>
              <a:off x="2832" y="2649"/>
              <a:ext cx="169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1,024+ bytes (</a:t>
              </a:r>
              <a:r>
                <a:rPr lang="en-US" altLang="en-US" sz="1600">
                  <a:solidFill>
                    <a:srgbClr val="FF9900"/>
                  </a:solidFill>
                  <a:latin typeface="Arial" pitchFamily="34" charset="0"/>
                  <a:cs typeface="Arial" pitchFamily="34" charset="0"/>
                </a:rPr>
                <a:t>disk sector = </a:t>
              </a:r>
            </a:p>
            <a:p>
              <a:r>
                <a:rPr lang="en-US" altLang="en-US" sz="1600">
                  <a:solidFill>
                    <a:srgbClr val="FF9900"/>
                  </a:solidFill>
                  <a:latin typeface="Arial" pitchFamily="34" charset="0"/>
                  <a:cs typeface="Arial" pitchFamily="34" charset="0"/>
                </a:rPr>
                <a:t>                        page</a:t>
              </a:r>
              <a:r>
                <a:rPr lang="en-US" altLang="en-US" sz="1600">
                  <a:latin typeface="Arial" pitchFamily="34" charset="0"/>
                  <a:cs typeface="Arial" pitchFamily="34" charset="0"/>
                </a:rPr>
                <a:t>)</a:t>
              </a:r>
            </a:p>
          </p:txBody>
        </p:sp>
        <p:sp>
          <p:nvSpPr>
            <p:cNvPr id="334871" name="Text Box 28"/>
            <p:cNvSpPr txBox="1">
              <a:spLocks noChangeArrowheads="1"/>
            </p:cNvSpPr>
            <p:nvPr/>
          </p:nvSpPr>
          <p:spPr bwMode="auto">
            <a:xfrm>
              <a:off x="2832" y="1689"/>
              <a:ext cx="1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8-32 bytes (</a:t>
              </a:r>
              <a:r>
                <a:rPr lang="en-US" altLang="en-US" sz="1600">
                  <a:solidFill>
                    <a:srgbClr val="FF9900"/>
                  </a:solidFill>
                  <a:latin typeface="Arial" pitchFamily="34" charset="0"/>
                  <a:cs typeface="Arial" pitchFamily="34" charset="0"/>
                </a:rPr>
                <a:t>block</a:t>
              </a:r>
              <a:r>
                <a:rPr lang="en-US" altLang="en-US" sz="1600">
                  <a:latin typeface="Arial" pitchFamily="34" charset="0"/>
                  <a:cs typeface="Arial"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6"/>
          <p:cNvSpPr>
            <a:spLocks noGrp="1"/>
          </p:cNvSpPr>
          <p:nvPr>
            <p:ph type="sldNum" sz="quarter" idx="12"/>
          </p:nvPr>
        </p:nvSpPr>
        <p:spPr/>
        <p:txBody>
          <a:bodyPr/>
          <a:lstStyle/>
          <a:p>
            <a:pPr>
              <a:defRPr/>
            </a:pPr>
            <a:fld id="{5344E919-84C6-4B55-8437-39F779F3B0EE}" type="slidenum">
              <a:rPr lang="en-US"/>
              <a:pPr>
                <a:defRPr/>
              </a:pPr>
              <a:t>11</a:t>
            </a:fld>
            <a:endParaRPr lang="en-US"/>
          </a:p>
        </p:txBody>
      </p:sp>
      <p:sp>
        <p:nvSpPr>
          <p:cNvPr id="335875" name="Rectangle 2"/>
          <p:cNvSpPr>
            <a:spLocks noGrp="1" noChangeArrowheads="1"/>
          </p:cNvSpPr>
          <p:nvPr>
            <p:ph type="title"/>
          </p:nvPr>
        </p:nvSpPr>
        <p:spPr>
          <a:xfrm>
            <a:off x="1143000" y="0"/>
            <a:ext cx="7772400" cy="1143000"/>
          </a:xfrm>
          <a:noFill/>
        </p:spPr>
        <p:txBody>
          <a:bodyPr/>
          <a:lstStyle/>
          <a:p>
            <a:pPr eaLnBrk="1" hangingPunct="1"/>
            <a:r>
              <a:rPr lang="el-GR" altLang="en-US" smtClean="0">
                <a:solidFill>
                  <a:schemeClr val="accent2"/>
                </a:solidFill>
              </a:rPr>
              <a:t>Ιεραρχία Μνήμης</a:t>
            </a:r>
            <a:endParaRPr lang="en-US" altLang="en-US" smtClean="0">
              <a:solidFill>
                <a:schemeClr val="accent2"/>
              </a:solidFill>
            </a:endParaRPr>
          </a:p>
        </p:txBody>
      </p:sp>
      <p:sp>
        <p:nvSpPr>
          <p:cNvPr id="335876" name="Rectangle 3"/>
          <p:cNvSpPr>
            <a:spLocks noGrp="1" noChangeArrowheads="1"/>
          </p:cNvSpPr>
          <p:nvPr>
            <p:ph type="body" sz="half" idx="1"/>
          </p:nvPr>
        </p:nvSpPr>
        <p:spPr>
          <a:xfrm>
            <a:off x="228600" y="990600"/>
            <a:ext cx="4495800" cy="3054350"/>
          </a:xfrm>
          <a:noFill/>
        </p:spPr>
        <p:txBody>
          <a:bodyPr lIns="63500" tIns="25400" rIns="63500" bIns="25400">
            <a:spAutoFit/>
          </a:bodyPr>
          <a:lstStyle/>
          <a:p>
            <a:pPr eaLnBrk="1" hangingPunct="1"/>
            <a:r>
              <a:rPr lang="el-GR" altLang="en-US" sz="2000" smtClean="0"/>
              <a:t>Οι </a:t>
            </a:r>
            <a:r>
              <a:rPr lang="en-US" altLang="en-US" sz="2000" smtClean="0"/>
              <a:t>caches </a:t>
            </a:r>
            <a:r>
              <a:rPr lang="el-GR" altLang="en-US" sz="2000" smtClean="0"/>
              <a:t>χρησιμοποιούν</a:t>
            </a:r>
            <a:r>
              <a:rPr lang="en-US" altLang="en-US" sz="2000" smtClean="0"/>
              <a:t> </a:t>
            </a:r>
            <a:r>
              <a:rPr lang="en-US" altLang="en-US" sz="2000" b="1" i="1" smtClean="0">
                <a:solidFill>
                  <a:srgbClr val="008000"/>
                </a:solidFill>
              </a:rPr>
              <a:t>SRAM</a:t>
            </a:r>
            <a:r>
              <a:rPr lang="en-US" altLang="en-US" sz="2000" i="1" smtClean="0"/>
              <a:t> </a:t>
            </a:r>
            <a:r>
              <a:rPr lang="el-GR" altLang="en-US" sz="2000" smtClean="0"/>
              <a:t>για ταχύτητα και για να συμβαδίσουν με την τεχνολογία:</a:t>
            </a:r>
            <a:endParaRPr lang="en-US" altLang="en-US" sz="2000" smtClean="0"/>
          </a:p>
          <a:p>
            <a:pPr lvl="1" eaLnBrk="1" hangingPunct="1"/>
            <a:r>
              <a:rPr lang="el-GR" altLang="en-US" sz="1800" smtClean="0"/>
              <a:t>Μικρή χωρητικότητα </a:t>
            </a:r>
            <a:r>
              <a:rPr lang="en-US" altLang="en-US" sz="1800" smtClean="0"/>
              <a:t>(6 transistor cells), </a:t>
            </a:r>
            <a:r>
              <a:rPr lang="el-GR" altLang="en-US" sz="1800" smtClean="0"/>
              <a:t>μεγάλη κατανάλωση ισχύος</a:t>
            </a:r>
            <a:r>
              <a:rPr lang="en-US" altLang="en-US" sz="1800" smtClean="0"/>
              <a:t>, </a:t>
            </a:r>
            <a:r>
              <a:rPr lang="el-GR" altLang="en-US" sz="1800" smtClean="0"/>
              <a:t>ακριβές, γρήγορες</a:t>
            </a:r>
            <a:endParaRPr lang="en-US" altLang="en-US" sz="1800" smtClean="0"/>
          </a:p>
          <a:p>
            <a:pPr lvl="1" eaLnBrk="1" hangingPunct="1"/>
            <a:r>
              <a:rPr lang="el-GR" altLang="en-US" sz="1800" b="1" smtClean="0">
                <a:solidFill>
                  <a:srgbClr val="FF9900"/>
                </a:solidFill>
              </a:rPr>
              <a:t>Στατική μνήμη</a:t>
            </a:r>
            <a:r>
              <a:rPr lang="en-US" altLang="en-US" sz="1800" b="1" smtClean="0">
                <a:solidFill>
                  <a:srgbClr val="FF9900"/>
                </a:solidFill>
              </a:rPr>
              <a:t> SRAM</a:t>
            </a:r>
            <a:r>
              <a:rPr lang="en-US" altLang="en-US" sz="1800" smtClean="0"/>
              <a:t>:  </a:t>
            </a:r>
            <a:r>
              <a:rPr lang="el-GR" altLang="en-US" sz="1800" smtClean="0"/>
              <a:t>διατηρεί το περιεχόμενο (μέχρι διακοπής τροφοδότησης)</a:t>
            </a:r>
            <a:endParaRPr lang="en-US" altLang="en-US" sz="1800" smtClean="0"/>
          </a:p>
          <a:p>
            <a:pPr lvl="1" eaLnBrk="1" hangingPunct="1"/>
            <a:endParaRPr lang="en-US" altLang="en-US" sz="1800" smtClean="0"/>
          </a:p>
        </p:txBody>
      </p:sp>
      <p:sp>
        <p:nvSpPr>
          <p:cNvPr id="335884" name="Text Box 11"/>
          <p:cNvSpPr txBox="1">
            <a:spLocks noChangeArrowheads="1"/>
          </p:cNvSpPr>
          <p:nvPr/>
        </p:nvSpPr>
        <p:spPr bwMode="auto">
          <a:xfrm>
            <a:off x="8001000" y="26670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Dout[15-0]</a:t>
            </a:r>
          </a:p>
        </p:txBody>
      </p:sp>
      <p:grpSp>
        <p:nvGrpSpPr>
          <p:cNvPr id="2" name="Group 1" descr="SRAM"/>
          <p:cNvGrpSpPr/>
          <p:nvPr/>
        </p:nvGrpSpPr>
        <p:grpSpPr>
          <a:xfrm>
            <a:off x="5029200" y="1447800"/>
            <a:ext cx="3505200" cy="2057400"/>
            <a:chOff x="5029200" y="1447800"/>
            <a:chExt cx="3505200" cy="2057400"/>
          </a:xfrm>
        </p:grpSpPr>
        <p:sp>
          <p:nvSpPr>
            <p:cNvPr id="335877" name="Rectangle 4"/>
            <p:cNvSpPr>
              <a:spLocks noChangeArrowheads="1"/>
            </p:cNvSpPr>
            <p:nvPr/>
          </p:nvSpPr>
          <p:spPr bwMode="auto">
            <a:xfrm>
              <a:off x="6858000" y="1447800"/>
              <a:ext cx="1066800" cy="1905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5878" name="Line 5"/>
            <p:cNvSpPr>
              <a:spLocks noChangeShapeType="1"/>
            </p:cNvSpPr>
            <p:nvPr/>
          </p:nvSpPr>
          <p:spPr bwMode="auto">
            <a:xfrm>
              <a:off x="7924800" y="24384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5879" name="Line 6"/>
            <p:cNvSpPr>
              <a:spLocks noChangeShapeType="1"/>
            </p:cNvSpPr>
            <p:nvPr/>
          </p:nvSpPr>
          <p:spPr bwMode="auto">
            <a:xfrm flipH="1">
              <a:off x="8077200" y="2286000"/>
              <a:ext cx="762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80" name="Line 7"/>
            <p:cNvSpPr>
              <a:spLocks noChangeShapeType="1"/>
            </p:cNvSpPr>
            <p:nvPr/>
          </p:nvSpPr>
          <p:spPr bwMode="auto">
            <a:xfrm>
              <a:off x="6477000" y="17526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5881" name="Line 8"/>
            <p:cNvSpPr>
              <a:spLocks noChangeShapeType="1"/>
            </p:cNvSpPr>
            <p:nvPr/>
          </p:nvSpPr>
          <p:spPr bwMode="auto">
            <a:xfrm flipH="1">
              <a:off x="6629400" y="1600200"/>
              <a:ext cx="762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82" name="Line 9"/>
            <p:cNvSpPr>
              <a:spLocks noChangeShapeType="1"/>
            </p:cNvSpPr>
            <p:nvPr/>
          </p:nvSpPr>
          <p:spPr bwMode="auto">
            <a:xfrm>
              <a:off x="6477000" y="31242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5883" name="Line 10"/>
            <p:cNvSpPr>
              <a:spLocks noChangeShapeType="1"/>
            </p:cNvSpPr>
            <p:nvPr/>
          </p:nvSpPr>
          <p:spPr bwMode="auto">
            <a:xfrm flipH="1">
              <a:off x="6629400" y="2971800"/>
              <a:ext cx="762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85" name="Text Box 12"/>
            <p:cNvSpPr txBox="1">
              <a:spLocks noChangeArrowheads="1"/>
            </p:cNvSpPr>
            <p:nvPr/>
          </p:nvSpPr>
          <p:spPr bwMode="auto">
            <a:xfrm>
              <a:off x="6858000" y="202565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SRAM</a:t>
              </a:r>
            </a:p>
            <a:p>
              <a:pPr algn="ctr"/>
              <a:r>
                <a:rPr lang="en-US" altLang="en-US" sz="1800">
                  <a:latin typeface="Arial" pitchFamily="34" charset="0"/>
                  <a:cs typeface="Arial" pitchFamily="34" charset="0"/>
                </a:rPr>
                <a:t>2M x 16</a:t>
              </a:r>
            </a:p>
          </p:txBody>
        </p:sp>
        <p:sp>
          <p:nvSpPr>
            <p:cNvPr id="335886" name="Text Box 13"/>
            <p:cNvSpPr txBox="1">
              <a:spLocks noChangeArrowheads="1"/>
            </p:cNvSpPr>
            <p:nvPr/>
          </p:nvSpPr>
          <p:spPr bwMode="auto">
            <a:xfrm>
              <a:off x="5410200" y="2895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Din[15-0]</a:t>
              </a:r>
            </a:p>
          </p:txBody>
        </p:sp>
        <p:sp>
          <p:nvSpPr>
            <p:cNvPr id="335887" name="Text Box 14"/>
            <p:cNvSpPr txBox="1">
              <a:spLocks noChangeArrowheads="1"/>
            </p:cNvSpPr>
            <p:nvPr/>
          </p:nvSpPr>
          <p:spPr bwMode="auto">
            <a:xfrm>
              <a:off x="5486400" y="1524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Address</a:t>
              </a:r>
            </a:p>
          </p:txBody>
        </p:sp>
        <p:sp>
          <p:nvSpPr>
            <p:cNvPr id="335888" name="Text Box 15"/>
            <p:cNvSpPr txBox="1">
              <a:spLocks noChangeArrowheads="1"/>
            </p:cNvSpPr>
            <p:nvPr/>
          </p:nvSpPr>
          <p:spPr bwMode="auto">
            <a:xfrm>
              <a:off x="5334000" y="19050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Chip select</a:t>
              </a:r>
            </a:p>
          </p:txBody>
        </p:sp>
        <p:sp>
          <p:nvSpPr>
            <p:cNvPr id="335889" name="Text Box 16"/>
            <p:cNvSpPr txBox="1">
              <a:spLocks noChangeArrowheads="1"/>
            </p:cNvSpPr>
            <p:nvPr/>
          </p:nvSpPr>
          <p:spPr bwMode="auto">
            <a:xfrm>
              <a:off x="5029200" y="22098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Output enable</a:t>
              </a:r>
            </a:p>
          </p:txBody>
        </p:sp>
        <p:sp>
          <p:nvSpPr>
            <p:cNvPr id="335890" name="Text Box 17"/>
            <p:cNvSpPr txBox="1">
              <a:spLocks noChangeArrowheads="1"/>
            </p:cNvSpPr>
            <p:nvPr/>
          </p:nvSpPr>
          <p:spPr bwMode="auto">
            <a:xfrm>
              <a:off x="5181600" y="25146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Write enable</a:t>
              </a:r>
            </a:p>
          </p:txBody>
        </p:sp>
        <p:sp>
          <p:nvSpPr>
            <p:cNvPr id="335891" name="Line 18"/>
            <p:cNvSpPr>
              <a:spLocks noChangeShapeType="1"/>
            </p:cNvSpPr>
            <p:nvPr/>
          </p:nvSpPr>
          <p:spPr bwMode="auto">
            <a:xfrm>
              <a:off x="6477000" y="2743200"/>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5892" name="Line 19"/>
            <p:cNvSpPr>
              <a:spLocks noChangeShapeType="1"/>
            </p:cNvSpPr>
            <p:nvPr/>
          </p:nvSpPr>
          <p:spPr bwMode="auto">
            <a:xfrm>
              <a:off x="6477000" y="2438400"/>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5893" name="Line 20"/>
            <p:cNvSpPr>
              <a:spLocks noChangeShapeType="1"/>
            </p:cNvSpPr>
            <p:nvPr/>
          </p:nvSpPr>
          <p:spPr bwMode="auto">
            <a:xfrm>
              <a:off x="6477000" y="2133600"/>
              <a:ext cx="381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5894" name="Text Box 21"/>
            <p:cNvSpPr txBox="1">
              <a:spLocks noChangeArrowheads="1"/>
            </p:cNvSpPr>
            <p:nvPr/>
          </p:nvSpPr>
          <p:spPr bwMode="auto">
            <a:xfrm>
              <a:off x="7924800" y="1981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400">
                  <a:latin typeface="Arial" pitchFamily="34" charset="0"/>
                  <a:cs typeface="Arial" pitchFamily="34" charset="0"/>
                </a:rPr>
                <a:t>16</a:t>
              </a:r>
            </a:p>
          </p:txBody>
        </p:sp>
        <p:sp>
          <p:nvSpPr>
            <p:cNvPr id="335895" name="Text Box 22"/>
            <p:cNvSpPr txBox="1">
              <a:spLocks noChangeArrowheads="1"/>
            </p:cNvSpPr>
            <p:nvPr/>
          </p:nvSpPr>
          <p:spPr bwMode="auto">
            <a:xfrm>
              <a:off x="6400800" y="3200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400">
                  <a:latin typeface="Arial" pitchFamily="34" charset="0"/>
                  <a:cs typeface="Arial" pitchFamily="34" charset="0"/>
                </a:rPr>
                <a:t>16</a:t>
              </a:r>
            </a:p>
          </p:txBody>
        </p:sp>
      </p:grpSp>
      <p:sp>
        <p:nvSpPr>
          <p:cNvPr id="335896" name="Text Box 23"/>
          <p:cNvSpPr txBox="1">
            <a:spLocks noChangeArrowheads="1"/>
          </p:cNvSpPr>
          <p:nvPr/>
        </p:nvSpPr>
        <p:spPr bwMode="auto">
          <a:xfrm>
            <a:off x="6400800" y="1371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400">
                <a:latin typeface="Arial" pitchFamily="34" charset="0"/>
                <a:cs typeface="Arial" pitchFamily="34" charset="0"/>
              </a:rPr>
              <a:t>21</a:t>
            </a:r>
          </a:p>
        </p:txBody>
      </p:sp>
      <p:sp>
        <p:nvSpPr>
          <p:cNvPr id="429080" name="Rectangle 24"/>
          <p:cNvSpPr>
            <a:spLocks noChangeArrowheads="1"/>
          </p:cNvSpPr>
          <p:nvPr/>
        </p:nvSpPr>
        <p:spPr bwMode="auto">
          <a:xfrm>
            <a:off x="152400" y="3810000"/>
            <a:ext cx="8458200" cy="18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spcBef>
                <a:spcPct val="20000"/>
              </a:spcBef>
              <a:buFontTx/>
              <a:buChar char="•"/>
            </a:pPr>
            <a:r>
              <a:rPr lang="el-GR" altLang="en-US" sz="2400" dirty="0">
                <a:cs typeface="Arial" pitchFamily="34" charset="0"/>
              </a:rPr>
              <a:t>Η </a:t>
            </a:r>
            <a:r>
              <a:rPr lang="en-US" altLang="en-US" sz="2400" dirty="0">
                <a:cs typeface="Arial" pitchFamily="34" charset="0"/>
              </a:rPr>
              <a:t>Main Memory </a:t>
            </a:r>
            <a:r>
              <a:rPr lang="el-GR" altLang="en-US" sz="2400" dirty="0" err="1">
                <a:cs typeface="Arial" pitchFamily="34" charset="0"/>
              </a:rPr>
              <a:t>χρησι</a:t>
            </a:r>
            <a:r>
              <a:rPr lang="el-GR" altLang="en-US" sz="2400" dirty="0">
                <a:cs typeface="Arial" pitchFamily="34" charset="0"/>
              </a:rPr>
              <a:t>/ποιεί </a:t>
            </a:r>
            <a:r>
              <a:rPr lang="en-US" altLang="en-US" sz="2400" b="1" i="1" dirty="0">
                <a:solidFill>
                  <a:srgbClr val="008000"/>
                </a:solidFill>
                <a:cs typeface="Arial" pitchFamily="34" charset="0"/>
              </a:rPr>
              <a:t>DRAM </a:t>
            </a:r>
            <a:r>
              <a:rPr lang="el-GR" altLang="en-US" sz="2400" dirty="0">
                <a:cs typeface="Arial" pitchFamily="34" charset="0"/>
              </a:rPr>
              <a:t>λόγω μεγάλου μεγέθους</a:t>
            </a:r>
            <a:endParaRPr lang="en-US" altLang="en-US" sz="2400" dirty="0">
              <a:cs typeface="Arial" pitchFamily="34" charset="0"/>
            </a:endParaRPr>
          </a:p>
          <a:p>
            <a:pPr lvl="1" eaLnBrk="1" hangingPunct="1">
              <a:spcBef>
                <a:spcPct val="20000"/>
              </a:spcBef>
              <a:buFontTx/>
              <a:buChar char="–"/>
            </a:pPr>
            <a:r>
              <a:rPr lang="el-GR" altLang="en-US" dirty="0">
                <a:cs typeface="Arial" pitchFamily="34" charset="0"/>
              </a:rPr>
              <a:t>Μεγάλη χωρητικότητα</a:t>
            </a:r>
            <a:r>
              <a:rPr lang="en-US" altLang="en-US" dirty="0">
                <a:cs typeface="Arial" pitchFamily="34" charset="0"/>
              </a:rPr>
              <a:t> (1 transistor cells), </a:t>
            </a:r>
            <a:r>
              <a:rPr lang="el-GR" altLang="en-US" dirty="0">
                <a:cs typeface="Arial" pitchFamily="34" charset="0"/>
              </a:rPr>
              <a:t>μικρή κατανάλωση </a:t>
            </a:r>
            <a:r>
              <a:rPr lang="el-GR" altLang="en-US" dirty="0" smtClean="0">
                <a:cs typeface="Arial" pitchFamily="34" charset="0"/>
              </a:rPr>
              <a:t>ισχύος,</a:t>
            </a:r>
            <a:endParaRPr lang="el-GR" altLang="en-US" dirty="0">
              <a:cs typeface="Arial" pitchFamily="34" charset="0"/>
            </a:endParaRPr>
          </a:p>
          <a:p>
            <a:pPr lvl="1" eaLnBrk="1" hangingPunct="1">
              <a:spcBef>
                <a:spcPct val="20000"/>
              </a:spcBef>
            </a:pPr>
            <a:r>
              <a:rPr lang="el-GR" altLang="en-US" dirty="0">
                <a:cs typeface="Arial" pitchFamily="34" charset="0"/>
              </a:rPr>
              <a:t>    αργή, φτηνή </a:t>
            </a:r>
            <a:endParaRPr lang="en-US" altLang="en-US" dirty="0">
              <a:cs typeface="Arial" pitchFamily="34" charset="0"/>
            </a:endParaRPr>
          </a:p>
          <a:p>
            <a:pPr lvl="1" eaLnBrk="1" hangingPunct="1">
              <a:spcBef>
                <a:spcPct val="20000"/>
              </a:spcBef>
              <a:buFontTx/>
              <a:buChar char="–"/>
            </a:pPr>
            <a:r>
              <a:rPr lang="el-GR" altLang="en-US" b="1" dirty="0">
                <a:solidFill>
                  <a:srgbClr val="FF9900"/>
                </a:solidFill>
                <a:cs typeface="Arial" pitchFamily="34" charset="0"/>
              </a:rPr>
              <a:t>Δυναμική μνήμη</a:t>
            </a:r>
            <a:r>
              <a:rPr lang="en-US" altLang="en-US" b="1" dirty="0">
                <a:solidFill>
                  <a:srgbClr val="FF9900"/>
                </a:solidFill>
                <a:cs typeface="Arial" pitchFamily="34" charset="0"/>
              </a:rPr>
              <a:t> </a:t>
            </a:r>
            <a:r>
              <a:rPr lang="el-GR" altLang="en-US" b="1" dirty="0" smtClean="0">
                <a:solidFill>
                  <a:srgbClr val="FF9900"/>
                </a:solidFill>
                <a:cs typeface="Arial" pitchFamily="34" charset="0"/>
              </a:rPr>
              <a:t>(</a:t>
            </a:r>
            <a:r>
              <a:rPr lang="en-US" altLang="en-US" b="1" dirty="0" smtClean="0">
                <a:solidFill>
                  <a:srgbClr val="FF9900"/>
                </a:solidFill>
                <a:cs typeface="Arial" pitchFamily="34" charset="0"/>
              </a:rPr>
              <a:t>DRAM</a:t>
            </a:r>
            <a:r>
              <a:rPr lang="el-GR" altLang="en-US" b="1" dirty="0">
                <a:solidFill>
                  <a:srgbClr val="FF9900"/>
                </a:solidFill>
                <a:cs typeface="Arial" pitchFamily="34" charset="0"/>
              </a:rPr>
              <a:t>)</a:t>
            </a:r>
            <a:r>
              <a:rPr lang="en-US" altLang="en-US" dirty="0" smtClean="0">
                <a:cs typeface="Arial" pitchFamily="34" charset="0"/>
              </a:rPr>
              <a:t>:  </a:t>
            </a:r>
            <a:r>
              <a:rPr lang="el-GR" altLang="en-US" dirty="0">
                <a:cs typeface="Arial" pitchFamily="34" charset="0"/>
              </a:rPr>
              <a:t>χρειάζεται «ανανέωση»</a:t>
            </a:r>
            <a:r>
              <a:rPr lang="en-US" altLang="en-US" dirty="0">
                <a:cs typeface="Arial" pitchFamily="34" charset="0"/>
              </a:rPr>
              <a:t> (~ </a:t>
            </a:r>
            <a:r>
              <a:rPr lang="el-GR" altLang="en-US" dirty="0">
                <a:cs typeface="Arial" pitchFamily="34" charset="0"/>
              </a:rPr>
              <a:t>κάθε</a:t>
            </a:r>
            <a:r>
              <a:rPr lang="en-US" altLang="en-US" dirty="0">
                <a:cs typeface="Arial" pitchFamily="34" charset="0"/>
              </a:rPr>
              <a:t> 8 </a:t>
            </a:r>
            <a:r>
              <a:rPr lang="en-US" altLang="en-US" dirty="0" err="1">
                <a:cs typeface="Arial" pitchFamily="34" charset="0"/>
              </a:rPr>
              <a:t>ms</a:t>
            </a:r>
            <a:r>
              <a:rPr lang="en-US" altLang="en-US" dirty="0">
                <a:cs typeface="Arial" pitchFamily="34" charset="0"/>
              </a:rPr>
              <a:t>)</a:t>
            </a:r>
          </a:p>
          <a:p>
            <a:pPr lvl="2" eaLnBrk="1" hangingPunct="1">
              <a:spcBef>
                <a:spcPct val="20000"/>
              </a:spcBef>
              <a:buFontTx/>
              <a:buChar char="•"/>
            </a:pPr>
            <a:r>
              <a:rPr lang="en-US" altLang="en-US" sz="1800" dirty="0">
                <a:cs typeface="Arial" pitchFamily="34" charset="0"/>
              </a:rPr>
              <a:t>1% to 2% </a:t>
            </a:r>
            <a:r>
              <a:rPr lang="el-GR" altLang="en-US" sz="1800" dirty="0">
                <a:cs typeface="Arial" pitchFamily="34" charset="0"/>
              </a:rPr>
              <a:t>των κύκλων λειτουργίας της</a:t>
            </a:r>
            <a:r>
              <a:rPr lang="en-US" altLang="en-US" sz="1800" dirty="0">
                <a:cs typeface="Arial" pitchFamily="34" charset="0"/>
              </a:rPr>
              <a:t> DRAM</a:t>
            </a:r>
          </a:p>
        </p:txBody>
      </p:sp>
      <p:pic>
        <p:nvPicPr>
          <p:cNvPr id="335898" name="Picture 25" descr="SRAM"/>
          <p:cNvPicPr>
            <a:picLocks noGrp="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715000" y="5759450"/>
            <a:ext cx="3192463" cy="10985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Slide Number Placeholder 4"/>
          <p:cNvSpPr>
            <a:spLocks noGrp="1"/>
          </p:cNvSpPr>
          <p:nvPr>
            <p:ph type="sldNum" sz="quarter" idx="12"/>
          </p:nvPr>
        </p:nvSpPr>
        <p:spPr/>
        <p:txBody>
          <a:bodyPr/>
          <a:lstStyle/>
          <a:p>
            <a:pPr>
              <a:defRPr/>
            </a:pPr>
            <a:fld id="{EEB0BE30-6680-4DCB-8BF7-F7F9F31696F2}" type="slidenum">
              <a:rPr lang="en-US"/>
              <a:pPr>
                <a:defRPr/>
              </a:pPr>
              <a:t>12</a:t>
            </a:fld>
            <a:endParaRPr lang="en-US"/>
          </a:p>
        </p:txBody>
      </p:sp>
      <p:pic>
        <p:nvPicPr>
          <p:cNvPr id="336899" name="Picture 4" descr="SRAM"/>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447800"/>
            <a:ext cx="6858000" cy="4452938"/>
          </a:xfrm>
          <a:noFill/>
        </p:spPr>
      </p:pic>
      <p:sp>
        <p:nvSpPr>
          <p:cNvPr id="336900" name="Text Box 6"/>
          <p:cNvSpPr txBox="1">
            <a:spLocks noChangeArrowheads="1"/>
          </p:cNvSpPr>
          <p:nvPr/>
        </p:nvSpPr>
        <p:spPr bwMode="auto">
          <a:xfrm>
            <a:off x="1050925" y="1157288"/>
            <a:ext cx="133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a:t>SRAM cell</a:t>
            </a:r>
          </a:p>
        </p:txBody>
      </p:sp>
      <p:sp>
        <p:nvSpPr>
          <p:cNvPr id="336901" name="Rectangle 7"/>
          <p:cNvSpPr>
            <a:spLocks noChangeArrowheads="1"/>
          </p:cNvSpPr>
          <p:nvPr/>
        </p:nvSpPr>
        <p:spPr bwMode="auto">
          <a:xfrm>
            <a:off x="762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eaLnBrk="1" hangingPunct="1"/>
            <a:r>
              <a:rPr lang="el-GR" altLang="en-US" sz="4400">
                <a:solidFill>
                  <a:schemeClr val="accent2"/>
                </a:solidFill>
                <a:cs typeface="Arial" pitchFamily="34" charset="0"/>
              </a:rPr>
              <a:t>Ιεραρχία Μνήμης</a:t>
            </a:r>
            <a:endParaRPr lang="en-US" altLang="en-US" sz="4400">
              <a:solidFill>
                <a:schemeClr val="accent2"/>
              </a:solidFill>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pPr>
              <a:defRPr/>
            </a:pPr>
            <a:fld id="{ED851D26-8C6F-4EE9-B458-872466D2CCEA}" type="slidenum">
              <a:rPr lang="en-US" smtClean="0"/>
              <a:pPr>
                <a:defRPr/>
              </a:pPr>
              <a:t>13</a:t>
            </a:fld>
            <a:endParaRPr lang="en-US"/>
          </a:p>
        </p:txBody>
      </p:sp>
      <p:pic>
        <p:nvPicPr>
          <p:cNvPr id="13314" name="Picture 2" descr="MEM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753951" cy="664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93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pPr>
              <a:defRPr/>
            </a:pPr>
            <a:fld id="{AC6863DB-2AFE-4093-94A3-F96979B33182}" type="slidenum">
              <a:rPr lang="en-US"/>
              <a:pPr>
                <a:defRPr/>
              </a:pPr>
              <a:t>14</a:t>
            </a:fld>
            <a:endParaRPr lang="en-US"/>
          </a:p>
        </p:txBody>
      </p:sp>
      <p:sp>
        <p:nvSpPr>
          <p:cNvPr id="338947"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Ιεραρχία Μνήμης</a:t>
            </a:r>
            <a:endParaRPr lang="en-US" altLang="en-US" smtClean="0">
              <a:solidFill>
                <a:schemeClr val="accent2"/>
              </a:solidFill>
            </a:endParaRPr>
          </a:p>
        </p:txBody>
      </p:sp>
      <p:grpSp>
        <p:nvGrpSpPr>
          <p:cNvPr id="338948" name="Group 3" descr="MEMORY"/>
          <p:cNvGrpSpPr>
            <a:grpSpLocks/>
          </p:cNvGrpSpPr>
          <p:nvPr/>
        </p:nvGrpSpPr>
        <p:grpSpPr bwMode="auto">
          <a:xfrm>
            <a:off x="914400" y="1295400"/>
            <a:ext cx="6607175" cy="4837113"/>
            <a:chOff x="1226" y="1200"/>
            <a:chExt cx="3060" cy="2268"/>
          </a:xfrm>
        </p:grpSpPr>
        <p:sp>
          <p:nvSpPr>
            <p:cNvPr id="434180" name="Rectangle 4"/>
            <p:cNvSpPr>
              <a:spLocks noChangeArrowheads="1"/>
            </p:cNvSpPr>
            <p:nvPr/>
          </p:nvSpPr>
          <p:spPr bwMode="auto">
            <a:xfrm>
              <a:off x="2496" y="1832"/>
              <a:ext cx="1040" cy="1040"/>
            </a:xfrm>
            <a:prstGeom prst="rect">
              <a:avLst/>
            </a:prstGeom>
            <a:noFill/>
            <a:ln w="25400">
              <a:solidFill>
                <a:schemeClr val="tx1"/>
              </a:solidFill>
              <a:miter lim="800000"/>
              <a:headEnd/>
              <a:tailEnd/>
            </a:ln>
            <a:effectLst>
              <a:outerShdw dist="107763" dir="2700000" algn="ctr" rotWithShape="0">
                <a:schemeClr val="bg1"/>
              </a:outerShdw>
            </a:effectLst>
          </p:spPr>
          <p:txBody>
            <a:bodyPr wrap="none" anchor="ctr"/>
            <a:lstStyle/>
            <a:p>
              <a:pPr>
                <a:defRPr/>
              </a:pPr>
              <a:endParaRPr lang="en-CA"/>
            </a:p>
          </p:txBody>
        </p:sp>
        <p:sp>
          <p:nvSpPr>
            <p:cNvPr id="338950" name="Line 5"/>
            <p:cNvSpPr>
              <a:spLocks noChangeShapeType="1"/>
            </p:cNvSpPr>
            <p:nvPr/>
          </p:nvSpPr>
          <p:spPr bwMode="auto">
            <a:xfrm>
              <a:off x="2256" y="1824"/>
              <a:ext cx="1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51" name="Line 6"/>
            <p:cNvSpPr>
              <a:spLocks noChangeShapeType="1"/>
            </p:cNvSpPr>
            <p:nvPr/>
          </p:nvSpPr>
          <p:spPr bwMode="auto">
            <a:xfrm>
              <a:off x="2264" y="2880"/>
              <a:ext cx="1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52" name="Line 7"/>
            <p:cNvSpPr>
              <a:spLocks noChangeShapeType="1"/>
            </p:cNvSpPr>
            <p:nvPr/>
          </p:nvSpPr>
          <p:spPr bwMode="auto">
            <a:xfrm flipV="1">
              <a:off x="2344" y="2632"/>
              <a:ext cx="0" cy="25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53" name="Line 8"/>
            <p:cNvSpPr>
              <a:spLocks noChangeShapeType="1"/>
            </p:cNvSpPr>
            <p:nvPr/>
          </p:nvSpPr>
          <p:spPr bwMode="auto">
            <a:xfrm>
              <a:off x="2344" y="1832"/>
              <a:ext cx="0" cy="224"/>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54" name="Rectangle 9"/>
            <p:cNvSpPr>
              <a:spLocks noChangeArrowheads="1"/>
            </p:cNvSpPr>
            <p:nvPr/>
          </p:nvSpPr>
          <p:spPr bwMode="auto">
            <a:xfrm rot="-5400000">
              <a:off x="2118" y="2334"/>
              <a:ext cx="3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N rows</a:t>
              </a:r>
            </a:p>
          </p:txBody>
        </p:sp>
        <p:sp>
          <p:nvSpPr>
            <p:cNvPr id="338955" name="Line 10"/>
            <p:cNvSpPr>
              <a:spLocks noChangeShapeType="1"/>
            </p:cNvSpPr>
            <p:nvPr/>
          </p:nvSpPr>
          <p:spPr bwMode="auto">
            <a:xfrm>
              <a:off x="3780" y="1404"/>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56" name="Line 11"/>
            <p:cNvSpPr>
              <a:spLocks noChangeShapeType="1"/>
            </p:cNvSpPr>
            <p:nvPr/>
          </p:nvSpPr>
          <p:spPr bwMode="auto">
            <a:xfrm>
              <a:off x="2724" y="1404"/>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57" name="Line 12"/>
            <p:cNvSpPr>
              <a:spLocks noChangeShapeType="1"/>
            </p:cNvSpPr>
            <p:nvPr/>
          </p:nvSpPr>
          <p:spPr bwMode="auto">
            <a:xfrm>
              <a:off x="2732" y="1492"/>
              <a:ext cx="224"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58" name="Line 13"/>
            <p:cNvSpPr>
              <a:spLocks noChangeShapeType="1"/>
            </p:cNvSpPr>
            <p:nvPr/>
          </p:nvSpPr>
          <p:spPr bwMode="auto">
            <a:xfrm flipH="1">
              <a:off x="3532" y="1492"/>
              <a:ext cx="256"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59" name="Rectangle 14"/>
            <p:cNvSpPr>
              <a:spLocks noChangeArrowheads="1"/>
            </p:cNvSpPr>
            <p:nvPr/>
          </p:nvSpPr>
          <p:spPr bwMode="auto">
            <a:xfrm>
              <a:off x="2994" y="1379"/>
              <a:ext cx="34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N cols</a:t>
              </a:r>
            </a:p>
          </p:txBody>
        </p:sp>
        <p:sp>
          <p:nvSpPr>
            <p:cNvPr id="338960" name="Line 15"/>
            <p:cNvSpPr>
              <a:spLocks noChangeShapeType="1"/>
            </p:cNvSpPr>
            <p:nvPr/>
          </p:nvSpPr>
          <p:spPr bwMode="auto">
            <a:xfrm flipV="1">
              <a:off x="2496" y="1624"/>
              <a:ext cx="176"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61" name="Line 16"/>
            <p:cNvSpPr>
              <a:spLocks noChangeShapeType="1"/>
            </p:cNvSpPr>
            <p:nvPr/>
          </p:nvSpPr>
          <p:spPr bwMode="auto">
            <a:xfrm flipV="1">
              <a:off x="3552" y="1624"/>
              <a:ext cx="176"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62" name="Line 17"/>
            <p:cNvSpPr>
              <a:spLocks noChangeShapeType="1"/>
            </p:cNvSpPr>
            <p:nvPr/>
          </p:nvSpPr>
          <p:spPr bwMode="auto">
            <a:xfrm flipV="1">
              <a:off x="3544" y="2672"/>
              <a:ext cx="176"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63" name="Line 18"/>
            <p:cNvSpPr>
              <a:spLocks noChangeShapeType="1"/>
            </p:cNvSpPr>
            <p:nvPr/>
          </p:nvSpPr>
          <p:spPr bwMode="auto">
            <a:xfrm>
              <a:off x="2688" y="1632"/>
              <a:ext cx="10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64" name="Line 19"/>
            <p:cNvSpPr>
              <a:spLocks noChangeShapeType="1"/>
            </p:cNvSpPr>
            <p:nvPr/>
          </p:nvSpPr>
          <p:spPr bwMode="auto">
            <a:xfrm>
              <a:off x="3736" y="1640"/>
              <a:ext cx="0" cy="10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65" name="Rectangle 20"/>
            <p:cNvSpPr>
              <a:spLocks noChangeArrowheads="1"/>
            </p:cNvSpPr>
            <p:nvPr/>
          </p:nvSpPr>
          <p:spPr bwMode="auto">
            <a:xfrm>
              <a:off x="2815" y="1920"/>
              <a:ext cx="36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DRAM</a:t>
              </a:r>
            </a:p>
          </p:txBody>
        </p:sp>
        <p:sp>
          <p:nvSpPr>
            <p:cNvPr id="338966" name="Line 21"/>
            <p:cNvSpPr>
              <a:spLocks noChangeShapeType="1"/>
            </p:cNvSpPr>
            <p:nvPr/>
          </p:nvSpPr>
          <p:spPr bwMode="auto">
            <a:xfrm flipH="1" flipV="1">
              <a:off x="2296" y="1488"/>
              <a:ext cx="536" cy="2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67" name="Rectangle 22"/>
            <p:cNvSpPr>
              <a:spLocks noChangeArrowheads="1"/>
            </p:cNvSpPr>
            <p:nvPr/>
          </p:nvSpPr>
          <p:spPr bwMode="auto">
            <a:xfrm>
              <a:off x="1226" y="1200"/>
              <a:ext cx="46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b="1">
                  <a:latin typeface="Arial" pitchFamily="34" charset="0"/>
                  <a:cs typeface="Arial" pitchFamily="34" charset="0"/>
                </a:rPr>
                <a:t>Column</a:t>
              </a:r>
            </a:p>
            <a:p>
              <a:pPr algn="ctr"/>
              <a:r>
                <a:rPr lang="en-US" altLang="en-US" sz="1600" b="1">
                  <a:latin typeface="Arial" pitchFamily="34" charset="0"/>
                  <a:cs typeface="Arial" pitchFamily="34" charset="0"/>
                </a:rPr>
                <a:t>Address</a:t>
              </a:r>
            </a:p>
          </p:txBody>
        </p:sp>
        <p:sp>
          <p:nvSpPr>
            <p:cNvPr id="338968" name="Line 23"/>
            <p:cNvSpPr>
              <a:spLocks noChangeShapeType="1"/>
            </p:cNvSpPr>
            <p:nvPr/>
          </p:nvSpPr>
          <p:spPr bwMode="auto">
            <a:xfrm>
              <a:off x="2824" y="3176"/>
              <a:ext cx="0" cy="1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969" name="Rectangle 24"/>
            <p:cNvSpPr>
              <a:spLocks noChangeArrowheads="1"/>
            </p:cNvSpPr>
            <p:nvPr/>
          </p:nvSpPr>
          <p:spPr bwMode="auto">
            <a:xfrm>
              <a:off x="2440" y="3312"/>
              <a:ext cx="64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M-bit Output</a:t>
              </a:r>
            </a:p>
          </p:txBody>
        </p:sp>
        <p:grpSp>
          <p:nvGrpSpPr>
            <p:cNvPr id="338970" name="Group 25"/>
            <p:cNvGrpSpPr>
              <a:grpSpLocks/>
            </p:cNvGrpSpPr>
            <p:nvPr/>
          </p:nvGrpSpPr>
          <p:grpSpPr bwMode="auto">
            <a:xfrm>
              <a:off x="2496" y="2776"/>
              <a:ext cx="1751" cy="632"/>
              <a:chOff x="3656" y="2008"/>
              <a:chExt cx="1751" cy="632"/>
            </a:xfrm>
          </p:grpSpPr>
          <p:sp>
            <p:nvSpPr>
              <p:cNvPr id="338989" name="Rectangle 26"/>
              <p:cNvSpPr>
                <a:spLocks noChangeArrowheads="1"/>
              </p:cNvSpPr>
              <p:nvPr/>
            </p:nvSpPr>
            <p:spPr bwMode="auto">
              <a:xfrm>
                <a:off x="3656" y="2216"/>
                <a:ext cx="1040" cy="176"/>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8990" name="Line 27"/>
              <p:cNvSpPr>
                <a:spLocks noChangeShapeType="1"/>
              </p:cNvSpPr>
              <p:nvPr/>
            </p:nvSpPr>
            <p:spPr bwMode="auto">
              <a:xfrm flipV="1">
                <a:off x="4712" y="2008"/>
                <a:ext cx="176" cy="20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91" name="Line 28"/>
              <p:cNvSpPr>
                <a:spLocks noChangeShapeType="1"/>
              </p:cNvSpPr>
              <p:nvPr/>
            </p:nvSpPr>
            <p:spPr bwMode="auto">
              <a:xfrm>
                <a:off x="4896" y="2024"/>
                <a:ext cx="0" cy="17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92" name="Line 29"/>
              <p:cNvSpPr>
                <a:spLocks noChangeShapeType="1"/>
              </p:cNvSpPr>
              <p:nvPr/>
            </p:nvSpPr>
            <p:spPr bwMode="auto">
              <a:xfrm flipV="1">
                <a:off x="4712" y="2200"/>
                <a:ext cx="176" cy="20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93" name="Line 30"/>
              <p:cNvSpPr>
                <a:spLocks noChangeShapeType="1"/>
              </p:cNvSpPr>
              <p:nvPr/>
            </p:nvSpPr>
            <p:spPr bwMode="auto">
              <a:xfrm>
                <a:off x="4704" y="2456"/>
                <a:ext cx="0" cy="1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94" name="Line 31"/>
              <p:cNvSpPr>
                <a:spLocks noChangeShapeType="1"/>
              </p:cNvSpPr>
              <p:nvPr/>
            </p:nvSpPr>
            <p:spPr bwMode="auto">
              <a:xfrm>
                <a:off x="4944" y="2160"/>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95" name="Line 32"/>
              <p:cNvSpPr>
                <a:spLocks noChangeShapeType="1"/>
              </p:cNvSpPr>
              <p:nvPr/>
            </p:nvSpPr>
            <p:spPr bwMode="auto">
              <a:xfrm flipV="1">
                <a:off x="4560" y="2488"/>
                <a:ext cx="136" cy="15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996" name="Line 33"/>
              <p:cNvSpPr>
                <a:spLocks noChangeShapeType="1"/>
              </p:cNvSpPr>
              <p:nvPr/>
            </p:nvSpPr>
            <p:spPr bwMode="auto">
              <a:xfrm flipV="1">
                <a:off x="4944" y="2016"/>
                <a:ext cx="144" cy="208"/>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97" name="Rectangle 34"/>
              <p:cNvSpPr>
                <a:spLocks noChangeArrowheads="1"/>
              </p:cNvSpPr>
              <p:nvPr/>
            </p:nvSpPr>
            <p:spPr bwMode="auto">
              <a:xfrm>
                <a:off x="4752" y="2352"/>
                <a:ext cx="65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M bit </a:t>
                </a:r>
                <a:r>
                  <a:rPr lang="el-GR" altLang="en-US" sz="1600">
                    <a:latin typeface="Arial" pitchFamily="34" charset="0"/>
                    <a:cs typeface="Arial" pitchFamily="34" charset="0"/>
                  </a:rPr>
                  <a:t>επίπεδα</a:t>
                </a:r>
                <a:endParaRPr lang="en-US" altLang="en-US" sz="1600">
                  <a:latin typeface="Arial" pitchFamily="34" charset="0"/>
                  <a:cs typeface="Arial" pitchFamily="34" charset="0"/>
                </a:endParaRPr>
              </a:p>
            </p:txBody>
          </p:sp>
          <p:sp>
            <p:nvSpPr>
              <p:cNvPr id="338998" name="Line 35"/>
              <p:cNvSpPr>
                <a:spLocks noChangeShapeType="1"/>
              </p:cNvSpPr>
              <p:nvPr/>
            </p:nvSpPr>
            <p:spPr bwMode="auto">
              <a:xfrm flipV="1">
                <a:off x="3656" y="2104"/>
                <a:ext cx="80" cy="112"/>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99" name="Line 36"/>
              <p:cNvSpPr>
                <a:spLocks noChangeShapeType="1"/>
              </p:cNvSpPr>
              <p:nvPr/>
            </p:nvSpPr>
            <p:spPr bwMode="auto">
              <a:xfrm flipH="1">
                <a:off x="4792" y="2016"/>
                <a:ext cx="112"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000" name="Rectangle 37"/>
              <p:cNvSpPr>
                <a:spLocks noChangeArrowheads="1"/>
              </p:cNvSpPr>
              <p:nvPr/>
            </p:nvSpPr>
            <p:spPr bwMode="auto">
              <a:xfrm>
                <a:off x="3687" y="2208"/>
                <a:ext cx="69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solidFill>
                      <a:schemeClr val="accent1"/>
                    </a:solidFill>
                    <a:latin typeface="Arial" pitchFamily="34" charset="0"/>
                    <a:cs typeface="Arial" pitchFamily="34" charset="0"/>
                  </a:rPr>
                  <a:t>  N x M SRAM</a:t>
                </a:r>
              </a:p>
            </p:txBody>
          </p:sp>
        </p:grpSp>
        <p:sp>
          <p:nvSpPr>
            <p:cNvPr id="338971" name="Line 38"/>
            <p:cNvSpPr>
              <a:spLocks noChangeShapeType="1"/>
            </p:cNvSpPr>
            <p:nvPr/>
          </p:nvSpPr>
          <p:spPr bwMode="auto">
            <a:xfrm>
              <a:off x="2496" y="2352"/>
              <a:ext cx="10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72" name="Line 39"/>
            <p:cNvSpPr>
              <a:spLocks noChangeShapeType="1"/>
            </p:cNvSpPr>
            <p:nvPr/>
          </p:nvSpPr>
          <p:spPr bwMode="auto">
            <a:xfrm>
              <a:off x="2496" y="2544"/>
              <a:ext cx="10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73" name="Line 40"/>
            <p:cNvSpPr>
              <a:spLocks noChangeShapeType="1"/>
            </p:cNvSpPr>
            <p:nvPr/>
          </p:nvSpPr>
          <p:spPr bwMode="auto">
            <a:xfrm flipV="1">
              <a:off x="3552" y="2152"/>
              <a:ext cx="176"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74" name="Line 41"/>
            <p:cNvSpPr>
              <a:spLocks noChangeShapeType="1"/>
            </p:cNvSpPr>
            <p:nvPr/>
          </p:nvSpPr>
          <p:spPr bwMode="auto">
            <a:xfrm flipV="1">
              <a:off x="3552" y="2344"/>
              <a:ext cx="176"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75" name="Line 42"/>
            <p:cNvSpPr>
              <a:spLocks noChangeShapeType="1"/>
            </p:cNvSpPr>
            <p:nvPr/>
          </p:nvSpPr>
          <p:spPr bwMode="auto">
            <a:xfrm>
              <a:off x="3016" y="2544"/>
              <a:ext cx="0" cy="416"/>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976" name="Line 43"/>
            <p:cNvSpPr>
              <a:spLocks noChangeShapeType="1"/>
            </p:cNvSpPr>
            <p:nvPr/>
          </p:nvSpPr>
          <p:spPr bwMode="auto">
            <a:xfrm>
              <a:off x="3648" y="2352"/>
              <a:ext cx="520"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77" name="Rectangle 44"/>
            <p:cNvSpPr>
              <a:spLocks noChangeArrowheads="1"/>
            </p:cNvSpPr>
            <p:nvPr/>
          </p:nvSpPr>
          <p:spPr bwMode="auto">
            <a:xfrm>
              <a:off x="3826" y="2016"/>
              <a:ext cx="46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b="1">
                  <a:latin typeface="Arial" pitchFamily="34" charset="0"/>
                  <a:cs typeface="Arial" pitchFamily="34" charset="0"/>
                </a:rPr>
                <a:t>Row</a:t>
              </a:r>
            </a:p>
            <a:p>
              <a:pPr algn="ctr"/>
              <a:r>
                <a:rPr lang="en-US" altLang="en-US" sz="1600" b="1">
                  <a:latin typeface="Arial" pitchFamily="34" charset="0"/>
                  <a:cs typeface="Arial" pitchFamily="34" charset="0"/>
                </a:rPr>
                <a:t>Address</a:t>
              </a:r>
            </a:p>
          </p:txBody>
        </p:sp>
        <p:sp>
          <p:nvSpPr>
            <p:cNvPr id="338978" name="Line 45"/>
            <p:cNvSpPr>
              <a:spLocks noChangeShapeType="1"/>
            </p:cNvSpPr>
            <p:nvPr/>
          </p:nvSpPr>
          <p:spPr bwMode="auto">
            <a:xfrm>
              <a:off x="2824" y="1736"/>
              <a:ext cx="0" cy="12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979" name="Line 46"/>
            <p:cNvSpPr>
              <a:spLocks noChangeShapeType="1"/>
            </p:cNvSpPr>
            <p:nvPr/>
          </p:nvSpPr>
          <p:spPr bwMode="auto">
            <a:xfrm flipV="1">
              <a:off x="2488" y="2160"/>
              <a:ext cx="176" cy="20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80" name="Line 47"/>
            <p:cNvSpPr>
              <a:spLocks noChangeShapeType="1"/>
            </p:cNvSpPr>
            <p:nvPr/>
          </p:nvSpPr>
          <p:spPr bwMode="auto">
            <a:xfrm>
              <a:off x="2680" y="2160"/>
              <a:ext cx="1040" cy="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981" name="Rectangle 48"/>
            <p:cNvSpPr>
              <a:spLocks noChangeArrowheads="1"/>
            </p:cNvSpPr>
            <p:nvPr/>
          </p:nvSpPr>
          <p:spPr bwMode="auto">
            <a:xfrm>
              <a:off x="1960" y="1392"/>
              <a:ext cx="624" cy="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8982" name="Line 49"/>
            <p:cNvSpPr>
              <a:spLocks noChangeShapeType="1"/>
            </p:cNvSpPr>
            <p:nvPr/>
          </p:nvSpPr>
          <p:spPr bwMode="auto">
            <a:xfrm>
              <a:off x="1768" y="1440"/>
              <a:ext cx="19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983" name="Line 50"/>
            <p:cNvSpPr>
              <a:spLocks noChangeShapeType="1"/>
            </p:cNvSpPr>
            <p:nvPr/>
          </p:nvSpPr>
          <p:spPr bwMode="auto">
            <a:xfrm>
              <a:off x="2536" y="148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84" name="Line 51"/>
            <p:cNvSpPr>
              <a:spLocks noChangeShapeType="1"/>
            </p:cNvSpPr>
            <p:nvPr/>
          </p:nvSpPr>
          <p:spPr bwMode="auto">
            <a:xfrm>
              <a:off x="2536" y="1536"/>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85" name="Line 52"/>
            <p:cNvSpPr>
              <a:spLocks noChangeShapeType="1"/>
            </p:cNvSpPr>
            <p:nvPr/>
          </p:nvSpPr>
          <p:spPr bwMode="auto">
            <a:xfrm>
              <a:off x="2632" y="1296"/>
              <a:ext cx="0"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86" name="Line 53"/>
            <p:cNvSpPr>
              <a:spLocks noChangeShapeType="1"/>
            </p:cNvSpPr>
            <p:nvPr/>
          </p:nvSpPr>
          <p:spPr bwMode="auto">
            <a:xfrm>
              <a:off x="2536" y="1296"/>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87" name="Line 54"/>
            <p:cNvSpPr>
              <a:spLocks noChangeShapeType="1"/>
            </p:cNvSpPr>
            <p:nvPr/>
          </p:nvSpPr>
          <p:spPr bwMode="auto">
            <a:xfrm>
              <a:off x="2536" y="1296"/>
              <a:ext cx="0"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988" name="Rectangle 55"/>
            <p:cNvSpPr>
              <a:spLocks noChangeArrowheads="1"/>
            </p:cNvSpPr>
            <p:nvPr/>
          </p:nvSpPr>
          <p:spPr bwMode="auto">
            <a:xfrm>
              <a:off x="2584" y="1200"/>
              <a:ext cx="19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+1</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3F7403E-450F-4F58-92BB-EFFC3DFBF809}" type="slidenum">
              <a:rPr lang="en-US"/>
              <a:pPr>
                <a:defRPr/>
              </a:pPr>
              <a:t>15</a:t>
            </a:fld>
            <a:endParaRPr lang="en-US"/>
          </a:p>
        </p:txBody>
      </p:sp>
      <p:sp>
        <p:nvSpPr>
          <p:cNvPr id="339971"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39972" name="Text Box 56"/>
          <p:cNvSpPr txBox="1">
            <a:spLocks noChangeArrowheads="1"/>
          </p:cNvSpPr>
          <p:nvPr/>
        </p:nvSpPr>
        <p:spPr bwMode="auto">
          <a:xfrm>
            <a:off x="304800" y="1600200"/>
            <a:ext cx="82835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800" b="1" u="sng">
                <a:solidFill>
                  <a:srgbClr val="660066"/>
                </a:solidFill>
              </a:rPr>
              <a:t>ΤΟΠΙΚΟΤΗΤΑ</a:t>
            </a:r>
          </a:p>
          <a:p>
            <a:pPr eaLnBrk="1" hangingPunct="1"/>
            <a:endParaRPr lang="el-GR" altLang="en-US" sz="2800" u="sng"/>
          </a:p>
          <a:p>
            <a:pPr eaLnBrk="1" hangingPunct="1"/>
            <a:r>
              <a:rPr lang="el-GR" altLang="en-US" sz="2400" b="1" u="sng">
                <a:solidFill>
                  <a:srgbClr val="008000"/>
                </a:solidFill>
              </a:rPr>
              <a:t>Χρονική τοπικότητα (</a:t>
            </a:r>
            <a:r>
              <a:rPr lang="en-US" altLang="en-US" sz="2400" b="1" u="sng">
                <a:solidFill>
                  <a:srgbClr val="008000"/>
                </a:solidFill>
              </a:rPr>
              <a:t>temporal locality):</a:t>
            </a:r>
            <a:r>
              <a:rPr lang="en-US" altLang="en-US" sz="2400"/>
              <a:t> </a:t>
            </a:r>
            <a:r>
              <a:rPr lang="el-GR" altLang="en-US" sz="2400"/>
              <a:t>αν έχει γίνει αναφορά </a:t>
            </a:r>
          </a:p>
          <a:p>
            <a:pPr eaLnBrk="1" hangingPunct="1"/>
            <a:r>
              <a:rPr lang="el-GR" altLang="en-US" sz="2400"/>
              <a:t>σε ένα αντικείμενο, συνήθως θα ξαναγίνει αναφορά στο ίδιο</a:t>
            </a:r>
          </a:p>
          <a:p>
            <a:pPr eaLnBrk="1" hangingPunct="1"/>
            <a:r>
              <a:rPr lang="el-GR" altLang="en-US" sz="2400"/>
              <a:t>Αντικείμενο πολύ σύντομα</a:t>
            </a:r>
            <a:endParaRPr lang="en-US" altLang="en-US" sz="2400"/>
          </a:p>
          <a:p>
            <a:pPr eaLnBrk="1" hangingPunct="1"/>
            <a:endParaRPr lang="en-US" altLang="en-US" sz="2400"/>
          </a:p>
          <a:p>
            <a:pPr eaLnBrk="1" hangingPunct="1"/>
            <a:endParaRPr lang="en-US" altLang="en-US" sz="2400"/>
          </a:p>
          <a:p>
            <a:pPr eaLnBrk="1" hangingPunct="1"/>
            <a:r>
              <a:rPr lang="el-GR" altLang="en-US" sz="2400" b="1" u="sng">
                <a:solidFill>
                  <a:srgbClr val="008000"/>
                </a:solidFill>
              </a:rPr>
              <a:t>Χωρική τοπικότητα (</a:t>
            </a:r>
            <a:r>
              <a:rPr lang="en-US" altLang="en-US" sz="2400" b="1" u="sng">
                <a:solidFill>
                  <a:srgbClr val="008000"/>
                </a:solidFill>
              </a:rPr>
              <a:t>spatial locality)</a:t>
            </a:r>
            <a:r>
              <a:rPr lang="el-GR" altLang="en-US" sz="2400" b="1" u="sng">
                <a:solidFill>
                  <a:srgbClr val="008000"/>
                </a:solidFill>
              </a:rPr>
              <a:t>:</a:t>
            </a:r>
            <a:r>
              <a:rPr lang="el-GR" altLang="en-US" sz="2400"/>
              <a:t> αν έχει γίνει αναφορά </a:t>
            </a:r>
          </a:p>
          <a:p>
            <a:pPr eaLnBrk="1" hangingPunct="1"/>
            <a:r>
              <a:rPr lang="el-GR" altLang="en-US" sz="2400"/>
              <a:t>σε ένα αντικείμενο, συνήθως θα ξαναγίνει αναφορά σε </a:t>
            </a:r>
          </a:p>
          <a:p>
            <a:pPr eaLnBrk="1" hangingPunct="1"/>
            <a:r>
              <a:rPr lang="el-GR" altLang="en-US" sz="2400"/>
              <a:t>αντικείμενα με κοντινές διευθύνσεις</a:t>
            </a:r>
          </a:p>
          <a:p>
            <a:pPr eaLnBrk="1" hangingPunct="1"/>
            <a:endParaRPr lang="el-GR" altLang="en-US" sz="2400"/>
          </a:p>
          <a:p>
            <a:pPr eaLnBrk="1" hangingPunct="1"/>
            <a:endParaRPr lang="en-US" alt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FC91ACD4-6AD0-43E0-A4D3-85F000276EDD}" type="slidenum">
              <a:rPr lang="en-US"/>
              <a:pPr>
                <a:defRPr/>
              </a:pPr>
              <a:t>16</a:t>
            </a:fld>
            <a:endParaRPr lang="en-US"/>
          </a:p>
        </p:txBody>
      </p:sp>
      <p:sp>
        <p:nvSpPr>
          <p:cNvPr id="340995"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Ορολογία</a:t>
            </a:r>
            <a:endParaRPr lang="en-US" altLang="en-US" smtClean="0">
              <a:solidFill>
                <a:schemeClr val="accent2"/>
              </a:solidFill>
            </a:endParaRPr>
          </a:p>
        </p:txBody>
      </p:sp>
      <p:sp>
        <p:nvSpPr>
          <p:cNvPr id="340996" name="Text Box 3"/>
          <p:cNvSpPr txBox="1">
            <a:spLocks noChangeArrowheads="1"/>
          </p:cNvSpPr>
          <p:nvPr/>
        </p:nvSpPr>
        <p:spPr bwMode="auto">
          <a:xfrm>
            <a:off x="304801" y="1447800"/>
            <a:ext cx="8534400" cy="444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lnSpc>
                <a:spcPct val="70000"/>
              </a:lnSpc>
            </a:pPr>
            <a:r>
              <a:rPr lang="en-US" altLang="en-US" sz="2800" b="1" dirty="0">
                <a:solidFill>
                  <a:schemeClr val="accent2"/>
                </a:solidFill>
              </a:rPr>
              <a:t>Block:</a:t>
            </a:r>
            <a:r>
              <a:rPr lang="en-US" altLang="en-US" sz="2800" dirty="0">
                <a:solidFill>
                  <a:schemeClr val="tx2"/>
                </a:solidFill>
              </a:rPr>
              <a:t> </a:t>
            </a:r>
            <a:r>
              <a:rPr lang="el-GR" altLang="en-US" sz="2800" dirty="0">
                <a:solidFill>
                  <a:schemeClr val="tx2"/>
                </a:solidFill>
              </a:rPr>
              <a:t>μικρότερο κομμάτι μνήμης σε αναφορά</a:t>
            </a:r>
            <a:r>
              <a:rPr lang="en-US" altLang="en-US" sz="2800" dirty="0" smtClean="0">
                <a:solidFill>
                  <a:schemeClr val="tx2"/>
                </a:solidFill>
              </a:rPr>
              <a:t>.</a:t>
            </a:r>
            <a:endParaRPr lang="el-GR" altLang="en-US" sz="2800" dirty="0" smtClean="0">
              <a:solidFill>
                <a:schemeClr val="tx2"/>
              </a:solidFill>
            </a:endParaRPr>
          </a:p>
          <a:p>
            <a:pPr eaLnBrk="1" hangingPunct="1">
              <a:lnSpc>
                <a:spcPct val="70000"/>
              </a:lnSpc>
            </a:pPr>
            <a:r>
              <a:rPr lang="el-GR" altLang="en-US" sz="2800" dirty="0">
                <a:solidFill>
                  <a:schemeClr val="tx2"/>
                </a:solidFill>
              </a:rPr>
              <a:t>	</a:t>
            </a:r>
            <a:r>
              <a:rPr lang="en-US" altLang="en-US" sz="2800" dirty="0" smtClean="0">
                <a:solidFill>
                  <a:schemeClr val="tx2"/>
                </a:solidFill>
              </a:rPr>
              <a:t>O</a:t>
            </a:r>
            <a:r>
              <a:rPr lang="el-GR" altLang="en-US" sz="2800" dirty="0" smtClean="0">
                <a:solidFill>
                  <a:schemeClr val="tx2"/>
                </a:solidFill>
              </a:rPr>
              <a:t> επεξεργαστής </a:t>
            </a:r>
            <a:r>
              <a:rPr lang="el-GR" altLang="en-US" sz="2800" dirty="0">
                <a:solidFill>
                  <a:schemeClr val="tx2"/>
                </a:solidFill>
              </a:rPr>
              <a:t>διαβάζει πάντα </a:t>
            </a:r>
            <a:r>
              <a:rPr lang="en-US" altLang="en-US" sz="2800" dirty="0" smtClean="0">
                <a:solidFill>
                  <a:schemeClr val="tx2"/>
                </a:solidFill>
              </a:rPr>
              <a:t>blocks</a:t>
            </a:r>
            <a:endParaRPr lang="el-GR" altLang="en-US" sz="2800" dirty="0" smtClean="0">
              <a:solidFill>
                <a:schemeClr val="tx2"/>
              </a:solidFill>
            </a:endParaRPr>
          </a:p>
          <a:p>
            <a:pPr eaLnBrk="1" hangingPunct="1">
              <a:lnSpc>
                <a:spcPct val="70000"/>
              </a:lnSpc>
            </a:pPr>
            <a:r>
              <a:rPr lang="el-GR" altLang="en-US" sz="2800" dirty="0">
                <a:solidFill>
                  <a:schemeClr val="tx2"/>
                </a:solidFill>
              </a:rPr>
              <a:t>	</a:t>
            </a:r>
            <a:r>
              <a:rPr lang="en-US" altLang="en-US" sz="2800" dirty="0" smtClean="0">
                <a:solidFill>
                  <a:schemeClr val="tx2"/>
                </a:solidFill>
              </a:rPr>
              <a:t>(</a:t>
            </a:r>
            <a:r>
              <a:rPr lang="el-GR" altLang="en-US" sz="2800" dirty="0">
                <a:solidFill>
                  <a:schemeClr val="tx2"/>
                </a:solidFill>
              </a:rPr>
              <a:t>παρόλο </a:t>
            </a:r>
            <a:r>
              <a:rPr lang="el-GR" altLang="en-US" sz="2800" dirty="0" smtClean="0">
                <a:solidFill>
                  <a:schemeClr val="tx2"/>
                </a:solidFill>
              </a:rPr>
              <a:t>που </a:t>
            </a:r>
            <a:r>
              <a:rPr lang="el-GR" altLang="en-US" sz="2800" dirty="0">
                <a:solidFill>
                  <a:schemeClr val="tx2"/>
                </a:solidFill>
              </a:rPr>
              <a:t>ίσως χρειάζεται μόνο ένα </a:t>
            </a:r>
            <a:r>
              <a:rPr lang="en-US" altLang="en-US" sz="2800" dirty="0">
                <a:solidFill>
                  <a:schemeClr val="tx2"/>
                </a:solidFill>
              </a:rPr>
              <a:t>word)</a:t>
            </a:r>
            <a:endParaRPr lang="el-GR" altLang="en-US" sz="2800" dirty="0">
              <a:solidFill>
                <a:schemeClr val="tx2"/>
              </a:solidFill>
            </a:endParaRPr>
          </a:p>
          <a:p>
            <a:pPr eaLnBrk="1" hangingPunct="1"/>
            <a:r>
              <a:rPr lang="el-GR" altLang="en-US" sz="2800" dirty="0">
                <a:solidFill>
                  <a:schemeClr val="tx2"/>
                </a:solidFill>
              </a:rPr>
              <a:t>        </a:t>
            </a:r>
            <a:r>
              <a:rPr lang="el-GR" altLang="en-US" sz="2800" dirty="0" smtClean="0">
                <a:solidFill>
                  <a:schemeClr val="tx2"/>
                </a:solidFill>
              </a:rPr>
              <a:t>- </a:t>
            </a:r>
            <a:r>
              <a:rPr lang="el-GR" altLang="en-US" sz="2800" dirty="0">
                <a:solidFill>
                  <a:schemeClr val="tx2"/>
                </a:solidFill>
              </a:rPr>
              <a:t>Γιατί </a:t>
            </a:r>
            <a:r>
              <a:rPr lang="en-US" altLang="en-US" sz="2800" dirty="0">
                <a:solidFill>
                  <a:schemeClr val="tx2"/>
                </a:solidFill>
              </a:rPr>
              <a:t>blocks? Spatial locality….</a:t>
            </a:r>
            <a:endParaRPr lang="el-GR" altLang="en-US" sz="2800" dirty="0">
              <a:solidFill>
                <a:schemeClr val="tx2"/>
              </a:solidFill>
            </a:endParaRPr>
          </a:p>
          <a:p>
            <a:pPr eaLnBrk="1" hangingPunct="1"/>
            <a:r>
              <a:rPr lang="el-GR" altLang="en-US" sz="2800" dirty="0">
                <a:solidFill>
                  <a:schemeClr val="tx2"/>
                </a:solidFill>
              </a:rPr>
              <a:t>       </a:t>
            </a:r>
            <a:r>
              <a:rPr lang="el-GR" altLang="en-US" sz="2800" dirty="0" smtClean="0">
                <a:solidFill>
                  <a:schemeClr val="tx2"/>
                </a:solidFill>
              </a:rPr>
              <a:t> </a:t>
            </a:r>
            <a:r>
              <a:rPr lang="en-US" altLang="en-US" sz="2800" dirty="0">
                <a:solidFill>
                  <a:schemeClr val="tx2"/>
                </a:solidFill>
              </a:rPr>
              <a:t>- </a:t>
            </a:r>
            <a:r>
              <a:rPr lang="el-GR" altLang="en-US" sz="2800" dirty="0">
                <a:solidFill>
                  <a:schemeClr val="tx2"/>
                </a:solidFill>
              </a:rPr>
              <a:t>Το μέγεθος του </a:t>
            </a:r>
            <a:r>
              <a:rPr lang="en-US" altLang="en-US" sz="2800" dirty="0">
                <a:solidFill>
                  <a:schemeClr val="tx2"/>
                </a:solidFill>
              </a:rPr>
              <a:t>block </a:t>
            </a:r>
            <a:r>
              <a:rPr lang="el-GR" altLang="en-US" sz="2800" dirty="0">
                <a:solidFill>
                  <a:schemeClr val="tx2"/>
                </a:solidFill>
              </a:rPr>
              <a:t>επηρεάζει </a:t>
            </a:r>
            <a:r>
              <a:rPr lang="el-GR" altLang="en-US" sz="2800" dirty="0" smtClean="0">
                <a:solidFill>
                  <a:schemeClr val="tx2"/>
                </a:solidFill>
              </a:rPr>
              <a:t>την αποδοτικότητα</a:t>
            </a:r>
            <a:endParaRPr lang="el-GR" altLang="en-US" sz="2800" dirty="0">
              <a:solidFill>
                <a:schemeClr val="tx2"/>
              </a:solidFill>
            </a:endParaRPr>
          </a:p>
          <a:p>
            <a:pPr eaLnBrk="1" hangingPunct="1">
              <a:lnSpc>
                <a:spcPct val="30000"/>
              </a:lnSpc>
            </a:pPr>
            <a:endParaRPr lang="el-GR" altLang="en-US" sz="2800" dirty="0">
              <a:solidFill>
                <a:schemeClr val="tx2"/>
              </a:solidFill>
            </a:endParaRPr>
          </a:p>
          <a:p>
            <a:pPr eaLnBrk="1" hangingPunct="1"/>
            <a:r>
              <a:rPr lang="en-US" altLang="en-US" sz="2800" b="1" dirty="0">
                <a:solidFill>
                  <a:schemeClr val="accent2"/>
                </a:solidFill>
              </a:rPr>
              <a:t>Cache hit:</a:t>
            </a:r>
            <a:r>
              <a:rPr lang="en-US" altLang="en-US" sz="2800" dirty="0">
                <a:solidFill>
                  <a:schemeClr val="tx2"/>
                </a:solidFill>
              </a:rPr>
              <a:t> </a:t>
            </a:r>
            <a:r>
              <a:rPr lang="el-GR" altLang="en-US" sz="2800" dirty="0">
                <a:solidFill>
                  <a:schemeClr val="tx2"/>
                </a:solidFill>
              </a:rPr>
              <a:t>το </a:t>
            </a:r>
            <a:r>
              <a:rPr lang="en-US" altLang="en-US" sz="2800" dirty="0">
                <a:solidFill>
                  <a:schemeClr val="tx2"/>
                </a:solidFill>
              </a:rPr>
              <a:t>block </a:t>
            </a:r>
            <a:r>
              <a:rPr lang="el-GR" altLang="en-US" sz="2800" dirty="0">
                <a:solidFill>
                  <a:schemeClr val="tx2"/>
                </a:solidFill>
              </a:rPr>
              <a:t>υπάρχει στην </a:t>
            </a:r>
            <a:r>
              <a:rPr lang="en-US" altLang="en-US" sz="2800" dirty="0">
                <a:solidFill>
                  <a:schemeClr val="tx2"/>
                </a:solidFill>
              </a:rPr>
              <a:t>cache</a:t>
            </a:r>
          </a:p>
          <a:p>
            <a:pPr eaLnBrk="1" hangingPunct="1">
              <a:lnSpc>
                <a:spcPct val="40000"/>
              </a:lnSpc>
            </a:pPr>
            <a:endParaRPr lang="en-US" altLang="en-US" sz="2800" dirty="0">
              <a:solidFill>
                <a:schemeClr val="tx2"/>
              </a:solidFill>
            </a:endParaRPr>
          </a:p>
          <a:p>
            <a:pPr eaLnBrk="1" hangingPunct="1">
              <a:lnSpc>
                <a:spcPct val="80000"/>
              </a:lnSpc>
            </a:pPr>
            <a:r>
              <a:rPr lang="en-US" altLang="en-US" sz="2800" b="1" dirty="0">
                <a:solidFill>
                  <a:schemeClr val="accent2"/>
                </a:solidFill>
              </a:rPr>
              <a:t>Cache miss:</a:t>
            </a:r>
            <a:r>
              <a:rPr lang="en-US" altLang="en-US" sz="2800" dirty="0">
                <a:solidFill>
                  <a:schemeClr val="tx2"/>
                </a:solidFill>
              </a:rPr>
              <a:t> </a:t>
            </a:r>
            <a:r>
              <a:rPr lang="el-GR" altLang="en-US" sz="2800" dirty="0">
                <a:solidFill>
                  <a:schemeClr val="tx2"/>
                </a:solidFill>
              </a:rPr>
              <a:t>το </a:t>
            </a:r>
            <a:r>
              <a:rPr lang="en-US" altLang="en-US" sz="2800" dirty="0">
                <a:solidFill>
                  <a:schemeClr val="tx2"/>
                </a:solidFill>
              </a:rPr>
              <a:t>block </a:t>
            </a:r>
            <a:r>
              <a:rPr lang="el-GR" altLang="en-US" sz="2800" dirty="0">
                <a:solidFill>
                  <a:schemeClr val="tx2"/>
                </a:solidFill>
              </a:rPr>
              <a:t>δεν υπάρχει στην </a:t>
            </a:r>
            <a:r>
              <a:rPr lang="en-US" altLang="en-US" sz="2800" dirty="0">
                <a:solidFill>
                  <a:schemeClr val="tx2"/>
                </a:solidFill>
              </a:rPr>
              <a:t>cache</a:t>
            </a:r>
          </a:p>
          <a:p>
            <a:pPr eaLnBrk="1" hangingPunct="1">
              <a:lnSpc>
                <a:spcPct val="30000"/>
              </a:lnSpc>
            </a:pPr>
            <a:endParaRPr lang="el-GR" altLang="en-US" sz="2800" dirty="0">
              <a:solidFill>
                <a:schemeClr val="tx2"/>
              </a:solidFill>
            </a:endParaRPr>
          </a:p>
          <a:p>
            <a:pPr eaLnBrk="1" hangingPunct="1"/>
            <a:r>
              <a:rPr lang="en-US" altLang="en-US" sz="2800" b="1" dirty="0">
                <a:solidFill>
                  <a:schemeClr val="accent2"/>
                </a:solidFill>
              </a:rPr>
              <a:t>Hit rate:</a:t>
            </a:r>
            <a:r>
              <a:rPr lang="en-US" altLang="en-US" sz="2800" dirty="0">
                <a:solidFill>
                  <a:schemeClr val="tx2"/>
                </a:solidFill>
              </a:rPr>
              <a:t> </a:t>
            </a:r>
            <a:r>
              <a:rPr lang="el-GR" altLang="en-US" sz="2800" dirty="0">
                <a:solidFill>
                  <a:schemeClr val="tx2"/>
                </a:solidFill>
              </a:rPr>
              <a:t>ο ρυθμός των </a:t>
            </a:r>
            <a:r>
              <a:rPr lang="en-US" altLang="en-US" sz="2800" dirty="0">
                <a:solidFill>
                  <a:schemeClr val="tx2"/>
                </a:solidFill>
              </a:rPr>
              <a:t>hits </a:t>
            </a:r>
            <a:r>
              <a:rPr lang="el-GR" altLang="en-US" sz="2800" dirty="0">
                <a:solidFill>
                  <a:schemeClr val="tx2"/>
                </a:solidFill>
              </a:rPr>
              <a:t>στην </a:t>
            </a:r>
            <a:r>
              <a:rPr lang="en-US" altLang="en-US" sz="2800" dirty="0">
                <a:solidFill>
                  <a:schemeClr val="tx2"/>
                </a:solidFill>
              </a:rPr>
              <a:t>cache</a:t>
            </a:r>
          </a:p>
          <a:p>
            <a:pPr eaLnBrk="1" hangingPunct="1">
              <a:lnSpc>
                <a:spcPct val="40000"/>
              </a:lnSpc>
            </a:pPr>
            <a:endParaRPr lang="en-US" altLang="en-US" sz="2800" dirty="0">
              <a:solidFill>
                <a:schemeClr val="tx2"/>
              </a:solidFill>
            </a:endParaRPr>
          </a:p>
          <a:p>
            <a:pPr eaLnBrk="1" hangingPunct="1">
              <a:lnSpc>
                <a:spcPct val="80000"/>
              </a:lnSpc>
            </a:pPr>
            <a:r>
              <a:rPr lang="en-US" altLang="en-US" sz="2800" b="1" dirty="0">
                <a:solidFill>
                  <a:schemeClr val="accent2"/>
                </a:solidFill>
              </a:rPr>
              <a:t>Miss rate:</a:t>
            </a:r>
            <a:r>
              <a:rPr lang="en-US" altLang="en-US" sz="2800" dirty="0">
                <a:solidFill>
                  <a:schemeClr val="tx2"/>
                </a:solidFill>
              </a:rPr>
              <a:t> </a:t>
            </a:r>
            <a:r>
              <a:rPr lang="el-GR" altLang="en-US" sz="2800" dirty="0">
                <a:solidFill>
                  <a:schemeClr val="tx2"/>
                </a:solidFill>
              </a:rPr>
              <a:t>ο ρυθμός των </a:t>
            </a:r>
            <a:r>
              <a:rPr lang="en-US" altLang="en-US" sz="2800" dirty="0">
                <a:solidFill>
                  <a:schemeClr val="tx2"/>
                </a:solidFill>
              </a:rPr>
              <a:t>misses </a:t>
            </a:r>
            <a:r>
              <a:rPr lang="el-GR" altLang="en-US" sz="2800" dirty="0">
                <a:solidFill>
                  <a:schemeClr val="tx2"/>
                </a:solidFill>
              </a:rPr>
              <a:t>στην </a:t>
            </a:r>
            <a:r>
              <a:rPr lang="en-US" altLang="en-US" sz="2800" dirty="0">
                <a:solidFill>
                  <a:schemeClr val="tx2"/>
                </a:solidFill>
              </a:rPr>
              <a:t>cache = (1- hit rate)</a:t>
            </a:r>
            <a:endParaRPr lang="el-GR" altLang="en-US" sz="2800" b="1" dirty="0"/>
          </a:p>
          <a:p>
            <a:pPr eaLnBrk="1" hangingPunct="1"/>
            <a:endParaRPr lang="en-US" alt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96A3531-39CB-4242-9CD6-F4C7FA545663}" type="slidenum">
              <a:rPr lang="en-US"/>
              <a:pPr>
                <a:defRPr/>
              </a:pPr>
              <a:t>17</a:t>
            </a:fld>
            <a:endParaRPr lang="en-US"/>
          </a:p>
        </p:txBody>
      </p:sp>
      <p:sp>
        <p:nvSpPr>
          <p:cNvPr id="342019" name="Rectangle 2"/>
          <p:cNvSpPr>
            <a:spLocks noGrp="1" noChangeArrowheads="1"/>
          </p:cNvSpPr>
          <p:nvPr>
            <p:ph type="title"/>
          </p:nvPr>
        </p:nvSpPr>
        <p:spPr>
          <a:xfrm>
            <a:off x="7620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pic>
        <p:nvPicPr>
          <p:cNvPr id="342020" name="Picture 3" descr="CACHE"/>
          <p:cNvPicPr>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47800" y="2514600"/>
            <a:ext cx="6019800" cy="4038600"/>
          </a:xfrm>
          <a:noFill/>
        </p:spPr>
      </p:pic>
      <p:sp>
        <p:nvSpPr>
          <p:cNvPr id="342021" name="Text Box 5"/>
          <p:cNvSpPr txBox="1">
            <a:spLocks noChangeArrowheads="1"/>
          </p:cNvSpPr>
          <p:nvPr/>
        </p:nvSpPr>
        <p:spPr bwMode="auto">
          <a:xfrm>
            <a:off x="152400" y="1295400"/>
            <a:ext cx="88106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b="1">
                <a:solidFill>
                  <a:schemeClr val="tx2"/>
                </a:solidFill>
              </a:rPr>
              <a:t>Caching </a:t>
            </a:r>
            <a:r>
              <a:rPr lang="el-GR" altLang="en-US" sz="2400" b="1">
                <a:solidFill>
                  <a:schemeClr val="tx2"/>
                </a:solidFill>
              </a:rPr>
              <a:t>με</a:t>
            </a:r>
            <a:r>
              <a:rPr lang="el-GR" altLang="en-US" sz="2400" b="1">
                <a:solidFill>
                  <a:srgbClr val="660066"/>
                </a:solidFill>
              </a:rPr>
              <a:t> </a:t>
            </a:r>
            <a:r>
              <a:rPr lang="en-US" altLang="en-US" sz="2400" b="1">
                <a:solidFill>
                  <a:srgbClr val="660066"/>
                </a:solidFill>
              </a:rPr>
              <a:t>Direct Mapping (</a:t>
            </a:r>
            <a:r>
              <a:rPr lang="el-GR" altLang="en-US" sz="2400" b="1">
                <a:solidFill>
                  <a:srgbClr val="660066"/>
                </a:solidFill>
              </a:rPr>
              <a:t>άμεση απεικόνιση):</a:t>
            </a:r>
            <a:r>
              <a:rPr lang="el-GR" altLang="en-US" sz="2400"/>
              <a:t> </a:t>
            </a:r>
          </a:p>
          <a:p>
            <a:pPr eaLnBrk="1" hangingPunct="1">
              <a:lnSpc>
                <a:spcPct val="40000"/>
              </a:lnSpc>
            </a:pPr>
            <a:endParaRPr lang="en-US" altLang="en-US" sz="2400"/>
          </a:p>
          <a:p>
            <a:pPr eaLnBrk="1" hangingPunct="1">
              <a:lnSpc>
                <a:spcPct val="40000"/>
              </a:lnSpc>
            </a:pPr>
            <a:endParaRPr lang="en-US" altLang="en-US" sz="2400"/>
          </a:p>
          <a:p>
            <a:pPr eaLnBrk="1" hangingPunct="1">
              <a:lnSpc>
                <a:spcPct val="80000"/>
              </a:lnSpc>
            </a:pPr>
            <a:r>
              <a:rPr lang="el-GR" altLang="en-US" sz="2400"/>
              <a:t> </a:t>
            </a:r>
            <a:r>
              <a:rPr lang="el-GR" altLang="en-US" sz="2200" b="1"/>
              <a:t>διεύθυνση </a:t>
            </a:r>
            <a:r>
              <a:rPr lang="en-US" altLang="en-US" sz="2200" b="1"/>
              <a:t>cache = </a:t>
            </a:r>
            <a:r>
              <a:rPr lang="el-GR" altLang="en-US" sz="2200" b="1"/>
              <a:t>(διεύθυνση </a:t>
            </a:r>
            <a:r>
              <a:rPr lang="en-US" altLang="en-US" sz="2200" b="1"/>
              <a:t>block</a:t>
            </a:r>
            <a:r>
              <a:rPr lang="el-GR" altLang="en-US" sz="2200" b="1"/>
              <a:t>)</a:t>
            </a:r>
            <a:r>
              <a:rPr lang="en-US" altLang="en-US" sz="2200" b="1"/>
              <a:t> MODULO </a:t>
            </a:r>
            <a:r>
              <a:rPr lang="el-GR" altLang="en-US" sz="2200" b="1"/>
              <a:t>(# </a:t>
            </a:r>
            <a:r>
              <a:rPr lang="en-US" altLang="en-US" sz="2200" b="1"/>
              <a:t>block cache </a:t>
            </a:r>
            <a:r>
              <a:rPr lang="el-GR" altLang="en-US" sz="2200" b="1"/>
              <a:t>μνήμης)</a:t>
            </a:r>
            <a:endParaRPr lang="en-US" altLang="en-US" sz="2200" b="1"/>
          </a:p>
        </p:txBody>
      </p:sp>
      <p:sp>
        <p:nvSpPr>
          <p:cNvPr id="342022" name="Rectangle 6" descr="CACHE"/>
          <p:cNvSpPr>
            <a:spLocks noChangeArrowheads="1"/>
          </p:cNvSpPr>
          <p:nvPr/>
        </p:nvSpPr>
        <p:spPr bwMode="auto">
          <a:xfrm>
            <a:off x="228600" y="1828800"/>
            <a:ext cx="8763000" cy="609600"/>
          </a:xfrm>
          <a:prstGeom prst="rect">
            <a:avLst/>
          </a:prstGeom>
          <a:solidFill>
            <a:srgbClr val="FFFF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2023" name="Text Box 7"/>
          <p:cNvSpPr txBox="1">
            <a:spLocks noChangeArrowheads="1"/>
          </p:cNvSpPr>
          <p:nvPr/>
        </p:nvSpPr>
        <p:spPr bwMode="auto">
          <a:xfrm>
            <a:off x="288925" y="2860675"/>
            <a:ext cx="1895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b="1">
                <a:solidFill>
                  <a:srgbClr val="008000"/>
                </a:solidFill>
              </a:rPr>
              <a:t>Παράδειγμα:</a:t>
            </a:r>
          </a:p>
          <a:p>
            <a:pPr eaLnBrk="1" hangingPunct="1"/>
            <a:r>
              <a:rPr lang="el-GR" altLang="en-US"/>
              <a:t>1 </a:t>
            </a:r>
            <a:r>
              <a:rPr lang="en-US" altLang="en-US"/>
              <a:t>block/word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5"/>
          <p:cNvSpPr>
            <a:spLocks noGrp="1"/>
          </p:cNvSpPr>
          <p:nvPr>
            <p:ph type="sldNum" sz="quarter" idx="12"/>
          </p:nvPr>
        </p:nvSpPr>
        <p:spPr/>
        <p:txBody>
          <a:bodyPr/>
          <a:lstStyle/>
          <a:p>
            <a:pPr>
              <a:defRPr/>
            </a:pPr>
            <a:fld id="{535A6A39-9E0A-45BC-B58A-6464341257D3}" type="slidenum">
              <a:rPr lang="en-US"/>
              <a:pPr>
                <a:defRPr/>
              </a:pPr>
              <a:t>18</a:t>
            </a:fld>
            <a:endParaRPr lang="en-US"/>
          </a:p>
        </p:txBody>
      </p:sp>
      <p:sp>
        <p:nvSpPr>
          <p:cNvPr id="343043"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grpSp>
        <p:nvGrpSpPr>
          <p:cNvPr id="2" name="Group 1" descr="CACHE"/>
          <p:cNvGrpSpPr/>
          <p:nvPr/>
        </p:nvGrpSpPr>
        <p:grpSpPr>
          <a:xfrm>
            <a:off x="1447800" y="1524000"/>
            <a:ext cx="5791200" cy="4918075"/>
            <a:chOff x="1447800" y="1524000"/>
            <a:chExt cx="5791200" cy="4918075"/>
          </a:xfrm>
        </p:grpSpPr>
        <p:grpSp>
          <p:nvGrpSpPr>
            <p:cNvPr id="343044" name="Group 3"/>
            <p:cNvGrpSpPr>
              <a:grpSpLocks/>
            </p:cNvGrpSpPr>
            <p:nvPr/>
          </p:nvGrpSpPr>
          <p:grpSpPr bwMode="auto">
            <a:xfrm>
              <a:off x="3276600" y="2743200"/>
              <a:ext cx="990600" cy="1219200"/>
              <a:chOff x="1344" y="1056"/>
              <a:chExt cx="624" cy="768"/>
            </a:xfrm>
          </p:grpSpPr>
          <p:sp>
            <p:nvSpPr>
              <p:cNvPr id="343126" name="Rectangle 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127" name="Line 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128" name="Line 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129" name="Line 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3045" name="Line 8"/>
            <p:cNvSpPr>
              <a:spLocks noChangeShapeType="1"/>
            </p:cNvSpPr>
            <p:nvPr/>
          </p:nvSpPr>
          <p:spPr bwMode="auto">
            <a:xfrm>
              <a:off x="5334000" y="2133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46" name="Line 9"/>
            <p:cNvSpPr>
              <a:spLocks noChangeShapeType="1"/>
            </p:cNvSpPr>
            <p:nvPr/>
          </p:nvSpPr>
          <p:spPr bwMode="auto">
            <a:xfrm>
              <a:off x="5334000" y="1828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47" name="Line 10"/>
            <p:cNvSpPr>
              <a:spLocks noChangeShapeType="1"/>
            </p:cNvSpPr>
            <p:nvPr/>
          </p:nvSpPr>
          <p:spPr bwMode="auto">
            <a:xfrm>
              <a:off x="5334000" y="2438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48" name="Line 11"/>
            <p:cNvSpPr>
              <a:spLocks noChangeShapeType="1"/>
            </p:cNvSpPr>
            <p:nvPr/>
          </p:nvSpPr>
          <p:spPr bwMode="auto">
            <a:xfrm>
              <a:off x="5334000" y="15240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49" name="Line 12"/>
            <p:cNvSpPr>
              <a:spLocks noChangeShapeType="1"/>
            </p:cNvSpPr>
            <p:nvPr/>
          </p:nvSpPr>
          <p:spPr bwMode="auto">
            <a:xfrm>
              <a:off x="5334000" y="15240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50" name="Line 13"/>
            <p:cNvSpPr>
              <a:spLocks noChangeShapeType="1"/>
            </p:cNvSpPr>
            <p:nvPr/>
          </p:nvSpPr>
          <p:spPr bwMode="auto">
            <a:xfrm>
              <a:off x="6324600" y="15240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51" name="Line 14"/>
            <p:cNvSpPr>
              <a:spLocks noChangeShapeType="1"/>
            </p:cNvSpPr>
            <p:nvPr/>
          </p:nvSpPr>
          <p:spPr bwMode="auto">
            <a:xfrm flipH="1" flipV="1">
              <a:off x="5334000" y="5791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52" name="Line 15"/>
            <p:cNvSpPr>
              <a:spLocks noChangeShapeType="1"/>
            </p:cNvSpPr>
            <p:nvPr/>
          </p:nvSpPr>
          <p:spPr bwMode="auto">
            <a:xfrm flipH="1" flipV="1">
              <a:off x="5334000" y="60960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53" name="Line 16"/>
            <p:cNvSpPr>
              <a:spLocks noChangeShapeType="1"/>
            </p:cNvSpPr>
            <p:nvPr/>
          </p:nvSpPr>
          <p:spPr bwMode="auto">
            <a:xfrm flipH="1" flipV="1">
              <a:off x="5334000" y="5486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54" name="Line 17"/>
            <p:cNvSpPr>
              <a:spLocks noChangeShapeType="1"/>
            </p:cNvSpPr>
            <p:nvPr/>
          </p:nvSpPr>
          <p:spPr bwMode="auto">
            <a:xfrm flipH="1" flipV="1">
              <a:off x="5334000" y="6400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55" name="Line 18"/>
            <p:cNvSpPr>
              <a:spLocks noChangeShapeType="1"/>
            </p:cNvSpPr>
            <p:nvPr/>
          </p:nvSpPr>
          <p:spPr bwMode="auto">
            <a:xfrm flipH="1" flipV="1">
              <a:off x="6324600" y="5181600"/>
              <a:ext cx="0" cy="1219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56" name="Text Box 19"/>
            <p:cNvSpPr txBox="1">
              <a:spLocks noChangeArrowheads="1"/>
            </p:cNvSpPr>
            <p:nvPr/>
          </p:nvSpPr>
          <p:spPr bwMode="auto">
            <a:xfrm>
              <a:off x="1736725" y="27035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rgbClr val="008000"/>
                  </a:solidFill>
                  <a:latin typeface="Arial" pitchFamily="34" charset="0"/>
                  <a:cs typeface="Arial" pitchFamily="34" charset="0"/>
                </a:rPr>
                <a:t>00</a:t>
              </a:r>
            </a:p>
          </p:txBody>
        </p:sp>
        <p:sp>
          <p:nvSpPr>
            <p:cNvPr id="343057" name="Text Box 20"/>
            <p:cNvSpPr txBox="1">
              <a:spLocks noChangeArrowheads="1"/>
            </p:cNvSpPr>
            <p:nvPr/>
          </p:nvSpPr>
          <p:spPr bwMode="auto">
            <a:xfrm>
              <a:off x="1752600" y="30480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rgbClr val="008000"/>
                  </a:solidFill>
                  <a:latin typeface="Arial" pitchFamily="34" charset="0"/>
                  <a:cs typeface="Arial" pitchFamily="34" charset="0"/>
                </a:rPr>
                <a:t>01</a:t>
              </a:r>
            </a:p>
          </p:txBody>
        </p:sp>
        <p:sp>
          <p:nvSpPr>
            <p:cNvPr id="343058" name="Text Box 21"/>
            <p:cNvSpPr txBox="1">
              <a:spLocks noChangeArrowheads="1"/>
            </p:cNvSpPr>
            <p:nvPr/>
          </p:nvSpPr>
          <p:spPr bwMode="auto">
            <a:xfrm>
              <a:off x="1752600" y="3352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rgbClr val="008000"/>
                  </a:solidFill>
                  <a:latin typeface="Arial" pitchFamily="34" charset="0"/>
                  <a:cs typeface="Arial" pitchFamily="34" charset="0"/>
                </a:rPr>
                <a:t>10</a:t>
              </a:r>
            </a:p>
          </p:txBody>
        </p:sp>
        <p:sp>
          <p:nvSpPr>
            <p:cNvPr id="343059" name="Text Box 22"/>
            <p:cNvSpPr txBox="1">
              <a:spLocks noChangeArrowheads="1"/>
            </p:cNvSpPr>
            <p:nvPr/>
          </p:nvSpPr>
          <p:spPr bwMode="auto">
            <a:xfrm>
              <a:off x="1752600" y="36576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rgbClr val="008000"/>
                  </a:solidFill>
                  <a:latin typeface="Arial" pitchFamily="34" charset="0"/>
                  <a:cs typeface="Arial" pitchFamily="34" charset="0"/>
                </a:rPr>
                <a:t>11</a:t>
              </a:r>
            </a:p>
          </p:txBody>
        </p:sp>
        <p:sp>
          <p:nvSpPr>
            <p:cNvPr id="343060" name="Text Box 23"/>
            <p:cNvSpPr txBox="1">
              <a:spLocks noChangeArrowheads="1"/>
            </p:cNvSpPr>
            <p:nvPr/>
          </p:nvSpPr>
          <p:spPr bwMode="auto">
            <a:xfrm>
              <a:off x="15240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Cache</a:t>
              </a:r>
            </a:p>
          </p:txBody>
        </p:sp>
        <p:sp>
          <p:nvSpPr>
            <p:cNvPr id="343061" name="Line 24"/>
            <p:cNvSpPr>
              <a:spLocks noChangeShapeType="1"/>
            </p:cNvSpPr>
            <p:nvPr/>
          </p:nvSpPr>
          <p:spPr bwMode="auto">
            <a:xfrm>
              <a:off x="5334000" y="2743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62" name="Line 25"/>
            <p:cNvSpPr>
              <a:spLocks noChangeShapeType="1"/>
            </p:cNvSpPr>
            <p:nvPr/>
          </p:nvSpPr>
          <p:spPr bwMode="auto">
            <a:xfrm>
              <a:off x="5334000" y="30480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63" name="Line 26"/>
            <p:cNvSpPr>
              <a:spLocks noChangeShapeType="1"/>
            </p:cNvSpPr>
            <p:nvPr/>
          </p:nvSpPr>
          <p:spPr bwMode="auto">
            <a:xfrm>
              <a:off x="5334000" y="3352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64" name="Line 27"/>
            <p:cNvSpPr>
              <a:spLocks noChangeShapeType="1"/>
            </p:cNvSpPr>
            <p:nvPr/>
          </p:nvSpPr>
          <p:spPr bwMode="auto">
            <a:xfrm>
              <a:off x="5334000" y="3657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65" name="Line 28"/>
            <p:cNvSpPr>
              <a:spLocks noChangeShapeType="1"/>
            </p:cNvSpPr>
            <p:nvPr/>
          </p:nvSpPr>
          <p:spPr bwMode="auto">
            <a:xfrm>
              <a:off x="5334000" y="3962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66" name="Line 29"/>
            <p:cNvSpPr>
              <a:spLocks noChangeShapeType="1"/>
            </p:cNvSpPr>
            <p:nvPr/>
          </p:nvSpPr>
          <p:spPr bwMode="auto">
            <a:xfrm>
              <a:off x="5334000" y="4267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67" name="Line 30"/>
            <p:cNvSpPr>
              <a:spLocks noChangeShapeType="1"/>
            </p:cNvSpPr>
            <p:nvPr/>
          </p:nvSpPr>
          <p:spPr bwMode="auto">
            <a:xfrm>
              <a:off x="5334000" y="5181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68" name="Line 31"/>
            <p:cNvSpPr>
              <a:spLocks noChangeShapeType="1"/>
            </p:cNvSpPr>
            <p:nvPr/>
          </p:nvSpPr>
          <p:spPr bwMode="auto">
            <a:xfrm>
              <a:off x="5334000" y="45720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069" name="Line 32"/>
            <p:cNvSpPr>
              <a:spLocks noChangeShapeType="1"/>
            </p:cNvSpPr>
            <p:nvPr/>
          </p:nvSpPr>
          <p:spPr bwMode="auto">
            <a:xfrm>
              <a:off x="5334000" y="4876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3070" name="Group 33"/>
            <p:cNvGrpSpPr>
              <a:grpSpLocks/>
            </p:cNvGrpSpPr>
            <p:nvPr/>
          </p:nvGrpSpPr>
          <p:grpSpPr bwMode="auto">
            <a:xfrm>
              <a:off x="2667000" y="2743200"/>
              <a:ext cx="609600" cy="1219200"/>
              <a:chOff x="1344" y="1056"/>
              <a:chExt cx="624" cy="768"/>
            </a:xfrm>
          </p:grpSpPr>
          <p:sp>
            <p:nvSpPr>
              <p:cNvPr id="343122" name="Rectangle 3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123" name="Line 3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124" name="Line 3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125" name="Line 3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3071" name="Text Box 38"/>
            <p:cNvSpPr txBox="1">
              <a:spLocks noChangeArrowheads="1"/>
            </p:cNvSpPr>
            <p:nvPr/>
          </p:nvSpPr>
          <p:spPr bwMode="auto">
            <a:xfrm>
              <a:off x="2667000" y="228600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2"/>
                  </a:solidFill>
                  <a:latin typeface="Arial" pitchFamily="34" charset="0"/>
                  <a:cs typeface="Arial" pitchFamily="34" charset="0"/>
                </a:rPr>
                <a:t>Tag</a:t>
              </a:r>
            </a:p>
          </p:txBody>
        </p:sp>
        <p:sp>
          <p:nvSpPr>
            <p:cNvPr id="343072" name="Text Box 39"/>
            <p:cNvSpPr txBox="1">
              <a:spLocks noChangeArrowheads="1"/>
            </p:cNvSpPr>
            <p:nvPr/>
          </p:nvSpPr>
          <p:spPr bwMode="auto">
            <a:xfrm>
              <a:off x="3429000" y="22860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Data</a:t>
              </a:r>
            </a:p>
          </p:txBody>
        </p:sp>
        <p:sp>
          <p:nvSpPr>
            <p:cNvPr id="343073" name="Rectangle 40" descr="5%"/>
            <p:cNvSpPr>
              <a:spLocks noChangeArrowheads="1"/>
            </p:cNvSpPr>
            <p:nvPr/>
          </p:nvSpPr>
          <p:spPr bwMode="auto">
            <a:xfrm>
              <a:off x="5334000" y="1524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74" name="Rectangle 41" descr="5%"/>
            <p:cNvSpPr>
              <a:spLocks noChangeArrowheads="1"/>
            </p:cNvSpPr>
            <p:nvPr/>
          </p:nvSpPr>
          <p:spPr bwMode="auto">
            <a:xfrm>
              <a:off x="3276600" y="27432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75" name="Rectangle 42" descr="5%"/>
            <p:cNvSpPr>
              <a:spLocks noChangeArrowheads="1"/>
            </p:cNvSpPr>
            <p:nvPr/>
          </p:nvSpPr>
          <p:spPr bwMode="auto">
            <a:xfrm>
              <a:off x="5334000" y="27432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76" name="Rectangle 43" descr="5%"/>
            <p:cNvSpPr>
              <a:spLocks noChangeArrowheads="1"/>
            </p:cNvSpPr>
            <p:nvPr/>
          </p:nvSpPr>
          <p:spPr bwMode="auto">
            <a:xfrm>
              <a:off x="5334000" y="3962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77" name="Rectangle 44" descr="5%"/>
            <p:cNvSpPr>
              <a:spLocks noChangeArrowheads="1"/>
            </p:cNvSpPr>
            <p:nvPr/>
          </p:nvSpPr>
          <p:spPr bwMode="auto">
            <a:xfrm>
              <a:off x="5334000" y="5181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78" name="Rectangle 45" descr="5%"/>
            <p:cNvSpPr>
              <a:spLocks noChangeArrowheads="1"/>
            </p:cNvSpPr>
            <p:nvPr/>
          </p:nvSpPr>
          <p:spPr bwMode="auto">
            <a:xfrm>
              <a:off x="5334000" y="6096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79" name="Rectangle 46" descr="5%"/>
            <p:cNvSpPr>
              <a:spLocks noChangeArrowheads="1"/>
            </p:cNvSpPr>
            <p:nvPr/>
          </p:nvSpPr>
          <p:spPr bwMode="auto">
            <a:xfrm>
              <a:off x="5334000" y="4876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0" name="Rectangle 47" descr="5%"/>
            <p:cNvSpPr>
              <a:spLocks noChangeArrowheads="1"/>
            </p:cNvSpPr>
            <p:nvPr/>
          </p:nvSpPr>
          <p:spPr bwMode="auto">
            <a:xfrm>
              <a:off x="5334000" y="36576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1" name="Rectangle 48" descr="5%"/>
            <p:cNvSpPr>
              <a:spLocks noChangeArrowheads="1"/>
            </p:cNvSpPr>
            <p:nvPr/>
          </p:nvSpPr>
          <p:spPr bwMode="auto">
            <a:xfrm>
              <a:off x="5334000" y="2438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2" name="Rectangle 49" descr="5%"/>
            <p:cNvSpPr>
              <a:spLocks noChangeArrowheads="1"/>
            </p:cNvSpPr>
            <p:nvPr/>
          </p:nvSpPr>
          <p:spPr bwMode="auto">
            <a:xfrm>
              <a:off x="3276600" y="36576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3" name="Rectangle 50" descr="5%"/>
            <p:cNvSpPr>
              <a:spLocks noChangeArrowheads="1"/>
            </p:cNvSpPr>
            <p:nvPr/>
          </p:nvSpPr>
          <p:spPr bwMode="auto">
            <a:xfrm>
              <a:off x="5334000" y="18288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4" name="Rectangle 51" descr="5%"/>
            <p:cNvSpPr>
              <a:spLocks noChangeArrowheads="1"/>
            </p:cNvSpPr>
            <p:nvPr/>
          </p:nvSpPr>
          <p:spPr bwMode="auto">
            <a:xfrm>
              <a:off x="3276600" y="30480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5" name="Rectangle 52" descr="5%"/>
            <p:cNvSpPr>
              <a:spLocks noChangeArrowheads="1"/>
            </p:cNvSpPr>
            <p:nvPr/>
          </p:nvSpPr>
          <p:spPr bwMode="auto">
            <a:xfrm>
              <a:off x="5334000" y="30480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6" name="Rectangle 53" descr="5%"/>
            <p:cNvSpPr>
              <a:spLocks noChangeArrowheads="1"/>
            </p:cNvSpPr>
            <p:nvPr/>
          </p:nvSpPr>
          <p:spPr bwMode="auto">
            <a:xfrm>
              <a:off x="5334000" y="42672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7" name="Rectangle 54" descr="5%"/>
            <p:cNvSpPr>
              <a:spLocks noChangeArrowheads="1"/>
            </p:cNvSpPr>
            <p:nvPr/>
          </p:nvSpPr>
          <p:spPr bwMode="auto">
            <a:xfrm>
              <a:off x="5334000" y="54864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8" name="Rectangle 55" descr="5%"/>
            <p:cNvSpPr>
              <a:spLocks noChangeArrowheads="1"/>
            </p:cNvSpPr>
            <p:nvPr/>
          </p:nvSpPr>
          <p:spPr bwMode="auto">
            <a:xfrm>
              <a:off x="5334000" y="57912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89" name="Rectangle 56" descr="5%"/>
            <p:cNvSpPr>
              <a:spLocks noChangeArrowheads="1"/>
            </p:cNvSpPr>
            <p:nvPr/>
          </p:nvSpPr>
          <p:spPr bwMode="auto">
            <a:xfrm>
              <a:off x="5334000" y="45720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90" name="Rectangle 57" descr="5%"/>
            <p:cNvSpPr>
              <a:spLocks noChangeArrowheads="1"/>
            </p:cNvSpPr>
            <p:nvPr/>
          </p:nvSpPr>
          <p:spPr bwMode="auto">
            <a:xfrm>
              <a:off x="5334000" y="33528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91" name="Rectangle 58" descr="CACHE"/>
            <p:cNvSpPr>
              <a:spLocks noChangeArrowheads="1"/>
            </p:cNvSpPr>
            <p:nvPr/>
          </p:nvSpPr>
          <p:spPr bwMode="auto">
            <a:xfrm>
              <a:off x="5334000" y="21336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092" name="Rectangle 59" descr="5%"/>
            <p:cNvSpPr>
              <a:spLocks noChangeArrowheads="1"/>
            </p:cNvSpPr>
            <p:nvPr/>
          </p:nvSpPr>
          <p:spPr bwMode="auto">
            <a:xfrm>
              <a:off x="3276600" y="33528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grpSp>
          <p:nvGrpSpPr>
            <p:cNvPr id="343093" name="Group 60"/>
            <p:cNvGrpSpPr>
              <a:grpSpLocks/>
            </p:cNvGrpSpPr>
            <p:nvPr/>
          </p:nvGrpSpPr>
          <p:grpSpPr bwMode="auto">
            <a:xfrm>
              <a:off x="2286000" y="2743200"/>
              <a:ext cx="381000" cy="1219200"/>
              <a:chOff x="1344" y="1056"/>
              <a:chExt cx="624" cy="768"/>
            </a:xfrm>
          </p:grpSpPr>
          <p:sp>
            <p:nvSpPr>
              <p:cNvPr id="343118" name="Rectangle 61"/>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43119" name="Line 62"/>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120" name="Line 63"/>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121" name="Line 64"/>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3094" name="Text Box 65"/>
            <p:cNvSpPr txBox="1">
              <a:spLocks noChangeArrowheads="1"/>
            </p:cNvSpPr>
            <p:nvPr/>
          </p:nvSpPr>
          <p:spPr bwMode="auto">
            <a:xfrm>
              <a:off x="2057400" y="22860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Valid</a:t>
              </a:r>
            </a:p>
          </p:txBody>
        </p:sp>
        <p:grpSp>
          <p:nvGrpSpPr>
            <p:cNvPr id="5" name="Group 66"/>
            <p:cNvGrpSpPr>
              <a:grpSpLocks/>
            </p:cNvGrpSpPr>
            <p:nvPr/>
          </p:nvGrpSpPr>
          <p:grpSpPr bwMode="auto">
            <a:xfrm>
              <a:off x="4267200" y="1676400"/>
              <a:ext cx="1066800" cy="2133600"/>
              <a:chOff x="2016" y="624"/>
              <a:chExt cx="672" cy="1344"/>
            </a:xfrm>
          </p:grpSpPr>
          <p:sp>
            <p:nvSpPr>
              <p:cNvPr id="343114" name="Line 67"/>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15" name="Line 68"/>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16" name="Line 69"/>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17" name="Line 70"/>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71"/>
            <p:cNvGrpSpPr>
              <a:grpSpLocks/>
            </p:cNvGrpSpPr>
            <p:nvPr/>
          </p:nvGrpSpPr>
          <p:grpSpPr bwMode="auto">
            <a:xfrm>
              <a:off x="4267200" y="2895600"/>
              <a:ext cx="1066800" cy="914400"/>
              <a:chOff x="2016" y="1392"/>
              <a:chExt cx="672" cy="576"/>
            </a:xfrm>
          </p:grpSpPr>
          <p:sp>
            <p:nvSpPr>
              <p:cNvPr id="343110" name="Line 72"/>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11" name="Line 73"/>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12" name="Line 74"/>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13" name="Line 75"/>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76"/>
            <p:cNvGrpSpPr>
              <a:grpSpLocks/>
            </p:cNvGrpSpPr>
            <p:nvPr/>
          </p:nvGrpSpPr>
          <p:grpSpPr bwMode="auto">
            <a:xfrm>
              <a:off x="4267200" y="2971800"/>
              <a:ext cx="1066800" cy="2133600"/>
              <a:chOff x="2016" y="1392"/>
              <a:chExt cx="672" cy="1344"/>
            </a:xfrm>
          </p:grpSpPr>
          <p:sp>
            <p:nvSpPr>
              <p:cNvPr id="343106" name="Line 77"/>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07" name="Line 78"/>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08" name="Line 79"/>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09" name="Line 80"/>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81"/>
            <p:cNvGrpSpPr>
              <a:grpSpLocks/>
            </p:cNvGrpSpPr>
            <p:nvPr/>
          </p:nvGrpSpPr>
          <p:grpSpPr bwMode="auto">
            <a:xfrm>
              <a:off x="4267200" y="2895600"/>
              <a:ext cx="1066800" cy="3352800"/>
              <a:chOff x="2016" y="2112"/>
              <a:chExt cx="672" cy="2112"/>
            </a:xfrm>
          </p:grpSpPr>
          <p:sp>
            <p:nvSpPr>
              <p:cNvPr id="343102" name="Line 82"/>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03" name="Line 83"/>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04" name="Line 84"/>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105" name="Line 85"/>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43099" name="Text Box 86"/>
            <p:cNvSpPr txBox="1">
              <a:spLocks noChangeArrowheads="1"/>
            </p:cNvSpPr>
            <p:nvPr/>
          </p:nvSpPr>
          <p:spPr bwMode="auto">
            <a:xfrm>
              <a:off x="6248400" y="1524000"/>
              <a:ext cx="9906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0000"/>
                </a:lnSpc>
              </a:pPr>
              <a:r>
                <a:rPr lang="en-US" altLang="en-US" sz="1800" dirty="0">
                  <a:solidFill>
                    <a:schemeClr val="accent2"/>
                  </a:solidFill>
                  <a:latin typeface="Arial" pitchFamily="34" charset="0"/>
                  <a:cs typeface="Arial" pitchFamily="34" charset="0"/>
                </a:rPr>
                <a:t>00</a:t>
              </a:r>
              <a:r>
                <a:rPr lang="en-US" altLang="en-US" sz="1800" dirty="0">
                  <a:solidFill>
                    <a:srgbClr val="008000"/>
                  </a:solidFill>
                  <a:latin typeface="Arial" pitchFamily="34" charset="0"/>
                  <a:cs typeface="Arial" pitchFamily="34" charset="0"/>
                </a:rPr>
                <a:t>00</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00</a:t>
              </a:r>
              <a:r>
                <a:rPr lang="en-US" altLang="en-US" sz="1800" dirty="0">
                  <a:solidFill>
                    <a:srgbClr val="008000"/>
                  </a:solidFill>
                  <a:latin typeface="Arial" pitchFamily="34" charset="0"/>
                  <a:cs typeface="Arial" pitchFamily="34" charset="0"/>
                </a:rPr>
                <a:t>01</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00</a:t>
              </a:r>
              <a:r>
                <a:rPr lang="en-US" altLang="en-US" sz="1800" dirty="0">
                  <a:solidFill>
                    <a:srgbClr val="008000"/>
                  </a:solidFill>
                  <a:latin typeface="Arial" pitchFamily="34" charset="0"/>
                  <a:cs typeface="Arial" pitchFamily="34" charset="0"/>
                </a:rPr>
                <a:t>10</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00</a:t>
              </a:r>
              <a:r>
                <a:rPr lang="en-US" altLang="en-US" sz="1800" dirty="0">
                  <a:solidFill>
                    <a:srgbClr val="008000"/>
                  </a:solidFill>
                  <a:latin typeface="Arial" pitchFamily="34" charset="0"/>
                  <a:cs typeface="Arial" pitchFamily="34" charset="0"/>
                </a:rPr>
                <a:t>11</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01</a:t>
              </a:r>
              <a:r>
                <a:rPr lang="en-US" altLang="en-US" sz="1800" dirty="0">
                  <a:solidFill>
                    <a:srgbClr val="008000"/>
                  </a:solidFill>
                  <a:latin typeface="Arial" pitchFamily="34" charset="0"/>
                  <a:cs typeface="Arial" pitchFamily="34" charset="0"/>
                </a:rPr>
                <a:t>00</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01</a:t>
              </a:r>
              <a:r>
                <a:rPr lang="en-US" altLang="en-US" sz="1800" dirty="0">
                  <a:solidFill>
                    <a:srgbClr val="008000"/>
                  </a:solidFill>
                  <a:latin typeface="Arial" pitchFamily="34" charset="0"/>
                  <a:cs typeface="Arial" pitchFamily="34" charset="0"/>
                </a:rPr>
                <a:t>01</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01</a:t>
              </a:r>
              <a:r>
                <a:rPr lang="en-US" altLang="en-US" sz="1800" dirty="0">
                  <a:solidFill>
                    <a:srgbClr val="008000"/>
                  </a:solidFill>
                  <a:latin typeface="Arial" pitchFamily="34" charset="0"/>
                  <a:cs typeface="Arial" pitchFamily="34" charset="0"/>
                </a:rPr>
                <a:t>10</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01</a:t>
              </a:r>
              <a:r>
                <a:rPr lang="en-US" altLang="en-US" sz="1800" dirty="0">
                  <a:solidFill>
                    <a:srgbClr val="008000"/>
                  </a:solidFill>
                  <a:latin typeface="Arial" pitchFamily="34" charset="0"/>
                  <a:cs typeface="Arial" pitchFamily="34" charset="0"/>
                </a:rPr>
                <a:t>11</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10</a:t>
              </a:r>
              <a:r>
                <a:rPr lang="en-US" altLang="en-US" sz="1800" dirty="0">
                  <a:solidFill>
                    <a:srgbClr val="008000"/>
                  </a:solidFill>
                  <a:latin typeface="Arial" pitchFamily="34" charset="0"/>
                  <a:cs typeface="Arial" pitchFamily="34" charset="0"/>
                </a:rPr>
                <a:t>00</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10</a:t>
              </a:r>
              <a:r>
                <a:rPr lang="en-US" altLang="en-US" sz="1800" dirty="0">
                  <a:solidFill>
                    <a:srgbClr val="008000"/>
                  </a:solidFill>
                  <a:latin typeface="Arial" pitchFamily="34" charset="0"/>
                  <a:cs typeface="Arial" pitchFamily="34" charset="0"/>
                </a:rPr>
                <a:t>01</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10</a:t>
              </a:r>
              <a:r>
                <a:rPr lang="en-US" altLang="en-US" sz="1800" dirty="0">
                  <a:solidFill>
                    <a:srgbClr val="008000"/>
                  </a:solidFill>
                  <a:latin typeface="Arial" pitchFamily="34" charset="0"/>
                  <a:cs typeface="Arial" pitchFamily="34" charset="0"/>
                </a:rPr>
                <a:t>10</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10</a:t>
              </a:r>
              <a:r>
                <a:rPr lang="en-US" altLang="en-US" sz="1800" dirty="0">
                  <a:solidFill>
                    <a:srgbClr val="008000"/>
                  </a:solidFill>
                  <a:latin typeface="Arial" pitchFamily="34" charset="0"/>
                  <a:cs typeface="Arial" pitchFamily="34" charset="0"/>
                </a:rPr>
                <a:t>11</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11</a:t>
              </a:r>
              <a:r>
                <a:rPr lang="en-US" altLang="en-US" sz="1800" dirty="0">
                  <a:solidFill>
                    <a:srgbClr val="008000"/>
                  </a:solidFill>
                  <a:latin typeface="Arial" pitchFamily="34" charset="0"/>
                  <a:cs typeface="Arial" pitchFamily="34" charset="0"/>
                </a:rPr>
                <a:t>00</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11</a:t>
              </a:r>
              <a:r>
                <a:rPr lang="en-US" altLang="en-US" sz="1800" dirty="0">
                  <a:solidFill>
                    <a:srgbClr val="008000"/>
                  </a:solidFill>
                  <a:latin typeface="Arial" pitchFamily="34" charset="0"/>
                  <a:cs typeface="Arial" pitchFamily="34" charset="0"/>
                </a:rPr>
                <a:t>01</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11</a:t>
              </a:r>
              <a:r>
                <a:rPr lang="en-US" altLang="en-US" sz="1800" dirty="0">
                  <a:solidFill>
                    <a:srgbClr val="008000"/>
                  </a:solidFill>
                  <a:latin typeface="Arial" pitchFamily="34" charset="0"/>
                  <a:cs typeface="Arial" pitchFamily="34" charset="0"/>
                </a:rPr>
                <a:t>10</a:t>
              </a:r>
              <a:r>
                <a:rPr lang="en-US" altLang="en-US" sz="1800" dirty="0">
                  <a:latin typeface="Arial" pitchFamily="34" charset="0"/>
                  <a:cs typeface="Arial" pitchFamily="34" charset="0"/>
                </a:rPr>
                <a:t>xx</a:t>
              </a:r>
            </a:p>
            <a:p>
              <a:pPr>
                <a:lnSpc>
                  <a:spcPct val="110000"/>
                </a:lnSpc>
              </a:pPr>
              <a:r>
                <a:rPr lang="en-US" altLang="en-US" sz="1800" dirty="0">
                  <a:solidFill>
                    <a:schemeClr val="accent2"/>
                  </a:solidFill>
                  <a:latin typeface="Arial" pitchFamily="34" charset="0"/>
                  <a:cs typeface="Arial" pitchFamily="34" charset="0"/>
                </a:rPr>
                <a:t>11</a:t>
              </a:r>
              <a:r>
                <a:rPr lang="en-US" altLang="en-US" sz="1800" dirty="0">
                  <a:solidFill>
                    <a:srgbClr val="008000"/>
                  </a:solidFill>
                  <a:latin typeface="Arial" pitchFamily="34" charset="0"/>
                  <a:cs typeface="Arial" pitchFamily="34" charset="0"/>
                </a:rPr>
                <a:t>11</a:t>
              </a:r>
              <a:r>
                <a:rPr lang="en-US" altLang="en-US" sz="1800" dirty="0">
                  <a:latin typeface="Arial" pitchFamily="34" charset="0"/>
                  <a:cs typeface="Arial" pitchFamily="34" charset="0"/>
                </a:rPr>
                <a:t>xx</a:t>
              </a:r>
            </a:p>
          </p:txBody>
        </p:sp>
        <p:sp>
          <p:nvSpPr>
            <p:cNvPr id="343100" name="Text Box 87"/>
            <p:cNvSpPr txBox="1">
              <a:spLocks noChangeArrowheads="1"/>
            </p:cNvSpPr>
            <p:nvPr/>
          </p:nvSpPr>
          <p:spPr bwMode="auto">
            <a:xfrm>
              <a:off x="1447800" y="22860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Index</a:t>
              </a:r>
            </a:p>
          </p:txBody>
        </p:sp>
      </p:grpSp>
      <p:sp>
        <p:nvSpPr>
          <p:cNvPr id="343101" name="Text Box 88"/>
          <p:cNvSpPr txBox="1">
            <a:spLocks noChangeArrowheads="1"/>
          </p:cNvSpPr>
          <p:nvPr/>
        </p:nvSpPr>
        <p:spPr bwMode="auto">
          <a:xfrm>
            <a:off x="517525" y="4967288"/>
            <a:ext cx="268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a:t>Valid bit = </a:t>
            </a:r>
            <a:r>
              <a:rPr lang="el-GR" altLang="en-US"/>
              <a:t>αρχικά όλα 0</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lide Number Placeholder 5"/>
          <p:cNvSpPr>
            <a:spLocks noGrp="1"/>
          </p:cNvSpPr>
          <p:nvPr>
            <p:ph type="sldNum" sz="quarter" idx="12"/>
          </p:nvPr>
        </p:nvSpPr>
        <p:spPr/>
        <p:txBody>
          <a:bodyPr/>
          <a:lstStyle/>
          <a:p>
            <a:pPr>
              <a:defRPr/>
            </a:pPr>
            <a:fld id="{D663F080-BB55-44E0-AA67-1775EE282C40}" type="slidenum">
              <a:rPr lang="en-US"/>
              <a:pPr>
                <a:defRPr/>
              </a:pPr>
              <a:t>19</a:t>
            </a:fld>
            <a:endParaRPr lang="en-US"/>
          </a:p>
        </p:txBody>
      </p:sp>
      <p:grpSp>
        <p:nvGrpSpPr>
          <p:cNvPr id="2" name="Group 1" descr="CACHE"/>
          <p:cNvGrpSpPr/>
          <p:nvPr/>
        </p:nvGrpSpPr>
        <p:grpSpPr>
          <a:xfrm>
            <a:off x="1371600" y="1219200"/>
            <a:ext cx="5791200" cy="4918075"/>
            <a:chOff x="1371600" y="1219200"/>
            <a:chExt cx="5791200" cy="4918075"/>
          </a:xfrm>
        </p:grpSpPr>
        <p:grpSp>
          <p:nvGrpSpPr>
            <p:cNvPr id="344067" name="Group 3"/>
            <p:cNvGrpSpPr>
              <a:grpSpLocks/>
            </p:cNvGrpSpPr>
            <p:nvPr/>
          </p:nvGrpSpPr>
          <p:grpSpPr bwMode="auto">
            <a:xfrm>
              <a:off x="3200400" y="2438400"/>
              <a:ext cx="990600" cy="1219200"/>
              <a:chOff x="1344" y="1056"/>
              <a:chExt cx="624" cy="768"/>
            </a:xfrm>
          </p:grpSpPr>
          <p:sp>
            <p:nvSpPr>
              <p:cNvPr id="344154" name="Rectangle 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55" name="Line 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156" name="Line 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157" name="Line 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4068" name="Line 8"/>
            <p:cNvSpPr>
              <a:spLocks noChangeShapeType="1"/>
            </p:cNvSpPr>
            <p:nvPr/>
          </p:nvSpPr>
          <p:spPr bwMode="auto">
            <a:xfrm>
              <a:off x="5257800" y="1828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69" name="Line 9"/>
            <p:cNvSpPr>
              <a:spLocks noChangeShapeType="1"/>
            </p:cNvSpPr>
            <p:nvPr/>
          </p:nvSpPr>
          <p:spPr bwMode="auto">
            <a:xfrm>
              <a:off x="5257800" y="15240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0" name="Line 10"/>
            <p:cNvSpPr>
              <a:spLocks noChangeShapeType="1"/>
            </p:cNvSpPr>
            <p:nvPr/>
          </p:nvSpPr>
          <p:spPr bwMode="auto">
            <a:xfrm>
              <a:off x="5257800" y="2133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1" name="Line 11"/>
            <p:cNvSpPr>
              <a:spLocks noChangeShapeType="1"/>
            </p:cNvSpPr>
            <p:nvPr/>
          </p:nvSpPr>
          <p:spPr bwMode="auto">
            <a:xfrm>
              <a:off x="5257800" y="1219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2" name="Line 12"/>
            <p:cNvSpPr>
              <a:spLocks noChangeShapeType="1"/>
            </p:cNvSpPr>
            <p:nvPr/>
          </p:nvSpPr>
          <p:spPr bwMode="auto">
            <a:xfrm>
              <a:off x="5257800" y="12192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3" name="Line 13"/>
            <p:cNvSpPr>
              <a:spLocks noChangeShapeType="1"/>
            </p:cNvSpPr>
            <p:nvPr/>
          </p:nvSpPr>
          <p:spPr bwMode="auto">
            <a:xfrm>
              <a:off x="6248400" y="1219200"/>
              <a:ext cx="0" cy="3657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4" name="Line 14"/>
            <p:cNvSpPr>
              <a:spLocks noChangeShapeType="1"/>
            </p:cNvSpPr>
            <p:nvPr/>
          </p:nvSpPr>
          <p:spPr bwMode="auto">
            <a:xfrm flipH="1" flipV="1">
              <a:off x="5257800" y="5486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5" name="Line 15"/>
            <p:cNvSpPr>
              <a:spLocks noChangeShapeType="1"/>
            </p:cNvSpPr>
            <p:nvPr/>
          </p:nvSpPr>
          <p:spPr bwMode="auto">
            <a:xfrm flipH="1" flipV="1">
              <a:off x="5257800" y="5791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6" name="Line 16"/>
            <p:cNvSpPr>
              <a:spLocks noChangeShapeType="1"/>
            </p:cNvSpPr>
            <p:nvPr/>
          </p:nvSpPr>
          <p:spPr bwMode="auto">
            <a:xfrm flipH="1" flipV="1">
              <a:off x="5257800" y="5181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7" name="Line 17"/>
            <p:cNvSpPr>
              <a:spLocks noChangeShapeType="1"/>
            </p:cNvSpPr>
            <p:nvPr/>
          </p:nvSpPr>
          <p:spPr bwMode="auto">
            <a:xfrm flipH="1" flipV="1">
              <a:off x="5257800" y="60960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8" name="Line 18"/>
            <p:cNvSpPr>
              <a:spLocks noChangeShapeType="1"/>
            </p:cNvSpPr>
            <p:nvPr/>
          </p:nvSpPr>
          <p:spPr bwMode="auto">
            <a:xfrm flipH="1" flipV="1">
              <a:off x="6248400" y="4876800"/>
              <a:ext cx="0" cy="1219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79" name="Text Box 19"/>
            <p:cNvSpPr txBox="1">
              <a:spLocks noChangeArrowheads="1"/>
            </p:cNvSpPr>
            <p:nvPr/>
          </p:nvSpPr>
          <p:spPr bwMode="auto">
            <a:xfrm>
              <a:off x="1660525" y="23987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00</a:t>
              </a:r>
            </a:p>
          </p:txBody>
        </p:sp>
        <p:sp>
          <p:nvSpPr>
            <p:cNvPr id="344080" name="Text Box 20"/>
            <p:cNvSpPr txBox="1">
              <a:spLocks noChangeArrowheads="1"/>
            </p:cNvSpPr>
            <p:nvPr/>
          </p:nvSpPr>
          <p:spPr bwMode="auto">
            <a:xfrm>
              <a:off x="1676400" y="27432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01</a:t>
              </a:r>
            </a:p>
          </p:txBody>
        </p:sp>
        <p:sp>
          <p:nvSpPr>
            <p:cNvPr id="344081" name="Text Box 21"/>
            <p:cNvSpPr txBox="1">
              <a:spLocks noChangeArrowheads="1"/>
            </p:cNvSpPr>
            <p:nvPr/>
          </p:nvSpPr>
          <p:spPr bwMode="auto">
            <a:xfrm>
              <a:off x="1676400" y="30480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10</a:t>
              </a:r>
            </a:p>
          </p:txBody>
        </p:sp>
        <p:sp>
          <p:nvSpPr>
            <p:cNvPr id="344082" name="Text Box 22"/>
            <p:cNvSpPr txBox="1">
              <a:spLocks noChangeArrowheads="1"/>
            </p:cNvSpPr>
            <p:nvPr/>
          </p:nvSpPr>
          <p:spPr bwMode="auto">
            <a:xfrm>
              <a:off x="1676400" y="3352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11</a:t>
              </a:r>
            </a:p>
          </p:txBody>
        </p:sp>
        <p:sp>
          <p:nvSpPr>
            <p:cNvPr id="344083" name="Text Box 23"/>
            <p:cNvSpPr txBox="1">
              <a:spLocks noChangeArrowheads="1"/>
            </p:cNvSpPr>
            <p:nvPr/>
          </p:nvSpPr>
          <p:spPr bwMode="auto">
            <a:xfrm>
              <a:off x="1447800" y="15240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Cache</a:t>
              </a:r>
            </a:p>
          </p:txBody>
        </p:sp>
        <p:sp>
          <p:nvSpPr>
            <p:cNvPr id="344084" name="Line 27"/>
            <p:cNvSpPr>
              <a:spLocks noChangeShapeType="1"/>
            </p:cNvSpPr>
            <p:nvPr/>
          </p:nvSpPr>
          <p:spPr bwMode="auto">
            <a:xfrm>
              <a:off x="5257800" y="2438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85" name="Line 28"/>
            <p:cNvSpPr>
              <a:spLocks noChangeShapeType="1"/>
            </p:cNvSpPr>
            <p:nvPr/>
          </p:nvSpPr>
          <p:spPr bwMode="auto">
            <a:xfrm>
              <a:off x="5257800" y="2743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86" name="Line 29"/>
            <p:cNvSpPr>
              <a:spLocks noChangeShapeType="1"/>
            </p:cNvSpPr>
            <p:nvPr/>
          </p:nvSpPr>
          <p:spPr bwMode="auto">
            <a:xfrm>
              <a:off x="5257800" y="30480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87" name="Line 30"/>
            <p:cNvSpPr>
              <a:spLocks noChangeShapeType="1"/>
            </p:cNvSpPr>
            <p:nvPr/>
          </p:nvSpPr>
          <p:spPr bwMode="auto">
            <a:xfrm>
              <a:off x="5257800" y="3352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88" name="Line 31"/>
            <p:cNvSpPr>
              <a:spLocks noChangeShapeType="1"/>
            </p:cNvSpPr>
            <p:nvPr/>
          </p:nvSpPr>
          <p:spPr bwMode="auto">
            <a:xfrm>
              <a:off x="5257800" y="3657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89" name="Line 32"/>
            <p:cNvSpPr>
              <a:spLocks noChangeShapeType="1"/>
            </p:cNvSpPr>
            <p:nvPr/>
          </p:nvSpPr>
          <p:spPr bwMode="auto">
            <a:xfrm>
              <a:off x="5257800" y="3962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90" name="Line 33"/>
            <p:cNvSpPr>
              <a:spLocks noChangeShapeType="1"/>
            </p:cNvSpPr>
            <p:nvPr/>
          </p:nvSpPr>
          <p:spPr bwMode="auto">
            <a:xfrm>
              <a:off x="5257800" y="4876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91" name="Line 34"/>
            <p:cNvSpPr>
              <a:spLocks noChangeShapeType="1"/>
            </p:cNvSpPr>
            <p:nvPr/>
          </p:nvSpPr>
          <p:spPr bwMode="auto">
            <a:xfrm>
              <a:off x="5257800" y="4267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092" name="Line 35"/>
            <p:cNvSpPr>
              <a:spLocks noChangeShapeType="1"/>
            </p:cNvSpPr>
            <p:nvPr/>
          </p:nvSpPr>
          <p:spPr bwMode="auto">
            <a:xfrm>
              <a:off x="5257800" y="45720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4093" name="Group 36"/>
            <p:cNvGrpSpPr>
              <a:grpSpLocks/>
            </p:cNvGrpSpPr>
            <p:nvPr/>
          </p:nvGrpSpPr>
          <p:grpSpPr bwMode="auto">
            <a:xfrm>
              <a:off x="2590800" y="2438400"/>
              <a:ext cx="609600" cy="1219200"/>
              <a:chOff x="1344" y="1056"/>
              <a:chExt cx="624" cy="768"/>
            </a:xfrm>
          </p:grpSpPr>
          <p:sp>
            <p:nvSpPr>
              <p:cNvPr id="344150" name="Rectangle 37"/>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51" name="Line 38"/>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152" name="Line 39"/>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153" name="Line 40"/>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4094" name="Text Box 41"/>
            <p:cNvSpPr txBox="1">
              <a:spLocks noChangeArrowheads="1"/>
            </p:cNvSpPr>
            <p:nvPr/>
          </p:nvSpPr>
          <p:spPr bwMode="auto">
            <a:xfrm>
              <a:off x="2590800" y="198120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2"/>
                  </a:solidFill>
                  <a:latin typeface="Arial" pitchFamily="34" charset="0"/>
                  <a:cs typeface="Arial" pitchFamily="34" charset="0"/>
                </a:rPr>
                <a:t>Tag</a:t>
              </a:r>
            </a:p>
          </p:txBody>
        </p:sp>
        <p:sp>
          <p:nvSpPr>
            <p:cNvPr id="344095" name="Text Box 42"/>
            <p:cNvSpPr txBox="1">
              <a:spLocks noChangeArrowheads="1"/>
            </p:cNvSpPr>
            <p:nvPr/>
          </p:nvSpPr>
          <p:spPr bwMode="auto">
            <a:xfrm>
              <a:off x="3352800" y="19812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Data</a:t>
              </a:r>
            </a:p>
          </p:txBody>
        </p:sp>
        <p:sp>
          <p:nvSpPr>
            <p:cNvPr id="344096" name="Rectangle 43" descr="5%"/>
            <p:cNvSpPr>
              <a:spLocks noChangeArrowheads="1"/>
            </p:cNvSpPr>
            <p:nvPr/>
          </p:nvSpPr>
          <p:spPr bwMode="auto">
            <a:xfrm>
              <a:off x="5257800" y="12192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097" name="Rectangle 44" descr="5%"/>
            <p:cNvSpPr>
              <a:spLocks noChangeArrowheads="1"/>
            </p:cNvSpPr>
            <p:nvPr/>
          </p:nvSpPr>
          <p:spPr bwMode="auto">
            <a:xfrm>
              <a:off x="3200400" y="2438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098" name="Rectangle 45" descr="5%"/>
            <p:cNvSpPr>
              <a:spLocks noChangeArrowheads="1"/>
            </p:cNvSpPr>
            <p:nvPr/>
          </p:nvSpPr>
          <p:spPr bwMode="auto">
            <a:xfrm>
              <a:off x="5257800" y="2438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099" name="Rectangle 46" descr="5%"/>
            <p:cNvSpPr>
              <a:spLocks noChangeArrowheads="1"/>
            </p:cNvSpPr>
            <p:nvPr/>
          </p:nvSpPr>
          <p:spPr bwMode="auto">
            <a:xfrm>
              <a:off x="5257800" y="3657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0" name="Rectangle 47" descr="5%"/>
            <p:cNvSpPr>
              <a:spLocks noChangeArrowheads="1"/>
            </p:cNvSpPr>
            <p:nvPr/>
          </p:nvSpPr>
          <p:spPr bwMode="auto">
            <a:xfrm>
              <a:off x="5257800" y="48768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1" name="Rectangle 48" descr="5%"/>
            <p:cNvSpPr>
              <a:spLocks noChangeArrowheads="1"/>
            </p:cNvSpPr>
            <p:nvPr/>
          </p:nvSpPr>
          <p:spPr bwMode="auto">
            <a:xfrm>
              <a:off x="5257800" y="5791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2" name="Rectangle 49" descr="5%"/>
            <p:cNvSpPr>
              <a:spLocks noChangeArrowheads="1"/>
            </p:cNvSpPr>
            <p:nvPr/>
          </p:nvSpPr>
          <p:spPr bwMode="auto">
            <a:xfrm>
              <a:off x="5257800" y="4572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3" name="Rectangle 50" descr="5%"/>
            <p:cNvSpPr>
              <a:spLocks noChangeArrowheads="1"/>
            </p:cNvSpPr>
            <p:nvPr/>
          </p:nvSpPr>
          <p:spPr bwMode="auto">
            <a:xfrm>
              <a:off x="5257800" y="3352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4" name="Rectangle 51" descr="5%"/>
            <p:cNvSpPr>
              <a:spLocks noChangeArrowheads="1"/>
            </p:cNvSpPr>
            <p:nvPr/>
          </p:nvSpPr>
          <p:spPr bwMode="auto">
            <a:xfrm>
              <a:off x="5257800" y="21336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5" name="Rectangle 52" descr="5%"/>
            <p:cNvSpPr>
              <a:spLocks noChangeArrowheads="1"/>
            </p:cNvSpPr>
            <p:nvPr/>
          </p:nvSpPr>
          <p:spPr bwMode="auto">
            <a:xfrm>
              <a:off x="3200400" y="3352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6" name="Rectangle 53" descr="5%"/>
            <p:cNvSpPr>
              <a:spLocks noChangeArrowheads="1"/>
            </p:cNvSpPr>
            <p:nvPr/>
          </p:nvSpPr>
          <p:spPr bwMode="auto">
            <a:xfrm>
              <a:off x="5257800" y="15240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7" name="Rectangle 54" descr="5%"/>
            <p:cNvSpPr>
              <a:spLocks noChangeArrowheads="1"/>
            </p:cNvSpPr>
            <p:nvPr/>
          </p:nvSpPr>
          <p:spPr bwMode="auto">
            <a:xfrm>
              <a:off x="3200400" y="27432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8" name="Rectangle 55" descr="5%"/>
            <p:cNvSpPr>
              <a:spLocks noChangeArrowheads="1"/>
            </p:cNvSpPr>
            <p:nvPr/>
          </p:nvSpPr>
          <p:spPr bwMode="auto">
            <a:xfrm>
              <a:off x="5257800" y="27432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09" name="Rectangle 56" descr="5%"/>
            <p:cNvSpPr>
              <a:spLocks noChangeArrowheads="1"/>
            </p:cNvSpPr>
            <p:nvPr/>
          </p:nvSpPr>
          <p:spPr bwMode="auto">
            <a:xfrm>
              <a:off x="5257800" y="39624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10" name="Rectangle 57" descr="5%"/>
            <p:cNvSpPr>
              <a:spLocks noChangeArrowheads="1"/>
            </p:cNvSpPr>
            <p:nvPr/>
          </p:nvSpPr>
          <p:spPr bwMode="auto">
            <a:xfrm>
              <a:off x="5257800" y="5181600"/>
              <a:ext cx="990600" cy="304800"/>
            </a:xfrm>
            <a:prstGeom prst="rect">
              <a:avLst/>
            </a:prstGeom>
            <a:pattFill prst="pct5">
              <a:fgClr>
                <a:schemeClr val="accent2"/>
              </a:fgClr>
              <a:bgClr>
                <a:srgbClr val="FFFFFF"/>
              </a:bgClr>
            </a:pattFill>
            <a:ln w="12700">
              <a:solidFill>
                <a:schemeClr val="accent2"/>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11" name="Rectangle 58" descr="5%"/>
            <p:cNvSpPr>
              <a:spLocks noChangeArrowheads="1"/>
            </p:cNvSpPr>
            <p:nvPr/>
          </p:nvSpPr>
          <p:spPr bwMode="auto">
            <a:xfrm>
              <a:off x="5257800" y="54864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12" name="Rectangle 59" descr="5%"/>
            <p:cNvSpPr>
              <a:spLocks noChangeArrowheads="1"/>
            </p:cNvSpPr>
            <p:nvPr/>
          </p:nvSpPr>
          <p:spPr bwMode="auto">
            <a:xfrm>
              <a:off x="5257800" y="42672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13" name="Rectangle 60" descr="5%"/>
            <p:cNvSpPr>
              <a:spLocks noChangeArrowheads="1"/>
            </p:cNvSpPr>
            <p:nvPr/>
          </p:nvSpPr>
          <p:spPr bwMode="auto">
            <a:xfrm>
              <a:off x="5257800" y="30480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14" name="Rectangle 61" descr="5%"/>
            <p:cNvSpPr>
              <a:spLocks noChangeArrowheads="1"/>
            </p:cNvSpPr>
            <p:nvPr/>
          </p:nvSpPr>
          <p:spPr bwMode="auto">
            <a:xfrm>
              <a:off x="5257800" y="19050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15" name="Rectangle 62" descr="5%"/>
            <p:cNvSpPr>
              <a:spLocks noChangeArrowheads="1"/>
            </p:cNvSpPr>
            <p:nvPr/>
          </p:nvSpPr>
          <p:spPr bwMode="auto">
            <a:xfrm>
              <a:off x="3200400" y="3048000"/>
              <a:ext cx="990600" cy="304800"/>
            </a:xfrm>
            <a:prstGeom prst="rect">
              <a:avLst/>
            </a:prstGeom>
            <a:pattFill prst="pct5">
              <a:fgClr>
                <a:schemeClr val="folHlink"/>
              </a:fgClr>
              <a:bgClr>
                <a:srgbClr val="FFFFFF"/>
              </a:bgClr>
            </a:pattFill>
            <a:ln w="12700">
              <a:solidFill>
                <a:schemeClr val="folHlink"/>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grpSp>
          <p:nvGrpSpPr>
            <p:cNvPr id="344116" name="Group 64"/>
            <p:cNvGrpSpPr>
              <a:grpSpLocks/>
            </p:cNvGrpSpPr>
            <p:nvPr/>
          </p:nvGrpSpPr>
          <p:grpSpPr bwMode="auto">
            <a:xfrm>
              <a:off x="2209800" y="2438400"/>
              <a:ext cx="381000" cy="1219200"/>
              <a:chOff x="1344" y="1056"/>
              <a:chExt cx="624" cy="768"/>
            </a:xfrm>
          </p:grpSpPr>
          <p:sp>
            <p:nvSpPr>
              <p:cNvPr id="344146" name="Rectangle 65"/>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44147" name="Line 66"/>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148" name="Line 67"/>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4149" name="Line 68"/>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44117" name="Text Box 69"/>
            <p:cNvSpPr txBox="1">
              <a:spLocks noChangeArrowheads="1"/>
            </p:cNvSpPr>
            <p:nvPr/>
          </p:nvSpPr>
          <p:spPr bwMode="auto">
            <a:xfrm>
              <a:off x="1981200" y="19812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Valid</a:t>
              </a:r>
            </a:p>
          </p:txBody>
        </p:sp>
        <p:grpSp>
          <p:nvGrpSpPr>
            <p:cNvPr id="5" name="Group 70"/>
            <p:cNvGrpSpPr>
              <a:grpSpLocks/>
            </p:cNvGrpSpPr>
            <p:nvPr/>
          </p:nvGrpSpPr>
          <p:grpSpPr bwMode="auto">
            <a:xfrm>
              <a:off x="4191000" y="1371600"/>
              <a:ext cx="1066800" cy="2133600"/>
              <a:chOff x="2016" y="624"/>
              <a:chExt cx="672" cy="1344"/>
            </a:xfrm>
          </p:grpSpPr>
          <p:sp>
            <p:nvSpPr>
              <p:cNvPr id="344142"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43"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44"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45"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75"/>
            <p:cNvGrpSpPr>
              <a:grpSpLocks/>
            </p:cNvGrpSpPr>
            <p:nvPr/>
          </p:nvGrpSpPr>
          <p:grpSpPr bwMode="auto">
            <a:xfrm>
              <a:off x="4191000" y="2590800"/>
              <a:ext cx="1066800" cy="914400"/>
              <a:chOff x="2016" y="1392"/>
              <a:chExt cx="672" cy="576"/>
            </a:xfrm>
          </p:grpSpPr>
          <p:sp>
            <p:nvSpPr>
              <p:cNvPr id="344138"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39"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40"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41"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80"/>
            <p:cNvGrpSpPr>
              <a:grpSpLocks/>
            </p:cNvGrpSpPr>
            <p:nvPr/>
          </p:nvGrpSpPr>
          <p:grpSpPr bwMode="auto">
            <a:xfrm>
              <a:off x="4191000" y="2667000"/>
              <a:ext cx="1066800" cy="2133600"/>
              <a:chOff x="2016" y="1392"/>
              <a:chExt cx="672" cy="1344"/>
            </a:xfrm>
          </p:grpSpPr>
          <p:sp>
            <p:nvSpPr>
              <p:cNvPr id="344134"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35"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36"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37"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93"/>
            <p:cNvGrpSpPr>
              <a:grpSpLocks/>
            </p:cNvGrpSpPr>
            <p:nvPr/>
          </p:nvGrpSpPr>
          <p:grpSpPr bwMode="auto">
            <a:xfrm>
              <a:off x="4191000" y="2590800"/>
              <a:ext cx="1066800" cy="3352800"/>
              <a:chOff x="2016" y="2112"/>
              <a:chExt cx="672" cy="2112"/>
            </a:xfrm>
          </p:grpSpPr>
          <p:sp>
            <p:nvSpPr>
              <p:cNvPr id="344130"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31"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32"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4133"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44122" name="Text Box 91"/>
            <p:cNvSpPr txBox="1">
              <a:spLocks noChangeArrowheads="1"/>
            </p:cNvSpPr>
            <p:nvPr/>
          </p:nvSpPr>
          <p:spPr bwMode="auto">
            <a:xfrm>
              <a:off x="6172200" y="1219200"/>
              <a:ext cx="9906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0000"/>
                </a:lnSpc>
              </a:pPr>
              <a:r>
                <a:rPr lang="en-US" altLang="en-US" sz="1800">
                  <a:solidFill>
                    <a:schemeClr val="accent2"/>
                  </a:solidFill>
                  <a:latin typeface="Arial" pitchFamily="34" charset="0"/>
                  <a:cs typeface="Arial" pitchFamily="34" charset="0"/>
                </a:rPr>
                <a:t>00</a:t>
              </a:r>
              <a:r>
                <a:rPr lang="en-US" altLang="en-US" sz="1800">
                  <a:solidFill>
                    <a:schemeClr val="accent1"/>
                  </a:solidFill>
                  <a:latin typeface="Arial" pitchFamily="34" charset="0"/>
                  <a:cs typeface="Arial" pitchFamily="34" charset="0"/>
                </a:rPr>
                <a:t>00</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00</a:t>
              </a:r>
              <a:r>
                <a:rPr lang="en-US" altLang="en-US" sz="1800">
                  <a:solidFill>
                    <a:schemeClr val="accent1"/>
                  </a:solidFill>
                  <a:latin typeface="Arial" pitchFamily="34" charset="0"/>
                  <a:cs typeface="Arial" pitchFamily="34" charset="0"/>
                </a:rPr>
                <a:t>01</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00</a:t>
              </a:r>
              <a:r>
                <a:rPr lang="en-US" altLang="en-US" sz="1800">
                  <a:solidFill>
                    <a:schemeClr val="accent1"/>
                  </a:solidFill>
                  <a:latin typeface="Arial" pitchFamily="34" charset="0"/>
                  <a:cs typeface="Arial" pitchFamily="34" charset="0"/>
                </a:rPr>
                <a:t>10</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00</a:t>
              </a:r>
              <a:r>
                <a:rPr lang="en-US" altLang="en-US" sz="1800">
                  <a:solidFill>
                    <a:schemeClr val="accent1"/>
                  </a:solidFill>
                  <a:latin typeface="Arial" pitchFamily="34" charset="0"/>
                  <a:cs typeface="Arial" pitchFamily="34" charset="0"/>
                </a:rPr>
                <a:t>11</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01</a:t>
              </a:r>
              <a:r>
                <a:rPr lang="en-US" altLang="en-US" sz="1800">
                  <a:solidFill>
                    <a:schemeClr val="accent1"/>
                  </a:solidFill>
                  <a:latin typeface="Arial" pitchFamily="34" charset="0"/>
                  <a:cs typeface="Arial" pitchFamily="34" charset="0"/>
                </a:rPr>
                <a:t>00</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01</a:t>
              </a:r>
              <a:r>
                <a:rPr lang="en-US" altLang="en-US" sz="1800">
                  <a:solidFill>
                    <a:schemeClr val="accent1"/>
                  </a:solidFill>
                  <a:latin typeface="Arial" pitchFamily="34" charset="0"/>
                  <a:cs typeface="Arial" pitchFamily="34" charset="0"/>
                </a:rPr>
                <a:t>01</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01</a:t>
              </a:r>
              <a:r>
                <a:rPr lang="en-US" altLang="en-US" sz="1800">
                  <a:solidFill>
                    <a:schemeClr val="accent1"/>
                  </a:solidFill>
                  <a:latin typeface="Arial" pitchFamily="34" charset="0"/>
                  <a:cs typeface="Arial" pitchFamily="34" charset="0"/>
                </a:rPr>
                <a:t>10</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01</a:t>
              </a:r>
              <a:r>
                <a:rPr lang="en-US" altLang="en-US" sz="1800">
                  <a:solidFill>
                    <a:schemeClr val="accent1"/>
                  </a:solidFill>
                  <a:latin typeface="Arial" pitchFamily="34" charset="0"/>
                  <a:cs typeface="Arial" pitchFamily="34" charset="0"/>
                </a:rPr>
                <a:t>11</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10</a:t>
              </a:r>
              <a:r>
                <a:rPr lang="en-US" altLang="en-US" sz="1800">
                  <a:solidFill>
                    <a:schemeClr val="accent1"/>
                  </a:solidFill>
                  <a:latin typeface="Arial" pitchFamily="34" charset="0"/>
                  <a:cs typeface="Arial" pitchFamily="34" charset="0"/>
                </a:rPr>
                <a:t>00</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10</a:t>
              </a:r>
              <a:r>
                <a:rPr lang="en-US" altLang="en-US" sz="1800">
                  <a:solidFill>
                    <a:schemeClr val="accent1"/>
                  </a:solidFill>
                  <a:latin typeface="Arial" pitchFamily="34" charset="0"/>
                  <a:cs typeface="Arial" pitchFamily="34" charset="0"/>
                </a:rPr>
                <a:t>01</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10</a:t>
              </a:r>
              <a:r>
                <a:rPr lang="en-US" altLang="en-US" sz="1800">
                  <a:solidFill>
                    <a:schemeClr val="accent1"/>
                  </a:solidFill>
                  <a:latin typeface="Arial" pitchFamily="34" charset="0"/>
                  <a:cs typeface="Arial" pitchFamily="34" charset="0"/>
                </a:rPr>
                <a:t>10</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10</a:t>
              </a:r>
              <a:r>
                <a:rPr lang="en-US" altLang="en-US" sz="1800">
                  <a:solidFill>
                    <a:schemeClr val="accent1"/>
                  </a:solidFill>
                  <a:latin typeface="Arial" pitchFamily="34" charset="0"/>
                  <a:cs typeface="Arial" pitchFamily="34" charset="0"/>
                </a:rPr>
                <a:t>11</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11</a:t>
              </a:r>
              <a:r>
                <a:rPr lang="en-US" altLang="en-US" sz="1800">
                  <a:solidFill>
                    <a:schemeClr val="accent1"/>
                  </a:solidFill>
                  <a:latin typeface="Arial" pitchFamily="34" charset="0"/>
                  <a:cs typeface="Arial" pitchFamily="34" charset="0"/>
                </a:rPr>
                <a:t>00</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11</a:t>
              </a:r>
              <a:r>
                <a:rPr lang="en-US" altLang="en-US" sz="1800">
                  <a:solidFill>
                    <a:schemeClr val="accent1"/>
                  </a:solidFill>
                  <a:latin typeface="Arial" pitchFamily="34" charset="0"/>
                  <a:cs typeface="Arial" pitchFamily="34" charset="0"/>
                </a:rPr>
                <a:t>01</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11</a:t>
              </a:r>
              <a:r>
                <a:rPr lang="en-US" altLang="en-US" sz="1800">
                  <a:solidFill>
                    <a:schemeClr val="accent1"/>
                  </a:solidFill>
                  <a:latin typeface="Arial" pitchFamily="34" charset="0"/>
                  <a:cs typeface="Arial" pitchFamily="34" charset="0"/>
                </a:rPr>
                <a:t>10</a:t>
              </a:r>
              <a:r>
                <a:rPr lang="en-US" altLang="en-US" sz="1800">
                  <a:latin typeface="Arial" pitchFamily="34" charset="0"/>
                  <a:cs typeface="Arial" pitchFamily="34" charset="0"/>
                </a:rPr>
                <a:t>xx</a:t>
              </a:r>
            </a:p>
            <a:p>
              <a:pPr>
                <a:lnSpc>
                  <a:spcPct val="110000"/>
                </a:lnSpc>
              </a:pPr>
              <a:r>
                <a:rPr lang="en-US" altLang="en-US" sz="1800">
                  <a:solidFill>
                    <a:schemeClr val="accent2"/>
                  </a:solidFill>
                  <a:latin typeface="Arial" pitchFamily="34" charset="0"/>
                  <a:cs typeface="Arial" pitchFamily="34" charset="0"/>
                </a:rPr>
                <a:t>11</a:t>
              </a:r>
              <a:r>
                <a:rPr lang="en-US" altLang="en-US" sz="1800">
                  <a:solidFill>
                    <a:schemeClr val="accent1"/>
                  </a:solidFill>
                  <a:latin typeface="Arial" pitchFamily="34" charset="0"/>
                  <a:cs typeface="Arial" pitchFamily="34" charset="0"/>
                </a:rPr>
                <a:t>11</a:t>
              </a:r>
              <a:r>
                <a:rPr lang="en-US" altLang="en-US" sz="1800">
                  <a:latin typeface="Arial" pitchFamily="34" charset="0"/>
                  <a:cs typeface="Arial" pitchFamily="34" charset="0"/>
                </a:rPr>
                <a:t>xx</a:t>
              </a:r>
            </a:p>
          </p:txBody>
        </p:sp>
        <p:sp>
          <p:nvSpPr>
            <p:cNvPr id="344123" name="Text Box 95"/>
            <p:cNvSpPr txBox="1">
              <a:spLocks noChangeArrowheads="1"/>
            </p:cNvSpPr>
            <p:nvPr/>
          </p:nvSpPr>
          <p:spPr bwMode="auto">
            <a:xfrm>
              <a:off x="1371600" y="19812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Index</a:t>
              </a:r>
            </a:p>
          </p:txBody>
        </p:sp>
        <p:sp>
          <p:nvSpPr>
            <p:cNvPr id="93" name="Rectangle 95"/>
            <p:cNvSpPr>
              <a:spLocks noChangeArrowheads="1"/>
            </p:cNvSpPr>
            <p:nvPr/>
          </p:nvSpPr>
          <p:spPr bwMode="auto">
            <a:xfrm>
              <a:off x="2743200" y="3124200"/>
              <a:ext cx="304800" cy="228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94" name="Rectangle 94"/>
            <p:cNvSpPr>
              <a:spLocks noChangeArrowheads="1"/>
            </p:cNvSpPr>
            <p:nvPr/>
          </p:nvSpPr>
          <p:spPr bwMode="auto">
            <a:xfrm>
              <a:off x="6248400" y="5486400"/>
              <a:ext cx="304800" cy="228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95" name="Rectangle 94"/>
            <p:cNvSpPr>
              <a:spLocks noChangeArrowheads="1"/>
            </p:cNvSpPr>
            <p:nvPr/>
          </p:nvSpPr>
          <p:spPr bwMode="auto">
            <a:xfrm>
              <a:off x="6248400" y="4267200"/>
              <a:ext cx="304800" cy="228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96" name="Rectangle 95"/>
            <p:cNvSpPr>
              <a:spLocks noChangeArrowheads="1"/>
            </p:cNvSpPr>
            <p:nvPr/>
          </p:nvSpPr>
          <p:spPr bwMode="auto">
            <a:xfrm>
              <a:off x="6248400" y="3124200"/>
              <a:ext cx="304800" cy="228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97" name="Rectangle 96"/>
            <p:cNvSpPr>
              <a:spLocks noChangeArrowheads="1"/>
            </p:cNvSpPr>
            <p:nvPr/>
          </p:nvSpPr>
          <p:spPr bwMode="auto">
            <a:xfrm>
              <a:off x="6248400" y="1905000"/>
              <a:ext cx="304800" cy="228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grpSp>
      <p:sp>
        <p:nvSpPr>
          <p:cNvPr id="344129" name="Rectangle 94"/>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AE22A9A-426D-4304-B6A7-97AA63B4C999}" type="slidenum">
              <a:rPr lang="en-US"/>
              <a:pPr>
                <a:defRPr/>
              </a:pPr>
              <a:t>2</a:t>
            </a:fld>
            <a:endParaRPr lang="en-US"/>
          </a:p>
        </p:txBody>
      </p:sp>
      <p:sp>
        <p:nvSpPr>
          <p:cNvPr id="421890" name="Rectangle 2"/>
          <p:cNvSpPr>
            <a:spLocks noGrp="1" noChangeArrowheads="1"/>
          </p:cNvSpPr>
          <p:nvPr>
            <p:ph type="title"/>
          </p:nvPr>
        </p:nvSpPr>
        <p:spPr/>
        <p:txBody>
          <a:bodyPr/>
          <a:lstStyle/>
          <a:p>
            <a:pPr eaLnBrk="1" hangingPunct="1">
              <a:defRPr/>
            </a:pPr>
            <a:r>
              <a:rPr lang="el-GR" b="1" dirty="0">
                <a:solidFill>
                  <a:schemeClr val="accent2"/>
                </a:solidFill>
                <a:effectLst>
                  <a:outerShdw blurRad="38100" dist="38100" dir="2700000" algn="tl">
                    <a:srgbClr val="C0C0C0"/>
                  </a:outerShdw>
                </a:effectLst>
              </a:rPr>
              <a:t>Ιεραρχία </a:t>
            </a:r>
            <a:r>
              <a:rPr lang="el-GR" b="1" dirty="0" smtClean="0">
                <a:solidFill>
                  <a:schemeClr val="accent2"/>
                </a:solidFill>
                <a:effectLst>
                  <a:outerShdw blurRad="38100" dist="38100" dir="2700000" algn="tl">
                    <a:srgbClr val="C0C0C0"/>
                  </a:outerShdw>
                </a:effectLst>
              </a:rPr>
              <a:t>Μνήμης</a:t>
            </a:r>
            <a:endParaRPr lang="en-US" b="1" dirty="0" smtClean="0">
              <a:solidFill>
                <a:schemeClr val="accent2"/>
              </a:solidFill>
              <a:effectLst>
                <a:outerShdw blurRad="38100" dist="38100" dir="2700000" algn="tl">
                  <a:srgbClr val="C0C0C0"/>
                </a:outerShdw>
              </a:effectLst>
            </a:endParaRPr>
          </a:p>
        </p:txBody>
      </p:sp>
      <p:sp>
        <p:nvSpPr>
          <p:cNvPr id="328708" name="Rectangle 3"/>
          <p:cNvSpPr>
            <a:spLocks noGrp="1" noChangeArrowheads="1"/>
          </p:cNvSpPr>
          <p:nvPr>
            <p:ph type="body" idx="1"/>
          </p:nvPr>
        </p:nvSpPr>
        <p:spPr>
          <a:xfrm>
            <a:off x="152400" y="2514600"/>
            <a:ext cx="8763000" cy="4114800"/>
          </a:xfrm>
        </p:spPr>
        <p:txBody>
          <a:bodyPr/>
          <a:lstStyle/>
          <a:p>
            <a:pPr eaLnBrk="1" hangingPunct="1"/>
            <a:r>
              <a:rPr lang="el-GR" altLang="en-US" dirty="0" smtClean="0"/>
              <a:t>Ιεραρχία Μνήμης και Απόδοση</a:t>
            </a:r>
            <a:endParaRPr lang="en-US" altLang="en-US" dirty="0" smtClean="0"/>
          </a:p>
          <a:p>
            <a:pPr eaLnBrk="1" hangingPunct="1"/>
            <a:r>
              <a:rPr lang="el-GR" altLang="en-US" dirty="0" smtClean="0"/>
              <a:t>Κρυφές μνήμες (</a:t>
            </a:r>
            <a:r>
              <a:rPr lang="en-US" altLang="en-US" dirty="0" smtClean="0"/>
              <a:t>caches)</a:t>
            </a:r>
            <a:endParaRPr lang="en-US" altLang="en-US" dirty="0"/>
          </a:p>
          <a:p>
            <a:pPr lvl="1" eaLnBrk="1" hangingPunct="1"/>
            <a:r>
              <a:rPr lang="el-GR" altLang="en-US" dirty="0" smtClean="0"/>
              <a:t>βελτιστοποίηση</a:t>
            </a:r>
            <a:r>
              <a:rPr lang="en-US" altLang="en-US" dirty="0" smtClean="0"/>
              <a:t> </a:t>
            </a:r>
            <a:r>
              <a:rPr lang="el-GR" altLang="en-US" dirty="0" smtClean="0"/>
              <a:t>και απόδοση</a:t>
            </a:r>
          </a:p>
          <a:p>
            <a:pPr eaLnBrk="1" hangingPunct="1"/>
            <a:r>
              <a:rPr lang="el-GR" altLang="en-US" dirty="0" smtClean="0"/>
              <a:t>Εικονική μνήμη (</a:t>
            </a:r>
            <a:r>
              <a:rPr lang="en-US" altLang="en-US" dirty="0" smtClean="0"/>
              <a:t>virtual memory) </a:t>
            </a:r>
          </a:p>
          <a:p>
            <a:pPr eaLnBrk="1" hangingPunct="1"/>
            <a:r>
              <a:rPr lang="en-US" altLang="en-US" dirty="0" smtClean="0"/>
              <a:t>Cache </a:t>
            </a:r>
            <a:r>
              <a:rPr lang="el-GR" altLang="en-US" dirty="0" smtClean="0"/>
              <a:t>στο </a:t>
            </a:r>
            <a:r>
              <a:rPr lang="en-US" altLang="en-US" dirty="0" smtClean="0"/>
              <a:t>Pentium 4</a:t>
            </a:r>
          </a:p>
          <a:p>
            <a:pPr eaLnBrk="1" hangingPunct="1"/>
            <a:endParaRPr lang="el-GR"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5"/>
          <p:cNvSpPr>
            <a:spLocks noGrp="1"/>
          </p:cNvSpPr>
          <p:nvPr>
            <p:ph type="sldNum" sz="quarter" idx="12"/>
          </p:nvPr>
        </p:nvSpPr>
        <p:spPr/>
        <p:txBody>
          <a:bodyPr/>
          <a:lstStyle/>
          <a:p>
            <a:pPr>
              <a:defRPr/>
            </a:pPr>
            <a:fld id="{522F0F86-FB3C-433C-8735-77545D790837}" type="slidenum">
              <a:rPr lang="en-US"/>
              <a:pPr>
                <a:defRPr/>
              </a:pPr>
              <a:t>20</a:t>
            </a:fld>
            <a:endParaRPr lang="en-US"/>
          </a:p>
        </p:txBody>
      </p:sp>
      <p:sp>
        <p:nvSpPr>
          <p:cNvPr id="345091" name="Rectangle 4"/>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1238021" name="Text Box 5"/>
          <p:cNvSpPr txBox="1">
            <a:spLocks noChangeArrowheads="1"/>
          </p:cNvSpPr>
          <p:nvPr/>
        </p:nvSpPr>
        <p:spPr bwMode="auto">
          <a:xfrm>
            <a:off x="304800" y="1066800"/>
            <a:ext cx="8605838" cy="461963"/>
          </a:xfrm>
          <a:prstGeom prst="rect">
            <a:avLst/>
          </a:prstGeom>
          <a:noFill/>
          <a:ln w="9525">
            <a:noFill/>
            <a:miter lim="800000"/>
            <a:headEnd/>
            <a:tailEnd/>
          </a:ln>
          <a:effectLst/>
        </p:spPr>
        <p:txBody>
          <a:bodyPr wrap="none">
            <a:spAutoFit/>
          </a:bodyPr>
          <a:lstStyle/>
          <a:p>
            <a:pPr>
              <a:defRPr/>
            </a:pPr>
            <a:r>
              <a:rPr lang="el-GR" sz="2400" b="1" u="sng" dirty="0">
                <a:solidFill>
                  <a:srgbClr val="008000"/>
                </a:solidFill>
                <a:effectLst>
                  <a:outerShdw blurRad="38100" dist="38100" dir="2700000" algn="tl">
                    <a:srgbClr val="C0C0C0"/>
                  </a:outerShdw>
                </a:effectLst>
              </a:rPr>
              <a:t>Παράδειγμα: </a:t>
            </a:r>
            <a:r>
              <a:rPr lang="el-GR" sz="2400" dirty="0">
                <a:solidFill>
                  <a:srgbClr val="008000"/>
                </a:solidFill>
              </a:rPr>
              <a:t>8 </a:t>
            </a:r>
            <a:r>
              <a:rPr lang="en-US" sz="2400" dirty="0">
                <a:solidFill>
                  <a:srgbClr val="008000"/>
                </a:solidFill>
              </a:rPr>
              <a:t>word direct mapped cache with 3-bit index 2-bit tag</a:t>
            </a:r>
          </a:p>
        </p:txBody>
      </p:sp>
      <p:graphicFrame>
        <p:nvGraphicFramePr>
          <p:cNvPr id="1238099" name="Group 83" descr="CACHE"/>
          <p:cNvGraphicFramePr>
            <a:graphicFrameLocks noGrp="1"/>
          </p:cNvGraphicFramePr>
          <p:nvPr>
            <p:ph idx="1"/>
            <p:extLst>
              <p:ext uri="{D42A27DB-BD31-4B8C-83A1-F6EECF244321}">
                <p14:modId xmlns:p14="http://schemas.microsoft.com/office/powerpoint/2010/main" val="1174552957"/>
              </p:ext>
            </p:extLst>
          </p:nvPr>
        </p:nvGraphicFramePr>
        <p:xfrm>
          <a:off x="685800" y="1600200"/>
          <a:ext cx="7696200" cy="4664079"/>
        </p:xfrm>
        <a:graphic>
          <a:graphicData uri="http://schemas.openxmlformats.org/drawingml/2006/table">
            <a:tbl>
              <a:tblPr firstRow="1"/>
              <a:tblGrid>
                <a:gridCol w="1924050"/>
                <a:gridCol w="1924050"/>
                <a:gridCol w="1485900"/>
                <a:gridCol w="2362200"/>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INDEX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Valid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Tag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5"/>
          <p:cNvSpPr>
            <a:spLocks noGrp="1"/>
          </p:cNvSpPr>
          <p:nvPr>
            <p:ph type="sldNum" sz="quarter" idx="12"/>
          </p:nvPr>
        </p:nvSpPr>
        <p:spPr/>
        <p:txBody>
          <a:bodyPr/>
          <a:lstStyle/>
          <a:p>
            <a:pPr>
              <a:defRPr/>
            </a:pPr>
            <a:fld id="{4A2FD846-7AFD-47D6-826E-1C86D68BB5B7}" type="slidenum">
              <a:rPr lang="en-US"/>
              <a:pPr>
                <a:defRPr/>
              </a:pPr>
              <a:t>21</a:t>
            </a:fld>
            <a:endParaRPr lang="en-US"/>
          </a:p>
        </p:txBody>
      </p:sp>
      <p:sp>
        <p:nvSpPr>
          <p:cNvPr id="346115"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46116" name="Text Box 3"/>
          <p:cNvSpPr txBox="1">
            <a:spLocks noChangeArrowheads="1"/>
          </p:cNvSpPr>
          <p:nvPr/>
        </p:nvSpPr>
        <p:spPr bwMode="auto">
          <a:xfrm>
            <a:off x="609600" y="1017588"/>
            <a:ext cx="176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b="1">
                <a:solidFill>
                  <a:srgbClr val="008000"/>
                </a:solidFill>
              </a:rPr>
              <a:t>MISS 10110</a:t>
            </a:r>
          </a:p>
        </p:txBody>
      </p:sp>
      <p:graphicFrame>
        <p:nvGraphicFramePr>
          <p:cNvPr id="1253380" name="Group 4" descr="MISS"/>
          <p:cNvGraphicFramePr>
            <a:graphicFrameLocks noGrp="1"/>
          </p:cNvGraphicFramePr>
          <p:nvPr>
            <p:ph idx="1"/>
            <p:extLst>
              <p:ext uri="{D42A27DB-BD31-4B8C-83A1-F6EECF244321}">
                <p14:modId xmlns:p14="http://schemas.microsoft.com/office/powerpoint/2010/main" val="2453335272"/>
              </p:ext>
            </p:extLst>
          </p:nvPr>
        </p:nvGraphicFramePr>
        <p:xfrm>
          <a:off x="685800" y="1600200"/>
          <a:ext cx="7696200" cy="4664079"/>
        </p:xfrm>
        <a:graphic>
          <a:graphicData uri="http://schemas.openxmlformats.org/drawingml/2006/table">
            <a:tbl>
              <a:tblPr firstRow="1"/>
              <a:tblGrid>
                <a:gridCol w="1924050"/>
                <a:gridCol w="1924050"/>
                <a:gridCol w="1485900"/>
                <a:gridCol w="2362200"/>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CC6600"/>
                          </a:solidFill>
                          <a:effectLst/>
                          <a:latin typeface="Times New Roman" pitchFamily="18" charset="0"/>
                          <a:cs typeface="Arial" pitchFamily="34" charset="0"/>
                        </a:rPr>
                        <a:t>INDEX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Valid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Tag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10110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pPr>
              <a:defRPr/>
            </a:pPr>
            <a:fld id="{7BF3426F-BE76-4B46-B062-3E14F342A470}" type="slidenum">
              <a:rPr lang="en-US"/>
              <a:pPr>
                <a:defRPr/>
              </a:pPr>
              <a:t>22</a:t>
            </a:fld>
            <a:endParaRPr lang="en-US"/>
          </a:p>
        </p:txBody>
      </p:sp>
      <p:sp>
        <p:nvSpPr>
          <p:cNvPr id="347139"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47140" name="Text Box 3"/>
          <p:cNvSpPr txBox="1">
            <a:spLocks noChangeArrowheads="1"/>
          </p:cNvSpPr>
          <p:nvPr/>
        </p:nvSpPr>
        <p:spPr bwMode="auto">
          <a:xfrm>
            <a:off x="609600" y="1017588"/>
            <a:ext cx="163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b="1">
                <a:solidFill>
                  <a:srgbClr val="008000"/>
                </a:solidFill>
              </a:rPr>
              <a:t>Miss 11010</a:t>
            </a:r>
            <a:endParaRPr lang="en-US" altLang="en-US" sz="2400">
              <a:solidFill>
                <a:srgbClr val="008000"/>
              </a:solidFill>
            </a:endParaRPr>
          </a:p>
        </p:txBody>
      </p:sp>
      <p:graphicFrame>
        <p:nvGraphicFramePr>
          <p:cNvPr id="1252356" name="Group 4" descr="MISS"/>
          <p:cNvGraphicFramePr>
            <a:graphicFrameLocks noGrp="1"/>
          </p:cNvGraphicFramePr>
          <p:nvPr>
            <p:ph idx="1"/>
            <p:extLst>
              <p:ext uri="{D42A27DB-BD31-4B8C-83A1-F6EECF244321}">
                <p14:modId xmlns:p14="http://schemas.microsoft.com/office/powerpoint/2010/main" val="3964232124"/>
              </p:ext>
            </p:extLst>
          </p:nvPr>
        </p:nvGraphicFramePr>
        <p:xfrm>
          <a:off x="685800" y="1600200"/>
          <a:ext cx="7696200" cy="4664079"/>
        </p:xfrm>
        <a:graphic>
          <a:graphicData uri="http://schemas.openxmlformats.org/drawingml/2006/table">
            <a:tbl>
              <a:tblPr firstRow="1"/>
              <a:tblGrid>
                <a:gridCol w="1924050"/>
                <a:gridCol w="1924050"/>
                <a:gridCol w="1485900"/>
                <a:gridCol w="2362200"/>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CC6600"/>
                          </a:solidFill>
                          <a:effectLst/>
                          <a:latin typeface="Times New Roman" pitchFamily="18" charset="0"/>
                          <a:cs typeface="Arial" pitchFamily="34" charset="0"/>
                        </a:rPr>
                        <a:t>INDEX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Valid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Tag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11</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11010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10110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pPr>
              <a:defRPr/>
            </a:pPr>
            <a:fld id="{5FE3A012-CD43-49A3-88B6-C6D18F0289C0}" type="slidenum">
              <a:rPr lang="en-US"/>
              <a:pPr>
                <a:defRPr/>
              </a:pPr>
              <a:t>23</a:t>
            </a:fld>
            <a:endParaRPr lang="en-US"/>
          </a:p>
        </p:txBody>
      </p:sp>
      <p:sp>
        <p:nvSpPr>
          <p:cNvPr id="348163"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48164" name="Text Box 3"/>
          <p:cNvSpPr txBox="1">
            <a:spLocks noChangeArrowheads="1"/>
          </p:cNvSpPr>
          <p:nvPr/>
        </p:nvSpPr>
        <p:spPr bwMode="auto">
          <a:xfrm>
            <a:off x="609600" y="1017588"/>
            <a:ext cx="163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b="1">
                <a:solidFill>
                  <a:srgbClr val="008000"/>
                </a:solidFill>
              </a:rPr>
              <a:t>Miss 10000</a:t>
            </a:r>
            <a:endParaRPr lang="en-US" altLang="en-US" sz="2400">
              <a:solidFill>
                <a:srgbClr val="008000"/>
              </a:solidFill>
            </a:endParaRPr>
          </a:p>
        </p:txBody>
      </p:sp>
      <p:graphicFrame>
        <p:nvGraphicFramePr>
          <p:cNvPr id="1255428" name="Group 4" descr="MISS"/>
          <p:cNvGraphicFramePr>
            <a:graphicFrameLocks noGrp="1"/>
          </p:cNvGraphicFramePr>
          <p:nvPr>
            <p:ph idx="1"/>
            <p:extLst>
              <p:ext uri="{D42A27DB-BD31-4B8C-83A1-F6EECF244321}">
                <p14:modId xmlns:p14="http://schemas.microsoft.com/office/powerpoint/2010/main" val="1424428486"/>
              </p:ext>
            </p:extLst>
          </p:nvPr>
        </p:nvGraphicFramePr>
        <p:xfrm>
          <a:off x="685800" y="1600200"/>
          <a:ext cx="7696200" cy="4664079"/>
        </p:xfrm>
        <a:graphic>
          <a:graphicData uri="http://schemas.openxmlformats.org/drawingml/2006/table">
            <a:tbl>
              <a:tblPr firstRow="1"/>
              <a:tblGrid>
                <a:gridCol w="1924050"/>
                <a:gridCol w="1924050"/>
                <a:gridCol w="1485900"/>
                <a:gridCol w="2362200"/>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CC6600"/>
                          </a:solidFill>
                          <a:effectLst/>
                          <a:latin typeface="Times New Roman" pitchFamily="18" charset="0"/>
                          <a:cs typeface="Arial" pitchFamily="34" charset="0"/>
                        </a:rPr>
                        <a:t>INDEX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Valid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Tag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11</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11010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10110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pPr>
              <a:defRPr/>
            </a:pPr>
            <a:fld id="{40DB4116-7E35-4D18-88F0-479CAD21A047}" type="slidenum">
              <a:rPr lang="en-US"/>
              <a:pPr>
                <a:defRPr/>
              </a:pPr>
              <a:t>24</a:t>
            </a:fld>
            <a:endParaRPr lang="en-US"/>
          </a:p>
        </p:txBody>
      </p:sp>
      <p:sp>
        <p:nvSpPr>
          <p:cNvPr id="349187"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49188" name="Text Box 3"/>
          <p:cNvSpPr txBox="1">
            <a:spLocks noChangeArrowheads="1"/>
          </p:cNvSpPr>
          <p:nvPr/>
        </p:nvSpPr>
        <p:spPr bwMode="auto">
          <a:xfrm>
            <a:off x="609600" y="1017588"/>
            <a:ext cx="163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b="1">
                <a:solidFill>
                  <a:srgbClr val="008000"/>
                </a:solidFill>
              </a:rPr>
              <a:t>Miss 00011</a:t>
            </a:r>
            <a:endParaRPr lang="en-US" altLang="en-US" sz="2400">
              <a:solidFill>
                <a:srgbClr val="008000"/>
              </a:solidFill>
            </a:endParaRPr>
          </a:p>
        </p:txBody>
      </p:sp>
      <p:graphicFrame>
        <p:nvGraphicFramePr>
          <p:cNvPr id="1257476" name="Group 4" descr="MISS"/>
          <p:cNvGraphicFramePr>
            <a:graphicFrameLocks noGrp="1"/>
          </p:cNvGraphicFramePr>
          <p:nvPr>
            <p:ph idx="1"/>
            <p:extLst>
              <p:ext uri="{D42A27DB-BD31-4B8C-83A1-F6EECF244321}">
                <p14:modId xmlns:p14="http://schemas.microsoft.com/office/powerpoint/2010/main" val="1798006945"/>
              </p:ext>
            </p:extLst>
          </p:nvPr>
        </p:nvGraphicFramePr>
        <p:xfrm>
          <a:off x="685800" y="1600200"/>
          <a:ext cx="7696200" cy="4664079"/>
        </p:xfrm>
        <a:graphic>
          <a:graphicData uri="http://schemas.openxmlformats.org/drawingml/2006/table">
            <a:tbl>
              <a:tblPr firstRow="1"/>
              <a:tblGrid>
                <a:gridCol w="1924050"/>
                <a:gridCol w="1924050"/>
                <a:gridCol w="1485900"/>
                <a:gridCol w="2362200"/>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CC6600"/>
                          </a:solidFill>
                          <a:effectLst/>
                          <a:latin typeface="Times New Roman" pitchFamily="18" charset="0"/>
                          <a:cs typeface="Arial" pitchFamily="34" charset="0"/>
                        </a:rPr>
                        <a:t>INDEX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Valid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Tag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11</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11010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00011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10110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pPr>
              <a:defRPr/>
            </a:pPr>
            <a:fld id="{14250143-B9C4-4393-AC46-270021BA60CB}" type="slidenum">
              <a:rPr lang="en-US"/>
              <a:pPr>
                <a:defRPr/>
              </a:pPr>
              <a:t>25</a:t>
            </a:fld>
            <a:endParaRPr lang="en-US"/>
          </a:p>
        </p:txBody>
      </p:sp>
      <p:sp>
        <p:nvSpPr>
          <p:cNvPr id="350211"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50212" name="Text Box 3"/>
          <p:cNvSpPr txBox="1">
            <a:spLocks noChangeArrowheads="1"/>
          </p:cNvSpPr>
          <p:nvPr/>
        </p:nvSpPr>
        <p:spPr bwMode="auto">
          <a:xfrm>
            <a:off x="609600" y="1017588"/>
            <a:ext cx="163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b="1">
                <a:solidFill>
                  <a:srgbClr val="008000"/>
                </a:solidFill>
              </a:rPr>
              <a:t>Miss 10010</a:t>
            </a:r>
            <a:endParaRPr lang="en-US" altLang="en-US" sz="2400">
              <a:solidFill>
                <a:srgbClr val="008000"/>
              </a:solidFill>
            </a:endParaRPr>
          </a:p>
        </p:txBody>
      </p:sp>
      <p:graphicFrame>
        <p:nvGraphicFramePr>
          <p:cNvPr id="1256452" name="Group 4" descr="MISS"/>
          <p:cNvGraphicFramePr>
            <a:graphicFrameLocks noGrp="1"/>
          </p:cNvGraphicFramePr>
          <p:nvPr>
            <p:ph idx="1"/>
            <p:extLst>
              <p:ext uri="{D42A27DB-BD31-4B8C-83A1-F6EECF244321}">
                <p14:modId xmlns:p14="http://schemas.microsoft.com/office/powerpoint/2010/main" val="3550879374"/>
              </p:ext>
            </p:extLst>
          </p:nvPr>
        </p:nvGraphicFramePr>
        <p:xfrm>
          <a:off x="685800" y="1600200"/>
          <a:ext cx="7696200" cy="4664079"/>
        </p:xfrm>
        <a:graphic>
          <a:graphicData uri="http://schemas.openxmlformats.org/drawingml/2006/table">
            <a:tbl>
              <a:tblPr firstRow="1"/>
              <a:tblGrid>
                <a:gridCol w="1924050"/>
                <a:gridCol w="1924050"/>
                <a:gridCol w="1485900"/>
                <a:gridCol w="2362200"/>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CC6600"/>
                          </a:solidFill>
                          <a:effectLst/>
                          <a:latin typeface="Times New Roman" pitchFamily="18" charset="0"/>
                          <a:cs typeface="Arial" pitchFamily="34" charset="0"/>
                        </a:rPr>
                        <a:t>INDEX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Valid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Tag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CC6600"/>
                          </a:solidFill>
                          <a:effectLst/>
                          <a:latin typeface="Times New Roman" pitchFamily="18" charset="0"/>
                          <a:cs typeface="Arial" pitchFamily="34" charset="0"/>
                        </a:rPr>
                        <a:t>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9900"/>
                          </a:solidFill>
                          <a:effectLst/>
                          <a:latin typeface="Times New Roman" pitchFamily="18" charset="0"/>
                          <a:cs typeface="Arial" pitchFamily="34"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9900"/>
                          </a:solidFill>
                          <a:effectLst/>
                          <a:latin typeface="Times New Roman" pitchFamily="18" charset="0"/>
                          <a:cs typeface="Arial" pitchFamily="34" charset="0"/>
                        </a:rPr>
                        <a:t>1</a:t>
                      </a:r>
                      <a:r>
                        <a:rPr kumimoji="0" lang="en-US" sz="2800" b="1" i="0" u="none" strike="noStrike" cap="none" normalizeH="0" baseline="0" smtClean="0">
                          <a:ln>
                            <a:noFill/>
                          </a:ln>
                          <a:solidFill>
                            <a:srgbClr val="FF9900"/>
                          </a:solidFill>
                          <a:effectLst/>
                          <a:latin typeface="Times New Roman" pitchFamily="18" charset="0"/>
                          <a:cs typeface="Arial" pitchFamily="34" charset="0"/>
                        </a:rPr>
                        <a:t>0</a:t>
                      </a:r>
                      <a:r>
                        <a:rPr kumimoji="0" lang="el-GR" sz="2800" b="1" i="0" u="none" strike="noStrike" cap="none" normalizeH="0" baseline="0" smtClean="0">
                          <a:ln>
                            <a:noFill/>
                          </a:ln>
                          <a:solidFill>
                            <a:srgbClr val="FF9900"/>
                          </a:solidFill>
                          <a:effectLst/>
                          <a:latin typeface="Times New Roman" pitchFamily="18" charset="0"/>
                          <a:cs typeface="Arial" pitchFamily="34" charset="0"/>
                        </a:rPr>
                        <a:t>010</a:t>
                      </a:r>
                      <a:endParaRPr kumimoji="0" lang="en-US" sz="2800" b="1" i="0" u="none" strike="noStrike" cap="none" normalizeH="0" baseline="0" smtClean="0">
                        <a:ln>
                          <a:noFill/>
                        </a:ln>
                        <a:solidFill>
                          <a:srgbClr val="FF9900"/>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00011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10110</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111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 name="Slide Number Placeholder 3"/>
          <p:cNvSpPr>
            <a:spLocks noGrp="1"/>
          </p:cNvSpPr>
          <p:nvPr>
            <p:ph type="sldNum" sz="quarter" idx="12"/>
          </p:nvPr>
        </p:nvSpPr>
        <p:spPr/>
        <p:txBody>
          <a:bodyPr/>
          <a:lstStyle/>
          <a:p>
            <a:pPr>
              <a:defRPr/>
            </a:pPr>
            <a:fld id="{98BA591E-B0C0-40F4-9BC8-B345D779CB35}" type="slidenum">
              <a:rPr lang="en-US"/>
              <a:pPr>
                <a:defRPr/>
              </a:pPr>
              <a:t>26</a:t>
            </a:fld>
            <a:endParaRPr lang="en-US"/>
          </a:p>
        </p:txBody>
      </p:sp>
      <p:sp>
        <p:nvSpPr>
          <p:cNvPr id="351235" name="Rectangle 2"/>
          <p:cNvSpPr>
            <a:spLocks noGrp="1" noChangeArrowheads="1"/>
          </p:cNvSpPr>
          <p:nvPr>
            <p:ph type="title" idx="4294967295"/>
          </p:nvPr>
        </p:nvSpPr>
        <p:spPr>
          <a:xfrm>
            <a:off x="685800" y="0"/>
            <a:ext cx="7772400" cy="720725"/>
          </a:xfrm>
        </p:spPr>
        <p:txBody>
          <a:bodyPr lIns="63500" tIns="25400" rIns="63500" bIns="25400" anchor="t">
            <a:spAutoFit/>
          </a:bodyPr>
          <a:lstStyle/>
          <a:p>
            <a:pPr eaLnBrk="1" hangingPunct="1"/>
            <a:r>
              <a:rPr lang="el-GR" altLang="en-US" smtClean="0">
                <a:solidFill>
                  <a:schemeClr val="accent2"/>
                </a:solidFill>
              </a:rPr>
              <a:t>Και άλλο παράδειγμα...</a:t>
            </a:r>
            <a:endParaRPr lang="en-US" altLang="en-US" smtClean="0">
              <a:solidFill>
                <a:schemeClr val="accent2"/>
              </a:solidFill>
            </a:endParaRPr>
          </a:p>
        </p:txBody>
      </p:sp>
      <p:grpSp>
        <p:nvGrpSpPr>
          <p:cNvPr id="2" name="Group 1" descr="EXAMPLE"/>
          <p:cNvGrpSpPr/>
          <p:nvPr/>
        </p:nvGrpSpPr>
        <p:grpSpPr>
          <a:xfrm>
            <a:off x="762000" y="1828800"/>
            <a:ext cx="7620000" cy="3468688"/>
            <a:chOff x="762000" y="1828800"/>
            <a:chExt cx="7620000" cy="3468688"/>
          </a:xfrm>
        </p:grpSpPr>
        <p:grpSp>
          <p:nvGrpSpPr>
            <p:cNvPr id="351236" name="Group 3"/>
            <p:cNvGrpSpPr>
              <a:grpSpLocks/>
            </p:cNvGrpSpPr>
            <p:nvPr/>
          </p:nvGrpSpPr>
          <p:grpSpPr bwMode="auto">
            <a:xfrm>
              <a:off x="1295400" y="2249488"/>
              <a:ext cx="990600" cy="1219200"/>
              <a:chOff x="1344" y="1056"/>
              <a:chExt cx="624" cy="768"/>
            </a:xfrm>
          </p:grpSpPr>
          <p:sp>
            <p:nvSpPr>
              <p:cNvPr id="351322" name="Rectangle 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323" name="Line 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24" name="Line 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25" name="Line 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37" name="Group 8"/>
            <p:cNvGrpSpPr>
              <a:grpSpLocks/>
            </p:cNvGrpSpPr>
            <p:nvPr/>
          </p:nvGrpSpPr>
          <p:grpSpPr bwMode="auto">
            <a:xfrm>
              <a:off x="3276600" y="2249488"/>
              <a:ext cx="990600" cy="1219200"/>
              <a:chOff x="1344" y="1056"/>
              <a:chExt cx="624" cy="768"/>
            </a:xfrm>
          </p:grpSpPr>
          <p:sp>
            <p:nvSpPr>
              <p:cNvPr id="351318" name="Rectangle 9"/>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319" name="Line 10"/>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20" name="Line 11"/>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21" name="Line 12"/>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38" name="Group 13"/>
            <p:cNvGrpSpPr>
              <a:grpSpLocks/>
            </p:cNvGrpSpPr>
            <p:nvPr/>
          </p:nvGrpSpPr>
          <p:grpSpPr bwMode="auto">
            <a:xfrm>
              <a:off x="5334000" y="2249488"/>
              <a:ext cx="990600" cy="1219200"/>
              <a:chOff x="1344" y="1056"/>
              <a:chExt cx="624" cy="768"/>
            </a:xfrm>
          </p:grpSpPr>
          <p:sp>
            <p:nvSpPr>
              <p:cNvPr id="351314" name="Rectangle 1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315" name="Line 1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16" name="Line 1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17" name="Line 1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39" name="Group 18"/>
            <p:cNvGrpSpPr>
              <a:grpSpLocks/>
            </p:cNvGrpSpPr>
            <p:nvPr/>
          </p:nvGrpSpPr>
          <p:grpSpPr bwMode="auto">
            <a:xfrm>
              <a:off x="7391400" y="2249488"/>
              <a:ext cx="990600" cy="1219200"/>
              <a:chOff x="1344" y="1056"/>
              <a:chExt cx="624" cy="768"/>
            </a:xfrm>
          </p:grpSpPr>
          <p:sp>
            <p:nvSpPr>
              <p:cNvPr id="351310" name="Rectangle 19"/>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311" name="Line 20"/>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12" name="Line 21"/>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13" name="Line 22"/>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40" name="Group 23"/>
            <p:cNvGrpSpPr>
              <a:grpSpLocks/>
            </p:cNvGrpSpPr>
            <p:nvPr/>
          </p:nvGrpSpPr>
          <p:grpSpPr bwMode="auto">
            <a:xfrm>
              <a:off x="7391400" y="4078288"/>
              <a:ext cx="990600" cy="1219200"/>
              <a:chOff x="1344" y="1056"/>
              <a:chExt cx="624" cy="768"/>
            </a:xfrm>
          </p:grpSpPr>
          <p:sp>
            <p:nvSpPr>
              <p:cNvPr id="351306" name="Rectangle 2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307" name="Line 2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08" name="Line 2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09" name="Line 2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41" name="Group 28"/>
            <p:cNvGrpSpPr>
              <a:grpSpLocks/>
            </p:cNvGrpSpPr>
            <p:nvPr/>
          </p:nvGrpSpPr>
          <p:grpSpPr bwMode="auto">
            <a:xfrm>
              <a:off x="5334000" y="4078288"/>
              <a:ext cx="990600" cy="1219200"/>
              <a:chOff x="1344" y="1056"/>
              <a:chExt cx="624" cy="768"/>
            </a:xfrm>
          </p:grpSpPr>
          <p:sp>
            <p:nvSpPr>
              <p:cNvPr id="351302" name="Rectangle 29"/>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303" name="Line 30"/>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04" name="Line 31"/>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05" name="Line 32"/>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42" name="Group 33"/>
            <p:cNvGrpSpPr>
              <a:grpSpLocks/>
            </p:cNvGrpSpPr>
            <p:nvPr/>
          </p:nvGrpSpPr>
          <p:grpSpPr bwMode="auto">
            <a:xfrm>
              <a:off x="3352800" y="4078288"/>
              <a:ext cx="990600" cy="1219200"/>
              <a:chOff x="1344" y="1056"/>
              <a:chExt cx="624" cy="768"/>
            </a:xfrm>
          </p:grpSpPr>
          <p:sp>
            <p:nvSpPr>
              <p:cNvPr id="351298" name="Rectangle 3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99" name="Line 3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00" name="Line 3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301" name="Line 3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43" name="Group 38"/>
            <p:cNvGrpSpPr>
              <a:grpSpLocks/>
            </p:cNvGrpSpPr>
            <p:nvPr/>
          </p:nvGrpSpPr>
          <p:grpSpPr bwMode="auto">
            <a:xfrm>
              <a:off x="1295400" y="4078288"/>
              <a:ext cx="990600" cy="1219200"/>
              <a:chOff x="1344" y="1056"/>
              <a:chExt cx="624" cy="768"/>
            </a:xfrm>
          </p:grpSpPr>
          <p:sp>
            <p:nvSpPr>
              <p:cNvPr id="351294" name="Rectangle 39"/>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95" name="Line 40"/>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96" name="Line 41"/>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97" name="Line 42"/>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51244" name="Text Box 43"/>
            <p:cNvSpPr txBox="1">
              <a:spLocks noChangeArrowheads="1"/>
            </p:cNvSpPr>
            <p:nvPr/>
          </p:nvSpPr>
          <p:spPr bwMode="auto">
            <a:xfrm>
              <a:off x="1355725"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0</a:t>
              </a:r>
            </a:p>
          </p:txBody>
        </p:sp>
        <p:sp>
          <p:nvSpPr>
            <p:cNvPr id="351245" name="Text Box 44"/>
            <p:cNvSpPr txBox="1">
              <a:spLocks noChangeArrowheads="1"/>
            </p:cNvSpPr>
            <p:nvPr/>
          </p:nvSpPr>
          <p:spPr bwMode="auto">
            <a:xfrm>
              <a:off x="3260725"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1</a:t>
              </a:r>
            </a:p>
          </p:txBody>
        </p:sp>
        <p:sp>
          <p:nvSpPr>
            <p:cNvPr id="351246" name="Text Box 45"/>
            <p:cNvSpPr txBox="1">
              <a:spLocks noChangeArrowheads="1"/>
            </p:cNvSpPr>
            <p:nvPr/>
          </p:nvSpPr>
          <p:spPr bwMode="auto">
            <a:xfrm>
              <a:off x="5241925"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2</a:t>
              </a:r>
            </a:p>
          </p:txBody>
        </p:sp>
        <p:sp>
          <p:nvSpPr>
            <p:cNvPr id="351247" name="Text Box 46"/>
            <p:cNvSpPr txBox="1">
              <a:spLocks noChangeArrowheads="1"/>
            </p:cNvSpPr>
            <p:nvPr/>
          </p:nvSpPr>
          <p:spPr bwMode="auto">
            <a:xfrm>
              <a:off x="7375525"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3</a:t>
              </a:r>
            </a:p>
          </p:txBody>
        </p:sp>
        <p:sp>
          <p:nvSpPr>
            <p:cNvPr id="351248" name="Text Box 47"/>
            <p:cNvSpPr txBox="1">
              <a:spLocks noChangeArrowheads="1"/>
            </p:cNvSpPr>
            <p:nvPr/>
          </p:nvSpPr>
          <p:spPr bwMode="auto">
            <a:xfrm>
              <a:off x="1219200" y="36972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51249" name="Text Box 48"/>
            <p:cNvSpPr txBox="1">
              <a:spLocks noChangeArrowheads="1"/>
            </p:cNvSpPr>
            <p:nvPr/>
          </p:nvSpPr>
          <p:spPr bwMode="auto">
            <a:xfrm>
              <a:off x="3260725" y="3657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3</a:t>
              </a:r>
            </a:p>
          </p:txBody>
        </p:sp>
        <p:sp>
          <p:nvSpPr>
            <p:cNvPr id="351250" name="Text Box 49"/>
            <p:cNvSpPr txBox="1">
              <a:spLocks noChangeArrowheads="1"/>
            </p:cNvSpPr>
            <p:nvPr/>
          </p:nvSpPr>
          <p:spPr bwMode="auto">
            <a:xfrm>
              <a:off x="5318125" y="3657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51251" name="Text Box 50"/>
            <p:cNvSpPr txBox="1">
              <a:spLocks noChangeArrowheads="1"/>
            </p:cNvSpPr>
            <p:nvPr/>
          </p:nvSpPr>
          <p:spPr bwMode="auto">
            <a:xfrm>
              <a:off x="7299325" y="36576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15</a:t>
              </a:r>
            </a:p>
          </p:txBody>
        </p:sp>
        <p:grpSp>
          <p:nvGrpSpPr>
            <p:cNvPr id="351252" name="Group 51"/>
            <p:cNvGrpSpPr>
              <a:grpSpLocks/>
            </p:cNvGrpSpPr>
            <p:nvPr/>
          </p:nvGrpSpPr>
          <p:grpSpPr bwMode="auto">
            <a:xfrm>
              <a:off x="762000" y="2249488"/>
              <a:ext cx="533400" cy="1219200"/>
              <a:chOff x="1344" y="1056"/>
              <a:chExt cx="624" cy="768"/>
            </a:xfrm>
          </p:grpSpPr>
          <p:sp>
            <p:nvSpPr>
              <p:cNvPr id="351290" name="Rectangle 52"/>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91" name="Line 53"/>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92" name="Line 54"/>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93" name="Line 55"/>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53" name="Group 56"/>
            <p:cNvGrpSpPr>
              <a:grpSpLocks/>
            </p:cNvGrpSpPr>
            <p:nvPr/>
          </p:nvGrpSpPr>
          <p:grpSpPr bwMode="auto">
            <a:xfrm>
              <a:off x="2743200" y="2249488"/>
              <a:ext cx="533400" cy="1219200"/>
              <a:chOff x="1344" y="1056"/>
              <a:chExt cx="624" cy="768"/>
            </a:xfrm>
          </p:grpSpPr>
          <p:sp>
            <p:nvSpPr>
              <p:cNvPr id="351286" name="Rectangle 57"/>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87" name="Line 58"/>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88" name="Line 59"/>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89" name="Line 60"/>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54" name="Group 61"/>
            <p:cNvGrpSpPr>
              <a:grpSpLocks/>
            </p:cNvGrpSpPr>
            <p:nvPr/>
          </p:nvGrpSpPr>
          <p:grpSpPr bwMode="auto">
            <a:xfrm>
              <a:off x="4800600" y="2249488"/>
              <a:ext cx="533400" cy="1219200"/>
              <a:chOff x="1344" y="1056"/>
              <a:chExt cx="624" cy="768"/>
            </a:xfrm>
          </p:grpSpPr>
          <p:sp>
            <p:nvSpPr>
              <p:cNvPr id="351282" name="Rectangle 62"/>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83" name="Line 63"/>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84" name="Line 64"/>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85" name="Line 65"/>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55" name="Group 66"/>
            <p:cNvGrpSpPr>
              <a:grpSpLocks/>
            </p:cNvGrpSpPr>
            <p:nvPr/>
          </p:nvGrpSpPr>
          <p:grpSpPr bwMode="auto">
            <a:xfrm>
              <a:off x="6858000" y="2249488"/>
              <a:ext cx="533400" cy="1219200"/>
              <a:chOff x="1344" y="1056"/>
              <a:chExt cx="624" cy="768"/>
            </a:xfrm>
          </p:grpSpPr>
          <p:sp>
            <p:nvSpPr>
              <p:cNvPr id="351278" name="Rectangle 67"/>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79" name="Line 68"/>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80" name="Line 69"/>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81" name="Line 70"/>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56" name="Group 71"/>
            <p:cNvGrpSpPr>
              <a:grpSpLocks/>
            </p:cNvGrpSpPr>
            <p:nvPr/>
          </p:nvGrpSpPr>
          <p:grpSpPr bwMode="auto">
            <a:xfrm>
              <a:off x="762000" y="4078288"/>
              <a:ext cx="533400" cy="1219200"/>
              <a:chOff x="1344" y="1056"/>
              <a:chExt cx="624" cy="768"/>
            </a:xfrm>
          </p:grpSpPr>
          <p:sp>
            <p:nvSpPr>
              <p:cNvPr id="351274" name="Rectangle 72"/>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75" name="Line 73"/>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76" name="Line 74"/>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77" name="Line 75"/>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57" name="Group 76"/>
            <p:cNvGrpSpPr>
              <a:grpSpLocks/>
            </p:cNvGrpSpPr>
            <p:nvPr/>
          </p:nvGrpSpPr>
          <p:grpSpPr bwMode="auto">
            <a:xfrm>
              <a:off x="2819400" y="4078288"/>
              <a:ext cx="533400" cy="1219200"/>
              <a:chOff x="1344" y="1056"/>
              <a:chExt cx="624" cy="768"/>
            </a:xfrm>
          </p:grpSpPr>
          <p:sp>
            <p:nvSpPr>
              <p:cNvPr id="351270" name="Rectangle 77"/>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71" name="Line 78"/>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72" name="Line 79"/>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73" name="Line 80"/>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58" name="Group 81"/>
            <p:cNvGrpSpPr>
              <a:grpSpLocks/>
            </p:cNvGrpSpPr>
            <p:nvPr/>
          </p:nvGrpSpPr>
          <p:grpSpPr bwMode="auto">
            <a:xfrm>
              <a:off x="4800600" y="4078288"/>
              <a:ext cx="533400" cy="1219200"/>
              <a:chOff x="1344" y="1056"/>
              <a:chExt cx="624" cy="768"/>
            </a:xfrm>
          </p:grpSpPr>
          <p:sp>
            <p:nvSpPr>
              <p:cNvPr id="351266" name="Rectangle 82"/>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67" name="Line 83"/>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68" name="Line 84"/>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69" name="Line 85"/>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1259" name="Group 86"/>
            <p:cNvGrpSpPr>
              <a:grpSpLocks/>
            </p:cNvGrpSpPr>
            <p:nvPr/>
          </p:nvGrpSpPr>
          <p:grpSpPr bwMode="auto">
            <a:xfrm>
              <a:off x="6858000" y="4078288"/>
              <a:ext cx="533400" cy="1219200"/>
              <a:chOff x="1344" y="1056"/>
              <a:chExt cx="624" cy="768"/>
            </a:xfrm>
          </p:grpSpPr>
          <p:sp>
            <p:nvSpPr>
              <p:cNvPr id="351262" name="Rectangle 87"/>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1263" name="Line 88"/>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64" name="Line 89"/>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65" name="Line 90"/>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51260" name="Rectangle 91"/>
          <p:cNvSpPr>
            <a:spLocks noGrp="1" noChangeArrowheads="1"/>
          </p:cNvSpPr>
          <p:nvPr>
            <p:ph type="body" idx="4294967295"/>
          </p:nvPr>
        </p:nvSpPr>
        <p:spPr>
          <a:xfrm>
            <a:off x="381000" y="762000"/>
            <a:ext cx="8534400" cy="415925"/>
          </a:xfrm>
        </p:spPr>
        <p:txBody>
          <a:bodyPr lIns="63500" tIns="25400" rIns="63500" bIns="25400">
            <a:spAutoFit/>
          </a:bodyPr>
          <a:lstStyle/>
          <a:p>
            <a:pPr marL="287338" indent="-287338" eaLnBrk="1" hangingPunct="1"/>
            <a:r>
              <a:rPr lang="el-GR" altLang="en-US" sz="2400" smtClean="0"/>
              <a:t>Διευθύνσεις προσπέλασης μνήμης:</a:t>
            </a:r>
            <a:r>
              <a:rPr lang="en-US" altLang="en-US" sz="2400" smtClean="0"/>
              <a:t>  </a:t>
            </a:r>
            <a:r>
              <a:rPr lang="en-US" altLang="en-US" sz="2400" b="1" smtClean="0">
                <a:solidFill>
                  <a:srgbClr val="660066"/>
                </a:solidFill>
              </a:rPr>
              <a:t>0   1   2   3   4   3   4   15</a:t>
            </a:r>
          </a:p>
        </p:txBody>
      </p:sp>
      <p:sp>
        <p:nvSpPr>
          <p:cNvPr id="351261" name="Text Box 92"/>
          <p:cNvSpPr txBox="1">
            <a:spLocks noChangeArrowheads="1"/>
          </p:cNvSpPr>
          <p:nvPr/>
        </p:nvSpPr>
        <p:spPr bwMode="auto">
          <a:xfrm>
            <a:off x="533400" y="1371600"/>
            <a:ext cx="609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l-GR" altLang="en-US" sz="1600">
                <a:latin typeface="Arial" pitchFamily="34" charset="0"/>
                <a:cs typeface="Arial" pitchFamily="34" charset="0"/>
              </a:rPr>
              <a:t>Αρχικά άδεια </a:t>
            </a:r>
            <a:r>
              <a:rPr lang="en-US" altLang="en-US" sz="1600">
                <a:latin typeface="Arial" pitchFamily="34" charset="0"/>
                <a:cs typeface="Arial" pitchFamily="34" charset="0"/>
              </a:rPr>
              <a:t>cache</a:t>
            </a:r>
            <a:r>
              <a:rPr lang="el-GR" altLang="en-US" sz="1600">
                <a:latin typeface="Arial" pitchFamily="34" charset="0"/>
                <a:cs typeface="Arial" pitchFamily="34" charset="0"/>
              </a:rPr>
              <a:t> και όλα τα </a:t>
            </a:r>
            <a:r>
              <a:rPr lang="en-US" altLang="en-US" sz="1600">
                <a:latin typeface="Arial" pitchFamily="34" charset="0"/>
                <a:cs typeface="Arial" pitchFamily="34" charset="0"/>
              </a:rPr>
              <a:t>blocks non valid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3"/>
          <p:cNvSpPr>
            <a:spLocks noGrp="1"/>
          </p:cNvSpPr>
          <p:nvPr>
            <p:ph type="sldNum" sz="quarter" idx="12"/>
          </p:nvPr>
        </p:nvSpPr>
        <p:spPr/>
        <p:txBody>
          <a:bodyPr/>
          <a:lstStyle/>
          <a:p>
            <a:pPr>
              <a:defRPr/>
            </a:pPr>
            <a:fld id="{7AE14F7C-6201-4BA9-A9D4-0CBADEC683DC}" type="slidenum">
              <a:rPr lang="en-US"/>
              <a:pPr>
                <a:defRPr/>
              </a:pPr>
              <a:t>27</a:t>
            </a:fld>
            <a:endParaRPr lang="en-US"/>
          </a:p>
        </p:txBody>
      </p:sp>
      <p:sp>
        <p:nvSpPr>
          <p:cNvPr id="352259" name="Rectangle 2"/>
          <p:cNvSpPr>
            <a:spLocks noGrp="1" noChangeArrowheads="1"/>
          </p:cNvSpPr>
          <p:nvPr>
            <p:ph type="title" idx="4294967295"/>
          </p:nvPr>
        </p:nvSpPr>
        <p:spPr>
          <a:xfrm>
            <a:off x="609600" y="228600"/>
            <a:ext cx="7772400" cy="720725"/>
          </a:xfrm>
        </p:spPr>
        <p:txBody>
          <a:bodyPr lIns="63500" tIns="25400" rIns="63500" bIns="25400" anchor="t">
            <a:spAutoFit/>
          </a:bodyPr>
          <a:lstStyle/>
          <a:p>
            <a:pPr eaLnBrk="1" hangingPunct="1"/>
            <a:r>
              <a:rPr lang="el-GR" altLang="en-US" smtClean="0">
                <a:solidFill>
                  <a:schemeClr val="accent2"/>
                </a:solidFill>
              </a:rPr>
              <a:t>Και άλλο παράδειγμα...</a:t>
            </a:r>
            <a:endParaRPr lang="en-US" altLang="en-US" smtClean="0">
              <a:solidFill>
                <a:schemeClr val="accent2"/>
              </a:solidFill>
            </a:endParaRPr>
          </a:p>
        </p:txBody>
      </p:sp>
      <p:grpSp>
        <p:nvGrpSpPr>
          <p:cNvPr id="2" name="Group 1" descr="EAMPLE"/>
          <p:cNvGrpSpPr/>
          <p:nvPr/>
        </p:nvGrpSpPr>
        <p:grpSpPr>
          <a:xfrm>
            <a:off x="441325" y="1828800"/>
            <a:ext cx="8302625" cy="3697288"/>
            <a:chOff x="441325" y="1828800"/>
            <a:chExt cx="8302625" cy="3697288"/>
          </a:xfrm>
        </p:grpSpPr>
        <p:grpSp>
          <p:nvGrpSpPr>
            <p:cNvPr id="352260" name="Group 3"/>
            <p:cNvGrpSpPr>
              <a:grpSpLocks/>
            </p:cNvGrpSpPr>
            <p:nvPr/>
          </p:nvGrpSpPr>
          <p:grpSpPr bwMode="auto">
            <a:xfrm>
              <a:off x="1295400" y="2249488"/>
              <a:ext cx="990600" cy="1219200"/>
              <a:chOff x="1344" y="1056"/>
              <a:chExt cx="624" cy="768"/>
            </a:xfrm>
          </p:grpSpPr>
          <p:sp>
            <p:nvSpPr>
              <p:cNvPr id="352374" name="Rectangle 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75" name="Line 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76" name="Line 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77" name="Line 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61" name="Group 8"/>
            <p:cNvGrpSpPr>
              <a:grpSpLocks/>
            </p:cNvGrpSpPr>
            <p:nvPr/>
          </p:nvGrpSpPr>
          <p:grpSpPr bwMode="auto">
            <a:xfrm>
              <a:off x="3276600" y="2249488"/>
              <a:ext cx="990600" cy="1219200"/>
              <a:chOff x="1344" y="1056"/>
              <a:chExt cx="624" cy="768"/>
            </a:xfrm>
          </p:grpSpPr>
          <p:sp>
            <p:nvSpPr>
              <p:cNvPr id="352370" name="Rectangle 9"/>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71" name="Line 10"/>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72" name="Line 11"/>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73" name="Line 12"/>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62" name="Group 13"/>
            <p:cNvGrpSpPr>
              <a:grpSpLocks/>
            </p:cNvGrpSpPr>
            <p:nvPr/>
          </p:nvGrpSpPr>
          <p:grpSpPr bwMode="auto">
            <a:xfrm>
              <a:off x="5334000" y="2249488"/>
              <a:ext cx="990600" cy="1219200"/>
              <a:chOff x="1344" y="1056"/>
              <a:chExt cx="624" cy="768"/>
            </a:xfrm>
          </p:grpSpPr>
          <p:sp>
            <p:nvSpPr>
              <p:cNvPr id="352366" name="Rectangle 1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67" name="Line 1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68" name="Line 1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69" name="Line 1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63" name="Group 18"/>
            <p:cNvGrpSpPr>
              <a:grpSpLocks/>
            </p:cNvGrpSpPr>
            <p:nvPr/>
          </p:nvGrpSpPr>
          <p:grpSpPr bwMode="auto">
            <a:xfrm>
              <a:off x="7391400" y="2249488"/>
              <a:ext cx="990600" cy="1219200"/>
              <a:chOff x="1344" y="1056"/>
              <a:chExt cx="624" cy="768"/>
            </a:xfrm>
          </p:grpSpPr>
          <p:sp>
            <p:nvSpPr>
              <p:cNvPr id="352362" name="Rectangle 19"/>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63" name="Line 20"/>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64" name="Line 21"/>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65" name="Line 22"/>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64" name="Group 23"/>
            <p:cNvGrpSpPr>
              <a:grpSpLocks/>
            </p:cNvGrpSpPr>
            <p:nvPr/>
          </p:nvGrpSpPr>
          <p:grpSpPr bwMode="auto">
            <a:xfrm>
              <a:off x="7391400" y="4078288"/>
              <a:ext cx="990600" cy="1219200"/>
              <a:chOff x="1344" y="1056"/>
              <a:chExt cx="624" cy="768"/>
            </a:xfrm>
          </p:grpSpPr>
          <p:sp>
            <p:nvSpPr>
              <p:cNvPr id="352358" name="Rectangle 2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59" name="Line 2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60" name="Line 2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61" name="Line 2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65" name="Group 28"/>
            <p:cNvGrpSpPr>
              <a:grpSpLocks/>
            </p:cNvGrpSpPr>
            <p:nvPr/>
          </p:nvGrpSpPr>
          <p:grpSpPr bwMode="auto">
            <a:xfrm>
              <a:off x="5334000" y="4078288"/>
              <a:ext cx="990600" cy="1219200"/>
              <a:chOff x="1344" y="1056"/>
              <a:chExt cx="624" cy="768"/>
            </a:xfrm>
          </p:grpSpPr>
          <p:sp>
            <p:nvSpPr>
              <p:cNvPr id="352354" name="Rectangle 29"/>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55" name="Line 30"/>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56" name="Line 31"/>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57" name="Line 32"/>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66" name="Group 33"/>
            <p:cNvGrpSpPr>
              <a:grpSpLocks/>
            </p:cNvGrpSpPr>
            <p:nvPr/>
          </p:nvGrpSpPr>
          <p:grpSpPr bwMode="auto">
            <a:xfrm>
              <a:off x="3352800" y="4078288"/>
              <a:ext cx="990600" cy="1219200"/>
              <a:chOff x="1344" y="1056"/>
              <a:chExt cx="624" cy="768"/>
            </a:xfrm>
          </p:grpSpPr>
          <p:sp>
            <p:nvSpPr>
              <p:cNvPr id="352350" name="Rectangle 34"/>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51" name="Line 35"/>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52" name="Line 36"/>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53" name="Line 37"/>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67" name="Group 38"/>
            <p:cNvGrpSpPr>
              <a:grpSpLocks/>
            </p:cNvGrpSpPr>
            <p:nvPr/>
          </p:nvGrpSpPr>
          <p:grpSpPr bwMode="auto">
            <a:xfrm>
              <a:off x="1295400" y="4078288"/>
              <a:ext cx="990600" cy="1219200"/>
              <a:chOff x="1344" y="1056"/>
              <a:chExt cx="624" cy="768"/>
            </a:xfrm>
          </p:grpSpPr>
          <p:sp>
            <p:nvSpPr>
              <p:cNvPr id="352346" name="Rectangle 39"/>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47" name="Line 40"/>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48" name="Line 41"/>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49" name="Line 42"/>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52268" name="Text Box 43"/>
            <p:cNvSpPr txBox="1">
              <a:spLocks noChangeArrowheads="1"/>
            </p:cNvSpPr>
            <p:nvPr/>
          </p:nvSpPr>
          <p:spPr bwMode="auto">
            <a:xfrm>
              <a:off x="1355725"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0</a:t>
              </a:r>
            </a:p>
          </p:txBody>
        </p:sp>
        <p:sp>
          <p:nvSpPr>
            <p:cNvPr id="352269" name="Text Box 44"/>
            <p:cNvSpPr txBox="1">
              <a:spLocks noChangeArrowheads="1"/>
            </p:cNvSpPr>
            <p:nvPr/>
          </p:nvSpPr>
          <p:spPr bwMode="auto">
            <a:xfrm>
              <a:off x="3260725"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1</a:t>
              </a:r>
            </a:p>
          </p:txBody>
        </p:sp>
        <p:sp>
          <p:nvSpPr>
            <p:cNvPr id="352270" name="Text Box 45"/>
            <p:cNvSpPr txBox="1">
              <a:spLocks noChangeArrowheads="1"/>
            </p:cNvSpPr>
            <p:nvPr/>
          </p:nvSpPr>
          <p:spPr bwMode="auto">
            <a:xfrm>
              <a:off x="5241925"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2</a:t>
              </a:r>
            </a:p>
          </p:txBody>
        </p:sp>
        <p:sp>
          <p:nvSpPr>
            <p:cNvPr id="352271" name="Text Box 46"/>
            <p:cNvSpPr txBox="1">
              <a:spLocks noChangeArrowheads="1"/>
            </p:cNvSpPr>
            <p:nvPr/>
          </p:nvSpPr>
          <p:spPr bwMode="auto">
            <a:xfrm>
              <a:off x="7375525"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3</a:t>
              </a:r>
            </a:p>
          </p:txBody>
        </p:sp>
        <p:sp>
          <p:nvSpPr>
            <p:cNvPr id="352272" name="Text Box 47"/>
            <p:cNvSpPr txBox="1">
              <a:spLocks noChangeArrowheads="1"/>
            </p:cNvSpPr>
            <p:nvPr/>
          </p:nvSpPr>
          <p:spPr bwMode="auto">
            <a:xfrm>
              <a:off x="1219200" y="36972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52273" name="Text Box 48"/>
            <p:cNvSpPr txBox="1">
              <a:spLocks noChangeArrowheads="1"/>
            </p:cNvSpPr>
            <p:nvPr/>
          </p:nvSpPr>
          <p:spPr bwMode="auto">
            <a:xfrm>
              <a:off x="3260725" y="3657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3</a:t>
              </a:r>
            </a:p>
          </p:txBody>
        </p:sp>
        <p:sp>
          <p:nvSpPr>
            <p:cNvPr id="352274" name="Text Box 49"/>
            <p:cNvSpPr txBox="1">
              <a:spLocks noChangeArrowheads="1"/>
            </p:cNvSpPr>
            <p:nvPr/>
          </p:nvSpPr>
          <p:spPr bwMode="auto">
            <a:xfrm>
              <a:off x="5318125" y="3657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52275" name="Text Box 50"/>
            <p:cNvSpPr txBox="1">
              <a:spLocks noChangeArrowheads="1"/>
            </p:cNvSpPr>
            <p:nvPr/>
          </p:nvSpPr>
          <p:spPr bwMode="auto">
            <a:xfrm>
              <a:off x="7299325" y="36576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15</a:t>
              </a:r>
            </a:p>
          </p:txBody>
        </p:sp>
        <p:grpSp>
          <p:nvGrpSpPr>
            <p:cNvPr id="352276" name="Group 51"/>
            <p:cNvGrpSpPr>
              <a:grpSpLocks/>
            </p:cNvGrpSpPr>
            <p:nvPr/>
          </p:nvGrpSpPr>
          <p:grpSpPr bwMode="auto">
            <a:xfrm>
              <a:off x="762000" y="2249488"/>
              <a:ext cx="533400" cy="1219200"/>
              <a:chOff x="1344" y="1056"/>
              <a:chExt cx="624" cy="768"/>
            </a:xfrm>
          </p:grpSpPr>
          <p:sp>
            <p:nvSpPr>
              <p:cNvPr id="352342" name="Rectangle 52"/>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43" name="Line 53"/>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44" name="Line 54"/>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45" name="Line 55"/>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77" name="Group 56"/>
            <p:cNvGrpSpPr>
              <a:grpSpLocks/>
            </p:cNvGrpSpPr>
            <p:nvPr/>
          </p:nvGrpSpPr>
          <p:grpSpPr bwMode="auto">
            <a:xfrm>
              <a:off x="2743200" y="2249488"/>
              <a:ext cx="533400" cy="1219200"/>
              <a:chOff x="1344" y="1056"/>
              <a:chExt cx="624" cy="768"/>
            </a:xfrm>
          </p:grpSpPr>
          <p:sp>
            <p:nvSpPr>
              <p:cNvPr id="352338" name="Rectangle 57"/>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39" name="Line 58"/>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40" name="Line 59"/>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41" name="Line 60"/>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78" name="Group 61"/>
            <p:cNvGrpSpPr>
              <a:grpSpLocks/>
            </p:cNvGrpSpPr>
            <p:nvPr/>
          </p:nvGrpSpPr>
          <p:grpSpPr bwMode="auto">
            <a:xfrm>
              <a:off x="4800600" y="2249488"/>
              <a:ext cx="533400" cy="1219200"/>
              <a:chOff x="1344" y="1056"/>
              <a:chExt cx="624" cy="768"/>
            </a:xfrm>
          </p:grpSpPr>
          <p:sp>
            <p:nvSpPr>
              <p:cNvPr id="352334" name="Rectangle 62"/>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35" name="Line 63"/>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36" name="Line 64"/>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37" name="Line 65"/>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79" name="Group 66"/>
            <p:cNvGrpSpPr>
              <a:grpSpLocks/>
            </p:cNvGrpSpPr>
            <p:nvPr/>
          </p:nvGrpSpPr>
          <p:grpSpPr bwMode="auto">
            <a:xfrm>
              <a:off x="6858000" y="2249488"/>
              <a:ext cx="533400" cy="1219200"/>
              <a:chOff x="1344" y="1056"/>
              <a:chExt cx="624" cy="768"/>
            </a:xfrm>
          </p:grpSpPr>
          <p:sp>
            <p:nvSpPr>
              <p:cNvPr id="352330" name="Rectangle 67"/>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31" name="Line 68"/>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32" name="Line 69"/>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33" name="Line 70"/>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80" name="Group 71"/>
            <p:cNvGrpSpPr>
              <a:grpSpLocks/>
            </p:cNvGrpSpPr>
            <p:nvPr/>
          </p:nvGrpSpPr>
          <p:grpSpPr bwMode="auto">
            <a:xfrm>
              <a:off x="762000" y="4078288"/>
              <a:ext cx="533400" cy="1219200"/>
              <a:chOff x="1344" y="1056"/>
              <a:chExt cx="624" cy="768"/>
            </a:xfrm>
          </p:grpSpPr>
          <p:sp>
            <p:nvSpPr>
              <p:cNvPr id="352326" name="Rectangle 72"/>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27" name="Line 73"/>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28" name="Line 74"/>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29" name="Line 75"/>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81" name="Group 76"/>
            <p:cNvGrpSpPr>
              <a:grpSpLocks/>
            </p:cNvGrpSpPr>
            <p:nvPr/>
          </p:nvGrpSpPr>
          <p:grpSpPr bwMode="auto">
            <a:xfrm>
              <a:off x="2819400" y="4078288"/>
              <a:ext cx="533400" cy="1219200"/>
              <a:chOff x="1344" y="1056"/>
              <a:chExt cx="624" cy="768"/>
            </a:xfrm>
          </p:grpSpPr>
          <p:sp>
            <p:nvSpPr>
              <p:cNvPr id="352322" name="Rectangle 77"/>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23" name="Line 78"/>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24" name="Line 79"/>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25" name="Line 80"/>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82" name="Group 81"/>
            <p:cNvGrpSpPr>
              <a:grpSpLocks/>
            </p:cNvGrpSpPr>
            <p:nvPr/>
          </p:nvGrpSpPr>
          <p:grpSpPr bwMode="auto">
            <a:xfrm>
              <a:off x="4800600" y="4078288"/>
              <a:ext cx="533400" cy="1219200"/>
              <a:chOff x="1344" y="1056"/>
              <a:chExt cx="624" cy="768"/>
            </a:xfrm>
          </p:grpSpPr>
          <p:sp>
            <p:nvSpPr>
              <p:cNvPr id="352318" name="Rectangle 82"/>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19" name="Line 83"/>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20" name="Line 84"/>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21" name="Line 85"/>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2283" name="Group 86"/>
            <p:cNvGrpSpPr>
              <a:grpSpLocks/>
            </p:cNvGrpSpPr>
            <p:nvPr/>
          </p:nvGrpSpPr>
          <p:grpSpPr bwMode="auto">
            <a:xfrm>
              <a:off x="6858000" y="4078288"/>
              <a:ext cx="533400" cy="1219200"/>
              <a:chOff x="1344" y="1056"/>
              <a:chExt cx="624" cy="768"/>
            </a:xfrm>
          </p:grpSpPr>
          <p:sp>
            <p:nvSpPr>
              <p:cNvPr id="352314" name="Rectangle 87"/>
              <p:cNvSpPr>
                <a:spLocks noChangeArrowheads="1"/>
              </p:cNvSpPr>
              <p:nvPr/>
            </p:nvSpPr>
            <p:spPr bwMode="auto">
              <a:xfrm>
                <a:off x="1344" y="1056"/>
                <a:ext cx="62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2315" name="Line 88"/>
              <p:cNvSpPr>
                <a:spLocks noChangeShapeType="1"/>
              </p:cNvSpPr>
              <p:nvPr/>
            </p:nvSpPr>
            <p:spPr bwMode="auto">
              <a:xfrm>
                <a:off x="1344" y="144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16" name="Line 89"/>
              <p:cNvSpPr>
                <a:spLocks noChangeShapeType="1"/>
              </p:cNvSpPr>
              <p:nvPr/>
            </p:nvSpPr>
            <p:spPr bwMode="auto">
              <a:xfrm>
                <a:off x="1344" y="124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317" name="Line 90"/>
              <p:cNvSpPr>
                <a:spLocks noChangeShapeType="1"/>
              </p:cNvSpPr>
              <p:nvPr/>
            </p:nvSpPr>
            <p:spPr bwMode="auto">
              <a:xfrm>
                <a:off x="1344" y="1632"/>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596508" name="Text Box 92"/>
            <p:cNvSpPr txBox="1">
              <a:spLocks noChangeArrowheads="1"/>
            </p:cNvSpPr>
            <p:nvPr/>
          </p:nvSpPr>
          <p:spPr bwMode="auto">
            <a:xfrm>
              <a:off x="822325" y="2249488"/>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Mem(0)</a:t>
              </a:r>
            </a:p>
          </p:txBody>
        </p:sp>
        <p:sp>
          <p:nvSpPr>
            <p:cNvPr id="1596509" name="Text Box 93"/>
            <p:cNvSpPr txBox="1">
              <a:spLocks noChangeArrowheads="1"/>
            </p:cNvSpPr>
            <p:nvPr/>
          </p:nvSpPr>
          <p:spPr bwMode="auto">
            <a:xfrm>
              <a:off x="4860925" y="2176463"/>
              <a:ext cx="14795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00    Mem(0)</a:t>
              </a:r>
            </a:p>
            <a:p>
              <a:pPr>
                <a:lnSpc>
                  <a:spcPct val="115000"/>
                </a:lnSpc>
              </a:pPr>
              <a:r>
                <a:rPr lang="en-US" altLang="en-US" sz="1800">
                  <a:latin typeface="Arial" pitchFamily="34" charset="0"/>
                  <a:cs typeface="Arial" pitchFamily="34" charset="0"/>
                </a:rPr>
                <a:t>00    Mem(1)</a:t>
              </a:r>
            </a:p>
          </p:txBody>
        </p:sp>
        <p:sp>
          <p:nvSpPr>
            <p:cNvPr id="1596510" name="Text Box 94"/>
            <p:cNvSpPr txBox="1">
              <a:spLocks noChangeArrowheads="1"/>
            </p:cNvSpPr>
            <p:nvPr/>
          </p:nvSpPr>
          <p:spPr bwMode="auto">
            <a:xfrm>
              <a:off x="2727325" y="2209800"/>
              <a:ext cx="14795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00    Mem(0)</a:t>
              </a:r>
            </a:p>
          </p:txBody>
        </p:sp>
        <p:sp>
          <p:nvSpPr>
            <p:cNvPr id="1596511" name="Text Box 95"/>
            <p:cNvSpPr txBox="1">
              <a:spLocks noChangeArrowheads="1"/>
            </p:cNvSpPr>
            <p:nvPr/>
          </p:nvSpPr>
          <p:spPr bwMode="auto">
            <a:xfrm>
              <a:off x="6918325" y="2209800"/>
              <a:ext cx="14795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00    Mem(0)</a:t>
              </a:r>
            </a:p>
            <a:p>
              <a:pPr>
                <a:lnSpc>
                  <a:spcPct val="115000"/>
                </a:lnSpc>
              </a:pPr>
              <a:r>
                <a:rPr lang="en-US" altLang="en-US" sz="1800">
                  <a:latin typeface="Arial" pitchFamily="34" charset="0"/>
                  <a:cs typeface="Arial" pitchFamily="34" charset="0"/>
                </a:rPr>
                <a:t>00    Mem(1)</a:t>
              </a:r>
            </a:p>
            <a:p>
              <a:pPr>
                <a:lnSpc>
                  <a:spcPct val="115000"/>
                </a:lnSpc>
              </a:pPr>
              <a:r>
                <a:rPr lang="en-US" altLang="en-US" sz="1800">
                  <a:latin typeface="Arial" pitchFamily="34" charset="0"/>
                  <a:cs typeface="Arial" pitchFamily="34" charset="0"/>
                </a:rPr>
                <a:t>00    Mem(2)</a:t>
              </a:r>
            </a:p>
          </p:txBody>
        </p:sp>
        <p:sp>
          <p:nvSpPr>
            <p:cNvPr id="1596512" name="Text Box 96"/>
            <p:cNvSpPr txBox="1">
              <a:spLocks noChangeArrowheads="1"/>
            </p:cNvSpPr>
            <p:nvPr/>
          </p:nvSpPr>
          <p:spPr bwMode="auto">
            <a:xfrm>
              <a:off x="1584325" y="1828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596513" name="Text Box 97"/>
            <p:cNvSpPr txBox="1">
              <a:spLocks noChangeArrowheads="1"/>
            </p:cNvSpPr>
            <p:nvPr/>
          </p:nvSpPr>
          <p:spPr bwMode="auto">
            <a:xfrm>
              <a:off x="3489325" y="1828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596514" name="Text Box 98"/>
            <p:cNvSpPr txBox="1">
              <a:spLocks noChangeArrowheads="1"/>
            </p:cNvSpPr>
            <p:nvPr/>
          </p:nvSpPr>
          <p:spPr bwMode="auto">
            <a:xfrm>
              <a:off x="5546725" y="1828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596515" name="Text Box 99"/>
            <p:cNvSpPr txBox="1">
              <a:spLocks noChangeArrowheads="1"/>
            </p:cNvSpPr>
            <p:nvPr/>
          </p:nvSpPr>
          <p:spPr bwMode="auto">
            <a:xfrm>
              <a:off x="7680325" y="1828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596516" name="Text Box 100"/>
            <p:cNvSpPr txBox="1">
              <a:spLocks noChangeArrowheads="1"/>
            </p:cNvSpPr>
            <p:nvPr/>
          </p:nvSpPr>
          <p:spPr bwMode="auto">
            <a:xfrm>
              <a:off x="1431925" y="36576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596517" name="Text Box 101"/>
            <p:cNvSpPr txBox="1">
              <a:spLocks noChangeArrowheads="1"/>
            </p:cNvSpPr>
            <p:nvPr/>
          </p:nvSpPr>
          <p:spPr bwMode="auto">
            <a:xfrm>
              <a:off x="7680325" y="36576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596518" name="Text Box 102"/>
            <p:cNvSpPr txBox="1">
              <a:spLocks noChangeArrowheads="1"/>
            </p:cNvSpPr>
            <p:nvPr/>
          </p:nvSpPr>
          <p:spPr bwMode="auto">
            <a:xfrm>
              <a:off x="3489325" y="36576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hit</a:t>
              </a:r>
            </a:p>
          </p:txBody>
        </p:sp>
        <p:sp>
          <p:nvSpPr>
            <p:cNvPr id="1596519" name="Text Box 103"/>
            <p:cNvSpPr txBox="1">
              <a:spLocks noChangeArrowheads="1"/>
            </p:cNvSpPr>
            <p:nvPr/>
          </p:nvSpPr>
          <p:spPr bwMode="auto">
            <a:xfrm>
              <a:off x="5699125" y="36576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hit</a:t>
              </a:r>
            </a:p>
          </p:txBody>
        </p:sp>
        <p:sp>
          <p:nvSpPr>
            <p:cNvPr id="1596520" name="Text Box 104"/>
            <p:cNvSpPr txBox="1">
              <a:spLocks noChangeArrowheads="1"/>
            </p:cNvSpPr>
            <p:nvPr/>
          </p:nvSpPr>
          <p:spPr bwMode="auto">
            <a:xfrm>
              <a:off x="822325" y="4038600"/>
              <a:ext cx="14795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00    Mem(0)</a:t>
              </a:r>
            </a:p>
            <a:p>
              <a:pPr>
                <a:lnSpc>
                  <a:spcPct val="115000"/>
                </a:lnSpc>
              </a:pPr>
              <a:r>
                <a:rPr lang="en-US" altLang="en-US" sz="1800">
                  <a:latin typeface="Arial" pitchFamily="34" charset="0"/>
                  <a:cs typeface="Arial" pitchFamily="34" charset="0"/>
                </a:rPr>
                <a:t>00    Mem(1)</a:t>
              </a:r>
            </a:p>
            <a:p>
              <a:pPr>
                <a:lnSpc>
                  <a:spcPct val="115000"/>
                </a:lnSpc>
              </a:pPr>
              <a:r>
                <a:rPr lang="en-US" altLang="en-US" sz="1800">
                  <a:latin typeface="Arial" pitchFamily="34" charset="0"/>
                  <a:cs typeface="Arial" pitchFamily="34" charset="0"/>
                </a:rPr>
                <a:t>00    Mem(2)</a:t>
              </a:r>
            </a:p>
            <a:p>
              <a:pPr>
                <a:lnSpc>
                  <a:spcPct val="115000"/>
                </a:lnSpc>
              </a:pPr>
              <a:r>
                <a:rPr lang="en-US" altLang="en-US" sz="1800">
                  <a:latin typeface="Arial" pitchFamily="34" charset="0"/>
                  <a:cs typeface="Arial" pitchFamily="34" charset="0"/>
                </a:rPr>
                <a:t>00    Mem(3)</a:t>
              </a:r>
            </a:p>
          </p:txBody>
        </p:sp>
        <p:sp>
          <p:nvSpPr>
            <p:cNvPr id="1596521" name="Text Box 105"/>
            <p:cNvSpPr txBox="1">
              <a:spLocks noChangeArrowheads="1"/>
            </p:cNvSpPr>
            <p:nvPr/>
          </p:nvSpPr>
          <p:spPr bwMode="auto">
            <a:xfrm>
              <a:off x="2879725" y="4038600"/>
              <a:ext cx="14795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01    Mem(4)</a:t>
              </a:r>
            </a:p>
            <a:p>
              <a:pPr>
                <a:lnSpc>
                  <a:spcPct val="115000"/>
                </a:lnSpc>
              </a:pPr>
              <a:r>
                <a:rPr lang="en-US" altLang="en-US" sz="1800">
                  <a:latin typeface="Arial" pitchFamily="34" charset="0"/>
                  <a:cs typeface="Arial" pitchFamily="34" charset="0"/>
                </a:rPr>
                <a:t>00    Mem(1)</a:t>
              </a:r>
            </a:p>
            <a:p>
              <a:pPr>
                <a:lnSpc>
                  <a:spcPct val="115000"/>
                </a:lnSpc>
              </a:pPr>
              <a:r>
                <a:rPr lang="en-US" altLang="en-US" sz="1800">
                  <a:latin typeface="Arial" pitchFamily="34" charset="0"/>
                  <a:cs typeface="Arial" pitchFamily="34" charset="0"/>
                </a:rPr>
                <a:t>00    Mem(2)</a:t>
              </a:r>
            </a:p>
            <a:p>
              <a:pPr>
                <a:lnSpc>
                  <a:spcPct val="115000"/>
                </a:lnSpc>
              </a:pPr>
              <a:r>
                <a:rPr lang="en-US" altLang="en-US" sz="1800">
                  <a:latin typeface="Arial" pitchFamily="34" charset="0"/>
                  <a:cs typeface="Arial" pitchFamily="34" charset="0"/>
                </a:rPr>
                <a:t>00    Mem(3)</a:t>
              </a:r>
            </a:p>
          </p:txBody>
        </p:sp>
        <p:sp>
          <p:nvSpPr>
            <p:cNvPr id="1596522" name="Text Box 106"/>
            <p:cNvSpPr txBox="1">
              <a:spLocks noChangeArrowheads="1"/>
            </p:cNvSpPr>
            <p:nvPr/>
          </p:nvSpPr>
          <p:spPr bwMode="auto">
            <a:xfrm>
              <a:off x="4860925" y="4038600"/>
              <a:ext cx="14795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01    Mem(4)</a:t>
              </a:r>
            </a:p>
            <a:p>
              <a:pPr>
                <a:lnSpc>
                  <a:spcPct val="115000"/>
                </a:lnSpc>
              </a:pPr>
              <a:r>
                <a:rPr lang="en-US" altLang="en-US" sz="1800">
                  <a:latin typeface="Arial" pitchFamily="34" charset="0"/>
                  <a:cs typeface="Arial" pitchFamily="34" charset="0"/>
                </a:rPr>
                <a:t>00    Mem(1)</a:t>
              </a:r>
            </a:p>
            <a:p>
              <a:pPr>
                <a:lnSpc>
                  <a:spcPct val="115000"/>
                </a:lnSpc>
              </a:pPr>
              <a:r>
                <a:rPr lang="en-US" altLang="en-US" sz="1800">
                  <a:latin typeface="Arial" pitchFamily="34" charset="0"/>
                  <a:cs typeface="Arial" pitchFamily="34" charset="0"/>
                </a:rPr>
                <a:t>00    Mem(2)</a:t>
              </a:r>
            </a:p>
            <a:p>
              <a:pPr>
                <a:lnSpc>
                  <a:spcPct val="115000"/>
                </a:lnSpc>
              </a:pPr>
              <a:r>
                <a:rPr lang="en-US" altLang="en-US" sz="1800">
                  <a:latin typeface="Arial" pitchFamily="34" charset="0"/>
                  <a:cs typeface="Arial" pitchFamily="34" charset="0"/>
                </a:rPr>
                <a:t>00    Mem(3)</a:t>
              </a:r>
            </a:p>
          </p:txBody>
        </p:sp>
        <p:sp>
          <p:nvSpPr>
            <p:cNvPr id="1596523" name="Text Box 107"/>
            <p:cNvSpPr txBox="1">
              <a:spLocks noChangeArrowheads="1"/>
            </p:cNvSpPr>
            <p:nvPr/>
          </p:nvSpPr>
          <p:spPr bwMode="auto">
            <a:xfrm>
              <a:off x="6918325" y="4038600"/>
              <a:ext cx="14795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01    Mem(4)</a:t>
              </a:r>
            </a:p>
            <a:p>
              <a:pPr>
                <a:lnSpc>
                  <a:spcPct val="115000"/>
                </a:lnSpc>
              </a:pPr>
              <a:r>
                <a:rPr lang="en-US" altLang="en-US" sz="1800">
                  <a:latin typeface="Arial" pitchFamily="34" charset="0"/>
                  <a:cs typeface="Arial" pitchFamily="34" charset="0"/>
                </a:rPr>
                <a:t>00    Mem(1)</a:t>
              </a:r>
            </a:p>
            <a:p>
              <a:pPr>
                <a:lnSpc>
                  <a:spcPct val="115000"/>
                </a:lnSpc>
              </a:pPr>
              <a:r>
                <a:rPr lang="en-US" altLang="en-US" sz="1800">
                  <a:latin typeface="Arial" pitchFamily="34" charset="0"/>
                  <a:cs typeface="Arial" pitchFamily="34" charset="0"/>
                </a:rPr>
                <a:t>00    Mem(2)</a:t>
              </a:r>
            </a:p>
            <a:p>
              <a:pPr>
                <a:lnSpc>
                  <a:spcPct val="115000"/>
                </a:lnSpc>
              </a:pPr>
              <a:r>
                <a:rPr lang="en-US" altLang="en-US" sz="1800">
                  <a:latin typeface="Arial" pitchFamily="34" charset="0"/>
                  <a:cs typeface="Arial" pitchFamily="34" charset="0"/>
                </a:rPr>
                <a:t>00    Mem(3)</a:t>
              </a:r>
            </a:p>
          </p:txBody>
        </p:sp>
        <p:grpSp>
          <p:nvGrpSpPr>
            <p:cNvPr id="18" name="Group 108"/>
            <p:cNvGrpSpPr>
              <a:grpSpLocks/>
            </p:cNvGrpSpPr>
            <p:nvPr/>
          </p:nvGrpSpPr>
          <p:grpSpPr bwMode="auto">
            <a:xfrm>
              <a:off x="441325" y="3886200"/>
              <a:ext cx="1835150" cy="457200"/>
              <a:chOff x="278" y="2567"/>
              <a:chExt cx="1156" cy="288"/>
            </a:xfrm>
          </p:grpSpPr>
          <p:sp>
            <p:nvSpPr>
              <p:cNvPr id="352310" name="Line 109"/>
              <p:cNvSpPr>
                <a:spLocks noChangeShapeType="1"/>
              </p:cNvSpPr>
              <p:nvPr/>
            </p:nvSpPr>
            <p:spPr bwMode="auto">
              <a:xfrm>
                <a:off x="518" y="2711"/>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311" name="Line 110"/>
              <p:cNvSpPr>
                <a:spLocks noChangeShapeType="1"/>
              </p:cNvSpPr>
              <p:nvPr/>
            </p:nvSpPr>
            <p:spPr bwMode="auto">
              <a:xfrm>
                <a:off x="1190" y="2711"/>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312" name="Text Box 111"/>
              <p:cNvSpPr txBox="1">
                <a:spLocks noChangeArrowheads="1"/>
              </p:cNvSpPr>
              <p:nvPr/>
            </p:nvSpPr>
            <p:spPr bwMode="auto">
              <a:xfrm>
                <a:off x="278" y="2567"/>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01</a:t>
                </a:r>
              </a:p>
            </p:txBody>
          </p:sp>
          <p:sp>
            <p:nvSpPr>
              <p:cNvPr id="352313" name="Text Box 112"/>
              <p:cNvSpPr txBox="1">
                <a:spLocks noChangeArrowheads="1"/>
              </p:cNvSpPr>
              <p:nvPr/>
            </p:nvSpPr>
            <p:spPr bwMode="auto">
              <a:xfrm>
                <a:off x="1238" y="25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4</a:t>
                </a:r>
              </a:p>
            </p:txBody>
          </p:sp>
        </p:grpSp>
        <p:grpSp>
          <p:nvGrpSpPr>
            <p:cNvPr id="19" name="Group 113"/>
            <p:cNvGrpSpPr>
              <a:grpSpLocks/>
            </p:cNvGrpSpPr>
            <p:nvPr/>
          </p:nvGrpSpPr>
          <p:grpSpPr bwMode="auto">
            <a:xfrm>
              <a:off x="6477000" y="5083175"/>
              <a:ext cx="2266950" cy="442913"/>
              <a:chOff x="4118" y="3095"/>
              <a:chExt cx="1428" cy="279"/>
            </a:xfrm>
          </p:grpSpPr>
          <p:sp>
            <p:nvSpPr>
              <p:cNvPr id="352306" name="Line 114"/>
              <p:cNvSpPr>
                <a:spLocks noChangeShapeType="1"/>
              </p:cNvSpPr>
              <p:nvPr/>
            </p:nvSpPr>
            <p:spPr bwMode="auto">
              <a:xfrm>
                <a:off x="4358" y="3095"/>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307" name="Line 115"/>
              <p:cNvSpPr>
                <a:spLocks noChangeShapeType="1"/>
              </p:cNvSpPr>
              <p:nvPr/>
            </p:nvSpPr>
            <p:spPr bwMode="auto">
              <a:xfrm>
                <a:off x="5030" y="3095"/>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308" name="Text Box 116"/>
              <p:cNvSpPr txBox="1">
                <a:spLocks noChangeArrowheads="1"/>
              </p:cNvSpPr>
              <p:nvPr/>
            </p:nvSpPr>
            <p:spPr bwMode="auto">
              <a:xfrm>
                <a:off x="4118" y="309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11</a:t>
                </a:r>
              </a:p>
            </p:txBody>
          </p:sp>
          <p:sp>
            <p:nvSpPr>
              <p:cNvPr id="352309" name="Text Box 117"/>
              <p:cNvSpPr txBox="1">
                <a:spLocks noChangeArrowheads="1"/>
              </p:cNvSpPr>
              <p:nvPr/>
            </p:nvSpPr>
            <p:spPr bwMode="auto">
              <a:xfrm>
                <a:off x="5270" y="314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15</a:t>
                </a:r>
              </a:p>
            </p:txBody>
          </p:sp>
        </p:grpSp>
        <p:sp>
          <p:nvSpPr>
            <p:cNvPr id="1596535" name="Text Box 119"/>
            <p:cNvSpPr txBox="1">
              <a:spLocks noChangeArrowheads="1"/>
            </p:cNvSpPr>
            <p:nvPr/>
          </p:nvSpPr>
          <p:spPr bwMode="auto">
            <a:xfrm>
              <a:off x="2743200" y="2554288"/>
              <a:ext cx="14795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00    Mem(1)</a:t>
              </a:r>
            </a:p>
          </p:txBody>
        </p:sp>
        <p:sp>
          <p:nvSpPr>
            <p:cNvPr id="1596536" name="Text Box 120"/>
            <p:cNvSpPr txBox="1">
              <a:spLocks noChangeArrowheads="1"/>
            </p:cNvSpPr>
            <p:nvPr/>
          </p:nvSpPr>
          <p:spPr bwMode="auto">
            <a:xfrm>
              <a:off x="4876800" y="2832100"/>
              <a:ext cx="14795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00    Mem(2)</a:t>
              </a:r>
            </a:p>
          </p:txBody>
        </p:sp>
        <p:sp>
          <p:nvSpPr>
            <p:cNvPr id="1596537" name="Text Box 121"/>
            <p:cNvSpPr txBox="1">
              <a:spLocks noChangeArrowheads="1"/>
            </p:cNvSpPr>
            <p:nvPr/>
          </p:nvSpPr>
          <p:spPr bwMode="auto">
            <a:xfrm>
              <a:off x="6934200" y="3163888"/>
              <a:ext cx="14795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115000"/>
                </a:lnSpc>
              </a:pPr>
              <a:r>
                <a:rPr lang="en-US" altLang="en-US" sz="1800">
                  <a:latin typeface="Arial" pitchFamily="34" charset="0"/>
                  <a:cs typeface="Arial" pitchFamily="34" charset="0"/>
                </a:rPr>
                <a:t>00    Mem(3)</a:t>
              </a:r>
            </a:p>
          </p:txBody>
        </p:sp>
      </p:grpSp>
      <p:sp>
        <p:nvSpPr>
          <p:cNvPr id="1596540" name="Rectangle 124"/>
          <p:cNvSpPr>
            <a:spLocks noChangeArrowheads="1"/>
          </p:cNvSpPr>
          <p:nvPr/>
        </p:nvSpPr>
        <p:spPr bwMode="auto">
          <a:xfrm>
            <a:off x="457200" y="5562600"/>
            <a:ext cx="8153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eaLnBrk="0" hangingPunct="0">
              <a:defRPr sz="2000">
                <a:solidFill>
                  <a:schemeClr val="tx1"/>
                </a:solidFill>
                <a:latin typeface="Times New Roman" pitchFamily="18" charset="0"/>
                <a:cs typeface="Times New Roman" pitchFamily="18" charset="0"/>
              </a:defRPr>
            </a:lvl1pPr>
            <a:lvl2pPr marL="741363" indent="-246063"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lvl="1">
              <a:spcBef>
                <a:spcPct val="30000"/>
              </a:spcBef>
              <a:buClr>
                <a:schemeClr val="accent1"/>
              </a:buClr>
              <a:buSzPct val="75000"/>
              <a:buFont typeface="Monotype Sorts" pitchFamily="2" charset="2"/>
              <a:buChar char="l"/>
            </a:pPr>
            <a:r>
              <a:rPr lang="en-US" altLang="en-US">
                <a:latin typeface="Arial" pitchFamily="34" charset="0"/>
                <a:cs typeface="Arial" pitchFamily="34" charset="0"/>
              </a:rPr>
              <a:t>8 requests, 6 misses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6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5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0FA8B39-656F-4B03-9445-0B4502E459E8}" type="slidenum">
              <a:rPr lang="en-US"/>
              <a:pPr>
                <a:defRPr/>
              </a:pPr>
              <a:t>28</a:t>
            </a:fld>
            <a:endParaRPr lang="en-US"/>
          </a:p>
        </p:txBody>
      </p:sp>
      <p:sp>
        <p:nvSpPr>
          <p:cNvPr id="353283" name="Rectangle 2"/>
          <p:cNvSpPr>
            <a:spLocks noGrp="1" noChangeArrowheads="1"/>
          </p:cNvSpPr>
          <p:nvPr>
            <p:ph type="title"/>
          </p:nvPr>
        </p:nvSpPr>
        <p:spPr>
          <a:xfrm>
            <a:off x="762000" y="0"/>
            <a:ext cx="8382000" cy="1143000"/>
          </a:xfrm>
          <a:noFill/>
        </p:spPr>
        <p:txBody>
          <a:bodyPr/>
          <a:lstStyle/>
          <a:p>
            <a:pPr eaLnBrk="1" hangingPunct="1"/>
            <a:r>
              <a:rPr lang="el-GR" altLang="en-US" sz="4000" smtClean="0">
                <a:solidFill>
                  <a:schemeClr val="accent2"/>
                </a:solidFill>
              </a:rPr>
              <a:t>Μνήμες </a:t>
            </a:r>
            <a:r>
              <a:rPr lang="en-US" altLang="en-US" sz="4000" smtClean="0">
                <a:solidFill>
                  <a:schemeClr val="accent2"/>
                </a:solidFill>
              </a:rPr>
              <a:t>Cache (direct mapped cache)</a:t>
            </a:r>
          </a:p>
        </p:txBody>
      </p:sp>
      <p:pic>
        <p:nvPicPr>
          <p:cNvPr id="353284" name="Picture 3" descr="EXAMPL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667000" y="990600"/>
            <a:ext cx="5791200" cy="5727700"/>
          </a:xfrm>
          <a:noFill/>
        </p:spPr>
      </p:pic>
      <p:sp>
        <p:nvSpPr>
          <p:cNvPr id="353285" name="Text Box 5"/>
          <p:cNvSpPr txBox="1">
            <a:spLocks noChangeArrowheads="1"/>
          </p:cNvSpPr>
          <p:nvPr/>
        </p:nvSpPr>
        <p:spPr bwMode="auto">
          <a:xfrm>
            <a:off x="441325" y="1009650"/>
            <a:ext cx="2214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3200" b="1">
                <a:solidFill>
                  <a:srgbClr val="CC0099"/>
                </a:solidFill>
              </a:rPr>
              <a:t>Υλοποίηση </a:t>
            </a:r>
          </a:p>
          <a:p>
            <a:pPr eaLnBrk="1" hangingPunct="1"/>
            <a:r>
              <a:rPr lang="el-GR" altLang="en-US" sz="3200" b="1">
                <a:solidFill>
                  <a:srgbClr val="CC0099"/>
                </a:solidFill>
              </a:rPr>
              <a:t>σε </a:t>
            </a:r>
            <a:r>
              <a:rPr lang="en-US" altLang="en-US" sz="3200" b="1">
                <a:solidFill>
                  <a:srgbClr val="CC0099"/>
                </a:solidFill>
              </a:rPr>
              <a:t>MIPS</a:t>
            </a:r>
          </a:p>
        </p:txBody>
      </p:sp>
      <p:sp>
        <p:nvSpPr>
          <p:cNvPr id="353286" name="Text Box 6"/>
          <p:cNvSpPr txBox="1">
            <a:spLocks noChangeArrowheads="1"/>
          </p:cNvSpPr>
          <p:nvPr/>
        </p:nvSpPr>
        <p:spPr bwMode="auto">
          <a:xfrm>
            <a:off x="136525" y="3241675"/>
            <a:ext cx="15287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a:t>Valid bit</a:t>
            </a:r>
          </a:p>
          <a:p>
            <a:pPr eaLnBrk="1" hangingPunct="1"/>
            <a:endParaRPr lang="en-US" altLang="en-US" sz="2400"/>
          </a:p>
          <a:p>
            <a:pPr eaLnBrk="1" hangingPunct="1"/>
            <a:r>
              <a:rPr lang="en-US" altLang="en-US" sz="2400"/>
              <a:t>Tag</a:t>
            </a:r>
          </a:p>
          <a:p>
            <a:pPr eaLnBrk="1" hangingPunct="1"/>
            <a:endParaRPr lang="en-US" altLang="en-US" sz="2400"/>
          </a:p>
          <a:p>
            <a:pPr eaLnBrk="1" hangingPunct="1"/>
            <a:r>
              <a:rPr lang="en-US" altLang="en-US" sz="2400"/>
              <a:t>Byte offset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14C5A1A-39C9-42BB-B36B-2DE746C35AFE}" type="slidenum">
              <a:rPr lang="en-US"/>
              <a:pPr>
                <a:defRPr/>
              </a:pPr>
              <a:t>29</a:t>
            </a:fld>
            <a:endParaRPr lang="en-US"/>
          </a:p>
        </p:txBody>
      </p:sp>
      <p:sp>
        <p:nvSpPr>
          <p:cNvPr id="354307" name="Rectangle 3"/>
          <p:cNvSpPr>
            <a:spLocks noGrp="1" noChangeArrowheads="1"/>
          </p:cNvSpPr>
          <p:nvPr>
            <p:ph type="body" idx="1"/>
          </p:nvPr>
        </p:nvSpPr>
        <p:spPr>
          <a:xfrm>
            <a:off x="304800" y="1600200"/>
            <a:ext cx="8229600" cy="5029200"/>
          </a:xfrm>
        </p:spPr>
        <p:txBody>
          <a:bodyPr/>
          <a:lstStyle/>
          <a:p>
            <a:pPr eaLnBrk="1" hangingPunct="1"/>
            <a:r>
              <a:rPr lang="el-GR" altLang="en-US" smtClean="0"/>
              <a:t>Μεγαλύτερα </a:t>
            </a:r>
            <a:r>
              <a:rPr lang="en-US" altLang="en-US" smtClean="0"/>
              <a:t>block </a:t>
            </a:r>
            <a:r>
              <a:rPr lang="el-GR" altLang="en-US" smtClean="0"/>
              <a:t>πρέπει να μειώνουν το </a:t>
            </a:r>
            <a:r>
              <a:rPr lang="en-US" altLang="en-US" smtClean="0"/>
              <a:t>miss rate (spatial locality), </a:t>
            </a:r>
            <a:r>
              <a:rPr lang="el-GR" altLang="en-US" smtClean="0"/>
              <a:t>αλλά....</a:t>
            </a:r>
            <a:endParaRPr lang="en-US" altLang="en-US" smtClean="0"/>
          </a:p>
          <a:p>
            <a:pPr lvl="1" eaLnBrk="1" hangingPunct="1"/>
            <a:r>
              <a:rPr lang="el-GR" altLang="en-US" smtClean="0"/>
              <a:t>Μειονεκτήματα: λιγότερα «μεγάλα</a:t>
            </a:r>
            <a:r>
              <a:rPr lang="en-US" altLang="en-US" smtClean="0"/>
              <a:t> block</a:t>
            </a:r>
            <a:r>
              <a:rPr lang="el-GR" altLang="en-US" smtClean="0"/>
              <a:t>»</a:t>
            </a:r>
          </a:p>
          <a:p>
            <a:pPr lvl="1" eaLnBrk="1" hangingPunct="1"/>
            <a:r>
              <a:rPr lang="el-GR" altLang="en-US" smtClean="0"/>
              <a:t>Μεγαλύτερος ανταγωνισμός, «ρύπανση»</a:t>
            </a:r>
          </a:p>
          <a:p>
            <a:pPr lvl="1" eaLnBrk="1" hangingPunct="1"/>
            <a:r>
              <a:rPr lang="el-GR" altLang="en-US" smtClean="0"/>
              <a:t>Μεγαλύτερο </a:t>
            </a:r>
            <a:r>
              <a:rPr lang="en-US" altLang="en-US" smtClean="0"/>
              <a:t>miss penalty</a:t>
            </a:r>
            <a:endParaRPr lang="en-GB" altLang="en-US" smtClean="0"/>
          </a:p>
        </p:txBody>
      </p:sp>
      <p:sp>
        <p:nvSpPr>
          <p:cNvPr id="354308" name="Rectangle 4"/>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7EC56C96-98D4-4F13-82F6-2E6FC645279C}" type="slidenum">
              <a:rPr lang="en-US"/>
              <a:pPr>
                <a:defRPr/>
              </a:pPr>
              <a:t>3</a:t>
            </a:fld>
            <a:endParaRPr lang="en-US"/>
          </a:p>
        </p:txBody>
      </p:sp>
      <p:sp>
        <p:nvSpPr>
          <p:cNvPr id="329731" name="Rectangle 4"/>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Ιεραρχία Μνήμης</a:t>
            </a:r>
            <a:endParaRPr lang="en-US" altLang="en-US" smtClean="0">
              <a:solidFill>
                <a:schemeClr val="accent2"/>
              </a:solidFill>
            </a:endParaRPr>
          </a:p>
        </p:txBody>
      </p:sp>
      <p:grpSp>
        <p:nvGrpSpPr>
          <p:cNvPr id="2" name="Group 1" descr="MEMORY"/>
          <p:cNvGrpSpPr/>
          <p:nvPr/>
        </p:nvGrpSpPr>
        <p:grpSpPr>
          <a:xfrm>
            <a:off x="1854200" y="1270000"/>
            <a:ext cx="5143500" cy="2857500"/>
            <a:chOff x="1854200" y="1270000"/>
            <a:chExt cx="5143500" cy="2857500"/>
          </a:xfrm>
        </p:grpSpPr>
        <p:sp>
          <p:nvSpPr>
            <p:cNvPr id="423941" name="Rectangle 5"/>
            <p:cNvSpPr>
              <a:spLocks noChangeArrowheads="1"/>
            </p:cNvSpPr>
            <p:nvPr/>
          </p:nvSpPr>
          <p:spPr bwMode="auto">
            <a:xfrm>
              <a:off x="1854200" y="1270000"/>
              <a:ext cx="5143500" cy="2857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CA"/>
            </a:p>
          </p:txBody>
        </p:sp>
        <p:sp>
          <p:nvSpPr>
            <p:cNvPr id="423942" name="Rectangle 6"/>
            <p:cNvSpPr>
              <a:spLocks noChangeArrowheads="1"/>
            </p:cNvSpPr>
            <p:nvPr/>
          </p:nvSpPr>
          <p:spPr bwMode="auto">
            <a:xfrm>
              <a:off x="2235200" y="1676400"/>
              <a:ext cx="1460500" cy="21971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CA"/>
            </a:p>
          </p:txBody>
        </p:sp>
        <p:sp>
          <p:nvSpPr>
            <p:cNvPr id="329734" name="Rectangle 7"/>
            <p:cNvSpPr>
              <a:spLocks noChangeArrowheads="1"/>
            </p:cNvSpPr>
            <p:nvPr/>
          </p:nvSpPr>
          <p:spPr bwMode="auto">
            <a:xfrm>
              <a:off x="2266950" y="1803400"/>
              <a:ext cx="13081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 Processor</a:t>
              </a:r>
            </a:p>
          </p:txBody>
        </p:sp>
        <p:sp>
          <p:nvSpPr>
            <p:cNvPr id="423944" name="Rectangle 8"/>
            <p:cNvSpPr>
              <a:spLocks noChangeArrowheads="1"/>
            </p:cNvSpPr>
            <p:nvPr/>
          </p:nvSpPr>
          <p:spPr bwMode="auto">
            <a:xfrm>
              <a:off x="3886200" y="1676400"/>
              <a:ext cx="1333500" cy="2222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CA"/>
            </a:p>
          </p:txBody>
        </p:sp>
        <p:sp>
          <p:nvSpPr>
            <p:cNvPr id="423945" name="Rectangle 9"/>
            <p:cNvSpPr>
              <a:spLocks noChangeArrowheads="1"/>
            </p:cNvSpPr>
            <p:nvPr/>
          </p:nvSpPr>
          <p:spPr bwMode="auto">
            <a:xfrm>
              <a:off x="5384800" y="1676400"/>
              <a:ext cx="1333500" cy="2222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CA"/>
            </a:p>
          </p:txBody>
        </p:sp>
        <p:sp>
          <p:nvSpPr>
            <p:cNvPr id="423946" name="AutoShape 10"/>
            <p:cNvSpPr>
              <a:spLocks noChangeArrowheads="1"/>
            </p:cNvSpPr>
            <p:nvPr/>
          </p:nvSpPr>
          <p:spPr bwMode="auto">
            <a:xfrm>
              <a:off x="2438400" y="23622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CA"/>
            </a:p>
          </p:txBody>
        </p:sp>
        <p:sp>
          <p:nvSpPr>
            <p:cNvPr id="423947" name="AutoShape 11"/>
            <p:cNvSpPr>
              <a:spLocks noChangeArrowheads="1"/>
            </p:cNvSpPr>
            <p:nvPr/>
          </p:nvSpPr>
          <p:spPr bwMode="auto">
            <a:xfrm>
              <a:off x="2438400" y="31242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CA"/>
            </a:p>
          </p:txBody>
        </p:sp>
        <p:sp>
          <p:nvSpPr>
            <p:cNvPr id="329739" name="Rectangle 12"/>
            <p:cNvSpPr>
              <a:spLocks noChangeArrowheads="1"/>
            </p:cNvSpPr>
            <p:nvPr/>
          </p:nvSpPr>
          <p:spPr bwMode="auto">
            <a:xfrm>
              <a:off x="2489200" y="2527300"/>
              <a:ext cx="939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Control</a:t>
              </a:r>
            </a:p>
          </p:txBody>
        </p:sp>
        <p:sp>
          <p:nvSpPr>
            <p:cNvPr id="329740" name="Rectangle 13"/>
            <p:cNvSpPr>
              <a:spLocks noChangeArrowheads="1"/>
            </p:cNvSpPr>
            <p:nvPr/>
          </p:nvSpPr>
          <p:spPr bwMode="auto">
            <a:xfrm>
              <a:off x="2387600" y="3327400"/>
              <a:ext cx="11049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Datapath</a:t>
              </a:r>
            </a:p>
          </p:txBody>
        </p:sp>
        <p:sp>
          <p:nvSpPr>
            <p:cNvPr id="329741" name="Rectangle 14"/>
            <p:cNvSpPr>
              <a:spLocks noChangeArrowheads="1"/>
            </p:cNvSpPr>
            <p:nvPr/>
          </p:nvSpPr>
          <p:spPr bwMode="auto">
            <a:xfrm>
              <a:off x="4064000" y="2641600"/>
              <a:ext cx="10033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solidFill>
                    <a:srgbClr val="FF3300"/>
                  </a:solidFill>
                  <a:latin typeface="Arial" pitchFamily="34" charset="0"/>
                  <a:cs typeface="Arial" pitchFamily="34" charset="0"/>
                </a:rPr>
                <a:t>Memory</a:t>
              </a:r>
            </a:p>
          </p:txBody>
        </p:sp>
        <p:sp>
          <p:nvSpPr>
            <p:cNvPr id="329742" name="Rectangle 15"/>
            <p:cNvSpPr>
              <a:spLocks noChangeArrowheads="1"/>
            </p:cNvSpPr>
            <p:nvPr/>
          </p:nvSpPr>
          <p:spPr bwMode="auto">
            <a:xfrm>
              <a:off x="5511800" y="1866900"/>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Devices</a:t>
              </a:r>
            </a:p>
          </p:txBody>
        </p:sp>
        <p:sp>
          <p:nvSpPr>
            <p:cNvPr id="423952" name="AutoShape 16"/>
            <p:cNvSpPr>
              <a:spLocks noChangeArrowheads="1"/>
            </p:cNvSpPr>
            <p:nvPr/>
          </p:nvSpPr>
          <p:spPr bwMode="auto">
            <a:xfrm>
              <a:off x="5511800" y="24130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CA"/>
            </a:p>
          </p:txBody>
        </p:sp>
        <p:sp>
          <p:nvSpPr>
            <p:cNvPr id="423953" name="AutoShape 17"/>
            <p:cNvSpPr>
              <a:spLocks noChangeArrowheads="1"/>
            </p:cNvSpPr>
            <p:nvPr/>
          </p:nvSpPr>
          <p:spPr bwMode="auto">
            <a:xfrm>
              <a:off x="5511800" y="3175000"/>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CA"/>
            </a:p>
          </p:txBody>
        </p:sp>
        <p:sp>
          <p:nvSpPr>
            <p:cNvPr id="329745" name="Rectangle 18"/>
            <p:cNvSpPr>
              <a:spLocks noChangeArrowheads="1"/>
            </p:cNvSpPr>
            <p:nvPr/>
          </p:nvSpPr>
          <p:spPr bwMode="auto">
            <a:xfrm>
              <a:off x="5562600" y="2578100"/>
              <a:ext cx="685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Input</a:t>
              </a:r>
            </a:p>
          </p:txBody>
        </p:sp>
        <p:sp>
          <p:nvSpPr>
            <p:cNvPr id="329746" name="Rectangle 19"/>
            <p:cNvSpPr>
              <a:spLocks noChangeArrowheads="1"/>
            </p:cNvSpPr>
            <p:nvPr/>
          </p:nvSpPr>
          <p:spPr bwMode="auto">
            <a:xfrm>
              <a:off x="5562600" y="3340100"/>
              <a:ext cx="8763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Output</a:t>
              </a:r>
            </a:p>
          </p:txBody>
        </p:sp>
      </p:grpSp>
      <p:sp>
        <p:nvSpPr>
          <p:cNvPr id="329747" name="Text Box 20"/>
          <p:cNvSpPr txBox="1">
            <a:spLocks noChangeArrowheads="1"/>
          </p:cNvSpPr>
          <p:nvPr/>
        </p:nvSpPr>
        <p:spPr bwMode="auto">
          <a:xfrm>
            <a:off x="381000" y="5105400"/>
            <a:ext cx="82298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dirty="0"/>
              <a:t>Υπάρχει ένα χάσμα μεταξύ </a:t>
            </a:r>
            <a:r>
              <a:rPr lang="el-GR" altLang="en-US" sz="2400" dirty="0" smtClean="0"/>
              <a:t>τη</a:t>
            </a:r>
            <a:r>
              <a:rPr lang="el-GR" altLang="en-US" sz="2400" dirty="0"/>
              <a:t>ς</a:t>
            </a:r>
            <a:r>
              <a:rPr lang="el-GR" altLang="en-US" sz="2400" dirty="0" smtClean="0"/>
              <a:t> ταχύτητας </a:t>
            </a:r>
            <a:r>
              <a:rPr lang="el-GR" altLang="en-US" sz="2400" dirty="0"/>
              <a:t>του μικροεπεξεργαστή</a:t>
            </a:r>
          </a:p>
          <a:p>
            <a:pPr eaLnBrk="1" hangingPunct="1"/>
            <a:r>
              <a:rPr lang="el-GR" altLang="en-US" sz="2400" dirty="0"/>
              <a:t>και της ταχύτητας απόκρισης μνήμης</a:t>
            </a:r>
            <a:endParaRPr lang="en-US"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lide Number Placeholder 3"/>
          <p:cNvSpPr>
            <a:spLocks noGrp="1"/>
          </p:cNvSpPr>
          <p:nvPr>
            <p:ph type="sldNum" sz="quarter" idx="12"/>
          </p:nvPr>
        </p:nvSpPr>
        <p:spPr/>
        <p:txBody>
          <a:bodyPr/>
          <a:lstStyle/>
          <a:p>
            <a:pPr>
              <a:defRPr/>
            </a:pPr>
            <a:fld id="{A97CDC99-4C13-4CAB-B81E-3A706BDB26A1}" type="slidenum">
              <a:rPr lang="en-US"/>
              <a:pPr>
                <a:defRPr/>
              </a:pPr>
              <a:t>30</a:t>
            </a:fld>
            <a:endParaRPr lang="en-US"/>
          </a:p>
        </p:txBody>
      </p:sp>
      <p:sp>
        <p:nvSpPr>
          <p:cNvPr id="355332" name="Rectangle 3"/>
          <p:cNvSpPr>
            <a:spLocks noGrp="1" noChangeArrowheads="1"/>
          </p:cNvSpPr>
          <p:nvPr>
            <p:ph type="title" idx="4294967295"/>
          </p:nvPr>
        </p:nvSpPr>
        <p:spPr>
          <a:xfrm>
            <a:off x="228600" y="0"/>
            <a:ext cx="8458200" cy="698500"/>
          </a:xfrm>
        </p:spPr>
        <p:txBody>
          <a:bodyPr lIns="90488" tIns="44450" rIns="90488" bIns="44450">
            <a:spAutoFit/>
          </a:bodyPr>
          <a:lstStyle/>
          <a:p>
            <a:pPr eaLnBrk="1" hangingPunct="1"/>
            <a:r>
              <a:rPr lang="en-US" altLang="en-US" sz="4000" smtClean="0">
                <a:solidFill>
                  <a:schemeClr val="accent2"/>
                </a:solidFill>
              </a:rPr>
              <a:t>Multiword Block Direct Mapped Cache</a:t>
            </a:r>
          </a:p>
        </p:txBody>
      </p:sp>
      <p:grpSp>
        <p:nvGrpSpPr>
          <p:cNvPr id="3" name="Group 2" descr="MAPPED CACHE"/>
          <p:cNvGrpSpPr/>
          <p:nvPr/>
        </p:nvGrpSpPr>
        <p:grpSpPr>
          <a:xfrm>
            <a:off x="304800" y="1219200"/>
            <a:ext cx="8001000" cy="4724400"/>
            <a:chOff x="304800" y="1219200"/>
            <a:chExt cx="8001000" cy="4724400"/>
          </a:xfrm>
        </p:grpSpPr>
        <p:grpSp>
          <p:nvGrpSpPr>
            <p:cNvPr id="2" name="Group 4"/>
            <p:cNvGrpSpPr>
              <a:grpSpLocks/>
            </p:cNvGrpSpPr>
            <p:nvPr/>
          </p:nvGrpSpPr>
          <p:grpSpPr bwMode="auto">
            <a:xfrm>
              <a:off x="914400" y="1828800"/>
              <a:ext cx="3727450" cy="1828800"/>
              <a:chOff x="576" y="1248"/>
              <a:chExt cx="2348" cy="1152"/>
            </a:xfrm>
          </p:grpSpPr>
          <p:grpSp>
            <p:nvGrpSpPr>
              <p:cNvPr id="355414" name="Group 5"/>
              <p:cNvGrpSpPr>
                <a:grpSpLocks/>
              </p:cNvGrpSpPr>
              <p:nvPr/>
            </p:nvGrpSpPr>
            <p:grpSpPr bwMode="auto">
              <a:xfrm>
                <a:off x="576" y="1248"/>
                <a:ext cx="2348" cy="1152"/>
                <a:chOff x="576" y="1248"/>
                <a:chExt cx="2348" cy="1152"/>
              </a:xfrm>
            </p:grpSpPr>
            <p:sp>
              <p:nvSpPr>
                <p:cNvPr id="355416" name="Line 6"/>
                <p:cNvSpPr>
                  <a:spLocks noChangeShapeType="1"/>
                </p:cNvSpPr>
                <p:nvPr/>
              </p:nvSpPr>
              <p:spPr bwMode="auto">
                <a:xfrm>
                  <a:off x="2640" y="1344"/>
                  <a:ext cx="148" cy="5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17" name="Text Box 7"/>
                <p:cNvSpPr txBox="1">
                  <a:spLocks noChangeArrowheads="1"/>
                </p:cNvSpPr>
                <p:nvPr/>
              </p:nvSpPr>
              <p:spPr bwMode="auto">
                <a:xfrm>
                  <a:off x="2736" y="1296"/>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8</a:t>
                  </a:r>
                </a:p>
              </p:txBody>
            </p:sp>
            <p:sp>
              <p:nvSpPr>
                <p:cNvPr id="355418" name="Text Box 8"/>
                <p:cNvSpPr txBox="1">
                  <a:spLocks noChangeArrowheads="1"/>
                </p:cNvSpPr>
                <p:nvPr/>
              </p:nvSpPr>
              <p:spPr bwMode="auto">
                <a:xfrm>
                  <a:off x="2208" y="1423"/>
                  <a:ext cx="4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Index</a:t>
                  </a:r>
                </a:p>
              </p:txBody>
            </p:sp>
            <p:sp>
              <p:nvSpPr>
                <p:cNvPr id="355419" name="Line 9"/>
                <p:cNvSpPr>
                  <a:spLocks noChangeShapeType="1"/>
                </p:cNvSpPr>
                <p:nvPr/>
              </p:nvSpPr>
              <p:spPr bwMode="auto">
                <a:xfrm>
                  <a:off x="2736" y="1248"/>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20" name="Line 10"/>
                <p:cNvSpPr>
                  <a:spLocks noChangeShapeType="1"/>
                </p:cNvSpPr>
                <p:nvPr/>
              </p:nvSpPr>
              <p:spPr bwMode="auto">
                <a:xfrm>
                  <a:off x="576" y="1632"/>
                  <a:ext cx="2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21" name="Line 11"/>
                <p:cNvSpPr>
                  <a:spLocks noChangeShapeType="1"/>
                </p:cNvSpPr>
                <p:nvPr/>
              </p:nvSpPr>
              <p:spPr bwMode="auto">
                <a:xfrm>
                  <a:off x="576" y="1632"/>
                  <a:ext cx="0" cy="7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5415"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5334" name="Group 13"/>
            <p:cNvGrpSpPr>
              <a:grpSpLocks/>
            </p:cNvGrpSpPr>
            <p:nvPr/>
          </p:nvGrpSpPr>
          <p:grpSpPr bwMode="auto">
            <a:xfrm>
              <a:off x="914400" y="2514600"/>
              <a:ext cx="7391400" cy="2211388"/>
              <a:chOff x="576" y="1680"/>
              <a:chExt cx="4656" cy="1393"/>
            </a:xfrm>
          </p:grpSpPr>
          <p:sp>
            <p:nvSpPr>
              <p:cNvPr id="355393" name="Freeform 14"/>
              <p:cNvSpPr>
                <a:spLocks/>
              </p:cNvSpPr>
              <p:nvPr/>
            </p:nvSpPr>
            <p:spPr bwMode="auto">
              <a:xfrm>
                <a:off x="960" y="2352"/>
                <a:ext cx="4260" cy="96"/>
              </a:xfrm>
              <a:custGeom>
                <a:avLst/>
                <a:gdLst>
                  <a:gd name="T0" fmla="*/ 1472821 w 1608"/>
                  <a:gd name="T1" fmla="*/ 43 h 110"/>
                  <a:gd name="T2" fmla="*/ 1472821 w 1608"/>
                  <a:gd name="T3" fmla="*/ 0 h 110"/>
                  <a:gd name="T4" fmla="*/ 0 w 1608"/>
                  <a:gd name="T5" fmla="*/ 0 h 110"/>
                  <a:gd name="T6" fmla="*/ 0 w 1608"/>
                  <a:gd name="T7" fmla="*/ 43 h 110"/>
                  <a:gd name="T8" fmla="*/ 1472821 w 1608"/>
                  <a:gd name="T9" fmla="*/ 43 h 110"/>
                  <a:gd name="T10" fmla="*/ 1472821 w 1608"/>
                  <a:gd name="T11" fmla="*/ 43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355394" name="Freeform 15"/>
              <p:cNvSpPr>
                <a:spLocks/>
              </p:cNvSpPr>
              <p:nvPr/>
            </p:nvSpPr>
            <p:spPr bwMode="auto">
              <a:xfrm>
                <a:off x="960" y="2352"/>
                <a:ext cx="4272" cy="96"/>
              </a:xfrm>
              <a:custGeom>
                <a:avLst/>
                <a:gdLst>
                  <a:gd name="T0" fmla="*/ 1502049 w 1608"/>
                  <a:gd name="T1" fmla="*/ 43 h 110"/>
                  <a:gd name="T2" fmla="*/ 1502049 w 1608"/>
                  <a:gd name="T3" fmla="*/ 0 h 110"/>
                  <a:gd name="T4" fmla="*/ 0 w 1608"/>
                  <a:gd name="T5" fmla="*/ 0 h 110"/>
                  <a:gd name="T6" fmla="*/ 0 w 1608"/>
                  <a:gd name="T7" fmla="*/ 43 h 110"/>
                  <a:gd name="T8" fmla="*/ 1502049 w 1608"/>
                  <a:gd name="T9" fmla="*/ 43 h 110"/>
                  <a:gd name="T10" fmla="*/ 1502049 w 1608"/>
                  <a:gd name="T11" fmla="*/ 43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95" name="Line 16"/>
              <p:cNvSpPr>
                <a:spLocks noChangeShapeType="1"/>
              </p:cNvSpPr>
              <p:nvPr/>
            </p:nvSpPr>
            <p:spPr bwMode="auto">
              <a:xfrm flipH="1">
                <a:off x="960" y="2011"/>
                <a:ext cx="426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96" name="Line 17"/>
              <p:cNvSpPr>
                <a:spLocks noChangeShapeType="1"/>
              </p:cNvSpPr>
              <p:nvPr/>
            </p:nvSpPr>
            <p:spPr bwMode="auto">
              <a:xfrm flipH="1">
                <a:off x="960" y="2121"/>
                <a:ext cx="426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97" name="Line 18"/>
              <p:cNvSpPr>
                <a:spLocks noChangeShapeType="1"/>
              </p:cNvSpPr>
              <p:nvPr/>
            </p:nvSpPr>
            <p:spPr bwMode="auto">
              <a:xfrm flipH="1">
                <a:off x="960" y="2230"/>
                <a:ext cx="426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98" name="Line 19"/>
              <p:cNvSpPr>
                <a:spLocks noChangeShapeType="1"/>
              </p:cNvSpPr>
              <p:nvPr/>
            </p:nvSpPr>
            <p:spPr bwMode="auto">
              <a:xfrm flipH="1">
                <a:off x="960" y="2559"/>
                <a:ext cx="426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99" name="Line 20"/>
              <p:cNvSpPr>
                <a:spLocks noChangeShapeType="1"/>
              </p:cNvSpPr>
              <p:nvPr/>
            </p:nvSpPr>
            <p:spPr bwMode="auto">
              <a:xfrm flipH="1">
                <a:off x="960" y="2669"/>
                <a:ext cx="426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00" name="Line 21"/>
              <p:cNvSpPr>
                <a:spLocks noChangeShapeType="1"/>
              </p:cNvSpPr>
              <p:nvPr/>
            </p:nvSpPr>
            <p:spPr bwMode="auto">
              <a:xfrm flipH="1">
                <a:off x="960" y="2779"/>
                <a:ext cx="426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01" name="Line 22"/>
              <p:cNvSpPr>
                <a:spLocks noChangeShapeType="1"/>
              </p:cNvSpPr>
              <p:nvPr/>
            </p:nvSpPr>
            <p:spPr bwMode="auto">
              <a:xfrm flipH="1">
                <a:off x="960" y="2889"/>
                <a:ext cx="426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02" name="Text Box 23"/>
              <p:cNvSpPr txBox="1">
                <a:spLocks noChangeArrowheads="1"/>
              </p:cNvSpPr>
              <p:nvPr/>
            </p:nvSpPr>
            <p:spPr bwMode="auto">
              <a:xfrm>
                <a:off x="3216" y="1680"/>
                <a:ext cx="3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400">
                    <a:latin typeface="Arial" pitchFamily="34" charset="0"/>
                    <a:cs typeface="Arial" pitchFamily="34" charset="0"/>
                  </a:rPr>
                  <a:t>Data</a:t>
                </a:r>
              </a:p>
            </p:txBody>
          </p:sp>
          <p:sp>
            <p:nvSpPr>
              <p:cNvPr id="355403" name="Text Box 24"/>
              <p:cNvSpPr txBox="1">
                <a:spLocks noChangeArrowheads="1"/>
              </p:cNvSpPr>
              <p:nvPr/>
            </p:nvSpPr>
            <p:spPr bwMode="auto">
              <a:xfrm>
                <a:off x="576" y="1728"/>
                <a:ext cx="3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400">
                    <a:latin typeface="Arial" pitchFamily="34" charset="0"/>
                    <a:cs typeface="Arial" pitchFamily="34" charset="0"/>
                  </a:rPr>
                  <a:t>Index</a:t>
                </a:r>
              </a:p>
            </p:txBody>
          </p:sp>
          <p:sp>
            <p:nvSpPr>
              <p:cNvPr id="355404" name="Text Box 25"/>
              <p:cNvSpPr txBox="1">
                <a:spLocks noChangeArrowheads="1"/>
              </p:cNvSpPr>
              <p:nvPr/>
            </p:nvSpPr>
            <p:spPr bwMode="auto">
              <a:xfrm>
                <a:off x="1200" y="1728"/>
                <a:ext cx="3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400">
                    <a:latin typeface="Arial" pitchFamily="34" charset="0"/>
                    <a:cs typeface="Arial" pitchFamily="34" charset="0"/>
                  </a:rPr>
                  <a:t>Tag</a:t>
                </a:r>
              </a:p>
            </p:txBody>
          </p:sp>
          <p:sp>
            <p:nvSpPr>
              <p:cNvPr id="355405" name="Text Box 26"/>
              <p:cNvSpPr txBox="1">
                <a:spLocks noChangeArrowheads="1"/>
              </p:cNvSpPr>
              <p:nvPr/>
            </p:nvSpPr>
            <p:spPr bwMode="auto">
              <a:xfrm>
                <a:off x="864" y="1728"/>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400">
                    <a:latin typeface="Arial" pitchFamily="34" charset="0"/>
                    <a:cs typeface="Arial" pitchFamily="34" charset="0"/>
                  </a:rPr>
                  <a:t>Valid</a:t>
                </a:r>
              </a:p>
            </p:txBody>
          </p:sp>
          <p:sp>
            <p:nvSpPr>
              <p:cNvPr id="355406" name="Text Box 27"/>
              <p:cNvSpPr txBox="1">
                <a:spLocks noChangeArrowheads="1"/>
              </p:cNvSpPr>
              <p:nvPr/>
            </p:nvSpPr>
            <p:spPr bwMode="auto">
              <a:xfrm>
                <a:off x="677" y="1872"/>
                <a:ext cx="275"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r">
                  <a:lnSpc>
                    <a:spcPct val="110000"/>
                  </a:lnSpc>
                </a:pPr>
                <a:r>
                  <a:rPr lang="en-US" altLang="en-US" sz="1200">
                    <a:latin typeface="Arial" pitchFamily="34" charset="0"/>
                    <a:cs typeface="Arial" pitchFamily="34" charset="0"/>
                  </a:rPr>
                  <a:t>0</a:t>
                </a:r>
              </a:p>
              <a:p>
                <a:pPr algn="r">
                  <a:lnSpc>
                    <a:spcPct val="110000"/>
                  </a:lnSpc>
                </a:pPr>
                <a:r>
                  <a:rPr lang="en-US" altLang="en-US" sz="1200">
                    <a:latin typeface="Arial" pitchFamily="34" charset="0"/>
                    <a:cs typeface="Arial" pitchFamily="34" charset="0"/>
                  </a:rPr>
                  <a:t>1</a:t>
                </a:r>
              </a:p>
              <a:p>
                <a:pPr algn="r">
                  <a:lnSpc>
                    <a:spcPct val="110000"/>
                  </a:lnSpc>
                </a:pPr>
                <a:r>
                  <a:rPr lang="en-US" altLang="en-US" sz="1200">
                    <a:latin typeface="Arial" pitchFamily="34" charset="0"/>
                    <a:cs typeface="Arial" pitchFamily="34" charset="0"/>
                  </a:rPr>
                  <a:t>2</a:t>
                </a:r>
              </a:p>
              <a:p>
                <a:pPr algn="r">
                  <a:lnSpc>
                    <a:spcPct val="110000"/>
                  </a:lnSpc>
                </a:pPr>
                <a:r>
                  <a:rPr lang="en-US" altLang="en-US" sz="1200">
                    <a:latin typeface="Arial" pitchFamily="34" charset="0"/>
                    <a:cs typeface="Arial" pitchFamily="34" charset="0"/>
                  </a:rPr>
                  <a:t>.</a:t>
                </a:r>
              </a:p>
              <a:p>
                <a:pPr algn="r">
                  <a:lnSpc>
                    <a:spcPct val="110000"/>
                  </a:lnSpc>
                </a:pPr>
                <a:r>
                  <a:rPr lang="en-US" altLang="en-US" sz="1200">
                    <a:latin typeface="Arial" pitchFamily="34" charset="0"/>
                    <a:cs typeface="Arial" pitchFamily="34" charset="0"/>
                  </a:rPr>
                  <a:t>.</a:t>
                </a:r>
              </a:p>
              <a:p>
                <a:pPr algn="r">
                  <a:lnSpc>
                    <a:spcPct val="110000"/>
                  </a:lnSpc>
                </a:pPr>
                <a:r>
                  <a:rPr lang="en-US" altLang="en-US" sz="1200">
                    <a:latin typeface="Arial" pitchFamily="34" charset="0"/>
                    <a:cs typeface="Arial" pitchFamily="34" charset="0"/>
                  </a:rPr>
                  <a:t>.</a:t>
                </a:r>
              </a:p>
              <a:p>
                <a:pPr algn="r">
                  <a:lnSpc>
                    <a:spcPct val="110000"/>
                  </a:lnSpc>
                </a:pPr>
                <a:r>
                  <a:rPr lang="en-US" altLang="en-US" sz="1200">
                    <a:latin typeface="Arial" pitchFamily="34" charset="0"/>
                    <a:cs typeface="Arial" pitchFamily="34" charset="0"/>
                  </a:rPr>
                  <a:t>253</a:t>
                </a:r>
              </a:p>
              <a:p>
                <a:pPr algn="r">
                  <a:lnSpc>
                    <a:spcPct val="110000"/>
                  </a:lnSpc>
                </a:pPr>
                <a:r>
                  <a:rPr lang="en-US" altLang="en-US" sz="1200">
                    <a:latin typeface="Arial" pitchFamily="34" charset="0"/>
                    <a:cs typeface="Arial" pitchFamily="34" charset="0"/>
                  </a:rPr>
                  <a:t>254</a:t>
                </a:r>
              </a:p>
              <a:p>
                <a:pPr algn="r">
                  <a:lnSpc>
                    <a:spcPct val="110000"/>
                  </a:lnSpc>
                </a:pPr>
                <a:r>
                  <a:rPr lang="en-US" altLang="en-US" sz="1200">
                    <a:latin typeface="Arial" pitchFamily="34" charset="0"/>
                    <a:cs typeface="Arial" pitchFamily="34" charset="0"/>
                  </a:rPr>
                  <a:t>255</a:t>
                </a:r>
              </a:p>
            </p:txBody>
          </p:sp>
          <p:sp>
            <p:nvSpPr>
              <p:cNvPr id="355407" name="Rectangle 28"/>
              <p:cNvSpPr>
                <a:spLocks noChangeArrowheads="1"/>
              </p:cNvSpPr>
              <p:nvPr/>
            </p:nvSpPr>
            <p:spPr bwMode="auto">
              <a:xfrm>
                <a:off x="960" y="1920"/>
                <a:ext cx="4272" cy="110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5408" name="Line 29"/>
              <p:cNvSpPr>
                <a:spLocks noChangeShapeType="1"/>
              </p:cNvSpPr>
              <p:nvPr/>
            </p:nvSpPr>
            <p:spPr bwMode="auto">
              <a:xfrm>
                <a:off x="3408" y="1920"/>
                <a:ext cx="1" cy="110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09" name="Line 30"/>
              <p:cNvSpPr>
                <a:spLocks noChangeShapeType="1"/>
              </p:cNvSpPr>
              <p:nvPr/>
            </p:nvSpPr>
            <p:spPr bwMode="auto">
              <a:xfrm>
                <a:off x="4320" y="1920"/>
                <a:ext cx="1" cy="110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10" name="Line 31"/>
              <p:cNvSpPr>
                <a:spLocks noChangeShapeType="1"/>
              </p:cNvSpPr>
              <p:nvPr/>
            </p:nvSpPr>
            <p:spPr bwMode="auto">
              <a:xfrm>
                <a:off x="2496" y="1920"/>
                <a:ext cx="1" cy="110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11" name="Line 32"/>
              <p:cNvSpPr>
                <a:spLocks noChangeShapeType="1"/>
              </p:cNvSpPr>
              <p:nvPr/>
            </p:nvSpPr>
            <p:spPr bwMode="auto">
              <a:xfrm>
                <a:off x="1584" y="1920"/>
                <a:ext cx="0" cy="110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12" name="Line 33"/>
              <p:cNvSpPr>
                <a:spLocks noChangeShapeType="1"/>
              </p:cNvSpPr>
              <p:nvPr/>
            </p:nvSpPr>
            <p:spPr bwMode="auto">
              <a:xfrm>
                <a:off x="1056" y="1920"/>
                <a:ext cx="1" cy="110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13"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5335" name="Group 35"/>
            <p:cNvGrpSpPr>
              <a:grpSpLocks/>
            </p:cNvGrpSpPr>
            <p:nvPr/>
          </p:nvGrpSpPr>
          <p:grpSpPr bwMode="auto">
            <a:xfrm>
              <a:off x="2590800" y="1219200"/>
              <a:ext cx="3505200" cy="633413"/>
              <a:chOff x="1632" y="864"/>
              <a:chExt cx="2208" cy="399"/>
            </a:xfrm>
          </p:grpSpPr>
          <p:sp>
            <p:nvSpPr>
              <p:cNvPr id="355386" name="Line 36"/>
              <p:cNvSpPr>
                <a:spLocks noChangeShapeType="1"/>
              </p:cNvSpPr>
              <p:nvPr/>
            </p:nvSpPr>
            <p:spPr bwMode="auto">
              <a:xfrm flipV="1">
                <a:off x="2528" y="1114"/>
                <a:ext cx="3" cy="14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87" name="Line 37"/>
              <p:cNvSpPr>
                <a:spLocks noChangeShapeType="1"/>
              </p:cNvSpPr>
              <p:nvPr/>
            </p:nvSpPr>
            <p:spPr bwMode="auto">
              <a:xfrm flipV="1">
                <a:off x="3072" y="1104"/>
                <a:ext cx="1" cy="14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88" name="Freeform 38"/>
              <p:cNvSpPr>
                <a:spLocks/>
              </p:cNvSpPr>
              <p:nvPr/>
            </p:nvSpPr>
            <p:spPr bwMode="auto">
              <a:xfrm>
                <a:off x="1660" y="1112"/>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89" name="Text Box 39"/>
              <p:cNvSpPr txBox="1">
                <a:spLocks noChangeArrowheads="1"/>
              </p:cNvSpPr>
              <p:nvPr/>
            </p:nvSpPr>
            <p:spPr bwMode="auto">
              <a:xfrm>
                <a:off x="1632" y="960"/>
                <a:ext cx="19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000">
                    <a:latin typeface="Arial" pitchFamily="34" charset="0"/>
                    <a:cs typeface="Arial" pitchFamily="34" charset="0"/>
                  </a:rPr>
                  <a:t>31 30   . . .         13 12  11    . . .    4  3 2  1 0</a:t>
                </a:r>
              </a:p>
            </p:txBody>
          </p:sp>
          <p:sp>
            <p:nvSpPr>
              <p:cNvPr id="355390" name="Line 40"/>
              <p:cNvSpPr>
                <a:spLocks noChangeShapeType="1"/>
              </p:cNvSpPr>
              <p:nvPr/>
            </p:nvSpPr>
            <p:spPr bwMode="auto">
              <a:xfrm flipV="1">
                <a:off x="2928" y="1104"/>
                <a:ext cx="1" cy="14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91" name="Text Box 41"/>
              <p:cNvSpPr txBox="1">
                <a:spLocks noChangeArrowheads="1"/>
              </p:cNvSpPr>
              <p:nvPr/>
            </p:nvSpPr>
            <p:spPr bwMode="auto">
              <a:xfrm>
                <a:off x="3312" y="864"/>
                <a:ext cx="52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Byte offset</a:t>
                </a:r>
              </a:p>
            </p:txBody>
          </p:sp>
          <p:sp>
            <p:nvSpPr>
              <p:cNvPr id="355392"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43"/>
            <p:cNvGrpSpPr>
              <a:grpSpLocks/>
            </p:cNvGrpSpPr>
            <p:nvPr/>
          </p:nvGrpSpPr>
          <p:grpSpPr bwMode="auto">
            <a:xfrm>
              <a:off x="1981200" y="3657600"/>
              <a:ext cx="623888" cy="1371600"/>
              <a:chOff x="1229" y="2400"/>
              <a:chExt cx="393" cy="864"/>
            </a:xfrm>
          </p:grpSpPr>
          <p:sp>
            <p:nvSpPr>
              <p:cNvPr id="355383" name="Line 44"/>
              <p:cNvSpPr>
                <a:spLocks noChangeShapeType="1"/>
              </p:cNvSpPr>
              <p:nvPr/>
            </p:nvSpPr>
            <p:spPr bwMode="auto">
              <a:xfrm>
                <a:off x="1229" y="3071"/>
                <a:ext cx="196" cy="5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84" name="Text Box 45"/>
              <p:cNvSpPr txBox="1">
                <a:spLocks noChangeArrowheads="1"/>
              </p:cNvSpPr>
              <p:nvPr/>
            </p:nvSpPr>
            <p:spPr bwMode="auto">
              <a:xfrm>
                <a:off x="1362" y="2998"/>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20</a:t>
                </a:r>
              </a:p>
            </p:txBody>
          </p:sp>
          <p:sp>
            <p:nvSpPr>
              <p:cNvPr id="355385"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47"/>
            <p:cNvGrpSpPr>
              <a:grpSpLocks/>
            </p:cNvGrpSpPr>
            <p:nvPr/>
          </p:nvGrpSpPr>
          <p:grpSpPr bwMode="auto">
            <a:xfrm>
              <a:off x="762000" y="1828800"/>
              <a:ext cx="3003550" cy="3424238"/>
              <a:chOff x="480" y="1248"/>
              <a:chExt cx="1892" cy="2157"/>
            </a:xfrm>
          </p:grpSpPr>
          <p:grpSp>
            <p:nvGrpSpPr>
              <p:cNvPr id="355373" name="Group 48"/>
              <p:cNvGrpSpPr>
                <a:grpSpLocks/>
              </p:cNvGrpSpPr>
              <p:nvPr/>
            </p:nvGrpSpPr>
            <p:grpSpPr bwMode="auto">
              <a:xfrm>
                <a:off x="480" y="1248"/>
                <a:ext cx="1892" cy="2064"/>
                <a:chOff x="432" y="1248"/>
                <a:chExt cx="1892" cy="2064"/>
              </a:xfrm>
            </p:grpSpPr>
            <p:sp>
              <p:nvSpPr>
                <p:cNvPr id="355376" name="Line 49"/>
                <p:cNvSpPr>
                  <a:spLocks noChangeShapeType="1"/>
                </p:cNvSpPr>
                <p:nvPr/>
              </p:nvSpPr>
              <p:spPr bwMode="auto">
                <a:xfrm>
                  <a:off x="2016" y="1344"/>
                  <a:ext cx="145" cy="5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77" name="Text Box 50"/>
                <p:cNvSpPr txBox="1">
                  <a:spLocks noChangeArrowheads="1"/>
                </p:cNvSpPr>
                <p:nvPr/>
              </p:nvSpPr>
              <p:spPr bwMode="auto">
                <a:xfrm>
                  <a:off x="2064" y="1248"/>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20</a:t>
                  </a:r>
                </a:p>
              </p:txBody>
            </p:sp>
            <p:sp>
              <p:nvSpPr>
                <p:cNvPr id="355378" name="Text Box 51"/>
                <p:cNvSpPr txBox="1">
                  <a:spLocks noChangeArrowheads="1"/>
                </p:cNvSpPr>
                <p:nvPr/>
              </p:nvSpPr>
              <p:spPr bwMode="auto">
                <a:xfrm>
                  <a:off x="1152" y="1279"/>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Tag</a:t>
                  </a:r>
                </a:p>
              </p:txBody>
            </p:sp>
            <p:sp>
              <p:nvSpPr>
                <p:cNvPr id="355379" name="Line 52"/>
                <p:cNvSpPr>
                  <a:spLocks noChangeShapeType="1"/>
                </p:cNvSpPr>
                <p:nvPr/>
              </p:nvSpPr>
              <p:spPr bwMode="auto">
                <a:xfrm>
                  <a:off x="2112" y="1248"/>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80" name="Line 53"/>
                <p:cNvSpPr>
                  <a:spLocks noChangeShapeType="1"/>
                </p:cNvSpPr>
                <p:nvPr/>
              </p:nvSpPr>
              <p:spPr bwMode="auto">
                <a:xfrm>
                  <a:off x="432" y="1488"/>
                  <a:ext cx="16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81" name="Line 54"/>
                <p:cNvSpPr>
                  <a:spLocks noChangeShapeType="1"/>
                </p:cNvSpPr>
                <p:nvPr/>
              </p:nvSpPr>
              <p:spPr bwMode="auto">
                <a:xfrm>
                  <a:off x="432" y="1488"/>
                  <a:ext cx="0" cy="18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82"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5374" name="Freeform 56"/>
              <p:cNvSpPr>
                <a:spLocks/>
              </p:cNvSpPr>
              <p:nvPr/>
            </p:nvSpPr>
            <p:spPr bwMode="auto">
              <a:xfrm>
                <a:off x="1182" y="3240"/>
                <a:ext cx="249" cy="165"/>
              </a:xfrm>
              <a:custGeom>
                <a:avLst/>
                <a:gdLst>
                  <a:gd name="T0" fmla="*/ 125 w 249"/>
                  <a:gd name="T1" fmla="*/ 162 h 165"/>
                  <a:gd name="T2" fmla="*/ 145 w 249"/>
                  <a:gd name="T3" fmla="*/ 162 h 165"/>
                  <a:gd name="T4" fmla="*/ 165 w 249"/>
                  <a:gd name="T5" fmla="*/ 160 h 165"/>
                  <a:gd name="T6" fmla="*/ 182 w 249"/>
                  <a:gd name="T7" fmla="*/ 154 h 165"/>
                  <a:gd name="T8" fmla="*/ 199 w 249"/>
                  <a:gd name="T9" fmla="*/ 147 h 165"/>
                  <a:gd name="T10" fmla="*/ 216 w 249"/>
                  <a:gd name="T11" fmla="*/ 140 h 165"/>
                  <a:gd name="T12" fmla="*/ 226 w 249"/>
                  <a:gd name="T13" fmla="*/ 130 h 165"/>
                  <a:gd name="T14" fmla="*/ 236 w 249"/>
                  <a:gd name="T15" fmla="*/ 121 h 165"/>
                  <a:gd name="T16" fmla="*/ 246 w 249"/>
                  <a:gd name="T17" fmla="*/ 108 h 165"/>
                  <a:gd name="T18" fmla="*/ 249 w 249"/>
                  <a:gd name="T19" fmla="*/ 94 h 165"/>
                  <a:gd name="T20" fmla="*/ 249 w 249"/>
                  <a:gd name="T21" fmla="*/ 81 h 165"/>
                  <a:gd name="T22" fmla="*/ 249 w 249"/>
                  <a:gd name="T23" fmla="*/ 68 h 165"/>
                  <a:gd name="T24" fmla="*/ 246 w 249"/>
                  <a:gd name="T25" fmla="*/ 57 h 165"/>
                  <a:gd name="T26" fmla="*/ 236 w 249"/>
                  <a:gd name="T27" fmla="*/ 44 h 165"/>
                  <a:gd name="T28" fmla="*/ 226 w 249"/>
                  <a:gd name="T29" fmla="*/ 35 h 165"/>
                  <a:gd name="T30" fmla="*/ 216 w 249"/>
                  <a:gd name="T31" fmla="*/ 24 h 165"/>
                  <a:gd name="T32" fmla="*/ 199 w 249"/>
                  <a:gd name="T33" fmla="*/ 15 h 165"/>
                  <a:gd name="T34" fmla="*/ 182 w 249"/>
                  <a:gd name="T35" fmla="*/ 9 h 165"/>
                  <a:gd name="T36" fmla="*/ 165 w 249"/>
                  <a:gd name="T37" fmla="*/ 4 h 165"/>
                  <a:gd name="T38" fmla="*/ 145 w 249"/>
                  <a:gd name="T39" fmla="*/ 2 h 165"/>
                  <a:gd name="T40" fmla="*/ 125 w 249"/>
                  <a:gd name="T41" fmla="*/ 0 h 165"/>
                  <a:gd name="T42" fmla="*/ 105 w 249"/>
                  <a:gd name="T43" fmla="*/ 2 h 165"/>
                  <a:gd name="T44" fmla="*/ 88 w 249"/>
                  <a:gd name="T45" fmla="*/ 4 h 165"/>
                  <a:gd name="T46" fmla="*/ 68 w 249"/>
                  <a:gd name="T47" fmla="*/ 9 h 165"/>
                  <a:gd name="T48" fmla="*/ 51 w 249"/>
                  <a:gd name="T49" fmla="*/ 15 h 165"/>
                  <a:gd name="T50" fmla="*/ 37 w 249"/>
                  <a:gd name="T51" fmla="*/ 24 h 165"/>
                  <a:gd name="T52" fmla="*/ 24 w 249"/>
                  <a:gd name="T53" fmla="*/ 35 h 165"/>
                  <a:gd name="T54" fmla="*/ 14 w 249"/>
                  <a:gd name="T55" fmla="*/ 44 h 165"/>
                  <a:gd name="T56" fmla="*/ 7 w 249"/>
                  <a:gd name="T57" fmla="*/ 57 h 165"/>
                  <a:gd name="T58" fmla="*/ 4 w 249"/>
                  <a:gd name="T59" fmla="*/ 68 h 165"/>
                  <a:gd name="T60" fmla="*/ 0 w 249"/>
                  <a:gd name="T61" fmla="*/ 81 h 165"/>
                  <a:gd name="T62" fmla="*/ 4 w 249"/>
                  <a:gd name="T63" fmla="*/ 94 h 165"/>
                  <a:gd name="T64" fmla="*/ 7 w 249"/>
                  <a:gd name="T65" fmla="*/ 108 h 165"/>
                  <a:gd name="T66" fmla="*/ 14 w 249"/>
                  <a:gd name="T67" fmla="*/ 121 h 165"/>
                  <a:gd name="T68" fmla="*/ 24 w 249"/>
                  <a:gd name="T69" fmla="*/ 130 h 165"/>
                  <a:gd name="T70" fmla="*/ 37 w 249"/>
                  <a:gd name="T71" fmla="*/ 140 h 165"/>
                  <a:gd name="T72" fmla="*/ 51 w 249"/>
                  <a:gd name="T73" fmla="*/ 147 h 165"/>
                  <a:gd name="T74" fmla="*/ 68 w 249"/>
                  <a:gd name="T75" fmla="*/ 154 h 165"/>
                  <a:gd name="T76" fmla="*/ 88 w 249"/>
                  <a:gd name="T77" fmla="*/ 160 h 165"/>
                  <a:gd name="T78" fmla="*/ 105 w 249"/>
                  <a:gd name="T79" fmla="*/ 162 h 165"/>
                  <a:gd name="T80" fmla="*/ 125 w 249"/>
                  <a:gd name="T81" fmla="*/ 165 h 165"/>
                  <a:gd name="T82" fmla="*/ 125 w 249"/>
                  <a:gd name="T83" fmla="*/ 165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75" name="Freeform 57"/>
              <p:cNvSpPr>
                <a:spLocks noEditPoints="1"/>
              </p:cNvSpPr>
              <p:nvPr/>
            </p:nvSpPr>
            <p:spPr bwMode="auto">
              <a:xfrm>
                <a:off x="1270" y="3312"/>
                <a:ext cx="74" cy="25"/>
              </a:xfrm>
              <a:custGeom>
                <a:avLst/>
                <a:gdLst>
                  <a:gd name="T0" fmla="*/ 0 w 74"/>
                  <a:gd name="T1" fmla="*/ 0 h 25"/>
                  <a:gd name="T2" fmla="*/ 74 w 74"/>
                  <a:gd name="T3" fmla="*/ 0 h 25"/>
                  <a:gd name="T4" fmla="*/ 74 w 74"/>
                  <a:gd name="T5" fmla="*/ 7 h 25"/>
                  <a:gd name="T6" fmla="*/ 3 w 74"/>
                  <a:gd name="T7" fmla="*/ 7 h 25"/>
                  <a:gd name="T8" fmla="*/ 3 w 74"/>
                  <a:gd name="T9" fmla="*/ 0 h 25"/>
                  <a:gd name="T10" fmla="*/ 3 w 74"/>
                  <a:gd name="T11" fmla="*/ 0 h 25"/>
                  <a:gd name="T12" fmla="*/ 0 w 74"/>
                  <a:gd name="T13" fmla="*/ 0 h 25"/>
                  <a:gd name="T14" fmla="*/ 3 w 74"/>
                  <a:gd name="T15" fmla="*/ 18 h 25"/>
                  <a:gd name="T16" fmla="*/ 74 w 74"/>
                  <a:gd name="T17" fmla="*/ 18 h 25"/>
                  <a:gd name="T18" fmla="*/ 74 w 74"/>
                  <a:gd name="T19" fmla="*/ 25 h 25"/>
                  <a:gd name="T20" fmla="*/ 3 w 74"/>
                  <a:gd name="T21" fmla="*/ 25 h 25"/>
                  <a:gd name="T22" fmla="*/ 3 w 74"/>
                  <a:gd name="T23" fmla="*/ 18 h 25"/>
                  <a:gd name="T24" fmla="*/ 3 w 74"/>
                  <a:gd name="T25" fmla="*/ 1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 name="Group 58"/>
            <p:cNvGrpSpPr>
              <a:grpSpLocks/>
            </p:cNvGrpSpPr>
            <p:nvPr/>
          </p:nvGrpSpPr>
          <p:grpSpPr bwMode="auto">
            <a:xfrm>
              <a:off x="304800" y="1371600"/>
              <a:ext cx="1770063" cy="4572000"/>
              <a:chOff x="192" y="960"/>
              <a:chExt cx="1115" cy="2880"/>
            </a:xfrm>
          </p:grpSpPr>
          <p:sp>
            <p:nvSpPr>
              <p:cNvPr id="355366" name="Freeform 59"/>
              <p:cNvSpPr>
                <a:spLocks/>
              </p:cNvSpPr>
              <p:nvPr/>
            </p:nvSpPr>
            <p:spPr bwMode="auto">
              <a:xfrm>
                <a:off x="912" y="3552"/>
                <a:ext cx="222" cy="172"/>
              </a:xfrm>
              <a:custGeom>
                <a:avLst/>
                <a:gdLst>
                  <a:gd name="T0" fmla="*/ 0 w 222"/>
                  <a:gd name="T1" fmla="*/ 101 h 172"/>
                  <a:gd name="T2" fmla="*/ 3 w 222"/>
                  <a:gd name="T3" fmla="*/ 114 h 172"/>
                  <a:gd name="T4" fmla="*/ 7 w 222"/>
                  <a:gd name="T5" fmla="*/ 125 h 172"/>
                  <a:gd name="T6" fmla="*/ 13 w 222"/>
                  <a:gd name="T7" fmla="*/ 134 h 172"/>
                  <a:gd name="T8" fmla="*/ 23 w 222"/>
                  <a:gd name="T9" fmla="*/ 143 h 172"/>
                  <a:gd name="T10" fmla="*/ 33 w 222"/>
                  <a:gd name="T11" fmla="*/ 152 h 172"/>
                  <a:gd name="T12" fmla="*/ 47 w 222"/>
                  <a:gd name="T13" fmla="*/ 158 h 172"/>
                  <a:gd name="T14" fmla="*/ 60 w 222"/>
                  <a:gd name="T15" fmla="*/ 165 h 172"/>
                  <a:gd name="T16" fmla="*/ 77 w 222"/>
                  <a:gd name="T17" fmla="*/ 169 h 172"/>
                  <a:gd name="T18" fmla="*/ 94 w 222"/>
                  <a:gd name="T19" fmla="*/ 172 h 172"/>
                  <a:gd name="T20" fmla="*/ 111 w 222"/>
                  <a:gd name="T21" fmla="*/ 172 h 172"/>
                  <a:gd name="T22" fmla="*/ 131 w 222"/>
                  <a:gd name="T23" fmla="*/ 172 h 172"/>
                  <a:gd name="T24" fmla="*/ 148 w 222"/>
                  <a:gd name="T25" fmla="*/ 169 h 172"/>
                  <a:gd name="T26" fmla="*/ 161 w 222"/>
                  <a:gd name="T27" fmla="*/ 165 h 172"/>
                  <a:gd name="T28" fmla="*/ 178 w 222"/>
                  <a:gd name="T29" fmla="*/ 158 h 172"/>
                  <a:gd name="T30" fmla="*/ 188 w 222"/>
                  <a:gd name="T31" fmla="*/ 152 h 172"/>
                  <a:gd name="T32" fmla="*/ 202 w 222"/>
                  <a:gd name="T33" fmla="*/ 143 h 172"/>
                  <a:gd name="T34" fmla="*/ 208 w 222"/>
                  <a:gd name="T35" fmla="*/ 134 h 172"/>
                  <a:gd name="T36" fmla="*/ 215 w 222"/>
                  <a:gd name="T37" fmla="*/ 125 h 172"/>
                  <a:gd name="T38" fmla="*/ 222 w 222"/>
                  <a:gd name="T39" fmla="*/ 114 h 172"/>
                  <a:gd name="T40" fmla="*/ 222 w 222"/>
                  <a:gd name="T41" fmla="*/ 104 h 172"/>
                  <a:gd name="T42" fmla="*/ 222 w 222"/>
                  <a:gd name="T43" fmla="*/ 0 h 172"/>
                  <a:gd name="T44" fmla="*/ 3 w 222"/>
                  <a:gd name="T45" fmla="*/ 0 h 172"/>
                  <a:gd name="T46" fmla="*/ 3 w 222"/>
                  <a:gd name="T47" fmla="*/ 104 h 172"/>
                  <a:gd name="T48" fmla="*/ 3 w 222"/>
                  <a:gd name="T49" fmla="*/ 104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67" name="Line 60"/>
              <p:cNvSpPr>
                <a:spLocks noChangeShapeType="1"/>
              </p:cNvSpPr>
              <p:nvPr/>
            </p:nvSpPr>
            <p:spPr bwMode="auto">
              <a:xfrm>
                <a:off x="1004" y="2391"/>
                <a:ext cx="4" cy="1161"/>
              </a:xfrm>
              <a:prstGeom prst="line">
                <a:avLst/>
              </a:prstGeom>
              <a:noFill/>
              <a:ln w="20701">
                <a:solidFill>
                  <a:srgbClr val="000000"/>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355368" name="Freeform 61"/>
              <p:cNvSpPr>
                <a:spLocks/>
              </p:cNvSpPr>
              <p:nvPr/>
            </p:nvSpPr>
            <p:spPr bwMode="auto">
              <a:xfrm>
                <a:off x="1055" y="3405"/>
                <a:ext cx="252" cy="136"/>
              </a:xfrm>
              <a:custGeom>
                <a:avLst/>
                <a:gdLst>
                  <a:gd name="T0" fmla="*/ 248 w 252"/>
                  <a:gd name="T1" fmla="*/ 0 h 136"/>
                  <a:gd name="T2" fmla="*/ 252 w 252"/>
                  <a:gd name="T3" fmla="*/ 68 h 136"/>
                  <a:gd name="T4" fmla="*/ 0 w 252"/>
                  <a:gd name="T5" fmla="*/ 68 h 136"/>
                  <a:gd name="T6" fmla="*/ 0 w 252"/>
                  <a:gd name="T7" fmla="*/ 136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69" name="Text Box 62"/>
              <p:cNvSpPr txBox="1">
                <a:spLocks noChangeArrowheads="1"/>
              </p:cNvSpPr>
              <p:nvPr/>
            </p:nvSpPr>
            <p:spPr bwMode="auto">
              <a:xfrm>
                <a:off x="192" y="96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Hit</a:t>
                </a:r>
              </a:p>
            </p:txBody>
          </p:sp>
          <p:sp>
            <p:nvSpPr>
              <p:cNvPr id="355370" name="Line 63"/>
              <p:cNvSpPr>
                <a:spLocks noChangeShapeType="1"/>
              </p:cNvSpPr>
              <p:nvPr/>
            </p:nvSpPr>
            <p:spPr bwMode="auto">
              <a:xfrm>
                <a:off x="1008" y="374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71" name="Line 64"/>
              <p:cNvSpPr>
                <a:spLocks noChangeShapeType="1"/>
              </p:cNvSpPr>
              <p:nvPr/>
            </p:nvSpPr>
            <p:spPr bwMode="auto">
              <a:xfrm flipH="1">
                <a:off x="288" y="3840"/>
                <a:ext cx="7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72"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66" descr="MAPPED CACHE"/>
          <p:cNvGrpSpPr>
            <a:grpSpLocks/>
          </p:cNvGrpSpPr>
          <p:nvPr/>
        </p:nvGrpSpPr>
        <p:grpSpPr bwMode="auto">
          <a:xfrm>
            <a:off x="3124200" y="1371600"/>
            <a:ext cx="5794375" cy="4757738"/>
            <a:chOff x="1968" y="960"/>
            <a:chExt cx="3650" cy="2997"/>
          </a:xfrm>
        </p:grpSpPr>
        <p:sp>
          <p:nvSpPr>
            <p:cNvPr id="355342" name="Line 67"/>
            <p:cNvSpPr>
              <a:spLocks noChangeShapeType="1"/>
            </p:cNvSpPr>
            <p:nvPr/>
          </p:nvSpPr>
          <p:spPr bwMode="auto">
            <a:xfrm>
              <a:off x="3888" y="3696"/>
              <a:ext cx="144" cy="9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43" name="Text Box 68"/>
            <p:cNvSpPr txBox="1">
              <a:spLocks noChangeArrowheads="1"/>
            </p:cNvSpPr>
            <p:nvPr/>
          </p:nvSpPr>
          <p:spPr bwMode="auto">
            <a:xfrm>
              <a:off x="5232" y="960"/>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Data</a:t>
              </a:r>
            </a:p>
          </p:txBody>
        </p:sp>
        <p:sp>
          <p:nvSpPr>
            <p:cNvPr id="355344" name="Text Box 69"/>
            <p:cNvSpPr txBox="1">
              <a:spLocks noChangeArrowheads="1"/>
            </p:cNvSpPr>
            <p:nvPr/>
          </p:nvSpPr>
          <p:spPr bwMode="auto">
            <a:xfrm>
              <a:off x="3984" y="3744"/>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32</a:t>
              </a:r>
            </a:p>
          </p:txBody>
        </p:sp>
        <p:sp>
          <p:nvSpPr>
            <p:cNvPr id="355345" name="Text Box 70"/>
            <p:cNvSpPr txBox="1">
              <a:spLocks noChangeArrowheads="1"/>
            </p:cNvSpPr>
            <p:nvPr/>
          </p:nvSpPr>
          <p:spPr bwMode="auto">
            <a:xfrm>
              <a:off x="3984" y="1248"/>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Block offset</a:t>
              </a:r>
            </a:p>
          </p:txBody>
        </p:sp>
        <p:sp>
          <p:nvSpPr>
            <p:cNvPr id="355346"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5347" name="AutoShape 72"/>
            <p:cNvSpPr>
              <a:spLocks noChangeArrowheads="1"/>
            </p:cNvSpPr>
            <p:nvPr/>
          </p:nvSpPr>
          <p:spPr bwMode="auto">
            <a:xfrm>
              <a:off x="2832" y="3456"/>
              <a:ext cx="1008"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5348" name="Line 73"/>
            <p:cNvSpPr>
              <a:spLocks noChangeShapeType="1"/>
            </p:cNvSpPr>
            <p:nvPr/>
          </p:nvSpPr>
          <p:spPr bwMode="auto">
            <a:xfrm>
              <a:off x="1968" y="2400"/>
              <a:ext cx="0" cy="864"/>
            </a:xfrm>
            <a:prstGeom prst="line">
              <a:avLst/>
            </a:prstGeom>
            <a:noFill/>
            <a:ln w="2857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355349" name="Line 74"/>
            <p:cNvSpPr>
              <a:spLocks noChangeShapeType="1"/>
            </p:cNvSpPr>
            <p:nvPr/>
          </p:nvSpPr>
          <p:spPr bwMode="auto">
            <a:xfrm>
              <a:off x="2928" y="2400"/>
              <a:ext cx="0" cy="768"/>
            </a:xfrm>
            <a:prstGeom prst="line">
              <a:avLst/>
            </a:prstGeom>
            <a:noFill/>
            <a:ln w="2857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355350" name="Line 75"/>
            <p:cNvSpPr>
              <a:spLocks noChangeShapeType="1"/>
            </p:cNvSpPr>
            <p:nvPr/>
          </p:nvSpPr>
          <p:spPr bwMode="auto">
            <a:xfrm>
              <a:off x="3840" y="2400"/>
              <a:ext cx="0" cy="768"/>
            </a:xfrm>
            <a:prstGeom prst="line">
              <a:avLst/>
            </a:prstGeom>
            <a:noFill/>
            <a:ln w="2857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355351" name="Line 76"/>
            <p:cNvSpPr>
              <a:spLocks noChangeShapeType="1"/>
            </p:cNvSpPr>
            <p:nvPr/>
          </p:nvSpPr>
          <p:spPr bwMode="auto">
            <a:xfrm>
              <a:off x="4752" y="2400"/>
              <a:ext cx="0" cy="864"/>
            </a:xfrm>
            <a:prstGeom prst="line">
              <a:avLst/>
            </a:prstGeom>
            <a:noFill/>
            <a:ln w="2857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355352" name="Line 77"/>
            <p:cNvSpPr>
              <a:spLocks noChangeShapeType="1"/>
            </p:cNvSpPr>
            <p:nvPr/>
          </p:nvSpPr>
          <p:spPr bwMode="auto">
            <a:xfrm>
              <a:off x="1968" y="3264"/>
              <a:ext cx="105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53" name="Line 78"/>
            <p:cNvSpPr>
              <a:spLocks noChangeShapeType="1"/>
            </p:cNvSpPr>
            <p:nvPr/>
          </p:nvSpPr>
          <p:spPr bwMode="auto">
            <a:xfrm>
              <a:off x="3744" y="3264"/>
              <a:ext cx="1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54" name="Line 79"/>
            <p:cNvSpPr>
              <a:spLocks noChangeShapeType="1"/>
            </p:cNvSpPr>
            <p:nvPr/>
          </p:nvSpPr>
          <p:spPr bwMode="auto">
            <a:xfrm>
              <a:off x="3504" y="3168"/>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55" name="Line 80"/>
            <p:cNvSpPr>
              <a:spLocks noChangeShapeType="1"/>
            </p:cNvSpPr>
            <p:nvPr/>
          </p:nvSpPr>
          <p:spPr bwMode="auto">
            <a:xfrm>
              <a:off x="2928" y="3168"/>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56"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5357"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5358"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5359"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5360" name="Line 85"/>
            <p:cNvSpPr>
              <a:spLocks noChangeShapeType="1"/>
            </p:cNvSpPr>
            <p:nvPr/>
          </p:nvSpPr>
          <p:spPr bwMode="auto">
            <a:xfrm>
              <a:off x="3024" y="1248"/>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61" name="Line 86"/>
            <p:cNvSpPr>
              <a:spLocks noChangeShapeType="1"/>
            </p:cNvSpPr>
            <p:nvPr/>
          </p:nvSpPr>
          <p:spPr bwMode="auto">
            <a:xfrm>
              <a:off x="3024" y="1440"/>
              <a:ext cx="23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62" name="Line 87"/>
            <p:cNvSpPr>
              <a:spLocks noChangeShapeType="1"/>
            </p:cNvSpPr>
            <p:nvPr/>
          </p:nvSpPr>
          <p:spPr bwMode="auto">
            <a:xfrm>
              <a:off x="5328" y="1440"/>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63"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5364" name="Line 89"/>
            <p:cNvSpPr>
              <a:spLocks noChangeShapeType="1"/>
            </p:cNvSpPr>
            <p:nvPr/>
          </p:nvSpPr>
          <p:spPr bwMode="auto">
            <a:xfrm>
              <a:off x="3360"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65" name="Line 90"/>
            <p:cNvSpPr>
              <a:spLocks noChangeShapeType="1"/>
            </p:cNvSpPr>
            <p:nvPr/>
          </p:nvSpPr>
          <p:spPr bwMode="auto">
            <a:xfrm>
              <a:off x="3360" y="3744"/>
              <a:ext cx="206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5340" name="Rectangle 91"/>
          <p:cNvSpPr>
            <a:spLocks noGrp="1" noChangeArrowheads="1"/>
          </p:cNvSpPr>
          <p:nvPr>
            <p:ph type="body" idx="4294967295"/>
          </p:nvPr>
        </p:nvSpPr>
        <p:spPr>
          <a:xfrm>
            <a:off x="457200" y="685800"/>
            <a:ext cx="8077200" cy="869950"/>
          </a:xfrm>
        </p:spPr>
        <p:txBody>
          <a:bodyPr lIns="90488" tIns="44450" rIns="90488" bIns="44450">
            <a:spAutoFit/>
          </a:bodyPr>
          <a:lstStyle/>
          <a:p>
            <a:pPr eaLnBrk="1" hangingPunct="1">
              <a:lnSpc>
                <a:spcPct val="80000"/>
              </a:lnSpc>
            </a:pPr>
            <a:r>
              <a:rPr lang="en-US" altLang="en-US" smtClean="0"/>
              <a:t>Four  words/block, cache size = 1K words</a:t>
            </a:r>
            <a:br>
              <a:rPr lang="en-US" altLang="en-US" smtClean="0"/>
            </a:br>
            <a:endParaRPr lang="en-US" altLang="en-US" i="1" smtClean="0">
              <a:solidFill>
                <a:schemeClr val="accent1"/>
              </a:solidFill>
            </a:endParaRPr>
          </a:p>
        </p:txBody>
      </p:sp>
      <p:sp>
        <p:nvSpPr>
          <p:cNvPr id="1619036" name="Rectangle 92"/>
          <p:cNvSpPr>
            <a:spLocks noChangeArrowheads="1"/>
          </p:cNvSpPr>
          <p:nvPr/>
        </p:nvSpPr>
        <p:spPr bwMode="auto">
          <a:xfrm>
            <a:off x="533400" y="6172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lnSpc>
                <a:spcPct val="90000"/>
              </a:lnSpc>
              <a:spcBef>
                <a:spcPct val="65000"/>
              </a:spcBef>
              <a:buClr>
                <a:schemeClr val="accent1"/>
              </a:buClr>
              <a:buSzPct val="75000"/>
              <a:buFont typeface="Wingdings" pitchFamily="2" charset="2"/>
              <a:buNone/>
            </a:pPr>
            <a:r>
              <a:rPr lang="en-US" altLang="en-US" sz="2400" i="1">
                <a:solidFill>
                  <a:srgbClr val="660066"/>
                </a:solidFill>
                <a:latin typeface="Arial" pitchFamily="34" charset="0"/>
                <a:cs typeface="Arial" pitchFamily="34" charset="0"/>
                <a:sym typeface="Wingdings" pitchFamily="2" charset="2"/>
              </a:rPr>
              <a:t> </a:t>
            </a:r>
            <a:r>
              <a:rPr lang="el-GR" altLang="en-US" sz="2400" i="1">
                <a:solidFill>
                  <a:srgbClr val="660066"/>
                </a:solidFill>
                <a:latin typeface="Arial" pitchFamily="34" charset="0"/>
                <a:cs typeface="Arial" pitchFamily="34" charset="0"/>
              </a:rPr>
              <a:t>Εκμεταλλευόμαστε το </a:t>
            </a:r>
            <a:r>
              <a:rPr lang="en-US" altLang="en-US" sz="2400" i="1">
                <a:solidFill>
                  <a:srgbClr val="660066"/>
                </a:solidFill>
                <a:latin typeface="Arial" pitchFamily="34" charset="0"/>
                <a:cs typeface="Arial" pitchFamily="34" charset="0"/>
              </a:rPr>
              <a:t>spatial locality !!  </a:t>
            </a:r>
            <a:r>
              <a:rPr lang="en-US" altLang="en-US" sz="2400" i="1">
                <a:solidFill>
                  <a:srgbClr val="660066"/>
                </a:solidFill>
                <a:latin typeface="Arial" pitchFamily="34" charset="0"/>
                <a:cs typeface="Arial" pitchFamily="34" charset="0"/>
                <a:sym typeface="Wingdings" pitchFamily="2" charset="2"/>
              </a:rPr>
              <a:t></a:t>
            </a:r>
            <a:endParaRPr lang="en-US" altLang="en-US" sz="2400" i="1">
              <a:solidFill>
                <a:srgbClr val="660066"/>
              </a:solidFill>
              <a:latin typeface="Arial" pitchFamily="34" charset="0"/>
              <a:cs typeface="Arial" pitchFamily="34" charset="0"/>
            </a:endParaRP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19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03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 name="Slide Number Placeholder 3"/>
          <p:cNvSpPr>
            <a:spLocks noGrp="1"/>
          </p:cNvSpPr>
          <p:nvPr>
            <p:ph type="sldNum" sz="quarter" idx="12"/>
          </p:nvPr>
        </p:nvSpPr>
        <p:spPr/>
        <p:txBody>
          <a:bodyPr/>
          <a:lstStyle/>
          <a:p>
            <a:pPr>
              <a:defRPr/>
            </a:pPr>
            <a:fld id="{D3611AB2-5805-46F2-93E5-0B6C4E3AF54D}" type="slidenum">
              <a:rPr lang="en-US"/>
              <a:pPr>
                <a:defRPr/>
              </a:pPr>
              <a:t>31</a:t>
            </a:fld>
            <a:endParaRPr lang="en-US"/>
          </a:p>
        </p:txBody>
      </p:sp>
      <p:sp>
        <p:nvSpPr>
          <p:cNvPr id="356355" name="Rectangle 2"/>
          <p:cNvSpPr>
            <a:spLocks noGrp="1" noChangeArrowheads="1"/>
          </p:cNvSpPr>
          <p:nvPr>
            <p:ph type="title" idx="4294967295"/>
          </p:nvPr>
        </p:nvSpPr>
        <p:spPr>
          <a:xfrm>
            <a:off x="685800" y="269875"/>
            <a:ext cx="7772400" cy="720725"/>
          </a:xfrm>
        </p:spPr>
        <p:txBody>
          <a:bodyPr lIns="63500" tIns="25400" rIns="63500" bIns="25400" anchor="t">
            <a:spAutoFit/>
          </a:bodyPr>
          <a:lstStyle/>
          <a:p>
            <a:pPr eaLnBrk="1" hangingPunct="1"/>
            <a:r>
              <a:rPr lang="el-GR" altLang="en-US" smtClean="0">
                <a:solidFill>
                  <a:schemeClr val="accent2"/>
                </a:solidFill>
              </a:rPr>
              <a:t>Παράδειγμα (</a:t>
            </a:r>
            <a:r>
              <a:rPr lang="en-US" altLang="en-US" smtClean="0">
                <a:solidFill>
                  <a:schemeClr val="accent2"/>
                </a:solidFill>
              </a:rPr>
              <a:t>re-visited….) </a:t>
            </a:r>
          </a:p>
        </p:txBody>
      </p:sp>
      <p:grpSp>
        <p:nvGrpSpPr>
          <p:cNvPr id="2" name="Group 1" descr="EXAMPLE"/>
          <p:cNvGrpSpPr/>
          <p:nvPr/>
        </p:nvGrpSpPr>
        <p:grpSpPr>
          <a:xfrm>
            <a:off x="533400" y="1828800"/>
            <a:ext cx="8229600" cy="3733800"/>
            <a:chOff x="533400" y="1828800"/>
            <a:chExt cx="8229600" cy="3733800"/>
          </a:xfrm>
        </p:grpSpPr>
        <p:grpSp>
          <p:nvGrpSpPr>
            <p:cNvPr id="356356" name="Group 3"/>
            <p:cNvGrpSpPr>
              <a:grpSpLocks/>
            </p:cNvGrpSpPr>
            <p:nvPr/>
          </p:nvGrpSpPr>
          <p:grpSpPr bwMode="auto">
            <a:xfrm>
              <a:off x="533400" y="1828800"/>
              <a:ext cx="2514600" cy="990600"/>
              <a:chOff x="336" y="1248"/>
              <a:chExt cx="1584" cy="624"/>
            </a:xfrm>
          </p:grpSpPr>
          <p:sp>
            <p:nvSpPr>
              <p:cNvPr id="356414" name="Rectangle 4"/>
              <p:cNvSpPr>
                <a:spLocks noChangeArrowheads="1"/>
              </p:cNvSpPr>
              <p:nvPr/>
            </p:nvSpPr>
            <p:spPr bwMode="auto">
              <a:xfrm>
                <a:off x="672"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415" name="Line 5"/>
              <p:cNvSpPr>
                <a:spLocks noChangeShapeType="1"/>
              </p:cNvSpPr>
              <p:nvPr/>
            </p:nvSpPr>
            <p:spPr bwMode="auto">
              <a:xfrm>
                <a:off x="672"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416" name="Rectangle 6"/>
              <p:cNvSpPr>
                <a:spLocks noChangeArrowheads="1"/>
              </p:cNvSpPr>
              <p:nvPr/>
            </p:nvSpPr>
            <p:spPr bwMode="auto">
              <a:xfrm>
                <a:off x="1296"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417" name="Line 7"/>
              <p:cNvSpPr>
                <a:spLocks noChangeShapeType="1"/>
              </p:cNvSpPr>
              <p:nvPr/>
            </p:nvSpPr>
            <p:spPr bwMode="auto">
              <a:xfrm>
                <a:off x="1296"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418" name="Text Box 8"/>
              <p:cNvSpPr txBox="1">
                <a:spLocks noChangeArrowheads="1"/>
              </p:cNvSpPr>
              <p:nvPr/>
            </p:nvSpPr>
            <p:spPr bwMode="auto">
              <a:xfrm>
                <a:off x="960" y="12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0</a:t>
                </a:r>
              </a:p>
            </p:txBody>
          </p:sp>
          <p:sp>
            <p:nvSpPr>
              <p:cNvPr id="356419" name="Rectangle 9"/>
              <p:cNvSpPr>
                <a:spLocks noChangeArrowheads="1"/>
              </p:cNvSpPr>
              <p:nvPr/>
            </p:nvSpPr>
            <p:spPr bwMode="auto">
              <a:xfrm>
                <a:off x="336" y="1488"/>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420" name="Line 10"/>
              <p:cNvSpPr>
                <a:spLocks noChangeShapeType="1"/>
              </p:cNvSpPr>
              <p:nvPr/>
            </p:nvSpPr>
            <p:spPr bwMode="auto">
              <a:xfrm>
                <a:off x="336" y="1680"/>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6357" name="Group 13"/>
            <p:cNvGrpSpPr>
              <a:grpSpLocks/>
            </p:cNvGrpSpPr>
            <p:nvPr/>
          </p:nvGrpSpPr>
          <p:grpSpPr bwMode="auto">
            <a:xfrm>
              <a:off x="3429000" y="1843088"/>
              <a:ext cx="2514600" cy="976312"/>
              <a:chOff x="2160" y="1257"/>
              <a:chExt cx="1584" cy="615"/>
            </a:xfrm>
          </p:grpSpPr>
          <p:sp>
            <p:nvSpPr>
              <p:cNvPr id="356407" name="Text Box 14"/>
              <p:cNvSpPr txBox="1">
                <a:spLocks noChangeArrowheads="1"/>
              </p:cNvSpPr>
              <p:nvPr/>
            </p:nvSpPr>
            <p:spPr bwMode="auto">
              <a:xfrm>
                <a:off x="2832" y="12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1</a:t>
                </a:r>
              </a:p>
            </p:txBody>
          </p:sp>
          <p:sp>
            <p:nvSpPr>
              <p:cNvPr id="356408" name="Rectangle 15"/>
              <p:cNvSpPr>
                <a:spLocks noChangeArrowheads="1"/>
              </p:cNvSpPr>
              <p:nvPr/>
            </p:nvSpPr>
            <p:spPr bwMode="auto">
              <a:xfrm>
                <a:off x="2496"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409" name="Line 16"/>
              <p:cNvSpPr>
                <a:spLocks noChangeShapeType="1"/>
              </p:cNvSpPr>
              <p:nvPr/>
            </p:nvSpPr>
            <p:spPr bwMode="auto">
              <a:xfrm>
                <a:off x="2496"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410" name="Rectangle 17"/>
              <p:cNvSpPr>
                <a:spLocks noChangeArrowheads="1"/>
              </p:cNvSpPr>
              <p:nvPr/>
            </p:nvSpPr>
            <p:spPr bwMode="auto">
              <a:xfrm>
                <a:off x="3120"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411" name="Line 18"/>
              <p:cNvSpPr>
                <a:spLocks noChangeShapeType="1"/>
              </p:cNvSpPr>
              <p:nvPr/>
            </p:nvSpPr>
            <p:spPr bwMode="auto">
              <a:xfrm>
                <a:off x="3120"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412" name="Rectangle 19"/>
              <p:cNvSpPr>
                <a:spLocks noChangeArrowheads="1"/>
              </p:cNvSpPr>
              <p:nvPr/>
            </p:nvSpPr>
            <p:spPr bwMode="auto">
              <a:xfrm>
                <a:off x="2160" y="1488"/>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413" name="Line 20"/>
              <p:cNvSpPr>
                <a:spLocks noChangeShapeType="1"/>
              </p:cNvSpPr>
              <p:nvPr/>
            </p:nvSpPr>
            <p:spPr bwMode="auto">
              <a:xfrm>
                <a:off x="2160" y="1680"/>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6358" name="Group 21"/>
            <p:cNvGrpSpPr>
              <a:grpSpLocks/>
            </p:cNvGrpSpPr>
            <p:nvPr/>
          </p:nvGrpSpPr>
          <p:grpSpPr bwMode="auto">
            <a:xfrm>
              <a:off x="6248400" y="1868488"/>
              <a:ext cx="2514600" cy="950912"/>
              <a:chOff x="3936" y="1273"/>
              <a:chExt cx="1584" cy="599"/>
            </a:xfrm>
          </p:grpSpPr>
          <p:sp>
            <p:nvSpPr>
              <p:cNvPr id="356400" name="Text Box 22"/>
              <p:cNvSpPr txBox="1">
                <a:spLocks noChangeArrowheads="1"/>
              </p:cNvSpPr>
              <p:nvPr/>
            </p:nvSpPr>
            <p:spPr bwMode="auto">
              <a:xfrm>
                <a:off x="4608" y="127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2</a:t>
                </a:r>
              </a:p>
            </p:txBody>
          </p:sp>
          <p:sp>
            <p:nvSpPr>
              <p:cNvPr id="356401" name="Rectangle 23"/>
              <p:cNvSpPr>
                <a:spLocks noChangeArrowheads="1"/>
              </p:cNvSpPr>
              <p:nvPr/>
            </p:nvSpPr>
            <p:spPr bwMode="auto">
              <a:xfrm>
                <a:off x="4272"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402" name="Line 24"/>
              <p:cNvSpPr>
                <a:spLocks noChangeShapeType="1"/>
              </p:cNvSpPr>
              <p:nvPr/>
            </p:nvSpPr>
            <p:spPr bwMode="auto">
              <a:xfrm>
                <a:off x="4272"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403" name="Rectangle 25"/>
              <p:cNvSpPr>
                <a:spLocks noChangeArrowheads="1"/>
              </p:cNvSpPr>
              <p:nvPr/>
            </p:nvSpPr>
            <p:spPr bwMode="auto">
              <a:xfrm>
                <a:off x="4896"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404" name="Line 26"/>
              <p:cNvSpPr>
                <a:spLocks noChangeShapeType="1"/>
              </p:cNvSpPr>
              <p:nvPr/>
            </p:nvSpPr>
            <p:spPr bwMode="auto">
              <a:xfrm>
                <a:off x="4896"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405" name="Rectangle 27"/>
              <p:cNvSpPr>
                <a:spLocks noChangeArrowheads="1"/>
              </p:cNvSpPr>
              <p:nvPr/>
            </p:nvSpPr>
            <p:spPr bwMode="auto">
              <a:xfrm>
                <a:off x="3936" y="1488"/>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406" name="Line 28"/>
              <p:cNvSpPr>
                <a:spLocks noChangeShapeType="1"/>
              </p:cNvSpPr>
              <p:nvPr/>
            </p:nvSpPr>
            <p:spPr bwMode="auto">
              <a:xfrm>
                <a:off x="3936" y="1680"/>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6359" name="Group 29"/>
            <p:cNvGrpSpPr>
              <a:grpSpLocks/>
            </p:cNvGrpSpPr>
            <p:nvPr/>
          </p:nvGrpSpPr>
          <p:grpSpPr bwMode="auto">
            <a:xfrm>
              <a:off x="533400" y="3200400"/>
              <a:ext cx="2514600" cy="990600"/>
              <a:chOff x="336" y="2112"/>
              <a:chExt cx="1584" cy="624"/>
            </a:xfrm>
          </p:grpSpPr>
          <p:sp>
            <p:nvSpPr>
              <p:cNvPr id="356393" name="Text Box 30"/>
              <p:cNvSpPr txBox="1">
                <a:spLocks noChangeArrowheads="1"/>
              </p:cNvSpPr>
              <p:nvPr/>
            </p:nvSpPr>
            <p:spPr bwMode="auto">
              <a:xfrm>
                <a:off x="1008"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3</a:t>
                </a:r>
              </a:p>
            </p:txBody>
          </p:sp>
          <p:sp>
            <p:nvSpPr>
              <p:cNvPr id="356394" name="Rectangle 31"/>
              <p:cNvSpPr>
                <a:spLocks noChangeArrowheads="1"/>
              </p:cNvSpPr>
              <p:nvPr/>
            </p:nvSpPr>
            <p:spPr bwMode="auto">
              <a:xfrm>
                <a:off x="672"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95" name="Line 32"/>
              <p:cNvSpPr>
                <a:spLocks noChangeShapeType="1"/>
              </p:cNvSpPr>
              <p:nvPr/>
            </p:nvSpPr>
            <p:spPr bwMode="auto">
              <a:xfrm>
                <a:off x="672"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96" name="Rectangle 33"/>
              <p:cNvSpPr>
                <a:spLocks noChangeArrowheads="1"/>
              </p:cNvSpPr>
              <p:nvPr/>
            </p:nvSpPr>
            <p:spPr bwMode="auto">
              <a:xfrm>
                <a:off x="1296"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97" name="Line 34"/>
              <p:cNvSpPr>
                <a:spLocks noChangeShapeType="1"/>
              </p:cNvSpPr>
              <p:nvPr/>
            </p:nvSpPr>
            <p:spPr bwMode="auto">
              <a:xfrm>
                <a:off x="1296"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98" name="Rectangle 35"/>
              <p:cNvSpPr>
                <a:spLocks noChangeArrowheads="1"/>
              </p:cNvSpPr>
              <p:nvPr/>
            </p:nvSpPr>
            <p:spPr bwMode="auto">
              <a:xfrm>
                <a:off x="336" y="2352"/>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99" name="Line 36"/>
              <p:cNvSpPr>
                <a:spLocks noChangeShapeType="1"/>
              </p:cNvSpPr>
              <p:nvPr/>
            </p:nvSpPr>
            <p:spPr bwMode="auto">
              <a:xfrm>
                <a:off x="336" y="2544"/>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6360" name="Group 37"/>
            <p:cNvGrpSpPr>
              <a:grpSpLocks/>
            </p:cNvGrpSpPr>
            <p:nvPr/>
          </p:nvGrpSpPr>
          <p:grpSpPr bwMode="auto">
            <a:xfrm>
              <a:off x="3429000" y="3200400"/>
              <a:ext cx="2514600" cy="990600"/>
              <a:chOff x="2160" y="2112"/>
              <a:chExt cx="1584" cy="624"/>
            </a:xfrm>
          </p:grpSpPr>
          <p:sp>
            <p:nvSpPr>
              <p:cNvPr id="356386" name="Text Box 38"/>
              <p:cNvSpPr txBox="1">
                <a:spLocks noChangeArrowheads="1"/>
              </p:cNvSpPr>
              <p:nvPr/>
            </p:nvSpPr>
            <p:spPr bwMode="auto">
              <a:xfrm>
                <a:off x="2880"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56387" name="Rectangle 39"/>
              <p:cNvSpPr>
                <a:spLocks noChangeArrowheads="1"/>
              </p:cNvSpPr>
              <p:nvPr/>
            </p:nvSpPr>
            <p:spPr bwMode="auto">
              <a:xfrm>
                <a:off x="2496"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88" name="Line 40"/>
              <p:cNvSpPr>
                <a:spLocks noChangeShapeType="1"/>
              </p:cNvSpPr>
              <p:nvPr/>
            </p:nvSpPr>
            <p:spPr bwMode="auto">
              <a:xfrm>
                <a:off x="2496"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89" name="Rectangle 41"/>
              <p:cNvSpPr>
                <a:spLocks noChangeArrowheads="1"/>
              </p:cNvSpPr>
              <p:nvPr/>
            </p:nvSpPr>
            <p:spPr bwMode="auto">
              <a:xfrm>
                <a:off x="3120"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90" name="Line 42"/>
              <p:cNvSpPr>
                <a:spLocks noChangeShapeType="1"/>
              </p:cNvSpPr>
              <p:nvPr/>
            </p:nvSpPr>
            <p:spPr bwMode="auto">
              <a:xfrm>
                <a:off x="3120"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91" name="Rectangle 43"/>
              <p:cNvSpPr>
                <a:spLocks noChangeArrowheads="1"/>
              </p:cNvSpPr>
              <p:nvPr/>
            </p:nvSpPr>
            <p:spPr bwMode="auto">
              <a:xfrm>
                <a:off x="2160" y="2352"/>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92" name="Line 44"/>
              <p:cNvSpPr>
                <a:spLocks noChangeShapeType="1"/>
              </p:cNvSpPr>
              <p:nvPr/>
            </p:nvSpPr>
            <p:spPr bwMode="auto">
              <a:xfrm>
                <a:off x="2160" y="2544"/>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6361" name="Group 45"/>
            <p:cNvGrpSpPr>
              <a:grpSpLocks/>
            </p:cNvGrpSpPr>
            <p:nvPr/>
          </p:nvGrpSpPr>
          <p:grpSpPr bwMode="auto">
            <a:xfrm>
              <a:off x="6248400" y="3200400"/>
              <a:ext cx="2514600" cy="990600"/>
              <a:chOff x="3936" y="2112"/>
              <a:chExt cx="1584" cy="624"/>
            </a:xfrm>
          </p:grpSpPr>
          <p:sp>
            <p:nvSpPr>
              <p:cNvPr id="356379" name="Text Box 46"/>
              <p:cNvSpPr txBox="1">
                <a:spLocks noChangeArrowheads="1"/>
              </p:cNvSpPr>
              <p:nvPr/>
            </p:nvSpPr>
            <p:spPr bwMode="auto">
              <a:xfrm>
                <a:off x="4608"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3</a:t>
                </a:r>
              </a:p>
            </p:txBody>
          </p:sp>
          <p:sp>
            <p:nvSpPr>
              <p:cNvPr id="356380" name="Rectangle 47"/>
              <p:cNvSpPr>
                <a:spLocks noChangeArrowheads="1"/>
              </p:cNvSpPr>
              <p:nvPr/>
            </p:nvSpPr>
            <p:spPr bwMode="auto">
              <a:xfrm>
                <a:off x="4272"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81" name="Line 48"/>
              <p:cNvSpPr>
                <a:spLocks noChangeShapeType="1"/>
              </p:cNvSpPr>
              <p:nvPr/>
            </p:nvSpPr>
            <p:spPr bwMode="auto">
              <a:xfrm>
                <a:off x="4272"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82" name="Rectangle 49"/>
              <p:cNvSpPr>
                <a:spLocks noChangeArrowheads="1"/>
              </p:cNvSpPr>
              <p:nvPr/>
            </p:nvSpPr>
            <p:spPr bwMode="auto">
              <a:xfrm>
                <a:off x="4896"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83" name="Line 50"/>
              <p:cNvSpPr>
                <a:spLocks noChangeShapeType="1"/>
              </p:cNvSpPr>
              <p:nvPr/>
            </p:nvSpPr>
            <p:spPr bwMode="auto">
              <a:xfrm>
                <a:off x="4896"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84" name="Rectangle 51"/>
              <p:cNvSpPr>
                <a:spLocks noChangeArrowheads="1"/>
              </p:cNvSpPr>
              <p:nvPr/>
            </p:nvSpPr>
            <p:spPr bwMode="auto">
              <a:xfrm>
                <a:off x="3936" y="2352"/>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85" name="Line 52"/>
              <p:cNvSpPr>
                <a:spLocks noChangeShapeType="1"/>
              </p:cNvSpPr>
              <p:nvPr/>
            </p:nvSpPr>
            <p:spPr bwMode="auto">
              <a:xfrm>
                <a:off x="3936" y="2544"/>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6362" name="Group 53"/>
            <p:cNvGrpSpPr>
              <a:grpSpLocks/>
            </p:cNvGrpSpPr>
            <p:nvPr/>
          </p:nvGrpSpPr>
          <p:grpSpPr bwMode="auto">
            <a:xfrm>
              <a:off x="1905000" y="4572000"/>
              <a:ext cx="2514600" cy="990600"/>
              <a:chOff x="1200" y="2976"/>
              <a:chExt cx="1584" cy="624"/>
            </a:xfrm>
          </p:grpSpPr>
          <p:sp>
            <p:nvSpPr>
              <p:cNvPr id="356372" name="Text Box 54"/>
              <p:cNvSpPr txBox="1">
                <a:spLocks noChangeArrowheads="1"/>
              </p:cNvSpPr>
              <p:nvPr/>
            </p:nvSpPr>
            <p:spPr bwMode="auto">
              <a:xfrm>
                <a:off x="1824" y="29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56373" name="Rectangle 55"/>
              <p:cNvSpPr>
                <a:spLocks noChangeArrowheads="1"/>
              </p:cNvSpPr>
              <p:nvPr/>
            </p:nvSpPr>
            <p:spPr bwMode="auto">
              <a:xfrm>
                <a:off x="1536" y="3216"/>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74" name="Line 56"/>
              <p:cNvSpPr>
                <a:spLocks noChangeShapeType="1"/>
              </p:cNvSpPr>
              <p:nvPr/>
            </p:nvSpPr>
            <p:spPr bwMode="auto">
              <a:xfrm>
                <a:off x="1536" y="340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75" name="Rectangle 57"/>
              <p:cNvSpPr>
                <a:spLocks noChangeArrowheads="1"/>
              </p:cNvSpPr>
              <p:nvPr/>
            </p:nvSpPr>
            <p:spPr bwMode="auto">
              <a:xfrm>
                <a:off x="2160" y="3216"/>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76" name="Line 58"/>
              <p:cNvSpPr>
                <a:spLocks noChangeShapeType="1"/>
              </p:cNvSpPr>
              <p:nvPr/>
            </p:nvSpPr>
            <p:spPr bwMode="auto">
              <a:xfrm>
                <a:off x="2160" y="340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77" name="Rectangle 59"/>
              <p:cNvSpPr>
                <a:spLocks noChangeArrowheads="1"/>
              </p:cNvSpPr>
              <p:nvPr/>
            </p:nvSpPr>
            <p:spPr bwMode="auto">
              <a:xfrm>
                <a:off x="1200" y="3216"/>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78" name="Line 60"/>
              <p:cNvSpPr>
                <a:spLocks noChangeShapeType="1"/>
              </p:cNvSpPr>
              <p:nvPr/>
            </p:nvSpPr>
            <p:spPr bwMode="auto">
              <a:xfrm>
                <a:off x="1200" y="3408"/>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6363" name="Group 61"/>
            <p:cNvGrpSpPr>
              <a:grpSpLocks/>
            </p:cNvGrpSpPr>
            <p:nvPr/>
          </p:nvGrpSpPr>
          <p:grpSpPr bwMode="auto">
            <a:xfrm>
              <a:off x="4953000" y="4572000"/>
              <a:ext cx="2514600" cy="990600"/>
              <a:chOff x="3120" y="2976"/>
              <a:chExt cx="1584" cy="624"/>
            </a:xfrm>
          </p:grpSpPr>
          <p:sp>
            <p:nvSpPr>
              <p:cNvPr id="356365" name="Text Box 62"/>
              <p:cNvSpPr txBox="1">
                <a:spLocks noChangeArrowheads="1"/>
              </p:cNvSpPr>
              <p:nvPr/>
            </p:nvSpPr>
            <p:spPr bwMode="auto">
              <a:xfrm>
                <a:off x="3888" y="297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15</a:t>
                </a:r>
              </a:p>
            </p:txBody>
          </p:sp>
          <p:sp>
            <p:nvSpPr>
              <p:cNvPr id="356366" name="Rectangle 63"/>
              <p:cNvSpPr>
                <a:spLocks noChangeArrowheads="1"/>
              </p:cNvSpPr>
              <p:nvPr/>
            </p:nvSpPr>
            <p:spPr bwMode="auto">
              <a:xfrm>
                <a:off x="3456" y="3216"/>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67" name="Line 64"/>
              <p:cNvSpPr>
                <a:spLocks noChangeShapeType="1"/>
              </p:cNvSpPr>
              <p:nvPr/>
            </p:nvSpPr>
            <p:spPr bwMode="auto">
              <a:xfrm>
                <a:off x="3456" y="340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68" name="Rectangle 65"/>
              <p:cNvSpPr>
                <a:spLocks noChangeArrowheads="1"/>
              </p:cNvSpPr>
              <p:nvPr/>
            </p:nvSpPr>
            <p:spPr bwMode="auto">
              <a:xfrm>
                <a:off x="4080" y="3216"/>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69" name="Line 66"/>
              <p:cNvSpPr>
                <a:spLocks noChangeShapeType="1"/>
              </p:cNvSpPr>
              <p:nvPr/>
            </p:nvSpPr>
            <p:spPr bwMode="auto">
              <a:xfrm>
                <a:off x="4080" y="340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6370" name="Rectangle 67"/>
              <p:cNvSpPr>
                <a:spLocks noChangeArrowheads="1"/>
              </p:cNvSpPr>
              <p:nvPr/>
            </p:nvSpPr>
            <p:spPr bwMode="auto">
              <a:xfrm>
                <a:off x="3120" y="3216"/>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6371" name="Line 68"/>
              <p:cNvSpPr>
                <a:spLocks noChangeShapeType="1"/>
              </p:cNvSpPr>
              <p:nvPr/>
            </p:nvSpPr>
            <p:spPr bwMode="auto">
              <a:xfrm>
                <a:off x="3120" y="3408"/>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56364" name="Rectangle 91"/>
          <p:cNvSpPr>
            <a:spLocks noChangeArrowheads="1"/>
          </p:cNvSpPr>
          <p:nvPr/>
        </p:nvSpPr>
        <p:spPr bwMode="auto">
          <a:xfrm>
            <a:off x="304800" y="1066800"/>
            <a:ext cx="8534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spcBef>
                <a:spcPct val="20000"/>
              </a:spcBef>
              <a:buFontTx/>
              <a:buChar char="•"/>
            </a:pPr>
            <a:r>
              <a:rPr lang="el-GR" altLang="en-US" sz="2400">
                <a:cs typeface="Arial" pitchFamily="34" charset="0"/>
              </a:rPr>
              <a:t>Διευθύνσεις προσπέλασης μνήμης:</a:t>
            </a:r>
            <a:r>
              <a:rPr lang="en-US" altLang="en-US" sz="2400">
                <a:cs typeface="Arial" pitchFamily="34" charset="0"/>
              </a:rPr>
              <a:t>  </a:t>
            </a:r>
            <a:r>
              <a:rPr lang="en-US" altLang="en-US" sz="2400" b="1">
                <a:solidFill>
                  <a:srgbClr val="660066"/>
                </a:solidFill>
                <a:cs typeface="Arial" pitchFamily="34" charset="0"/>
              </a:rPr>
              <a:t>0   1   2   3   4   3   4   15</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106" name="Slide Number Placeholder 3"/>
          <p:cNvSpPr>
            <a:spLocks noGrp="1"/>
          </p:cNvSpPr>
          <p:nvPr>
            <p:ph type="sldNum" sz="quarter" idx="12"/>
          </p:nvPr>
        </p:nvSpPr>
        <p:spPr/>
        <p:txBody>
          <a:bodyPr/>
          <a:lstStyle/>
          <a:p>
            <a:pPr>
              <a:defRPr/>
            </a:pPr>
            <a:fld id="{9EA0EBB1-24FE-4E5D-83C6-B746A9501D0C}" type="slidenum">
              <a:rPr lang="en-US"/>
              <a:pPr>
                <a:defRPr/>
              </a:pPr>
              <a:t>32</a:t>
            </a:fld>
            <a:endParaRPr lang="en-US"/>
          </a:p>
        </p:txBody>
      </p:sp>
      <p:grpSp>
        <p:nvGrpSpPr>
          <p:cNvPr id="3" name="Group 2" descr="EXAMPLE"/>
          <p:cNvGrpSpPr/>
          <p:nvPr/>
        </p:nvGrpSpPr>
        <p:grpSpPr>
          <a:xfrm>
            <a:off x="533400" y="1828800"/>
            <a:ext cx="8235950" cy="3795713"/>
            <a:chOff x="533400" y="1828800"/>
            <a:chExt cx="8235950" cy="3795713"/>
          </a:xfrm>
        </p:grpSpPr>
        <p:grpSp>
          <p:nvGrpSpPr>
            <p:cNvPr id="357379" name="Group 3"/>
            <p:cNvGrpSpPr>
              <a:grpSpLocks/>
            </p:cNvGrpSpPr>
            <p:nvPr/>
          </p:nvGrpSpPr>
          <p:grpSpPr bwMode="auto">
            <a:xfrm>
              <a:off x="533400" y="1828800"/>
              <a:ext cx="2514600" cy="990600"/>
              <a:chOff x="336" y="1248"/>
              <a:chExt cx="1584" cy="624"/>
            </a:xfrm>
          </p:grpSpPr>
          <p:sp>
            <p:nvSpPr>
              <p:cNvPr id="357475" name="Rectangle 4"/>
              <p:cNvSpPr>
                <a:spLocks noChangeArrowheads="1"/>
              </p:cNvSpPr>
              <p:nvPr/>
            </p:nvSpPr>
            <p:spPr bwMode="auto">
              <a:xfrm>
                <a:off x="672"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76" name="Line 5"/>
              <p:cNvSpPr>
                <a:spLocks noChangeShapeType="1"/>
              </p:cNvSpPr>
              <p:nvPr/>
            </p:nvSpPr>
            <p:spPr bwMode="auto">
              <a:xfrm>
                <a:off x="672"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77" name="Rectangle 6"/>
              <p:cNvSpPr>
                <a:spLocks noChangeArrowheads="1"/>
              </p:cNvSpPr>
              <p:nvPr/>
            </p:nvSpPr>
            <p:spPr bwMode="auto">
              <a:xfrm>
                <a:off x="1296"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78" name="Line 7"/>
              <p:cNvSpPr>
                <a:spLocks noChangeShapeType="1"/>
              </p:cNvSpPr>
              <p:nvPr/>
            </p:nvSpPr>
            <p:spPr bwMode="auto">
              <a:xfrm>
                <a:off x="1296"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79" name="Text Box 8"/>
              <p:cNvSpPr txBox="1">
                <a:spLocks noChangeArrowheads="1"/>
              </p:cNvSpPr>
              <p:nvPr/>
            </p:nvSpPr>
            <p:spPr bwMode="auto">
              <a:xfrm>
                <a:off x="960" y="12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0</a:t>
                </a:r>
              </a:p>
            </p:txBody>
          </p:sp>
          <p:sp>
            <p:nvSpPr>
              <p:cNvPr id="357480" name="Rectangle 9"/>
              <p:cNvSpPr>
                <a:spLocks noChangeArrowheads="1"/>
              </p:cNvSpPr>
              <p:nvPr/>
            </p:nvSpPr>
            <p:spPr bwMode="auto">
              <a:xfrm>
                <a:off x="336" y="1488"/>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81" name="Line 10"/>
              <p:cNvSpPr>
                <a:spLocks noChangeShapeType="1"/>
              </p:cNvSpPr>
              <p:nvPr/>
            </p:nvSpPr>
            <p:spPr bwMode="auto">
              <a:xfrm>
                <a:off x="336" y="1680"/>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7380" name="Group 13"/>
            <p:cNvGrpSpPr>
              <a:grpSpLocks/>
            </p:cNvGrpSpPr>
            <p:nvPr/>
          </p:nvGrpSpPr>
          <p:grpSpPr bwMode="auto">
            <a:xfrm>
              <a:off x="3429000" y="1843088"/>
              <a:ext cx="2514600" cy="976312"/>
              <a:chOff x="2160" y="1257"/>
              <a:chExt cx="1584" cy="615"/>
            </a:xfrm>
          </p:grpSpPr>
          <p:sp>
            <p:nvSpPr>
              <p:cNvPr id="357468" name="Text Box 14"/>
              <p:cNvSpPr txBox="1">
                <a:spLocks noChangeArrowheads="1"/>
              </p:cNvSpPr>
              <p:nvPr/>
            </p:nvSpPr>
            <p:spPr bwMode="auto">
              <a:xfrm>
                <a:off x="2832" y="12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1</a:t>
                </a:r>
              </a:p>
            </p:txBody>
          </p:sp>
          <p:sp>
            <p:nvSpPr>
              <p:cNvPr id="357469" name="Rectangle 15"/>
              <p:cNvSpPr>
                <a:spLocks noChangeArrowheads="1"/>
              </p:cNvSpPr>
              <p:nvPr/>
            </p:nvSpPr>
            <p:spPr bwMode="auto">
              <a:xfrm>
                <a:off x="2496"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70" name="Line 16"/>
              <p:cNvSpPr>
                <a:spLocks noChangeShapeType="1"/>
              </p:cNvSpPr>
              <p:nvPr/>
            </p:nvSpPr>
            <p:spPr bwMode="auto">
              <a:xfrm>
                <a:off x="2496"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71" name="Rectangle 17"/>
              <p:cNvSpPr>
                <a:spLocks noChangeArrowheads="1"/>
              </p:cNvSpPr>
              <p:nvPr/>
            </p:nvSpPr>
            <p:spPr bwMode="auto">
              <a:xfrm>
                <a:off x="3120"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72" name="Line 18"/>
              <p:cNvSpPr>
                <a:spLocks noChangeShapeType="1"/>
              </p:cNvSpPr>
              <p:nvPr/>
            </p:nvSpPr>
            <p:spPr bwMode="auto">
              <a:xfrm>
                <a:off x="3120"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73" name="Rectangle 19"/>
              <p:cNvSpPr>
                <a:spLocks noChangeArrowheads="1"/>
              </p:cNvSpPr>
              <p:nvPr/>
            </p:nvSpPr>
            <p:spPr bwMode="auto">
              <a:xfrm>
                <a:off x="2160" y="1488"/>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74" name="Line 20"/>
              <p:cNvSpPr>
                <a:spLocks noChangeShapeType="1"/>
              </p:cNvSpPr>
              <p:nvPr/>
            </p:nvSpPr>
            <p:spPr bwMode="auto">
              <a:xfrm>
                <a:off x="2160" y="1680"/>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7381" name="Group 21"/>
            <p:cNvGrpSpPr>
              <a:grpSpLocks/>
            </p:cNvGrpSpPr>
            <p:nvPr/>
          </p:nvGrpSpPr>
          <p:grpSpPr bwMode="auto">
            <a:xfrm>
              <a:off x="6248400" y="1868488"/>
              <a:ext cx="2514600" cy="950912"/>
              <a:chOff x="3936" y="1273"/>
              <a:chExt cx="1584" cy="599"/>
            </a:xfrm>
          </p:grpSpPr>
          <p:sp>
            <p:nvSpPr>
              <p:cNvPr id="357461" name="Text Box 22"/>
              <p:cNvSpPr txBox="1">
                <a:spLocks noChangeArrowheads="1"/>
              </p:cNvSpPr>
              <p:nvPr/>
            </p:nvSpPr>
            <p:spPr bwMode="auto">
              <a:xfrm>
                <a:off x="4608" y="127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2</a:t>
                </a:r>
              </a:p>
            </p:txBody>
          </p:sp>
          <p:sp>
            <p:nvSpPr>
              <p:cNvPr id="357462" name="Rectangle 23"/>
              <p:cNvSpPr>
                <a:spLocks noChangeArrowheads="1"/>
              </p:cNvSpPr>
              <p:nvPr/>
            </p:nvSpPr>
            <p:spPr bwMode="auto">
              <a:xfrm>
                <a:off x="4272"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63" name="Line 24"/>
              <p:cNvSpPr>
                <a:spLocks noChangeShapeType="1"/>
              </p:cNvSpPr>
              <p:nvPr/>
            </p:nvSpPr>
            <p:spPr bwMode="auto">
              <a:xfrm>
                <a:off x="4272"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64" name="Rectangle 25"/>
              <p:cNvSpPr>
                <a:spLocks noChangeArrowheads="1"/>
              </p:cNvSpPr>
              <p:nvPr/>
            </p:nvSpPr>
            <p:spPr bwMode="auto">
              <a:xfrm>
                <a:off x="4896" y="1488"/>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65" name="Line 26"/>
              <p:cNvSpPr>
                <a:spLocks noChangeShapeType="1"/>
              </p:cNvSpPr>
              <p:nvPr/>
            </p:nvSpPr>
            <p:spPr bwMode="auto">
              <a:xfrm>
                <a:off x="4896" y="16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66" name="Rectangle 27"/>
              <p:cNvSpPr>
                <a:spLocks noChangeArrowheads="1"/>
              </p:cNvSpPr>
              <p:nvPr/>
            </p:nvSpPr>
            <p:spPr bwMode="auto">
              <a:xfrm>
                <a:off x="3936" y="1488"/>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67" name="Line 28"/>
              <p:cNvSpPr>
                <a:spLocks noChangeShapeType="1"/>
              </p:cNvSpPr>
              <p:nvPr/>
            </p:nvSpPr>
            <p:spPr bwMode="auto">
              <a:xfrm>
                <a:off x="3936" y="1680"/>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7382" name="Group 29"/>
            <p:cNvGrpSpPr>
              <a:grpSpLocks/>
            </p:cNvGrpSpPr>
            <p:nvPr/>
          </p:nvGrpSpPr>
          <p:grpSpPr bwMode="auto">
            <a:xfrm>
              <a:off x="533400" y="3200400"/>
              <a:ext cx="2514600" cy="990600"/>
              <a:chOff x="336" y="2112"/>
              <a:chExt cx="1584" cy="624"/>
            </a:xfrm>
          </p:grpSpPr>
          <p:sp>
            <p:nvSpPr>
              <p:cNvPr id="357454" name="Text Box 30"/>
              <p:cNvSpPr txBox="1">
                <a:spLocks noChangeArrowheads="1"/>
              </p:cNvSpPr>
              <p:nvPr/>
            </p:nvSpPr>
            <p:spPr bwMode="auto">
              <a:xfrm>
                <a:off x="1008"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3</a:t>
                </a:r>
              </a:p>
            </p:txBody>
          </p:sp>
          <p:sp>
            <p:nvSpPr>
              <p:cNvPr id="357455" name="Rectangle 31"/>
              <p:cNvSpPr>
                <a:spLocks noChangeArrowheads="1"/>
              </p:cNvSpPr>
              <p:nvPr/>
            </p:nvSpPr>
            <p:spPr bwMode="auto">
              <a:xfrm>
                <a:off x="672"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56" name="Line 32"/>
              <p:cNvSpPr>
                <a:spLocks noChangeShapeType="1"/>
              </p:cNvSpPr>
              <p:nvPr/>
            </p:nvSpPr>
            <p:spPr bwMode="auto">
              <a:xfrm>
                <a:off x="672"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57" name="Rectangle 33"/>
              <p:cNvSpPr>
                <a:spLocks noChangeArrowheads="1"/>
              </p:cNvSpPr>
              <p:nvPr/>
            </p:nvSpPr>
            <p:spPr bwMode="auto">
              <a:xfrm>
                <a:off x="1296"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58" name="Line 34"/>
              <p:cNvSpPr>
                <a:spLocks noChangeShapeType="1"/>
              </p:cNvSpPr>
              <p:nvPr/>
            </p:nvSpPr>
            <p:spPr bwMode="auto">
              <a:xfrm>
                <a:off x="1296"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59" name="Rectangle 35"/>
              <p:cNvSpPr>
                <a:spLocks noChangeArrowheads="1"/>
              </p:cNvSpPr>
              <p:nvPr/>
            </p:nvSpPr>
            <p:spPr bwMode="auto">
              <a:xfrm>
                <a:off x="336" y="2352"/>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60" name="Line 36"/>
              <p:cNvSpPr>
                <a:spLocks noChangeShapeType="1"/>
              </p:cNvSpPr>
              <p:nvPr/>
            </p:nvSpPr>
            <p:spPr bwMode="auto">
              <a:xfrm>
                <a:off x="336" y="2544"/>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7383" name="Group 37"/>
            <p:cNvGrpSpPr>
              <a:grpSpLocks/>
            </p:cNvGrpSpPr>
            <p:nvPr/>
          </p:nvGrpSpPr>
          <p:grpSpPr bwMode="auto">
            <a:xfrm>
              <a:off x="3429000" y="3200400"/>
              <a:ext cx="2514600" cy="990600"/>
              <a:chOff x="2160" y="2112"/>
              <a:chExt cx="1584" cy="624"/>
            </a:xfrm>
          </p:grpSpPr>
          <p:sp>
            <p:nvSpPr>
              <p:cNvPr id="357447" name="Text Box 38"/>
              <p:cNvSpPr txBox="1">
                <a:spLocks noChangeArrowheads="1"/>
              </p:cNvSpPr>
              <p:nvPr/>
            </p:nvSpPr>
            <p:spPr bwMode="auto">
              <a:xfrm>
                <a:off x="2880"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57448" name="Rectangle 39"/>
              <p:cNvSpPr>
                <a:spLocks noChangeArrowheads="1"/>
              </p:cNvSpPr>
              <p:nvPr/>
            </p:nvSpPr>
            <p:spPr bwMode="auto">
              <a:xfrm>
                <a:off x="2496"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49" name="Line 40"/>
              <p:cNvSpPr>
                <a:spLocks noChangeShapeType="1"/>
              </p:cNvSpPr>
              <p:nvPr/>
            </p:nvSpPr>
            <p:spPr bwMode="auto">
              <a:xfrm>
                <a:off x="2496"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50" name="Rectangle 41"/>
              <p:cNvSpPr>
                <a:spLocks noChangeArrowheads="1"/>
              </p:cNvSpPr>
              <p:nvPr/>
            </p:nvSpPr>
            <p:spPr bwMode="auto">
              <a:xfrm>
                <a:off x="3120"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51" name="Line 42"/>
              <p:cNvSpPr>
                <a:spLocks noChangeShapeType="1"/>
              </p:cNvSpPr>
              <p:nvPr/>
            </p:nvSpPr>
            <p:spPr bwMode="auto">
              <a:xfrm>
                <a:off x="3120"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52" name="Rectangle 43"/>
              <p:cNvSpPr>
                <a:spLocks noChangeArrowheads="1"/>
              </p:cNvSpPr>
              <p:nvPr/>
            </p:nvSpPr>
            <p:spPr bwMode="auto">
              <a:xfrm>
                <a:off x="2160" y="2352"/>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53" name="Line 44"/>
              <p:cNvSpPr>
                <a:spLocks noChangeShapeType="1"/>
              </p:cNvSpPr>
              <p:nvPr/>
            </p:nvSpPr>
            <p:spPr bwMode="auto">
              <a:xfrm>
                <a:off x="2160" y="2544"/>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7384" name="Group 45"/>
            <p:cNvGrpSpPr>
              <a:grpSpLocks/>
            </p:cNvGrpSpPr>
            <p:nvPr/>
          </p:nvGrpSpPr>
          <p:grpSpPr bwMode="auto">
            <a:xfrm>
              <a:off x="6248400" y="3200400"/>
              <a:ext cx="2514600" cy="990600"/>
              <a:chOff x="3936" y="2112"/>
              <a:chExt cx="1584" cy="624"/>
            </a:xfrm>
          </p:grpSpPr>
          <p:sp>
            <p:nvSpPr>
              <p:cNvPr id="357440" name="Text Box 46"/>
              <p:cNvSpPr txBox="1">
                <a:spLocks noChangeArrowheads="1"/>
              </p:cNvSpPr>
              <p:nvPr/>
            </p:nvSpPr>
            <p:spPr bwMode="auto">
              <a:xfrm>
                <a:off x="4608"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3</a:t>
                </a:r>
              </a:p>
            </p:txBody>
          </p:sp>
          <p:sp>
            <p:nvSpPr>
              <p:cNvPr id="357441" name="Rectangle 47"/>
              <p:cNvSpPr>
                <a:spLocks noChangeArrowheads="1"/>
              </p:cNvSpPr>
              <p:nvPr/>
            </p:nvSpPr>
            <p:spPr bwMode="auto">
              <a:xfrm>
                <a:off x="4272"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42" name="Line 48"/>
              <p:cNvSpPr>
                <a:spLocks noChangeShapeType="1"/>
              </p:cNvSpPr>
              <p:nvPr/>
            </p:nvSpPr>
            <p:spPr bwMode="auto">
              <a:xfrm>
                <a:off x="4272"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43" name="Rectangle 49"/>
              <p:cNvSpPr>
                <a:spLocks noChangeArrowheads="1"/>
              </p:cNvSpPr>
              <p:nvPr/>
            </p:nvSpPr>
            <p:spPr bwMode="auto">
              <a:xfrm>
                <a:off x="4896" y="2352"/>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44" name="Line 50"/>
              <p:cNvSpPr>
                <a:spLocks noChangeShapeType="1"/>
              </p:cNvSpPr>
              <p:nvPr/>
            </p:nvSpPr>
            <p:spPr bwMode="auto">
              <a:xfrm>
                <a:off x="4896" y="2544"/>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45" name="Rectangle 51"/>
              <p:cNvSpPr>
                <a:spLocks noChangeArrowheads="1"/>
              </p:cNvSpPr>
              <p:nvPr/>
            </p:nvSpPr>
            <p:spPr bwMode="auto">
              <a:xfrm>
                <a:off x="3936" y="2352"/>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46" name="Line 52"/>
              <p:cNvSpPr>
                <a:spLocks noChangeShapeType="1"/>
              </p:cNvSpPr>
              <p:nvPr/>
            </p:nvSpPr>
            <p:spPr bwMode="auto">
              <a:xfrm>
                <a:off x="3936" y="2544"/>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7385" name="Group 53"/>
            <p:cNvGrpSpPr>
              <a:grpSpLocks/>
            </p:cNvGrpSpPr>
            <p:nvPr/>
          </p:nvGrpSpPr>
          <p:grpSpPr bwMode="auto">
            <a:xfrm>
              <a:off x="1905000" y="4572000"/>
              <a:ext cx="2514600" cy="990600"/>
              <a:chOff x="1200" y="2976"/>
              <a:chExt cx="1584" cy="624"/>
            </a:xfrm>
          </p:grpSpPr>
          <p:sp>
            <p:nvSpPr>
              <p:cNvPr id="357433" name="Text Box 54"/>
              <p:cNvSpPr txBox="1">
                <a:spLocks noChangeArrowheads="1"/>
              </p:cNvSpPr>
              <p:nvPr/>
            </p:nvSpPr>
            <p:spPr bwMode="auto">
              <a:xfrm>
                <a:off x="1824" y="297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57434" name="Rectangle 55"/>
              <p:cNvSpPr>
                <a:spLocks noChangeArrowheads="1"/>
              </p:cNvSpPr>
              <p:nvPr/>
            </p:nvSpPr>
            <p:spPr bwMode="auto">
              <a:xfrm>
                <a:off x="1536" y="3216"/>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35" name="Line 56"/>
              <p:cNvSpPr>
                <a:spLocks noChangeShapeType="1"/>
              </p:cNvSpPr>
              <p:nvPr/>
            </p:nvSpPr>
            <p:spPr bwMode="auto">
              <a:xfrm>
                <a:off x="1536" y="340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36" name="Rectangle 57"/>
              <p:cNvSpPr>
                <a:spLocks noChangeArrowheads="1"/>
              </p:cNvSpPr>
              <p:nvPr/>
            </p:nvSpPr>
            <p:spPr bwMode="auto">
              <a:xfrm>
                <a:off x="2160" y="3216"/>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37" name="Line 58"/>
              <p:cNvSpPr>
                <a:spLocks noChangeShapeType="1"/>
              </p:cNvSpPr>
              <p:nvPr/>
            </p:nvSpPr>
            <p:spPr bwMode="auto">
              <a:xfrm>
                <a:off x="2160" y="340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38" name="Rectangle 59"/>
              <p:cNvSpPr>
                <a:spLocks noChangeArrowheads="1"/>
              </p:cNvSpPr>
              <p:nvPr/>
            </p:nvSpPr>
            <p:spPr bwMode="auto">
              <a:xfrm>
                <a:off x="1200" y="3216"/>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39" name="Line 60"/>
              <p:cNvSpPr>
                <a:spLocks noChangeShapeType="1"/>
              </p:cNvSpPr>
              <p:nvPr/>
            </p:nvSpPr>
            <p:spPr bwMode="auto">
              <a:xfrm>
                <a:off x="1200" y="3408"/>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7386" name="Group 61"/>
            <p:cNvGrpSpPr>
              <a:grpSpLocks/>
            </p:cNvGrpSpPr>
            <p:nvPr/>
          </p:nvGrpSpPr>
          <p:grpSpPr bwMode="auto">
            <a:xfrm>
              <a:off x="4953000" y="4572000"/>
              <a:ext cx="2514600" cy="990600"/>
              <a:chOff x="3120" y="2976"/>
              <a:chExt cx="1584" cy="624"/>
            </a:xfrm>
          </p:grpSpPr>
          <p:sp>
            <p:nvSpPr>
              <p:cNvPr id="357426" name="Text Box 62"/>
              <p:cNvSpPr txBox="1">
                <a:spLocks noChangeArrowheads="1"/>
              </p:cNvSpPr>
              <p:nvPr/>
            </p:nvSpPr>
            <p:spPr bwMode="auto">
              <a:xfrm>
                <a:off x="3888" y="297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15</a:t>
                </a:r>
              </a:p>
            </p:txBody>
          </p:sp>
          <p:sp>
            <p:nvSpPr>
              <p:cNvPr id="357427" name="Rectangle 63"/>
              <p:cNvSpPr>
                <a:spLocks noChangeArrowheads="1"/>
              </p:cNvSpPr>
              <p:nvPr/>
            </p:nvSpPr>
            <p:spPr bwMode="auto">
              <a:xfrm>
                <a:off x="3456" y="3216"/>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28" name="Line 64"/>
              <p:cNvSpPr>
                <a:spLocks noChangeShapeType="1"/>
              </p:cNvSpPr>
              <p:nvPr/>
            </p:nvSpPr>
            <p:spPr bwMode="auto">
              <a:xfrm>
                <a:off x="3456" y="340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29" name="Rectangle 65"/>
              <p:cNvSpPr>
                <a:spLocks noChangeArrowheads="1"/>
              </p:cNvSpPr>
              <p:nvPr/>
            </p:nvSpPr>
            <p:spPr bwMode="auto">
              <a:xfrm>
                <a:off x="4080" y="3216"/>
                <a:ext cx="624"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30" name="Line 66"/>
              <p:cNvSpPr>
                <a:spLocks noChangeShapeType="1"/>
              </p:cNvSpPr>
              <p:nvPr/>
            </p:nvSpPr>
            <p:spPr bwMode="auto">
              <a:xfrm>
                <a:off x="4080" y="3408"/>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431" name="Rectangle 67"/>
              <p:cNvSpPr>
                <a:spLocks noChangeArrowheads="1"/>
              </p:cNvSpPr>
              <p:nvPr/>
            </p:nvSpPr>
            <p:spPr bwMode="auto">
              <a:xfrm>
                <a:off x="3120" y="3216"/>
                <a:ext cx="336"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57432" name="Line 68"/>
              <p:cNvSpPr>
                <a:spLocks noChangeShapeType="1"/>
              </p:cNvSpPr>
              <p:nvPr/>
            </p:nvSpPr>
            <p:spPr bwMode="auto">
              <a:xfrm>
                <a:off x="3120" y="3408"/>
                <a:ext cx="33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16965" name="Text Box 69"/>
            <p:cNvSpPr txBox="1">
              <a:spLocks noChangeArrowheads="1"/>
            </p:cNvSpPr>
            <p:nvPr/>
          </p:nvSpPr>
          <p:spPr bwMode="auto">
            <a:xfrm>
              <a:off x="533400" y="222408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Mem(1)    Mem(0)</a:t>
              </a:r>
            </a:p>
          </p:txBody>
        </p:sp>
        <p:sp>
          <p:nvSpPr>
            <p:cNvPr id="1616966" name="Text Box 70"/>
            <p:cNvSpPr txBox="1">
              <a:spLocks noChangeArrowheads="1"/>
            </p:cNvSpPr>
            <p:nvPr/>
          </p:nvSpPr>
          <p:spPr bwMode="auto">
            <a:xfrm>
              <a:off x="1752600" y="1828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616967" name="Text Box 71"/>
            <p:cNvSpPr txBox="1">
              <a:spLocks noChangeArrowheads="1"/>
            </p:cNvSpPr>
            <p:nvPr/>
          </p:nvSpPr>
          <p:spPr bwMode="auto">
            <a:xfrm>
              <a:off x="3429000" y="22098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Mem(1)    Mem(0)</a:t>
              </a:r>
            </a:p>
          </p:txBody>
        </p:sp>
        <p:sp>
          <p:nvSpPr>
            <p:cNvPr id="1616968" name="Text Box 72"/>
            <p:cNvSpPr txBox="1">
              <a:spLocks noChangeArrowheads="1"/>
            </p:cNvSpPr>
            <p:nvPr/>
          </p:nvSpPr>
          <p:spPr bwMode="auto">
            <a:xfrm>
              <a:off x="4724400" y="18288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hit</a:t>
              </a:r>
            </a:p>
          </p:txBody>
        </p:sp>
        <p:sp>
          <p:nvSpPr>
            <p:cNvPr id="1616969" name="Text Box 73"/>
            <p:cNvSpPr txBox="1">
              <a:spLocks noChangeArrowheads="1"/>
            </p:cNvSpPr>
            <p:nvPr/>
          </p:nvSpPr>
          <p:spPr bwMode="auto">
            <a:xfrm>
              <a:off x="6248400" y="25146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Mem(3)    Mem(2)</a:t>
              </a:r>
            </a:p>
          </p:txBody>
        </p:sp>
        <p:sp>
          <p:nvSpPr>
            <p:cNvPr id="1616970" name="Text Box 74"/>
            <p:cNvSpPr txBox="1">
              <a:spLocks noChangeArrowheads="1"/>
            </p:cNvSpPr>
            <p:nvPr/>
          </p:nvSpPr>
          <p:spPr bwMode="auto">
            <a:xfrm>
              <a:off x="6248400" y="22098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Mem(1)    Mem(0)</a:t>
              </a:r>
            </a:p>
          </p:txBody>
        </p:sp>
        <p:sp>
          <p:nvSpPr>
            <p:cNvPr id="1616971" name="Text Box 75"/>
            <p:cNvSpPr txBox="1">
              <a:spLocks noChangeArrowheads="1"/>
            </p:cNvSpPr>
            <p:nvPr/>
          </p:nvSpPr>
          <p:spPr bwMode="auto">
            <a:xfrm>
              <a:off x="7543800" y="1828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616972" name="Text Box 76"/>
            <p:cNvSpPr txBox="1">
              <a:spLocks noChangeArrowheads="1"/>
            </p:cNvSpPr>
            <p:nvPr/>
          </p:nvSpPr>
          <p:spPr bwMode="auto">
            <a:xfrm>
              <a:off x="1828800" y="32004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hit</a:t>
              </a:r>
            </a:p>
          </p:txBody>
        </p:sp>
        <p:sp>
          <p:nvSpPr>
            <p:cNvPr id="1616973" name="Text Box 77"/>
            <p:cNvSpPr txBox="1">
              <a:spLocks noChangeArrowheads="1"/>
            </p:cNvSpPr>
            <p:nvPr/>
          </p:nvSpPr>
          <p:spPr bwMode="auto">
            <a:xfrm>
              <a:off x="533400" y="38862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Mem(3)    Mem(2)</a:t>
              </a:r>
            </a:p>
          </p:txBody>
        </p:sp>
        <p:sp>
          <p:nvSpPr>
            <p:cNvPr id="1616974" name="Text Box 78"/>
            <p:cNvSpPr txBox="1">
              <a:spLocks noChangeArrowheads="1"/>
            </p:cNvSpPr>
            <p:nvPr/>
          </p:nvSpPr>
          <p:spPr bwMode="auto">
            <a:xfrm>
              <a:off x="533400" y="35814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Mem(1)    Mem(0)</a:t>
              </a:r>
            </a:p>
          </p:txBody>
        </p:sp>
        <p:sp>
          <p:nvSpPr>
            <p:cNvPr id="1616975" name="Text Box 79"/>
            <p:cNvSpPr txBox="1">
              <a:spLocks noChangeArrowheads="1"/>
            </p:cNvSpPr>
            <p:nvPr/>
          </p:nvSpPr>
          <p:spPr bwMode="auto">
            <a:xfrm>
              <a:off x="4800600" y="32004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616977" name="Text Box 81"/>
            <p:cNvSpPr txBox="1">
              <a:spLocks noChangeArrowheads="1"/>
            </p:cNvSpPr>
            <p:nvPr/>
          </p:nvSpPr>
          <p:spPr bwMode="auto">
            <a:xfrm>
              <a:off x="3429000" y="38862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Mem(3)    Mem(2)</a:t>
              </a:r>
            </a:p>
          </p:txBody>
        </p:sp>
        <p:sp>
          <p:nvSpPr>
            <p:cNvPr id="1616978" name="Text Box 82"/>
            <p:cNvSpPr txBox="1">
              <a:spLocks noChangeArrowheads="1"/>
            </p:cNvSpPr>
            <p:nvPr/>
          </p:nvSpPr>
          <p:spPr bwMode="auto">
            <a:xfrm>
              <a:off x="3429000" y="35814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Mem(1)    Mem(0)</a:t>
              </a:r>
            </a:p>
          </p:txBody>
        </p:sp>
        <p:grpSp>
          <p:nvGrpSpPr>
            <p:cNvPr id="10" name="Group 83"/>
            <p:cNvGrpSpPr>
              <a:grpSpLocks/>
            </p:cNvGrpSpPr>
            <p:nvPr/>
          </p:nvGrpSpPr>
          <p:grpSpPr bwMode="auto">
            <a:xfrm>
              <a:off x="3200400" y="3352800"/>
              <a:ext cx="2825750" cy="533400"/>
              <a:chOff x="2016" y="2208"/>
              <a:chExt cx="1780" cy="336"/>
            </a:xfrm>
          </p:grpSpPr>
          <p:sp>
            <p:nvSpPr>
              <p:cNvPr id="357420" name="Line 84"/>
              <p:cNvSpPr>
                <a:spLocks noChangeShapeType="1"/>
              </p:cNvSpPr>
              <p:nvPr/>
            </p:nvSpPr>
            <p:spPr bwMode="auto">
              <a:xfrm>
                <a:off x="2208" y="2400"/>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421" name="Line 85"/>
              <p:cNvSpPr>
                <a:spLocks noChangeShapeType="1"/>
              </p:cNvSpPr>
              <p:nvPr/>
            </p:nvSpPr>
            <p:spPr bwMode="auto">
              <a:xfrm>
                <a:off x="3504" y="2400"/>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422" name="Text Box 86"/>
              <p:cNvSpPr txBox="1">
                <a:spLocks noChangeArrowheads="1"/>
              </p:cNvSpPr>
              <p:nvPr/>
            </p:nvSpPr>
            <p:spPr bwMode="auto">
              <a:xfrm>
                <a:off x="2016" y="2208"/>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01</a:t>
                </a:r>
              </a:p>
            </p:txBody>
          </p:sp>
          <p:sp>
            <p:nvSpPr>
              <p:cNvPr id="357423" name="Text Box 87"/>
              <p:cNvSpPr txBox="1">
                <a:spLocks noChangeArrowheads="1"/>
              </p:cNvSpPr>
              <p:nvPr/>
            </p:nvSpPr>
            <p:spPr bwMode="auto">
              <a:xfrm>
                <a:off x="2928" y="22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5</a:t>
                </a:r>
              </a:p>
            </p:txBody>
          </p:sp>
          <p:sp>
            <p:nvSpPr>
              <p:cNvPr id="357424" name="Line 88"/>
              <p:cNvSpPr>
                <a:spLocks noChangeShapeType="1"/>
              </p:cNvSpPr>
              <p:nvPr/>
            </p:nvSpPr>
            <p:spPr bwMode="auto">
              <a:xfrm>
                <a:off x="2784" y="2400"/>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425" name="Text Box 89"/>
              <p:cNvSpPr txBox="1">
                <a:spLocks noChangeArrowheads="1"/>
              </p:cNvSpPr>
              <p:nvPr/>
            </p:nvSpPr>
            <p:spPr bwMode="auto">
              <a:xfrm>
                <a:off x="3600" y="22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4</a:t>
                </a:r>
              </a:p>
            </p:txBody>
          </p:sp>
        </p:grpSp>
        <p:sp>
          <p:nvSpPr>
            <p:cNvPr id="1616986" name="Text Box 90"/>
            <p:cNvSpPr txBox="1">
              <a:spLocks noChangeArrowheads="1"/>
            </p:cNvSpPr>
            <p:nvPr/>
          </p:nvSpPr>
          <p:spPr bwMode="auto">
            <a:xfrm>
              <a:off x="7467600" y="32004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hit</a:t>
              </a:r>
            </a:p>
          </p:txBody>
        </p:sp>
        <p:sp>
          <p:nvSpPr>
            <p:cNvPr id="1616988" name="Text Box 92"/>
            <p:cNvSpPr txBox="1">
              <a:spLocks noChangeArrowheads="1"/>
            </p:cNvSpPr>
            <p:nvPr/>
          </p:nvSpPr>
          <p:spPr bwMode="auto">
            <a:xfrm>
              <a:off x="6248400" y="38862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Mem(3)    Mem(2)</a:t>
              </a:r>
            </a:p>
          </p:txBody>
        </p:sp>
        <p:sp>
          <p:nvSpPr>
            <p:cNvPr id="1616989" name="Text Box 93"/>
            <p:cNvSpPr txBox="1">
              <a:spLocks noChangeArrowheads="1"/>
            </p:cNvSpPr>
            <p:nvPr/>
          </p:nvSpPr>
          <p:spPr bwMode="auto">
            <a:xfrm>
              <a:off x="6248400" y="35814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01    Mem(5)    Mem(4)</a:t>
              </a:r>
            </a:p>
          </p:txBody>
        </p:sp>
        <p:sp>
          <p:nvSpPr>
            <p:cNvPr id="1616990" name="Text Box 94"/>
            <p:cNvSpPr txBox="1">
              <a:spLocks noChangeArrowheads="1"/>
            </p:cNvSpPr>
            <p:nvPr/>
          </p:nvSpPr>
          <p:spPr bwMode="auto">
            <a:xfrm>
              <a:off x="3124200" y="45720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hit</a:t>
              </a:r>
            </a:p>
          </p:txBody>
        </p:sp>
        <p:sp>
          <p:nvSpPr>
            <p:cNvPr id="1616992" name="Text Box 96"/>
            <p:cNvSpPr txBox="1">
              <a:spLocks noChangeArrowheads="1"/>
            </p:cNvSpPr>
            <p:nvPr/>
          </p:nvSpPr>
          <p:spPr bwMode="auto">
            <a:xfrm>
              <a:off x="1905000" y="52578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Mem(3)    Mem(2)</a:t>
              </a:r>
            </a:p>
          </p:txBody>
        </p:sp>
        <p:sp>
          <p:nvSpPr>
            <p:cNvPr id="1616993" name="Text Box 97"/>
            <p:cNvSpPr txBox="1">
              <a:spLocks noChangeArrowheads="1"/>
            </p:cNvSpPr>
            <p:nvPr/>
          </p:nvSpPr>
          <p:spPr bwMode="auto">
            <a:xfrm>
              <a:off x="1905000" y="49530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01    Mem(5)    Mem(4)</a:t>
              </a:r>
            </a:p>
          </p:txBody>
        </p:sp>
        <p:sp>
          <p:nvSpPr>
            <p:cNvPr id="1616995" name="Text Box 99"/>
            <p:cNvSpPr txBox="1">
              <a:spLocks noChangeArrowheads="1"/>
            </p:cNvSpPr>
            <p:nvPr/>
          </p:nvSpPr>
          <p:spPr bwMode="auto">
            <a:xfrm>
              <a:off x="4953000" y="52578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Mem(3)    Mem(2)</a:t>
              </a:r>
            </a:p>
          </p:txBody>
        </p:sp>
        <p:sp>
          <p:nvSpPr>
            <p:cNvPr id="1616996" name="Text Box 100"/>
            <p:cNvSpPr txBox="1">
              <a:spLocks noChangeArrowheads="1"/>
            </p:cNvSpPr>
            <p:nvPr/>
          </p:nvSpPr>
          <p:spPr bwMode="auto">
            <a:xfrm>
              <a:off x="4953000" y="4953000"/>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01    Mem(5)    Mem(4)</a:t>
              </a:r>
            </a:p>
          </p:txBody>
        </p:sp>
        <p:sp>
          <p:nvSpPr>
            <p:cNvPr id="1616997" name="Text Box 101"/>
            <p:cNvSpPr txBox="1">
              <a:spLocks noChangeArrowheads="1"/>
            </p:cNvSpPr>
            <p:nvPr/>
          </p:nvSpPr>
          <p:spPr bwMode="auto">
            <a:xfrm>
              <a:off x="6477000" y="45720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grpSp>
          <p:nvGrpSpPr>
            <p:cNvPr id="11" name="Group 102"/>
            <p:cNvGrpSpPr>
              <a:grpSpLocks/>
            </p:cNvGrpSpPr>
            <p:nvPr/>
          </p:nvGrpSpPr>
          <p:grpSpPr bwMode="auto">
            <a:xfrm>
              <a:off x="4724400" y="5029200"/>
              <a:ext cx="2952750" cy="533400"/>
              <a:chOff x="2016" y="2208"/>
              <a:chExt cx="1860" cy="336"/>
            </a:xfrm>
          </p:grpSpPr>
          <p:sp>
            <p:nvSpPr>
              <p:cNvPr id="357414" name="Line 103"/>
              <p:cNvSpPr>
                <a:spLocks noChangeShapeType="1"/>
              </p:cNvSpPr>
              <p:nvPr/>
            </p:nvSpPr>
            <p:spPr bwMode="auto">
              <a:xfrm>
                <a:off x="2208" y="2400"/>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415" name="Line 104"/>
              <p:cNvSpPr>
                <a:spLocks noChangeShapeType="1"/>
              </p:cNvSpPr>
              <p:nvPr/>
            </p:nvSpPr>
            <p:spPr bwMode="auto">
              <a:xfrm>
                <a:off x="3504" y="2400"/>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416" name="Text Box 105"/>
              <p:cNvSpPr txBox="1">
                <a:spLocks noChangeArrowheads="1"/>
              </p:cNvSpPr>
              <p:nvPr/>
            </p:nvSpPr>
            <p:spPr bwMode="auto">
              <a:xfrm>
                <a:off x="2016" y="2208"/>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11</a:t>
                </a:r>
              </a:p>
            </p:txBody>
          </p:sp>
          <p:sp>
            <p:nvSpPr>
              <p:cNvPr id="357417" name="Text Box 106"/>
              <p:cNvSpPr txBox="1">
                <a:spLocks noChangeArrowheads="1"/>
              </p:cNvSpPr>
              <p:nvPr/>
            </p:nvSpPr>
            <p:spPr bwMode="auto">
              <a:xfrm>
                <a:off x="2928" y="225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15</a:t>
                </a:r>
              </a:p>
            </p:txBody>
          </p:sp>
          <p:sp>
            <p:nvSpPr>
              <p:cNvPr id="357418" name="Line 107"/>
              <p:cNvSpPr>
                <a:spLocks noChangeShapeType="1"/>
              </p:cNvSpPr>
              <p:nvPr/>
            </p:nvSpPr>
            <p:spPr bwMode="auto">
              <a:xfrm>
                <a:off x="2784" y="2400"/>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419" name="Text Box 108"/>
              <p:cNvSpPr txBox="1">
                <a:spLocks noChangeArrowheads="1"/>
              </p:cNvSpPr>
              <p:nvPr/>
            </p:nvSpPr>
            <p:spPr bwMode="auto">
              <a:xfrm>
                <a:off x="3600" y="225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14</a:t>
                </a:r>
              </a:p>
            </p:txBody>
          </p:sp>
        </p:grpSp>
      </p:grpSp>
      <p:sp>
        <p:nvSpPr>
          <p:cNvPr id="1617006" name="Rectangle 110"/>
          <p:cNvSpPr>
            <a:spLocks noChangeArrowheads="1"/>
          </p:cNvSpPr>
          <p:nvPr/>
        </p:nvSpPr>
        <p:spPr bwMode="auto">
          <a:xfrm>
            <a:off x="762000" y="5791200"/>
            <a:ext cx="8153400" cy="355600"/>
          </a:xfrm>
          <a:prstGeom prst="rect">
            <a:avLst/>
          </a:prstGeom>
          <a:noFill/>
          <a:ln w="12700">
            <a:noFill/>
            <a:miter lim="800000"/>
            <a:headEnd/>
            <a:tailEnd/>
          </a:ln>
        </p:spPr>
        <p:txBody>
          <a:bodyPr lIns="63500" tIns="25400" rIns="63500" bIns="25400">
            <a:spAutoFit/>
          </a:bodyPr>
          <a:lstStyle/>
          <a:p>
            <a:pPr marL="741363" lvl="1" indent="-246063" eaLnBrk="0" hangingPunct="0">
              <a:spcBef>
                <a:spcPct val="30000"/>
              </a:spcBef>
              <a:buClr>
                <a:schemeClr val="accent1"/>
              </a:buClr>
              <a:buSzPct val="75000"/>
              <a:buFont typeface="Monotype Sorts" pitchFamily="2" charset="2"/>
              <a:buChar char="l"/>
              <a:defRPr/>
            </a:pPr>
            <a:r>
              <a:rPr lang="en-US">
                <a:latin typeface="Arial" pitchFamily="34" charset="0"/>
                <a:cs typeface="Arial" pitchFamily="34" charset="0"/>
              </a:rPr>
              <a:t>8 requests, </a:t>
            </a:r>
            <a:r>
              <a:rPr lang="en-US" u="sng">
                <a:solidFill>
                  <a:srgbClr val="CC0099"/>
                </a:solidFill>
                <a:effectLst>
                  <a:outerShdw blurRad="38100" dist="38100" dir="2700000" algn="tl">
                    <a:srgbClr val="C0C0C0"/>
                  </a:outerShdw>
                </a:effectLst>
                <a:latin typeface="Arial" pitchFamily="34" charset="0"/>
                <a:cs typeface="Arial" pitchFamily="34" charset="0"/>
              </a:rPr>
              <a:t>4 misses  (</a:t>
            </a:r>
            <a:r>
              <a:rPr lang="el-GR" u="sng">
                <a:solidFill>
                  <a:srgbClr val="CC0099"/>
                </a:solidFill>
                <a:effectLst>
                  <a:outerShdw blurRad="38100" dist="38100" dir="2700000" algn="tl">
                    <a:srgbClr val="C0C0C0"/>
                  </a:outerShdw>
                </a:effectLst>
                <a:latin typeface="Arial" pitchFamily="34" charset="0"/>
                <a:cs typeface="Arial" pitchFamily="34" charset="0"/>
              </a:rPr>
              <a:t>πριν είχαμε 6 </a:t>
            </a:r>
            <a:r>
              <a:rPr lang="en-US" u="sng">
                <a:solidFill>
                  <a:srgbClr val="CC0099"/>
                </a:solidFill>
                <a:effectLst>
                  <a:outerShdw blurRad="38100" dist="38100" dir="2700000" algn="tl">
                    <a:srgbClr val="C0C0C0"/>
                  </a:outerShdw>
                </a:effectLst>
                <a:latin typeface="Arial" pitchFamily="34" charset="0"/>
                <a:cs typeface="Arial" pitchFamily="34" charset="0"/>
              </a:rPr>
              <a:t>misses!!)</a:t>
            </a:r>
          </a:p>
        </p:txBody>
      </p:sp>
      <p:sp>
        <p:nvSpPr>
          <p:cNvPr id="357412" name="Rectangle 2"/>
          <p:cNvSpPr>
            <a:spLocks noChangeArrowheads="1"/>
          </p:cNvSpPr>
          <p:nvPr/>
        </p:nvSpPr>
        <p:spPr bwMode="auto">
          <a:xfrm>
            <a:off x="685800" y="228600"/>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eaLnBrk="1" hangingPunct="1"/>
            <a:r>
              <a:rPr lang="el-GR" altLang="en-US" sz="4400" dirty="0">
                <a:solidFill>
                  <a:schemeClr val="accent2"/>
                </a:solidFill>
                <a:cs typeface="Arial" pitchFamily="34" charset="0"/>
              </a:rPr>
              <a:t>Παράδειγμα (</a:t>
            </a:r>
            <a:r>
              <a:rPr lang="en-US" altLang="en-US" sz="4400" dirty="0">
                <a:solidFill>
                  <a:schemeClr val="accent2"/>
                </a:solidFill>
                <a:cs typeface="Arial" pitchFamily="34" charset="0"/>
              </a:rPr>
              <a:t>re-visited….) </a:t>
            </a:r>
          </a:p>
        </p:txBody>
      </p:sp>
      <p:sp>
        <p:nvSpPr>
          <p:cNvPr id="357413" name="Rectangle 91"/>
          <p:cNvSpPr>
            <a:spLocks noChangeArrowheads="1"/>
          </p:cNvSpPr>
          <p:nvPr/>
        </p:nvSpPr>
        <p:spPr bwMode="auto">
          <a:xfrm>
            <a:off x="304800" y="1066800"/>
            <a:ext cx="853440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spcBef>
                <a:spcPct val="20000"/>
              </a:spcBef>
              <a:buFontTx/>
              <a:buChar char="•"/>
            </a:pPr>
            <a:r>
              <a:rPr lang="el-GR" altLang="en-US" sz="2400" dirty="0">
                <a:cs typeface="Arial" pitchFamily="34" charset="0"/>
              </a:rPr>
              <a:t>Διευθύνσεις </a:t>
            </a:r>
            <a:r>
              <a:rPr lang="el-GR" altLang="en-US" sz="2400" dirty="0" smtClean="0">
                <a:cs typeface="Arial" pitchFamily="34" charset="0"/>
              </a:rPr>
              <a:t>προσπέλασ</a:t>
            </a:r>
            <a:r>
              <a:rPr lang="en-US" altLang="en-US" sz="2400" dirty="0" smtClean="0">
                <a:cs typeface="Arial" pitchFamily="34" charset="0"/>
              </a:rPr>
              <a:t> </a:t>
            </a:r>
            <a:r>
              <a:rPr lang="el-GR" altLang="en-US" sz="2400" dirty="0" smtClean="0">
                <a:cs typeface="Arial" pitchFamily="34" charset="0"/>
              </a:rPr>
              <a:t>ης </a:t>
            </a:r>
            <a:r>
              <a:rPr lang="el-GR" altLang="en-US" sz="2400" dirty="0">
                <a:cs typeface="Arial" pitchFamily="34" charset="0"/>
              </a:rPr>
              <a:t>μνήμης:</a:t>
            </a:r>
            <a:r>
              <a:rPr lang="en-US" altLang="en-US" sz="2400" dirty="0">
                <a:cs typeface="Arial" pitchFamily="34" charset="0"/>
              </a:rPr>
              <a:t>  </a:t>
            </a:r>
            <a:r>
              <a:rPr lang="en-US" altLang="en-US" sz="2400" b="1" dirty="0">
                <a:solidFill>
                  <a:srgbClr val="660066"/>
                </a:solidFill>
                <a:cs typeface="Arial" pitchFamily="34" charset="0"/>
              </a:rPr>
              <a:t>0   1   2   3   4   3   4   15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00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BE02BC5-C7AD-4A76-864C-66E2FD50C88D}" type="slidenum">
              <a:rPr lang="en-US"/>
              <a:pPr>
                <a:defRPr/>
              </a:pPr>
              <a:t>33</a:t>
            </a:fld>
            <a:endParaRPr lang="en-US"/>
          </a:p>
        </p:txBody>
      </p:sp>
      <p:sp>
        <p:nvSpPr>
          <p:cNvPr id="12292" name="Rectangle 2"/>
          <p:cNvSpPr>
            <a:spLocks noGrp="1" noChangeArrowheads="1"/>
          </p:cNvSpPr>
          <p:nvPr>
            <p:ph type="title" idx="4294967295"/>
          </p:nvPr>
        </p:nvSpPr>
        <p:spPr>
          <a:xfrm>
            <a:off x="685800" y="304800"/>
            <a:ext cx="7772400" cy="600075"/>
          </a:xfrm>
        </p:spPr>
        <p:txBody>
          <a:bodyPr lIns="63500" tIns="25400" rIns="63500" bIns="25400" anchor="t">
            <a:spAutoFit/>
          </a:bodyPr>
          <a:lstStyle/>
          <a:p>
            <a:pPr eaLnBrk="1" hangingPunct="1"/>
            <a:r>
              <a:rPr lang="en-US" altLang="en-US" sz="3600" dirty="0" smtClean="0">
                <a:solidFill>
                  <a:schemeClr val="accent2"/>
                </a:solidFill>
              </a:rPr>
              <a:t>Miss Rate vs</a:t>
            </a:r>
            <a:r>
              <a:rPr lang="el-GR" altLang="en-US" sz="3600" dirty="0" smtClean="0">
                <a:solidFill>
                  <a:schemeClr val="accent2"/>
                </a:solidFill>
              </a:rPr>
              <a:t>.</a:t>
            </a:r>
            <a:r>
              <a:rPr lang="en-US" altLang="en-US" sz="3600" dirty="0" smtClean="0">
                <a:solidFill>
                  <a:schemeClr val="accent2"/>
                </a:solidFill>
              </a:rPr>
              <a:t> Block Size vs</a:t>
            </a:r>
            <a:r>
              <a:rPr lang="el-GR" altLang="en-US" sz="3600" dirty="0" smtClean="0">
                <a:solidFill>
                  <a:schemeClr val="accent2"/>
                </a:solidFill>
              </a:rPr>
              <a:t>.</a:t>
            </a:r>
            <a:r>
              <a:rPr lang="en-US" altLang="en-US" sz="3600" dirty="0" smtClean="0">
                <a:solidFill>
                  <a:schemeClr val="accent2"/>
                </a:solidFill>
              </a:rPr>
              <a:t> Cache Size</a:t>
            </a:r>
          </a:p>
        </p:txBody>
      </p:sp>
      <p:graphicFrame>
        <p:nvGraphicFramePr>
          <p:cNvPr id="12290" name="Object 3" descr="MISS RATE"/>
          <p:cNvGraphicFramePr>
            <a:graphicFrameLocks noGrp="1" noChangeAspect="1"/>
          </p:cNvGraphicFramePr>
          <p:nvPr>
            <p:ph type="chart" idx="4294967295"/>
            <p:extLst>
              <p:ext uri="{D42A27DB-BD31-4B8C-83A1-F6EECF244321}">
                <p14:modId xmlns:p14="http://schemas.microsoft.com/office/powerpoint/2010/main" val="2223394126"/>
              </p:ext>
            </p:extLst>
          </p:nvPr>
        </p:nvGraphicFramePr>
        <p:xfrm>
          <a:off x="685800" y="990600"/>
          <a:ext cx="7896225" cy="4238625"/>
        </p:xfrm>
        <a:graphic>
          <a:graphicData uri="http://schemas.openxmlformats.org/presentationml/2006/ole">
            <mc:AlternateContent xmlns:mc="http://schemas.openxmlformats.org/markup-compatibility/2006">
              <mc:Choice xmlns:v="urn:schemas-microsoft-com:vml" Requires="v">
                <p:oleObj spid="_x0000_s12313" r:id="rId4" imgW="7895004" imgH="4237087" progId="Excel.Chart.8">
                  <p:embed/>
                </p:oleObj>
              </mc:Choice>
              <mc:Fallback>
                <p:oleObj r:id="rId4" imgW="7895004" imgH="4237087"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90600"/>
                        <a:ext cx="7896225" cy="4238625"/>
                      </a:xfrm>
                      <a:prstGeom prst="rect">
                        <a:avLst/>
                      </a:prstGeom>
                    </p:spPr>
                  </p:pic>
                </p:oleObj>
              </mc:Fallback>
            </mc:AlternateContent>
          </a:graphicData>
        </a:graphic>
      </p:graphicFrame>
      <p:sp>
        <p:nvSpPr>
          <p:cNvPr id="1623045" name="Rectangle 5"/>
          <p:cNvSpPr>
            <a:spLocks noChangeArrowheads="1"/>
          </p:cNvSpPr>
          <p:nvPr/>
        </p:nvSpPr>
        <p:spPr bwMode="auto">
          <a:xfrm>
            <a:off x="558421" y="5181600"/>
            <a:ext cx="8382000"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buClr>
                <a:schemeClr val="accent1"/>
              </a:buClr>
              <a:buSzPct val="75000"/>
              <a:buFont typeface="Wingdings" pitchFamily="2" charset="2"/>
              <a:buChar char="q"/>
            </a:pPr>
            <a:r>
              <a:rPr lang="en-US" altLang="en-US" dirty="0">
                <a:latin typeface="Arial" pitchFamily="34" charset="0"/>
                <a:cs typeface="Arial" pitchFamily="34" charset="0"/>
              </a:rPr>
              <a:t>To Miss rate </a:t>
            </a:r>
            <a:r>
              <a:rPr lang="el-GR" altLang="en-US" dirty="0">
                <a:latin typeface="Arial" pitchFamily="34" charset="0"/>
                <a:cs typeface="Arial" pitchFamily="34" charset="0"/>
              </a:rPr>
              <a:t>αυξάνεται αν το μέγεθος του </a:t>
            </a:r>
            <a:r>
              <a:rPr lang="en-US" altLang="en-US" dirty="0">
                <a:latin typeface="Arial" pitchFamily="34" charset="0"/>
                <a:cs typeface="Arial" pitchFamily="34" charset="0"/>
              </a:rPr>
              <a:t>block </a:t>
            </a:r>
            <a:r>
              <a:rPr lang="el-GR" altLang="en-US" dirty="0">
                <a:latin typeface="Arial" pitchFamily="34" charset="0"/>
                <a:cs typeface="Arial" pitchFamily="34" charset="0"/>
              </a:rPr>
              <a:t>μεγαλώνει διότι το </a:t>
            </a:r>
            <a:r>
              <a:rPr lang="en-US" altLang="en-US" dirty="0">
                <a:latin typeface="Arial" pitchFamily="34" charset="0"/>
                <a:cs typeface="Arial" pitchFamily="34" charset="0"/>
              </a:rPr>
              <a:t>block size </a:t>
            </a:r>
            <a:r>
              <a:rPr lang="el-GR" altLang="en-US" dirty="0">
                <a:latin typeface="Arial" pitchFamily="34" charset="0"/>
                <a:cs typeface="Arial" pitchFamily="34" charset="0"/>
              </a:rPr>
              <a:t>γίνεται μεγάλο ποσοστό του μεγέθους της </a:t>
            </a:r>
            <a:r>
              <a:rPr lang="en-US" altLang="en-US" dirty="0">
                <a:latin typeface="Arial" pitchFamily="34" charset="0"/>
                <a:cs typeface="Arial" pitchFamily="34" charset="0"/>
              </a:rPr>
              <a:t>cache </a:t>
            </a:r>
            <a:r>
              <a:rPr lang="el-GR" altLang="en-US" dirty="0">
                <a:latin typeface="Arial" pitchFamily="34" charset="0"/>
                <a:cs typeface="Arial" pitchFamily="34" charset="0"/>
              </a:rPr>
              <a:t>που σημαίνει ότι ο αριθμός των </a:t>
            </a:r>
            <a:r>
              <a:rPr lang="en-US" altLang="en-US" dirty="0">
                <a:latin typeface="Arial" pitchFamily="34" charset="0"/>
                <a:cs typeface="Arial" pitchFamily="34" charset="0"/>
              </a:rPr>
              <a:t>blocks </a:t>
            </a:r>
            <a:r>
              <a:rPr lang="el-GR" altLang="en-US" dirty="0">
                <a:latin typeface="Arial" pitchFamily="34" charset="0"/>
                <a:cs typeface="Arial" pitchFamily="34" charset="0"/>
              </a:rPr>
              <a:t>που μπορεί να χωρέσει η </a:t>
            </a:r>
            <a:r>
              <a:rPr lang="en-US" altLang="en-US" dirty="0">
                <a:latin typeface="Arial" pitchFamily="34" charset="0"/>
                <a:cs typeface="Arial" pitchFamily="34" charset="0"/>
              </a:rPr>
              <a:t>cache </a:t>
            </a:r>
            <a:r>
              <a:rPr lang="el-GR" altLang="en-US" dirty="0">
                <a:latin typeface="Arial" pitchFamily="34" charset="0"/>
                <a:cs typeface="Arial" pitchFamily="34" charset="0"/>
              </a:rPr>
              <a:t>είναι μικρότερος</a:t>
            </a:r>
            <a:r>
              <a:rPr lang="en-US" altLang="en-US" dirty="0">
                <a:latin typeface="Arial" pitchFamily="34" charset="0"/>
                <a:cs typeface="Arial" pitchFamily="34" charset="0"/>
              </a:rPr>
              <a:t> (</a:t>
            </a:r>
            <a:r>
              <a:rPr lang="el-GR" altLang="en-US" dirty="0">
                <a:latin typeface="Arial" pitchFamily="34" charset="0"/>
                <a:cs typeface="Arial" pitchFamily="34" charset="0"/>
              </a:rPr>
              <a:t>αυξάνονται τα </a:t>
            </a:r>
            <a:r>
              <a:rPr lang="en-US" altLang="en-US" b="1" dirty="0">
                <a:solidFill>
                  <a:srgbClr val="FF9900"/>
                </a:solidFill>
                <a:latin typeface="Arial" pitchFamily="34" charset="0"/>
                <a:cs typeface="Arial" pitchFamily="34" charset="0"/>
              </a:rPr>
              <a:t>capacity misses</a:t>
            </a:r>
            <a:r>
              <a:rPr lang="en-US" altLang="en-US" dirty="0">
                <a:latin typeface="Arial" pitchFamily="34" charset="0"/>
                <a:cs typeface="Arial" pitchFamily="34" charset="0"/>
              </a:rPr>
              <a:t>)</a:t>
            </a:r>
          </a:p>
        </p:txBody>
      </p:sp>
      <p:sp>
        <p:nvSpPr>
          <p:cNvPr id="12294" name="Text Box 5"/>
          <p:cNvSpPr txBox="1">
            <a:spLocks noChangeArrowheads="1"/>
          </p:cNvSpPr>
          <p:nvPr/>
        </p:nvSpPr>
        <p:spPr bwMode="auto">
          <a:xfrm>
            <a:off x="7391400" y="3138488"/>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a:t>cache size</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3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30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A431EA3-A163-4A46-BE75-AF37CCFD7EA2}" type="slidenum">
              <a:rPr lang="en-US"/>
              <a:pPr>
                <a:defRPr/>
              </a:pPr>
              <a:t>34</a:t>
            </a:fld>
            <a:endParaRPr lang="en-US"/>
          </a:p>
        </p:txBody>
      </p:sp>
      <p:sp>
        <p:nvSpPr>
          <p:cNvPr id="358403" name="Rectangle 2"/>
          <p:cNvSpPr>
            <a:spLocks noGrp="1" noChangeArrowheads="1"/>
          </p:cNvSpPr>
          <p:nvPr>
            <p:ph type="title"/>
          </p:nvPr>
        </p:nvSpPr>
        <p:spPr>
          <a:xfrm>
            <a:off x="685800" y="0"/>
            <a:ext cx="7772400" cy="1143000"/>
          </a:xfrm>
        </p:spPr>
        <p:txBody>
          <a:bodyPr/>
          <a:lstStyle/>
          <a:p>
            <a:pPr eaLnBrk="1" hangingPunct="1"/>
            <a:r>
              <a:rPr lang="el-GR" altLang="en-US" smtClean="0">
                <a:solidFill>
                  <a:schemeClr val="accent2"/>
                </a:solidFill>
              </a:rPr>
              <a:t>Μνήμες </a:t>
            </a:r>
            <a:r>
              <a:rPr lang="en-US" altLang="en-US" smtClean="0">
                <a:solidFill>
                  <a:schemeClr val="accent2"/>
                </a:solidFill>
              </a:rPr>
              <a:t>Cache: </a:t>
            </a:r>
            <a:r>
              <a:rPr lang="el-GR" altLang="en-US" smtClean="0">
                <a:solidFill>
                  <a:schemeClr val="accent2"/>
                </a:solidFill>
              </a:rPr>
              <a:t>Παράδειγμα </a:t>
            </a:r>
            <a:r>
              <a:rPr lang="en-US" altLang="en-US" smtClean="0">
                <a:solidFill>
                  <a:schemeClr val="accent2"/>
                </a:solidFill>
              </a:rPr>
              <a:t>I</a:t>
            </a:r>
          </a:p>
        </p:txBody>
      </p:sp>
      <p:sp>
        <p:nvSpPr>
          <p:cNvPr id="358404" name="Rectangle 3"/>
          <p:cNvSpPr>
            <a:spLocks noGrp="1" noChangeArrowheads="1"/>
          </p:cNvSpPr>
          <p:nvPr>
            <p:ph type="body" idx="1"/>
          </p:nvPr>
        </p:nvSpPr>
        <p:spPr>
          <a:xfrm>
            <a:off x="152400" y="1066800"/>
            <a:ext cx="8991600" cy="1295400"/>
          </a:xfrm>
        </p:spPr>
        <p:txBody>
          <a:bodyPr/>
          <a:lstStyle/>
          <a:p>
            <a:pPr eaLnBrk="1" hangingPunct="1"/>
            <a:r>
              <a:rPr lang="el-GR" altLang="en-US" sz="2400" smtClean="0"/>
              <a:t>Πόσα </a:t>
            </a:r>
            <a:r>
              <a:rPr lang="en-US" altLang="en-US" sz="2400" smtClean="0"/>
              <a:t>bit </a:t>
            </a:r>
            <a:r>
              <a:rPr lang="el-GR" altLang="en-US" sz="2400" smtClean="0"/>
              <a:t>χρειάζονται για </a:t>
            </a:r>
            <a:r>
              <a:rPr lang="en-US" altLang="en-US" sz="2400" smtClean="0"/>
              <a:t>cache </a:t>
            </a:r>
            <a:r>
              <a:rPr lang="el-GR" altLang="en-US" sz="2400" smtClean="0"/>
              <a:t>άμεσης απεικόνισης με 16 ΚΒ δεδομένων</a:t>
            </a:r>
            <a:r>
              <a:rPr lang="en-US" altLang="en-US" sz="2400" smtClean="0"/>
              <a:t>,</a:t>
            </a:r>
            <a:r>
              <a:rPr lang="el-GR" altLang="en-US" sz="2400" smtClean="0"/>
              <a:t> 4-</a:t>
            </a:r>
            <a:r>
              <a:rPr lang="en-US" altLang="en-US" sz="2400" smtClean="0"/>
              <a:t>word block, </a:t>
            </a:r>
            <a:r>
              <a:rPr lang="el-GR" altLang="en-US" sz="2400" smtClean="0"/>
              <a:t>και διεύθυνση 32 </a:t>
            </a:r>
            <a:r>
              <a:rPr lang="en-US" altLang="en-US" sz="2400" smtClean="0"/>
              <a:t>bit?</a:t>
            </a:r>
            <a:endParaRPr lang="el-GR" altLang="en-US" sz="2400" smtClean="0"/>
          </a:p>
          <a:p>
            <a:pPr eaLnBrk="1" hangingPunct="1"/>
            <a:r>
              <a:rPr lang="el-GR" altLang="en-US" sz="2400" smtClean="0">
                <a:solidFill>
                  <a:srgbClr val="CC0099"/>
                </a:solidFill>
              </a:rPr>
              <a:t>Απάντηση: </a:t>
            </a:r>
            <a:endParaRPr lang="en-US" altLang="en-US" sz="2400" smtClean="0">
              <a:solidFill>
                <a:srgbClr val="CC0099"/>
              </a:solidFill>
            </a:endParaRPr>
          </a:p>
        </p:txBody>
      </p:sp>
      <p:sp>
        <p:nvSpPr>
          <p:cNvPr id="358405" name="Text Box 4"/>
          <p:cNvSpPr txBox="1">
            <a:spLocks noChangeArrowheads="1"/>
          </p:cNvSpPr>
          <p:nvPr/>
        </p:nvSpPr>
        <p:spPr bwMode="auto">
          <a:xfrm>
            <a:off x="609600" y="2362200"/>
            <a:ext cx="772001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a:t>16</a:t>
            </a:r>
            <a:r>
              <a:rPr lang="en-US" altLang="en-US"/>
              <a:t> KB </a:t>
            </a:r>
            <a:r>
              <a:rPr lang="en-US" altLang="en-US">
                <a:sym typeface="Wingdings" pitchFamily="2" charset="2"/>
              </a:rPr>
              <a:t> 4K words  2</a:t>
            </a:r>
            <a:r>
              <a:rPr lang="en-US" altLang="en-US" baseline="30000">
                <a:sym typeface="Wingdings" pitchFamily="2" charset="2"/>
              </a:rPr>
              <a:t>12</a:t>
            </a:r>
            <a:r>
              <a:rPr lang="en-US" altLang="en-US">
                <a:sym typeface="Wingdings" pitchFamily="2" charset="2"/>
              </a:rPr>
              <a:t> words  2</a:t>
            </a:r>
            <a:r>
              <a:rPr lang="en-US" altLang="en-US" baseline="30000">
                <a:sym typeface="Wingdings" pitchFamily="2" charset="2"/>
              </a:rPr>
              <a:t>10</a:t>
            </a:r>
            <a:r>
              <a:rPr lang="en-US" altLang="en-US">
                <a:sym typeface="Wingdings" pitchFamily="2" charset="2"/>
              </a:rPr>
              <a:t> blocks (</a:t>
            </a:r>
            <a:r>
              <a:rPr lang="el-GR" altLang="en-US">
                <a:sym typeface="Wingdings" pitchFamily="2" charset="2"/>
              </a:rPr>
              <a:t>κάθε</a:t>
            </a:r>
            <a:r>
              <a:rPr lang="en-US" altLang="en-US">
                <a:sym typeface="Wingdings" pitchFamily="2" charset="2"/>
              </a:rPr>
              <a:t> block </a:t>
            </a:r>
            <a:r>
              <a:rPr lang="el-GR" altLang="en-US">
                <a:sym typeface="Wingdings" pitchFamily="2" charset="2"/>
              </a:rPr>
              <a:t>είναι 4 </a:t>
            </a:r>
            <a:r>
              <a:rPr lang="en-US" altLang="en-US">
                <a:sym typeface="Wingdings" pitchFamily="2" charset="2"/>
              </a:rPr>
              <a:t>word)</a:t>
            </a:r>
          </a:p>
          <a:p>
            <a:pPr eaLnBrk="1" hangingPunct="1"/>
            <a:endParaRPr lang="en-US" altLang="en-US">
              <a:sym typeface="Wingdings" pitchFamily="2" charset="2"/>
            </a:endParaRPr>
          </a:p>
          <a:p>
            <a:pPr eaLnBrk="1" hangingPunct="1"/>
            <a:r>
              <a:rPr lang="en-US" altLang="en-US">
                <a:sym typeface="Wingdings" pitchFamily="2" charset="2"/>
              </a:rPr>
              <a:t>To </a:t>
            </a:r>
            <a:r>
              <a:rPr lang="el-GR" altLang="en-US">
                <a:sym typeface="Wingdings" pitchFamily="2" charset="2"/>
              </a:rPr>
              <a:t>κάθε </a:t>
            </a:r>
            <a:r>
              <a:rPr lang="en-US" altLang="en-US">
                <a:sym typeface="Wingdings" pitchFamily="2" charset="2"/>
              </a:rPr>
              <a:t>block </a:t>
            </a:r>
            <a:r>
              <a:rPr lang="el-GR" altLang="en-US">
                <a:sym typeface="Wingdings" pitchFamily="2" charset="2"/>
              </a:rPr>
              <a:t>έχει </a:t>
            </a:r>
            <a:endParaRPr lang="en-US" altLang="en-US">
              <a:sym typeface="Wingdings" pitchFamily="2" charset="2"/>
            </a:endParaRPr>
          </a:p>
          <a:p>
            <a:pPr eaLnBrk="1" hangingPunct="1"/>
            <a:r>
              <a:rPr lang="en-US" altLang="en-US">
                <a:sym typeface="Wingdings" pitchFamily="2" charset="2"/>
              </a:rPr>
              <a:t>   -</a:t>
            </a:r>
            <a:r>
              <a:rPr lang="el-GR" altLang="en-US">
                <a:sym typeface="Wingdings" pitchFamily="2" charset="2"/>
              </a:rPr>
              <a:t>128 </a:t>
            </a:r>
            <a:r>
              <a:rPr lang="en-US" altLang="en-US">
                <a:sym typeface="Wingdings" pitchFamily="2" charset="2"/>
              </a:rPr>
              <a:t>bits </a:t>
            </a:r>
            <a:r>
              <a:rPr lang="el-GR" altLang="en-US">
                <a:sym typeface="Wingdings" pitchFamily="2" charset="2"/>
              </a:rPr>
              <a:t>από </a:t>
            </a:r>
            <a:r>
              <a:rPr lang="en-US" altLang="en-US">
                <a:sym typeface="Wingdings" pitchFamily="2" charset="2"/>
              </a:rPr>
              <a:t>data</a:t>
            </a:r>
          </a:p>
          <a:p>
            <a:pPr eaLnBrk="1" hangingPunct="1"/>
            <a:r>
              <a:rPr lang="en-US" altLang="en-US">
                <a:sym typeface="Wingdings" pitchFamily="2" charset="2"/>
              </a:rPr>
              <a:t>   - tag </a:t>
            </a:r>
            <a:r>
              <a:rPr lang="el-GR" altLang="en-US">
                <a:sym typeface="Wingdings" pitchFamily="2" charset="2"/>
              </a:rPr>
              <a:t>το οποίο έχει 32-10-2-2=18 </a:t>
            </a:r>
            <a:r>
              <a:rPr lang="en-US" altLang="en-US">
                <a:sym typeface="Wingdings" pitchFamily="2" charset="2"/>
              </a:rPr>
              <a:t>bits</a:t>
            </a:r>
          </a:p>
          <a:p>
            <a:pPr eaLnBrk="1" hangingPunct="1"/>
            <a:r>
              <a:rPr lang="en-US" altLang="en-US">
                <a:sym typeface="Wingdings" pitchFamily="2" charset="2"/>
              </a:rPr>
              <a:t>   - 1 bit valid bit</a:t>
            </a:r>
          </a:p>
          <a:p>
            <a:pPr eaLnBrk="1" hangingPunct="1"/>
            <a:endParaRPr lang="en-US" altLang="en-US">
              <a:sym typeface="Wingdings" pitchFamily="2" charset="2"/>
            </a:endParaRPr>
          </a:p>
          <a:p>
            <a:pPr eaLnBrk="1" hangingPunct="1"/>
            <a:r>
              <a:rPr lang="el-GR" altLang="en-US">
                <a:sym typeface="Wingdings" pitchFamily="2" charset="2"/>
              </a:rPr>
              <a:t>Άρα, το συνολικό μέγεθος της </a:t>
            </a:r>
            <a:r>
              <a:rPr lang="en-US" altLang="en-US">
                <a:sym typeface="Wingdings" pitchFamily="2" charset="2"/>
              </a:rPr>
              <a:t>cache </a:t>
            </a:r>
            <a:r>
              <a:rPr lang="el-GR" altLang="en-US">
                <a:sym typeface="Wingdings" pitchFamily="2" charset="2"/>
              </a:rPr>
              <a:t>μνήμης είναι:</a:t>
            </a:r>
          </a:p>
          <a:p>
            <a:pPr eaLnBrk="1" hangingPunct="1"/>
            <a:r>
              <a:rPr lang="el-GR" altLang="en-US">
                <a:sym typeface="Wingdings" pitchFamily="2" charset="2"/>
              </a:rPr>
              <a:t>    2</a:t>
            </a:r>
            <a:r>
              <a:rPr lang="el-GR" altLang="en-US" baseline="30000">
                <a:sym typeface="Wingdings" pitchFamily="2" charset="2"/>
              </a:rPr>
              <a:t>10</a:t>
            </a:r>
            <a:r>
              <a:rPr lang="el-GR" altLang="en-US">
                <a:sym typeface="Wingdings" pitchFamily="2" charset="2"/>
              </a:rPr>
              <a:t> </a:t>
            </a:r>
            <a:r>
              <a:rPr lang="en-US" altLang="en-US">
                <a:sym typeface="Wingdings" pitchFamily="2" charset="2"/>
              </a:rPr>
              <a:t>* (128 + 18 +1) = 2</a:t>
            </a:r>
            <a:r>
              <a:rPr lang="en-US" altLang="en-US" baseline="30000">
                <a:sym typeface="Wingdings" pitchFamily="2" charset="2"/>
              </a:rPr>
              <a:t>10</a:t>
            </a:r>
            <a:r>
              <a:rPr lang="en-US" altLang="en-US">
                <a:sym typeface="Wingdings" pitchFamily="2" charset="2"/>
              </a:rPr>
              <a:t> * 147 = 147 Kb = 18.4 KB</a:t>
            </a:r>
          </a:p>
          <a:p>
            <a:pPr eaLnBrk="1" hangingPunct="1"/>
            <a:endParaRPr lang="en-US" altLang="en-US">
              <a:sym typeface="Wingdings" pitchFamily="2" charset="2"/>
            </a:endParaRPr>
          </a:p>
          <a:p>
            <a:pPr eaLnBrk="1" hangingPunct="1"/>
            <a:r>
              <a:rPr lang="el-GR" altLang="en-US">
                <a:sym typeface="Wingdings" pitchFamily="2" charset="2"/>
              </a:rPr>
              <a:t>Άρα για μια 16 ΚΒ </a:t>
            </a:r>
            <a:r>
              <a:rPr lang="en-US" altLang="en-US">
                <a:sym typeface="Wingdings" pitchFamily="2" charset="2"/>
              </a:rPr>
              <a:t>cache </a:t>
            </a:r>
            <a:r>
              <a:rPr lang="el-GR" altLang="en-US">
                <a:sym typeface="Wingdings" pitchFamily="2" charset="2"/>
              </a:rPr>
              <a:t>χρειαζόμαστε 18.4 ΚΒ συνολικής μνήμης </a:t>
            </a:r>
          </a:p>
          <a:p>
            <a:pPr eaLnBrk="1" hangingPunct="1"/>
            <a:r>
              <a:rPr lang="el-GR" altLang="en-US">
                <a:sym typeface="Wingdings" pitchFamily="2" charset="2"/>
              </a:rPr>
              <a:t>(δηλαδή 1.15</a:t>
            </a:r>
            <a:r>
              <a:rPr lang="en-US" altLang="en-US">
                <a:sym typeface="Wingdings" pitchFamily="2" charset="2"/>
              </a:rPr>
              <a:t>x overhead)</a:t>
            </a:r>
          </a:p>
          <a:p>
            <a:pPr eaLnBrk="1" hangingPunct="1"/>
            <a:endParaRPr lang="en-US" altLang="en-US">
              <a:sym typeface="Wingdings" pitchFamily="2" charset="2"/>
            </a:endParaRPr>
          </a:p>
          <a:p>
            <a:pPr eaLnBrk="1" hangingPunct="1"/>
            <a:endParaRPr lang="en-US" altLang="en-US">
              <a:sym typeface="Wingdings" pitchFamily="2" charset="2"/>
            </a:endParaRPr>
          </a:p>
          <a:p>
            <a:pPr eaLnBrk="1" hangingPunct="1"/>
            <a:endParaRPr lang="en-US" altLang="en-US">
              <a:sym typeface="Wingdings" pitchFamily="2" charset="2"/>
            </a:endParaRPr>
          </a:p>
          <a:p>
            <a:pPr eaLnBrk="1" hangingPunct="1"/>
            <a:r>
              <a:rPr lang="el-GR" altLang="en-US">
                <a:sym typeface="Wingdings" pitchFamily="2" charset="2"/>
              </a:rPr>
              <a:t> </a:t>
            </a:r>
            <a:endParaRPr lang="en-US" altLang="en-US"/>
          </a:p>
        </p:txBody>
      </p:sp>
      <p:sp>
        <p:nvSpPr>
          <p:cNvPr id="358406" name="Rectangle 5" descr="CACHE"/>
          <p:cNvSpPr>
            <a:spLocks noChangeArrowheads="1"/>
          </p:cNvSpPr>
          <p:nvPr/>
        </p:nvSpPr>
        <p:spPr bwMode="auto">
          <a:xfrm>
            <a:off x="609600" y="5410200"/>
            <a:ext cx="7162800" cy="685800"/>
          </a:xfrm>
          <a:prstGeom prst="rect">
            <a:avLst/>
          </a:prstGeom>
          <a:solidFill>
            <a:srgbClr val="FF99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51F45670-4555-4991-AC7A-9C2E85AC8DD4}" type="slidenum">
              <a:rPr lang="en-US"/>
              <a:pPr>
                <a:defRPr/>
              </a:pPr>
              <a:t>35</a:t>
            </a:fld>
            <a:endParaRPr lang="en-US"/>
          </a:p>
        </p:txBody>
      </p:sp>
      <p:sp>
        <p:nvSpPr>
          <p:cNvPr id="359427" name="Rectangle 4"/>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Παράδειγμα</a:t>
            </a:r>
            <a:r>
              <a:rPr lang="en-US" altLang="en-US" smtClean="0">
                <a:solidFill>
                  <a:schemeClr val="accent2"/>
                </a:solidFill>
              </a:rPr>
              <a:t> II</a:t>
            </a:r>
          </a:p>
        </p:txBody>
      </p:sp>
      <p:sp>
        <p:nvSpPr>
          <p:cNvPr id="359428" name="Text Box 5"/>
          <p:cNvSpPr txBox="1">
            <a:spLocks noChangeArrowheads="1"/>
          </p:cNvSpPr>
          <p:nvPr/>
        </p:nvSpPr>
        <p:spPr bwMode="auto">
          <a:xfrm>
            <a:off x="381000" y="762000"/>
            <a:ext cx="83978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US" altLang="en-US" b="1">
              <a:solidFill>
                <a:srgbClr val="008000"/>
              </a:solidFill>
            </a:endParaRPr>
          </a:p>
          <a:p>
            <a:pPr eaLnBrk="1" hangingPunct="1"/>
            <a:endParaRPr lang="el-GR" altLang="en-US"/>
          </a:p>
          <a:p>
            <a:pPr eaLnBrk="1" hangingPunct="1"/>
            <a:r>
              <a:rPr lang="el-GR" altLang="en-US" b="1"/>
              <a:t>·</a:t>
            </a:r>
            <a:r>
              <a:rPr lang="en-US" altLang="en-US"/>
              <a:t> Cache </a:t>
            </a:r>
            <a:r>
              <a:rPr lang="el-GR" altLang="en-US"/>
              <a:t>με 64 </a:t>
            </a:r>
            <a:r>
              <a:rPr lang="en-US" altLang="en-US"/>
              <a:t>blocks </a:t>
            </a:r>
            <a:r>
              <a:rPr lang="el-GR" altLang="en-US"/>
              <a:t>και </a:t>
            </a:r>
            <a:r>
              <a:rPr lang="en-US" altLang="en-US"/>
              <a:t>block size=16 bytes. </a:t>
            </a:r>
            <a:r>
              <a:rPr lang="el-GR" altLang="en-US"/>
              <a:t>Ποιο είναι το </a:t>
            </a:r>
            <a:r>
              <a:rPr lang="en-US" altLang="en-US"/>
              <a:t>cache block </a:t>
            </a:r>
            <a:r>
              <a:rPr lang="el-GR" altLang="en-US"/>
              <a:t>που </a:t>
            </a:r>
            <a:endParaRPr lang="en-US" altLang="en-US"/>
          </a:p>
          <a:p>
            <a:pPr eaLnBrk="1" hangingPunct="1"/>
            <a:r>
              <a:rPr lang="el-GR" altLang="en-US"/>
              <a:t>αντιστοιχεί</a:t>
            </a:r>
            <a:r>
              <a:rPr lang="en-US" altLang="en-US"/>
              <a:t> </a:t>
            </a:r>
            <a:r>
              <a:rPr lang="el-GR" altLang="en-US"/>
              <a:t>στο </a:t>
            </a:r>
            <a:r>
              <a:rPr lang="en-US" altLang="en-US"/>
              <a:t>byte </a:t>
            </a:r>
            <a:r>
              <a:rPr lang="el-GR" altLang="en-US"/>
              <a:t>μνήμης 1200?</a:t>
            </a:r>
          </a:p>
          <a:p>
            <a:pPr eaLnBrk="1" hangingPunct="1"/>
            <a:endParaRPr lang="en-US" altLang="en-US"/>
          </a:p>
          <a:p>
            <a:pPr eaLnBrk="1" hangingPunct="1"/>
            <a:r>
              <a:rPr lang="el-GR" altLang="en-US" b="1">
                <a:solidFill>
                  <a:srgbClr val="CC0099"/>
                </a:solidFill>
              </a:rPr>
              <a:t>·</a:t>
            </a:r>
            <a:r>
              <a:rPr lang="en-US" altLang="en-US" b="1">
                <a:solidFill>
                  <a:srgbClr val="CC0099"/>
                </a:solidFill>
              </a:rPr>
              <a:t> </a:t>
            </a:r>
            <a:r>
              <a:rPr lang="el-GR" altLang="en-US" b="1">
                <a:solidFill>
                  <a:srgbClr val="CC0099"/>
                </a:solidFill>
              </a:rPr>
              <a:t>Απάντηση:</a:t>
            </a:r>
            <a:endParaRPr lang="en-US" altLang="en-US" b="1"/>
          </a:p>
          <a:p>
            <a:pPr eaLnBrk="1" hangingPunct="1"/>
            <a:endParaRPr lang="en-US" altLang="en-US" b="1"/>
          </a:p>
          <a:p>
            <a:pPr eaLnBrk="1" hangingPunct="1"/>
            <a:endParaRPr lang="el-GR" altLang="en-US"/>
          </a:p>
          <a:p>
            <a:pPr eaLnBrk="1" hangingPunct="1"/>
            <a:r>
              <a:rPr lang="en-US" altLang="en-US"/>
              <a:t>To byte </a:t>
            </a:r>
            <a:r>
              <a:rPr lang="el-GR" altLang="en-US"/>
              <a:t>μνήμης 1200 αντιστοιχεί στο </a:t>
            </a:r>
            <a:r>
              <a:rPr lang="en-US" altLang="en-US"/>
              <a:t>block  </a:t>
            </a:r>
            <a:r>
              <a:rPr lang="el-GR" altLang="en-US"/>
              <a:t>       1200</a:t>
            </a:r>
          </a:p>
          <a:p>
            <a:pPr eaLnBrk="1" hangingPunct="1"/>
            <a:r>
              <a:rPr lang="el-GR" altLang="en-US"/>
              <a:t>                                                 </a:t>
            </a:r>
          </a:p>
          <a:p>
            <a:pPr eaLnBrk="1" hangingPunct="1">
              <a:lnSpc>
                <a:spcPct val="50000"/>
              </a:lnSpc>
            </a:pPr>
            <a:r>
              <a:rPr lang="el-GR" altLang="en-US"/>
              <a:t>                                                                                16</a:t>
            </a:r>
          </a:p>
          <a:p>
            <a:pPr eaLnBrk="1" hangingPunct="1">
              <a:lnSpc>
                <a:spcPct val="50000"/>
              </a:lnSpc>
            </a:pPr>
            <a:endParaRPr lang="en-US" altLang="en-US"/>
          </a:p>
          <a:p>
            <a:pPr eaLnBrk="1" hangingPunct="1"/>
            <a:r>
              <a:rPr lang="el-GR" altLang="en-US"/>
              <a:t>Άρα, το </a:t>
            </a:r>
            <a:r>
              <a:rPr lang="en-US" altLang="en-US"/>
              <a:t>block </a:t>
            </a:r>
            <a:r>
              <a:rPr lang="el-GR" altLang="en-US"/>
              <a:t>αυτό (που περιέχει διευθύνσεις από 1200 ως 1215) βρίσκεται στο </a:t>
            </a:r>
            <a:endParaRPr lang="en-US" altLang="en-US"/>
          </a:p>
          <a:p>
            <a:pPr eaLnBrk="1" hangingPunct="1"/>
            <a:r>
              <a:rPr lang="en-US" altLang="en-US"/>
              <a:t>cache block#: </a:t>
            </a:r>
            <a:r>
              <a:rPr lang="el-GR" altLang="en-US"/>
              <a:t> 75</a:t>
            </a:r>
            <a:r>
              <a:rPr lang="en-US" altLang="en-US"/>
              <a:t> MODULO 64 = 11</a:t>
            </a:r>
          </a:p>
          <a:p>
            <a:pPr eaLnBrk="1" hangingPunct="1"/>
            <a:endParaRPr lang="en-US" altLang="en-US"/>
          </a:p>
        </p:txBody>
      </p:sp>
      <p:grpSp>
        <p:nvGrpSpPr>
          <p:cNvPr id="359429" name="Group 11" descr="CACHE"/>
          <p:cNvGrpSpPr>
            <a:grpSpLocks/>
          </p:cNvGrpSpPr>
          <p:nvPr/>
        </p:nvGrpSpPr>
        <p:grpSpPr bwMode="auto">
          <a:xfrm>
            <a:off x="6035675" y="3109913"/>
            <a:ext cx="76200" cy="914400"/>
            <a:chOff x="1728" y="3024"/>
            <a:chExt cx="96" cy="576"/>
          </a:xfrm>
        </p:grpSpPr>
        <p:sp>
          <p:nvSpPr>
            <p:cNvPr id="359449" name="Line 7"/>
            <p:cNvSpPr>
              <a:spLocks noChangeShapeType="1"/>
            </p:cNvSpPr>
            <p:nvPr/>
          </p:nvSpPr>
          <p:spPr bwMode="auto">
            <a:xfrm>
              <a:off x="1824" y="3024"/>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50" name="Line 8"/>
            <p:cNvSpPr>
              <a:spLocks noChangeShapeType="1"/>
            </p:cNvSpPr>
            <p:nvPr/>
          </p:nvSpPr>
          <p:spPr bwMode="auto">
            <a:xfrm>
              <a:off x="1728" y="36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430" name="Group 12" descr="CACHE"/>
          <p:cNvGrpSpPr>
            <a:grpSpLocks/>
          </p:cNvGrpSpPr>
          <p:nvPr/>
        </p:nvGrpSpPr>
        <p:grpSpPr bwMode="auto">
          <a:xfrm>
            <a:off x="5426075" y="3109913"/>
            <a:ext cx="152400" cy="914400"/>
            <a:chOff x="1488" y="3024"/>
            <a:chExt cx="96" cy="576"/>
          </a:xfrm>
        </p:grpSpPr>
        <p:sp>
          <p:nvSpPr>
            <p:cNvPr id="359447" name="Line 9"/>
            <p:cNvSpPr>
              <a:spLocks noChangeShapeType="1"/>
            </p:cNvSpPr>
            <p:nvPr/>
          </p:nvSpPr>
          <p:spPr bwMode="auto">
            <a:xfrm>
              <a:off x="1488" y="3024"/>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48" name="Line 10"/>
            <p:cNvSpPr>
              <a:spLocks noChangeShapeType="1"/>
            </p:cNvSpPr>
            <p:nvPr/>
          </p:nvSpPr>
          <p:spPr bwMode="auto">
            <a:xfrm>
              <a:off x="1488" y="36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9431" name="Line 13" descr="CACHE"/>
          <p:cNvSpPr>
            <a:spLocks noChangeShapeType="1"/>
          </p:cNvSpPr>
          <p:nvPr/>
        </p:nvSpPr>
        <p:spPr bwMode="auto">
          <a:xfrm>
            <a:off x="5502275" y="3567113"/>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32" name="Text Box 14"/>
          <p:cNvSpPr txBox="1">
            <a:spLocks noChangeArrowheads="1"/>
          </p:cNvSpPr>
          <p:nvPr/>
        </p:nvSpPr>
        <p:spPr bwMode="auto">
          <a:xfrm>
            <a:off x="6172200" y="3276600"/>
            <a:ext cx="64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a:t>= 75</a:t>
            </a:r>
            <a:endParaRPr lang="en-US" altLang="en-US"/>
          </a:p>
        </p:txBody>
      </p:sp>
      <p:sp>
        <p:nvSpPr>
          <p:cNvPr id="359433" name="Rectangle 15" descr="CACHE"/>
          <p:cNvSpPr>
            <a:spLocks noChangeArrowheads="1"/>
          </p:cNvSpPr>
          <p:nvPr/>
        </p:nvSpPr>
        <p:spPr bwMode="auto">
          <a:xfrm>
            <a:off x="3962400" y="4419600"/>
            <a:ext cx="381000" cy="533400"/>
          </a:xfrm>
          <a:prstGeom prst="rect">
            <a:avLst/>
          </a:prstGeom>
          <a:solidFill>
            <a:srgbClr val="FF99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grpSp>
        <p:nvGrpSpPr>
          <p:cNvPr id="359434" name="Group 16" descr="CACHE"/>
          <p:cNvGrpSpPr>
            <a:grpSpLocks/>
          </p:cNvGrpSpPr>
          <p:nvPr/>
        </p:nvGrpSpPr>
        <p:grpSpPr bwMode="auto">
          <a:xfrm>
            <a:off x="1600200" y="5029200"/>
            <a:ext cx="5226050" cy="1104900"/>
            <a:chOff x="1228" y="2755"/>
            <a:chExt cx="3292" cy="696"/>
          </a:xfrm>
        </p:grpSpPr>
        <p:sp>
          <p:nvSpPr>
            <p:cNvPr id="359435" name="Rectangle 17"/>
            <p:cNvSpPr>
              <a:spLocks noChangeArrowheads="1"/>
            </p:cNvSpPr>
            <p:nvPr/>
          </p:nvSpPr>
          <p:spPr bwMode="auto">
            <a:xfrm>
              <a:off x="1247" y="2976"/>
              <a:ext cx="1724"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2400">
                  <a:latin typeface="Arial" pitchFamily="34" charset="0"/>
                  <a:cs typeface="Arial" pitchFamily="34" charset="0"/>
                </a:rPr>
                <a:t>Tag</a:t>
              </a:r>
              <a:endParaRPr lang="en-AU" altLang="en-US" sz="2400">
                <a:latin typeface="Arial" pitchFamily="34" charset="0"/>
                <a:cs typeface="Arial" pitchFamily="34" charset="0"/>
              </a:endParaRPr>
            </a:p>
          </p:txBody>
        </p:sp>
        <p:sp>
          <p:nvSpPr>
            <p:cNvPr id="359436" name="Rectangle 18"/>
            <p:cNvSpPr>
              <a:spLocks noChangeArrowheads="1"/>
            </p:cNvSpPr>
            <p:nvPr/>
          </p:nvSpPr>
          <p:spPr bwMode="auto">
            <a:xfrm>
              <a:off x="2971" y="2976"/>
              <a:ext cx="862"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2400">
                  <a:latin typeface="Arial" pitchFamily="34" charset="0"/>
                  <a:cs typeface="Arial" pitchFamily="34" charset="0"/>
                </a:rPr>
                <a:t>Index</a:t>
              </a:r>
              <a:endParaRPr lang="en-AU" altLang="en-US" sz="2400">
                <a:latin typeface="Arial" pitchFamily="34" charset="0"/>
                <a:cs typeface="Arial" pitchFamily="34" charset="0"/>
              </a:endParaRPr>
            </a:p>
          </p:txBody>
        </p:sp>
        <p:sp>
          <p:nvSpPr>
            <p:cNvPr id="359437" name="Rectangle 19"/>
            <p:cNvSpPr>
              <a:spLocks noChangeArrowheads="1"/>
            </p:cNvSpPr>
            <p:nvPr/>
          </p:nvSpPr>
          <p:spPr bwMode="auto">
            <a:xfrm>
              <a:off x="3833" y="2976"/>
              <a:ext cx="635"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2400">
                  <a:latin typeface="Arial" pitchFamily="34" charset="0"/>
                  <a:cs typeface="Arial" pitchFamily="34" charset="0"/>
                </a:rPr>
                <a:t>Offset</a:t>
              </a:r>
              <a:endParaRPr lang="en-AU" altLang="en-US" sz="2400">
                <a:latin typeface="Arial" pitchFamily="34" charset="0"/>
                <a:cs typeface="Arial" pitchFamily="34" charset="0"/>
              </a:endParaRPr>
            </a:p>
          </p:txBody>
        </p:sp>
        <p:sp>
          <p:nvSpPr>
            <p:cNvPr id="359438" name="Text Box 20"/>
            <p:cNvSpPr txBox="1">
              <a:spLocks noChangeArrowheads="1"/>
            </p:cNvSpPr>
            <p:nvPr/>
          </p:nvSpPr>
          <p:spPr bwMode="auto">
            <a:xfrm>
              <a:off x="4324" y="27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0</a:t>
              </a:r>
              <a:endParaRPr lang="en-AU" altLang="en-US" sz="1800">
                <a:latin typeface="Arial" pitchFamily="34" charset="0"/>
                <a:cs typeface="Arial" pitchFamily="34" charset="0"/>
              </a:endParaRPr>
            </a:p>
          </p:txBody>
        </p:sp>
        <p:sp>
          <p:nvSpPr>
            <p:cNvPr id="359439" name="Text Box 21"/>
            <p:cNvSpPr txBox="1">
              <a:spLocks noChangeArrowheads="1"/>
            </p:cNvSpPr>
            <p:nvPr/>
          </p:nvSpPr>
          <p:spPr bwMode="auto">
            <a:xfrm>
              <a:off x="3825" y="27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3</a:t>
              </a:r>
              <a:endParaRPr lang="en-AU" altLang="en-US" sz="1800">
                <a:latin typeface="Arial" pitchFamily="34" charset="0"/>
                <a:cs typeface="Arial" pitchFamily="34" charset="0"/>
              </a:endParaRPr>
            </a:p>
          </p:txBody>
        </p:sp>
        <p:sp>
          <p:nvSpPr>
            <p:cNvPr id="359440" name="Text Box 22"/>
            <p:cNvSpPr txBox="1">
              <a:spLocks noChangeArrowheads="1"/>
            </p:cNvSpPr>
            <p:nvPr/>
          </p:nvSpPr>
          <p:spPr bwMode="auto">
            <a:xfrm>
              <a:off x="3602" y="27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4</a:t>
              </a:r>
              <a:endParaRPr lang="en-AU" altLang="en-US" sz="1800">
                <a:latin typeface="Arial" pitchFamily="34" charset="0"/>
                <a:cs typeface="Arial" pitchFamily="34" charset="0"/>
              </a:endParaRPr>
            </a:p>
          </p:txBody>
        </p:sp>
        <p:sp>
          <p:nvSpPr>
            <p:cNvPr id="359441" name="Text Box 23"/>
            <p:cNvSpPr txBox="1">
              <a:spLocks noChangeArrowheads="1"/>
            </p:cNvSpPr>
            <p:nvPr/>
          </p:nvSpPr>
          <p:spPr bwMode="auto">
            <a:xfrm>
              <a:off x="2963" y="27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9</a:t>
              </a:r>
              <a:endParaRPr lang="en-AU" altLang="en-US" sz="1800">
                <a:latin typeface="Arial" pitchFamily="34" charset="0"/>
                <a:cs typeface="Arial" pitchFamily="34" charset="0"/>
              </a:endParaRPr>
            </a:p>
          </p:txBody>
        </p:sp>
        <p:sp>
          <p:nvSpPr>
            <p:cNvPr id="359442" name="Text Box 24"/>
            <p:cNvSpPr txBox="1">
              <a:spLocks noChangeArrowheads="1"/>
            </p:cNvSpPr>
            <p:nvPr/>
          </p:nvSpPr>
          <p:spPr bwMode="auto">
            <a:xfrm>
              <a:off x="2740" y="275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10</a:t>
              </a:r>
              <a:endParaRPr lang="en-AU" altLang="en-US" sz="1800">
                <a:latin typeface="Arial" pitchFamily="34" charset="0"/>
                <a:cs typeface="Arial" pitchFamily="34" charset="0"/>
              </a:endParaRPr>
            </a:p>
          </p:txBody>
        </p:sp>
        <p:sp>
          <p:nvSpPr>
            <p:cNvPr id="359443" name="Text Box 25"/>
            <p:cNvSpPr txBox="1">
              <a:spLocks noChangeArrowheads="1"/>
            </p:cNvSpPr>
            <p:nvPr/>
          </p:nvSpPr>
          <p:spPr bwMode="auto">
            <a:xfrm>
              <a:off x="1228" y="275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31</a:t>
              </a:r>
              <a:endParaRPr lang="en-AU" altLang="en-US" sz="1800">
                <a:latin typeface="Arial" pitchFamily="34" charset="0"/>
                <a:cs typeface="Arial" pitchFamily="34" charset="0"/>
              </a:endParaRPr>
            </a:p>
          </p:txBody>
        </p:sp>
        <p:sp>
          <p:nvSpPr>
            <p:cNvPr id="359444" name="Text Box 26"/>
            <p:cNvSpPr txBox="1">
              <a:spLocks noChangeArrowheads="1"/>
            </p:cNvSpPr>
            <p:nvPr/>
          </p:nvSpPr>
          <p:spPr bwMode="auto">
            <a:xfrm>
              <a:off x="3919" y="3220"/>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4 bits</a:t>
              </a:r>
              <a:endParaRPr lang="en-AU" altLang="en-US" sz="1800">
                <a:latin typeface="Arial" pitchFamily="34" charset="0"/>
                <a:cs typeface="Arial" pitchFamily="34" charset="0"/>
              </a:endParaRPr>
            </a:p>
          </p:txBody>
        </p:sp>
        <p:sp>
          <p:nvSpPr>
            <p:cNvPr id="359445" name="Text Box 27"/>
            <p:cNvSpPr txBox="1">
              <a:spLocks noChangeArrowheads="1"/>
            </p:cNvSpPr>
            <p:nvPr/>
          </p:nvSpPr>
          <p:spPr bwMode="auto">
            <a:xfrm>
              <a:off x="3162" y="3220"/>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6 bits</a:t>
              </a:r>
              <a:endParaRPr lang="en-AU" altLang="en-US" sz="1800">
                <a:latin typeface="Arial" pitchFamily="34" charset="0"/>
                <a:cs typeface="Arial" pitchFamily="34" charset="0"/>
              </a:endParaRPr>
            </a:p>
          </p:txBody>
        </p:sp>
        <p:sp>
          <p:nvSpPr>
            <p:cNvPr id="359446" name="Text Box 28"/>
            <p:cNvSpPr txBox="1">
              <a:spLocks noChangeArrowheads="1"/>
            </p:cNvSpPr>
            <p:nvPr/>
          </p:nvSpPr>
          <p:spPr bwMode="auto">
            <a:xfrm>
              <a:off x="1851" y="3220"/>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a:latin typeface="Arial" pitchFamily="34" charset="0"/>
                  <a:cs typeface="Arial" pitchFamily="34" charset="0"/>
                </a:rPr>
                <a:t>22 bits</a:t>
              </a:r>
              <a:endParaRPr lang="en-AU" altLang="en-US" sz="1800">
                <a:latin typeface="Arial" pitchFamily="34" charset="0"/>
                <a:cs typeface="Arial"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92108D2-8D2E-46EF-98AB-2181112C4A8F}" type="slidenum">
              <a:rPr lang="en-US"/>
              <a:pPr>
                <a:defRPr/>
              </a:pPr>
              <a:t>36</a:t>
            </a:fld>
            <a:endParaRPr lang="en-US"/>
          </a:p>
        </p:txBody>
      </p:sp>
      <p:sp>
        <p:nvSpPr>
          <p:cNvPr id="360451"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 Case Study</a:t>
            </a:r>
          </a:p>
        </p:txBody>
      </p:sp>
      <p:sp>
        <p:nvSpPr>
          <p:cNvPr id="360453" name="Text Box 4"/>
          <p:cNvSpPr txBox="1">
            <a:spLocks noChangeArrowheads="1"/>
          </p:cNvSpPr>
          <p:nvPr/>
        </p:nvSpPr>
        <p:spPr bwMode="auto">
          <a:xfrm>
            <a:off x="457200" y="1371600"/>
            <a:ext cx="7769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b="1">
                <a:solidFill>
                  <a:srgbClr val="008000"/>
                </a:solidFill>
              </a:rPr>
              <a:t>Intrinsity FastMATH </a:t>
            </a:r>
            <a:r>
              <a:rPr lang="el-GR" altLang="en-US" sz="2400" b="1">
                <a:solidFill>
                  <a:srgbClr val="008000"/>
                </a:solidFill>
              </a:rPr>
              <a:t>ενσωματωμένος μικροεπεξεργαστής</a:t>
            </a:r>
          </a:p>
          <a:p>
            <a:pPr eaLnBrk="1" hangingPunct="1"/>
            <a:r>
              <a:rPr lang="el-GR" altLang="en-US" sz="2400" b="1">
                <a:solidFill>
                  <a:srgbClr val="008000"/>
                </a:solidFill>
              </a:rPr>
              <a:t>(</a:t>
            </a:r>
            <a:r>
              <a:rPr lang="en-US" altLang="en-US" sz="2400" b="1">
                <a:solidFill>
                  <a:srgbClr val="008000"/>
                </a:solidFill>
              </a:rPr>
              <a:t>embedded microprocessor):</a:t>
            </a:r>
          </a:p>
        </p:txBody>
      </p:sp>
      <p:sp>
        <p:nvSpPr>
          <p:cNvPr id="360454" name="Text Box 5"/>
          <p:cNvSpPr txBox="1">
            <a:spLocks noChangeArrowheads="1"/>
          </p:cNvSpPr>
          <p:nvPr/>
        </p:nvSpPr>
        <p:spPr bwMode="auto">
          <a:xfrm>
            <a:off x="1447800" y="2362200"/>
            <a:ext cx="72898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 </a:t>
            </a:r>
            <a:r>
              <a:rPr lang="en-US" altLang="en-US" sz="2400"/>
              <a:t>Pipeline 12 </a:t>
            </a:r>
            <a:r>
              <a:rPr lang="el-GR" altLang="en-US" sz="2400"/>
              <a:t>επιπέδων</a:t>
            </a:r>
          </a:p>
          <a:p>
            <a:pPr eaLnBrk="1" hangingPunct="1">
              <a:lnSpc>
                <a:spcPct val="60000"/>
              </a:lnSpc>
            </a:pPr>
            <a:endParaRPr lang="el-GR" altLang="en-US" sz="2400"/>
          </a:p>
          <a:p>
            <a:pPr eaLnBrk="1" hangingPunct="1"/>
            <a:r>
              <a:rPr lang="el-GR" altLang="en-US" sz="2400"/>
              <a:t>- </a:t>
            </a:r>
            <a:r>
              <a:rPr lang="en-US" altLang="en-US" sz="2400"/>
              <a:t>Caches 16Kb </a:t>
            </a:r>
            <a:r>
              <a:rPr lang="el-GR" altLang="en-US" sz="2400"/>
              <a:t>με 16-</a:t>
            </a:r>
            <a:r>
              <a:rPr lang="en-US" altLang="en-US" sz="2400"/>
              <a:t>word block</a:t>
            </a:r>
            <a:r>
              <a:rPr lang="el-GR" altLang="en-US" sz="2400"/>
              <a:t> (και 256 </a:t>
            </a:r>
            <a:r>
              <a:rPr lang="en-US" altLang="en-US" sz="2400"/>
              <a:t>blocks </a:t>
            </a:r>
            <a:r>
              <a:rPr lang="el-GR" altLang="en-US" sz="2400"/>
              <a:t>σύνολο)</a:t>
            </a:r>
            <a:endParaRPr lang="en-US" altLang="en-US" sz="2400"/>
          </a:p>
        </p:txBody>
      </p:sp>
      <p:sp>
        <p:nvSpPr>
          <p:cNvPr id="360455" name="AutoShape 6" descr="CACHE"/>
          <p:cNvSpPr>
            <a:spLocks noChangeArrowheads="1"/>
          </p:cNvSpPr>
          <p:nvPr/>
        </p:nvSpPr>
        <p:spPr bwMode="auto">
          <a:xfrm>
            <a:off x="914400" y="3733800"/>
            <a:ext cx="7620000" cy="3124200"/>
          </a:xfrm>
          <a:prstGeom prst="irregularSeal1">
            <a:avLst/>
          </a:prstGeom>
          <a:solidFill>
            <a:srgbClr val="FF9900">
              <a:alpha val="27058"/>
            </a:srgbClr>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eaLnBrk="1" hangingPunct="1"/>
            <a:r>
              <a:rPr lang="el-GR" altLang="en-US" sz="2400" b="1">
                <a:solidFill>
                  <a:srgbClr val="660066"/>
                </a:solidFill>
              </a:rPr>
              <a:t>Χρησιμοποιεί χωρική τοπικότητα</a:t>
            </a:r>
          </a:p>
          <a:p>
            <a:pPr algn="ctr" eaLnBrk="1" hangingPunct="1"/>
            <a:r>
              <a:rPr lang="el-GR" altLang="en-US" sz="2400" b="1">
                <a:solidFill>
                  <a:srgbClr val="660066"/>
                </a:solidFill>
              </a:rPr>
              <a:t>με πολλά</a:t>
            </a:r>
            <a:r>
              <a:rPr lang="en-US" altLang="en-US" sz="2400" b="1">
                <a:solidFill>
                  <a:srgbClr val="660066"/>
                </a:solidFill>
              </a:rPr>
              <a:t> words </a:t>
            </a:r>
            <a:r>
              <a:rPr lang="el-GR" altLang="en-US" sz="2400" b="1">
                <a:solidFill>
                  <a:srgbClr val="660066"/>
                </a:solidFill>
              </a:rPr>
              <a:t>σε κάθε </a:t>
            </a:r>
            <a:r>
              <a:rPr lang="en-US" altLang="en-US" sz="2400" b="1">
                <a:solidFill>
                  <a:srgbClr val="660066"/>
                </a:solidFill>
              </a:rPr>
              <a:t>block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8F9E1EF-C64D-432B-BBE1-EBDDCE87A6F3}" type="slidenum">
              <a:rPr lang="en-US"/>
              <a:pPr>
                <a:defRPr/>
              </a:pPr>
              <a:t>37</a:t>
            </a:fld>
            <a:endParaRPr lang="en-US"/>
          </a:p>
        </p:txBody>
      </p:sp>
      <p:sp>
        <p:nvSpPr>
          <p:cNvPr id="361475"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a:t>
            </a:r>
            <a:r>
              <a:rPr lang="en-US" altLang="en-US" smtClean="0">
                <a:solidFill>
                  <a:schemeClr val="accent2"/>
                </a:solidFill>
              </a:rPr>
              <a:t>Case Study</a:t>
            </a:r>
          </a:p>
        </p:txBody>
      </p:sp>
      <p:pic>
        <p:nvPicPr>
          <p:cNvPr id="361476" name="Picture 3" descr="CASE STUD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 y="990600"/>
            <a:ext cx="8991600" cy="5695950"/>
          </a:xfrm>
          <a:noFill/>
        </p:spPr>
      </p:pic>
      <p:sp>
        <p:nvSpPr>
          <p:cNvPr id="361477" name="Text Box 5"/>
          <p:cNvSpPr txBox="1">
            <a:spLocks noChangeArrowheads="1"/>
          </p:cNvSpPr>
          <p:nvPr/>
        </p:nvSpPr>
        <p:spPr bwMode="auto">
          <a:xfrm>
            <a:off x="6384925" y="933450"/>
            <a:ext cx="2487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3200" b="1">
                <a:solidFill>
                  <a:srgbClr val="CC0099"/>
                </a:solidFill>
              </a:rPr>
              <a:t>FASTMATH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CF45619-835C-4DCB-BE49-C7A55AF90EC9}" type="slidenum">
              <a:rPr lang="en-US"/>
              <a:pPr>
                <a:defRPr/>
              </a:pPr>
              <a:t>38</a:t>
            </a:fld>
            <a:endParaRPr lang="en-US"/>
          </a:p>
        </p:txBody>
      </p:sp>
      <p:sp>
        <p:nvSpPr>
          <p:cNvPr id="362499"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a:t>
            </a:r>
            <a:r>
              <a:rPr lang="en-US" altLang="en-US" smtClean="0">
                <a:solidFill>
                  <a:schemeClr val="accent2"/>
                </a:solidFill>
              </a:rPr>
              <a:t>Misses</a:t>
            </a:r>
          </a:p>
        </p:txBody>
      </p:sp>
      <p:sp>
        <p:nvSpPr>
          <p:cNvPr id="362500" name="Text Box 3"/>
          <p:cNvSpPr txBox="1">
            <a:spLocks noChangeArrowheads="1"/>
          </p:cNvSpPr>
          <p:nvPr/>
        </p:nvSpPr>
        <p:spPr bwMode="auto">
          <a:xfrm>
            <a:off x="762000" y="1143000"/>
            <a:ext cx="329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b="1">
                <a:solidFill>
                  <a:srgbClr val="660066"/>
                </a:solidFill>
              </a:rPr>
              <a:t>Hits </a:t>
            </a:r>
            <a:r>
              <a:rPr lang="el-GR" altLang="en-US" sz="2400" b="1">
                <a:solidFill>
                  <a:srgbClr val="660066"/>
                </a:solidFill>
              </a:rPr>
              <a:t>εναντίον </a:t>
            </a:r>
            <a:r>
              <a:rPr lang="en-US" altLang="en-US" sz="2400" b="1">
                <a:solidFill>
                  <a:srgbClr val="660066"/>
                </a:solidFill>
              </a:rPr>
              <a:t>Misses ….</a:t>
            </a:r>
          </a:p>
        </p:txBody>
      </p:sp>
      <p:sp>
        <p:nvSpPr>
          <p:cNvPr id="362501" name="AutoShape 4"/>
          <p:cNvSpPr>
            <a:spLocks noGrp="1" noChangeArrowheads="1"/>
          </p:cNvSpPr>
          <p:nvPr>
            <p:ph type="body" idx="1"/>
          </p:nvPr>
        </p:nvSpPr>
        <p:spPr>
          <a:xfrm>
            <a:off x="228600" y="1676400"/>
            <a:ext cx="8686800" cy="4876800"/>
          </a:xfrm>
          <a:prstGeom prst="roundRect">
            <a:avLst>
              <a:gd name="adj" fmla="val 12477"/>
            </a:avLst>
          </a:prstGeom>
          <a:noFill/>
        </p:spPr>
        <p:txBody>
          <a:bodyPr lIns="90488" tIns="44450" rIns="90488" bIns="44450"/>
          <a:lstStyle/>
          <a:p>
            <a:pPr eaLnBrk="1" hangingPunct="1">
              <a:lnSpc>
                <a:spcPct val="80000"/>
              </a:lnSpc>
            </a:pPr>
            <a:r>
              <a:rPr lang="en-US" altLang="en-US" sz="2000" b="1" smtClean="0"/>
              <a:t>Read hits</a:t>
            </a:r>
          </a:p>
          <a:p>
            <a:pPr lvl="1" eaLnBrk="1" hangingPunct="1">
              <a:lnSpc>
                <a:spcPct val="80000"/>
              </a:lnSpc>
            </a:pPr>
            <a:r>
              <a:rPr lang="el-GR" altLang="en-US" sz="1800" smtClean="0"/>
              <a:t>είναι αυτό που θέλουμε</a:t>
            </a:r>
            <a:r>
              <a:rPr lang="en-US" altLang="en-US" sz="1800" smtClean="0"/>
              <a:t>!</a:t>
            </a:r>
            <a:br>
              <a:rPr lang="en-US" altLang="en-US" sz="1800" smtClean="0"/>
            </a:br>
            <a:endParaRPr lang="en-US" altLang="en-US" sz="1800" smtClean="0"/>
          </a:p>
          <a:p>
            <a:pPr eaLnBrk="1" hangingPunct="1">
              <a:lnSpc>
                <a:spcPct val="80000"/>
              </a:lnSpc>
            </a:pPr>
            <a:r>
              <a:rPr lang="en-US" altLang="en-US" sz="2000" b="1" smtClean="0"/>
              <a:t>Read misses</a:t>
            </a:r>
          </a:p>
          <a:p>
            <a:pPr lvl="1" eaLnBrk="1" hangingPunct="1">
              <a:lnSpc>
                <a:spcPct val="80000"/>
              </a:lnSpc>
            </a:pPr>
            <a:r>
              <a:rPr lang="en-US" altLang="en-US" sz="1800" smtClean="0"/>
              <a:t>stall </a:t>
            </a:r>
            <a:r>
              <a:rPr lang="el-GR" altLang="en-US" sz="1800" smtClean="0"/>
              <a:t>την</a:t>
            </a:r>
            <a:r>
              <a:rPr lang="en-US" altLang="en-US" sz="1800" smtClean="0"/>
              <a:t> CPU, fetch block </a:t>
            </a:r>
            <a:r>
              <a:rPr lang="el-GR" altLang="en-US" sz="1800" smtClean="0"/>
              <a:t>από την μνήμη</a:t>
            </a:r>
            <a:r>
              <a:rPr lang="en-US" altLang="en-US" sz="1800" smtClean="0"/>
              <a:t>, </a:t>
            </a:r>
            <a:r>
              <a:rPr lang="el-GR" altLang="en-US" sz="1800" smtClean="0"/>
              <a:t>μετακίνησε στην</a:t>
            </a:r>
            <a:r>
              <a:rPr lang="en-US" altLang="en-US" sz="1800" smtClean="0"/>
              <a:t> cache</a:t>
            </a:r>
            <a:br>
              <a:rPr lang="en-US" altLang="en-US" sz="1800" smtClean="0"/>
            </a:br>
            <a:endParaRPr lang="en-US" altLang="en-US" sz="1800" smtClean="0"/>
          </a:p>
          <a:p>
            <a:pPr eaLnBrk="1" hangingPunct="1">
              <a:lnSpc>
                <a:spcPct val="80000"/>
              </a:lnSpc>
            </a:pPr>
            <a:r>
              <a:rPr lang="en-US" altLang="en-US" sz="2000" b="1" smtClean="0"/>
              <a:t>Write hits</a:t>
            </a:r>
          </a:p>
          <a:p>
            <a:pPr eaLnBrk="1" hangingPunct="1">
              <a:lnSpc>
                <a:spcPct val="80000"/>
              </a:lnSpc>
              <a:buFontTx/>
              <a:buNone/>
            </a:pPr>
            <a:r>
              <a:rPr lang="en-US" altLang="en-US" sz="2000" smtClean="0"/>
              <a:t>      </a:t>
            </a:r>
            <a:r>
              <a:rPr lang="el-GR" altLang="en-US" sz="2000" smtClean="0"/>
              <a:t> υπάρχουν διαφορετικοί τρόποι αντιμετώπισης:</a:t>
            </a:r>
            <a:endParaRPr lang="en-US" altLang="en-US" sz="2000" smtClean="0"/>
          </a:p>
          <a:p>
            <a:pPr lvl="1" eaLnBrk="1" hangingPunct="1">
              <a:lnSpc>
                <a:spcPct val="110000"/>
              </a:lnSpc>
            </a:pPr>
            <a:r>
              <a:rPr lang="el-GR" altLang="en-US" sz="1800" smtClean="0"/>
              <a:t>ανανεώνουμε</a:t>
            </a:r>
            <a:r>
              <a:rPr lang="en-US" altLang="en-US" sz="1800" smtClean="0"/>
              <a:t> </a:t>
            </a:r>
            <a:r>
              <a:rPr lang="el-GR" altLang="en-US" sz="1800" smtClean="0"/>
              <a:t>τα </a:t>
            </a:r>
            <a:r>
              <a:rPr lang="en-US" altLang="en-US" sz="1800" smtClean="0"/>
              <a:t>data </a:t>
            </a:r>
            <a:r>
              <a:rPr lang="el-GR" altLang="en-US" sz="1800" smtClean="0"/>
              <a:t>στην</a:t>
            </a:r>
            <a:r>
              <a:rPr lang="en-US" altLang="en-US" sz="1800" smtClean="0"/>
              <a:t> cache </a:t>
            </a:r>
            <a:r>
              <a:rPr lang="el-GR" altLang="en-US" sz="1800" smtClean="0"/>
              <a:t>και</a:t>
            </a:r>
            <a:r>
              <a:rPr lang="en-US" altLang="en-US" sz="1800" smtClean="0"/>
              <a:t> memory (</a:t>
            </a:r>
            <a:r>
              <a:rPr lang="en-US" altLang="en-US" sz="1800" b="1" smtClean="0">
                <a:solidFill>
                  <a:srgbClr val="CC6600"/>
                </a:solidFill>
              </a:rPr>
              <a:t>write-through</a:t>
            </a:r>
            <a:r>
              <a:rPr lang="en-US" altLang="en-US" sz="1800" smtClean="0"/>
              <a:t>)</a:t>
            </a:r>
            <a:endParaRPr lang="el-GR" altLang="en-US" sz="1800" smtClean="0"/>
          </a:p>
          <a:p>
            <a:pPr lvl="2" eaLnBrk="1" hangingPunct="1">
              <a:lnSpc>
                <a:spcPct val="80000"/>
              </a:lnSpc>
            </a:pPr>
            <a:r>
              <a:rPr lang="el-GR" altLang="en-US" sz="1600" smtClean="0"/>
              <a:t>Στο </a:t>
            </a:r>
            <a:r>
              <a:rPr lang="en-US" altLang="en-US" sz="1600" smtClean="0"/>
              <a:t>write-through </a:t>
            </a:r>
            <a:r>
              <a:rPr lang="el-GR" altLang="en-US" sz="1600" smtClean="0"/>
              <a:t>κρατάμε τα δεδομένα σε ένα </a:t>
            </a:r>
            <a:r>
              <a:rPr lang="en-US" altLang="en-US" sz="1600" smtClean="0"/>
              <a:t>buffer </a:t>
            </a:r>
            <a:r>
              <a:rPr lang="el-GR" altLang="en-US" sz="1600" smtClean="0"/>
              <a:t>με ασύγχρονη ανανέωση</a:t>
            </a:r>
            <a:endParaRPr lang="en-US" altLang="en-US" sz="1600" smtClean="0"/>
          </a:p>
          <a:p>
            <a:pPr lvl="1" eaLnBrk="1" hangingPunct="1">
              <a:lnSpc>
                <a:spcPct val="130000"/>
              </a:lnSpc>
            </a:pPr>
            <a:r>
              <a:rPr lang="el-GR" altLang="en-US" sz="1800" smtClean="0"/>
              <a:t>ανανεώνουμε τα</a:t>
            </a:r>
            <a:r>
              <a:rPr lang="en-US" altLang="en-US" sz="1800" smtClean="0"/>
              <a:t> data </a:t>
            </a:r>
            <a:r>
              <a:rPr lang="el-GR" altLang="en-US" sz="1800" smtClean="0"/>
              <a:t>μόνο στην</a:t>
            </a:r>
            <a:r>
              <a:rPr lang="en-US" altLang="en-US" sz="1800" smtClean="0"/>
              <a:t> cache (</a:t>
            </a:r>
            <a:r>
              <a:rPr lang="en-US" altLang="en-US" sz="1800" b="1" smtClean="0">
                <a:solidFill>
                  <a:srgbClr val="CC6600"/>
                </a:solidFill>
              </a:rPr>
              <a:t>write-back</a:t>
            </a:r>
            <a:r>
              <a:rPr lang="en-US" altLang="en-US" sz="1800" smtClean="0"/>
              <a:t>)</a:t>
            </a:r>
            <a:endParaRPr lang="el-GR" altLang="en-US" sz="1800" smtClean="0"/>
          </a:p>
          <a:p>
            <a:pPr lvl="2" eaLnBrk="1" hangingPunct="1">
              <a:lnSpc>
                <a:spcPct val="80000"/>
              </a:lnSpc>
            </a:pPr>
            <a:r>
              <a:rPr lang="el-GR" altLang="en-US" sz="1600" smtClean="0"/>
              <a:t>Κρατάμε </a:t>
            </a:r>
            <a:r>
              <a:rPr lang="en-US" altLang="en-US" sz="1600" smtClean="0"/>
              <a:t>dirty bit </a:t>
            </a:r>
            <a:r>
              <a:rPr lang="el-GR" altLang="en-US" sz="1600" smtClean="0"/>
              <a:t>για κάθε </a:t>
            </a:r>
            <a:r>
              <a:rPr lang="en-US" altLang="en-US" sz="1600" smtClean="0"/>
              <a:t>block</a:t>
            </a:r>
          </a:p>
          <a:p>
            <a:pPr eaLnBrk="1" hangingPunct="1">
              <a:lnSpc>
                <a:spcPct val="120000"/>
              </a:lnSpc>
            </a:pPr>
            <a:r>
              <a:rPr lang="en-US" altLang="en-US" sz="2000" b="1" smtClean="0"/>
              <a:t>Write misses</a:t>
            </a:r>
          </a:p>
          <a:p>
            <a:pPr lvl="1" eaLnBrk="1" hangingPunct="1">
              <a:lnSpc>
                <a:spcPct val="80000"/>
              </a:lnSpc>
            </a:pPr>
            <a:r>
              <a:rPr lang="el-GR" altLang="en-US" sz="1800" smtClean="0"/>
              <a:t>μεταφέρουμε (</a:t>
            </a:r>
            <a:r>
              <a:rPr lang="en-US" altLang="en-US" sz="1800" smtClean="0"/>
              <a:t>read) </a:t>
            </a:r>
            <a:r>
              <a:rPr lang="el-GR" altLang="en-US" sz="1800" smtClean="0"/>
              <a:t>όλο το</a:t>
            </a:r>
            <a:r>
              <a:rPr lang="en-US" altLang="en-US" sz="1800" smtClean="0"/>
              <a:t> block </a:t>
            </a:r>
            <a:r>
              <a:rPr lang="el-GR" altLang="en-US" sz="1800" smtClean="0"/>
              <a:t>στην</a:t>
            </a:r>
            <a:r>
              <a:rPr lang="en-US" altLang="en-US" sz="1800" smtClean="0"/>
              <a:t> cache, </a:t>
            </a:r>
            <a:r>
              <a:rPr lang="el-GR" altLang="en-US" sz="1800" smtClean="0"/>
              <a:t>μετά γράφουμε (</a:t>
            </a:r>
            <a:r>
              <a:rPr lang="en-US" altLang="en-US" sz="1800" smtClean="0"/>
              <a:t>write</a:t>
            </a:r>
            <a:r>
              <a:rPr lang="el-GR" altLang="en-US" sz="1800" smtClean="0"/>
              <a:t>)</a:t>
            </a:r>
            <a:r>
              <a:rPr lang="en-US" altLang="en-US" sz="1800" smtClean="0"/>
              <a:t> </a:t>
            </a:r>
            <a:r>
              <a:rPr lang="el-GR" altLang="en-US" sz="1800" smtClean="0"/>
              <a:t>το</a:t>
            </a:r>
            <a:r>
              <a:rPr lang="en-US" altLang="en-US" sz="1800" smtClean="0"/>
              <a:t> word</a:t>
            </a:r>
            <a:r>
              <a:rPr lang="el-GR" altLang="en-US" sz="1800" smtClean="0"/>
              <a:t> από την </a:t>
            </a:r>
            <a:r>
              <a:rPr lang="en-US" altLang="en-US" sz="1800" smtClean="0"/>
              <a:t>ALU</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C3F7BC93-BC13-4570-9F08-8514995ACDF3}" type="slidenum">
              <a:rPr lang="en-US"/>
              <a:pPr>
                <a:defRPr/>
              </a:pPr>
              <a:t>39</a:t>
            </a:fld>
            <a:endParaRPr lang="en-US"/>
          </a:p>
        </p:txBody>
      </p:sp>
      <p:sp>
        <p:nvSpPr>
          <p:cNvPr id="363523"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 Misses</a:t>
            </a:r>
          </a:p>
        </p:txBody>
      </p:sp>
      <p:sp>
        <p:nvSpPr>
          <p:cNvPr id="363524" name="Text Box 3"/>
          <p:cNvSpPr txBox="1">
            <a:spLocks noChangeArrowheads="1"/>
          </p:cNvSpPr>
          <p:nvPr/>
        </p:nvSpPr>
        <p:spPr bwMode="auto">
          <a:xfrm>
            <a:off x="990600" y="1828800"/>
            <a:ext cx="69707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Όταν έχουμε ένα </a:t>
            </a:r>
            <a:r>
              <a:rPr lang="en-US" altLang="en-US" sz="2400"/>
              <a:t>write miss </a:t>
            </a:r>
            <a:r>
              <a:rPr lang="el-GR" altLang="en-US" sz="2400"/>
              <a:t>τότε είτε ανανεώνουμε την</a:t>
            </a:r>
          </a:p>
          <a:p>
            <a:pPr eaLnBrk="1" hangingPunct="1"/>
            <a:r>
              <a:rPr lang="en-US" altLang="en-US" sz="2400"/>
              <a:t>cache </a:t>
            </a:r>
            <a:r>
              <a:rPr lang="el-GR" altLang="en-US" sz="2400"/>
              <a:t>και την κεντρική μνήμη </a:t>
            </a:r>
            <a:r>
              <a:rPr lang="en-US" altLang="en-US" sz="2400"/>
              <a:t>DRAM</a:t>
            </a:r>
            <a:r>
              <a:rPr lang="el-GR" altLang="en-US" sz="2400"/>
              <a:t> συγχρόνως ή το </a:t>
            </a:r>
          </a:p>
          <a:p>
            <a:pPr eaLnBrk="1" hangingPunct="1"/>
            <a:r>
              <a:rPr lang="el-GR" altLang="en-US" sz="2400"/>
              <a:t>κάνουμε καθυστερημένα χρησιμοποιώντας έναν </a:t>
            </a:r>
            <a:r>
              <a:rPr lang="en-US" altLang="en-US" sz="2400"/>
              <a:t>buffer</a:t>
            </a:r>
          </a:p>
        </p:txBody>
      </p:sp>
      <p:grpSp>
        <p:nvGrpSpPr>
          <p:cNvPr id="2" name="Group 1" descr="MISSES"/>
          <p:cNvGrpSpPr/>
          <p:nvPr/>
        </p:nvGrpSpPr>
        <p:grpSpPr>
          <a:xfrm>
            <a:off x="1881188" y="4051300"/>
            <a:ext cx="5003800" cy="1311275"/>
            <a:chOff x="1881188" y="4051300"/>
            <a:chExt cx="5003800" cy="1311275"/>
          </a:xfrm>
        </p:grpSpPr>
        <p:sp>
          <p:nvSpPr>
            <p:cNvPr id="363525" name="Rectangle 4"/>
            <p:cNvSpPr>
              <a:spLocks noChangeArrowheads="1"/>
            </p:cNvSpPr>
            <p:nvPr/>
          </p:nvSpPr>
          <p:spPr bwMode="auto">
            <a:xfrm>
              <a:off x="1881188" y="4051300"/>
              <a:ext cx="1270000" cy="965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63526" name="Rectangle 5"/>
            <p:cNvSpPr>
              <a:spLocks noChangeArrowheads="1"/>
            </p:cNvSpPr>
            <p:nvPr/>
          </p:nvSpPr>
          <p:spPr bwMode="auto">
            <a:xfrm>
              <a:off x="1931988" y="4343400"/>
              <a:ext cx="11731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Processor</a:t>
              </a:r>
            </a:p>
          </p:txBody>
        </p:sp>
        <p:sp>
          <p:nvSpPr>
            <p:cNvPr id="363527" name="Rectangle 6"/>
            <p:cNvSpPr>
              <a:spLocks noChangeArrowheads="1"/>
            </p:cNvSpPr>
            <p:nvPr/>
          </p:nvSpPr>
          <p:spPr bwMode="auto">
            <a:xfrm>
              <a:off x="4319588" y="4051300"/>
              <a:ext cx="889000" cy="584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63528" name="Rectangle 7"/>
            <p:cNvSpPr>
              <a:spLocks noChangeArrowheads="1"/>
            </p:cNvSpPr>
            <p:nvPr/>
          </p:nvSpPr>
          <p:spPr bwMode="auto">
            <a:xfrm>
              <a:off x="4343400" y="4191000"/>
              <a:ext cx="788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dirty="0">
                  <a:latin typeface="Arial" pitchFamily="34" charset="0"/>
                  <a:cs typeface="Arial" pitchFamily="34" charset="0"/>
                </a:rPr>
                <a:t>Cache</a:t>
              </a:r>
            </a:p>
          </p:txBody>
        </p:sp>
        <p:sp>
          <p:nvSpPr>
            <p:cNvPr id="363529" name="Rectangle 8"/>
            <p:cNvSpPr>
              <a:spLocks noChangeArrowheads="1"/>
            </p:cNvSpPr>
            <p:nvPr/>
          </p:nvSpPr>
          <p:spPr bwMode="auto">
            <a:xfrm>
              <a:off x="4319588" y="4737100"/>
              <a:ext cx="889000" cy="279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63530" name="Line 9"/>
            <p:cNvSpPr>
              <a:spLocks noChangeShapeType="1"/>
            </p:cNvSpPr>
            <p:nvPr/>
          </p:nvSpPr>
          <p:spPr bwMode="auto">
            <a:xfrm>
              <a:off x="4535488" y="47371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3531" name="Line 10"/>
            <p:cNvSpPr>
              <a:spLocks noChangeShapeType="1"/>
            </p:cNvSpPr>
            <p:nvPr/>
          </p:nvSpPr>
          <p:spPr bwMode="auto">
            <a:xfrm>
              <a:off x="4764088" y="47371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3532" name="Line 11"/>
            <p:cNvSpPr>
              <a:spLocks noChangeShapeType="1"/>
            </p:cNvSpPr>
            <p:nvPr/>
          </p:nvSpPr>
          <p:spPr bwMode="auto">
            <a:xfrm>
              <a:off x="4992688" y="47371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3533" name="Line 12"/>
            <p:cNvSpPr>
              <a:spLocks noChangeShapeType="1"/>
            </p:cNvSpPr>
            <p:nvPr/>
          </p:nvSpPr>
          <p:spPr bwMode="auto">
            <a:xfrm>
              <a:off x="3862388" y="4876800"/>
              <a:ext cx="431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34" name="Line 13"/>
            <p:cNvSpPr>
              <a:spLocks noChangeShapeType="1"/>
            </p:cNvSpPr>
            <p:nvPr/>
          </p:nvSpPr>
          <p:spPr bwMode="auto">
            <a:xfrm>
              <a:off x="3176588" y="4343400"/>
              <a:ext cx="11176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35" name="Rectangle 14"/>
            <p:cNvSpPr>
              <a:spLocks noChangeArrowheads="1"/>
            </p:cNvSpPr>
            <p:nvPr/>
          </p:nvSpPr>
          <p:spPr bwMode="auto">
            <a:xfrm>
              <a:off x="4216400" y="5029200"/>
              <a:ext cx="12906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write buffer</a:t>
              </a:r>
            </a:p>
          </p:txBody>
        </p:sp>
        <p:sp>
          <p:nvSpPr>
            <p:cNvPr id="363536" name="Rectangle 15"/>
            <p:cNvSpPr>
              <a:spLocks noChangeArrowheads="1"/>
            </p:cNvSpPr>
            <p:nvPr/>
          </p:nvSpPr>
          <p:spPr bwMode="auto">
            <a:xfrm>
              <a:off x="5843588" y="4051300"/>
              <a:ext cx="1041400" cy="965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63537" name="Rectangle 16"/>
            <p:cNvSpPr>
              <a:spLocks noChangeArrowheads="1"/>
            </p:cNvSpPr>
            <p:nvPr/>
          </p:nvSpPr>
          <p:spPr bwMode="auto">
            <a:xfrm>
              <a:off x="5969000" y="4343400"/>
              <a:ext cx="788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DRAM</a:t>
              </a:r>
            </a:p>
          </p:txBody>
        </p:sp>
        <p:sp>
          <p:nvSpPr>
            <p:cNvPr id="363538" name="Line 17"/>
            <p:cNvSpPr>
              <a:spLocks noChangeShapeType="1"/>
            </p:cNvSpPr>
            <p:nvPr/>
          </p:nvSpPr>
          <p:spPr bwMode="auto">
            <a:xfrm>
              <a:off x="5233988" y="4876800"/>
              <a:ext cx="584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3539" name="Line 18"/>
            <p:cNvSpPr>
              <a:spLocks noChangeShapeType="1"/>
            </p:cNvSpPr>
            <p:nvPr/>
          </p:nvSpPr>
          <p:spPr bwMode="auto">
            <a:xfrm>
              <a:off x="5233988" y="4343400"/>
              <a:ext cx="584200"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63540" name="Line 19"/>
            <p:cNvSpPr>
              <a:spLocks noChangeShapeType="1"/>
            </p:cNvSpPr>
            <p:nvPr/>
          </p:nvSpPr>
          <p:spPr bwMode="auto">
            <a:xfrm>
              <a:off x="3849688" y="4356100"/>
              <a:ext cx="0" cy="508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D701B786-4DDB-476E-8AAC-30D93FDCF9DD}" type="slidenum">
              <a:rPr lang="en-US"/>
              <a:pPr>
                <a:defRPr/>
              </a:pPr>
              <a:t>4</a:t>
            </a:fld>
            <a:endParaRPr lang="en-US"/>
          </a:p>
        </p:txBody>
      </p:sp>
      <p:sp>
        <p:nvSpPr>
          <p:cNvPr id="10244"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Ιεραρχία Μνήμης</a:t>
            </a:r>
            <a:endParaRPr lang="en-US" altLang="en-US" smtClean="0">
              <a:solidFill>
                <a:schemeClr val="accent2"/>
              </a:solidFill>
            </a:endParaRPr>
          </a:p>
        </p:txBody>
      </p:sp>
      <p:graphicFrame>
        <p:nvGraphicFramePr>
          <p:cNvPr id="10242" name="Object 18" descr="MEMORY"/>
          <p:cNvGraphicFramePr>
            <a:graphicFrameLocks noChangeAspect="1"/>
          </p:cNvGraphicFramePr>
          <p:nvPr>
            <p:extLst>
              <p:ext uri="{D42A27DB-BD31-4B8C-83A1-F6EECF244321}">
                <p14:modId xmlns:p14="http://schemas.microsoft.com/office/powerpoint/2010/main" val="1316612892"/>
              </p:ext>
            </p:extLst>
          </p:nvPr>
        </p:nvGraphicFramePr>
        <p:xfrm>
          <a:off x="0" y="1371600"/>
          <a:ext cx="7924800" cy="5486400"/>
        </p:xfrm>
        <a:graphic>
          <a:graphicData uri="http://schemas.openxmlformats.org/presentationml/2006/ole">
            <mc:AlternateContent xmlns:mc="http://schemas.openxmlformats.org/markup-compatibility/2006">
              <mc:Choice xmlns:v="urn:schemas-microsoft-com:vml" Requires="v">
                <p:oleObj spid="_x0000_s10270" name="Chart" r:id="rId4" imgW="6095897" imgH="4067295" progId="MSGraph.Chart.8">
                  <p:embed followColorScheme="full"/>
                </p:oleObj>
              </mc:Choice>
              <mc:Fallback>
                <p:oleObj name="Chart" r:id="rId4" imgW="6095897" imgH="4067295" progId="MSGraph.Chart.8">
                  <p:embed followColorScheme="full"/>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7924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4979" name="Rectangle 19"/>
          <p:cNvSpPr>
            <a:spLocks noChangeArrowheads="1"/>
          </p:cNvSpPr>
          <p:nvPr/>
        </p:nvSpPr>
        <p:spPr bwMode="auto">
          <a:xfrm>
            <a:off x="4038600" y="2209800"/>
            <a:ext cx="16065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l-GR" altLang="en-US" sz="2400">
                <a:solidFill>
                  <a:srgbClr val="FC0128"/>
                </a:solidFill>
                <a:latin typeface="Arial" pitchFamily="34" charset="0"/>
                <a:cs typeface="Arial" pitchFamily="34" charset="0"/>
              </a:rPr>
              <a:t>Νόμος του</a:t>
            </a:r>
          </a:p>
          <a:p>
            <a:r>
              <a:rPr lang="en-US" altLang="en-US" sz="2400">
                <a:solidFill>
                  <a:srgbClr val="FC0128"/>
                </a:solidFill>
                <a:latin typeface="Arial" pitchFamily="34" charset="0"/>
                <a:cs typeface="Arial" pitchFamily="34" charset="0"/>
              </a:rPr>
              <a:t>Moore</a:t>
            </a:r>
          </a:p>
        </p:txBody>
      </p:sp>
      <p:grpSp>
        <p:nvGrpSpPr>
          <p:cNvPr id="2" name="Group 20" descr="MICROPROCESSORS"/>
          <p:cNvGrpSpPr>
            <a:grpSpLocks/>
          </p:cNvGrpSpPr>
          <p:nvPr/>
        </p:nvGrpSpPr>
        <p:grpSpPr bwMode="auto">
          <a:xfrm>
            <a:off x="6019800" y="762000"/>
            <a:ext cx="3124200" cy="1123950"/>
            <a:chOff x="4449" y="816"/>
            <a:chExt cx="1191" cy="708"/>
          </a:xfrm>
        </p:grpSpPr>
        <p:sp>
          <p:nvSpPr>
            <p:cNvPr id="10251" name="Rectangle 21"/>
            <p:cNvSpPr>
              <a:spLocks noChangeArrowheads="1"/>
            </p:cNvSpPr>
            <p:nvPr/>
          </p:nvSpPr>
          <p:spPr bwMode="auto">
            <a:xfrm>
              <a:off x="4608" y="816"/>
              <a:ext cx="103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solidFill>
                    <a:srgbClr val="FF3300"/>
                  </a:solidFill>
                  <a:latin typeface="Arial" pitchFamily="34" charset="0"/>
                  <a:cs typeface="Arial" pitchFamily="34" charset="0"/>
                </a:rPr>
                <a:t>microprocessors</a:t>
              </a:r>
            </a:p>
            <a:p>
              <a:r>
                <a:rPr lang="en-US" altLang="en-US">
                  <a:solidFill>
                    <a:srgbClr val="FF3300"/>
                  </a:solidFill>
                  <a:latin typeface="Arial" pitchFamily="34" charset="0"/>
                  <a:cs typeface="Arial" pitchFamily="34" charset="0"/>
                </a:rPr>
                <a:t>55%/</a:t>
              </a:r>
              <a:r>
                <a:rPr lang="el-GR" altLang="en-US">
                  <a:solidFill>
                    <a:srgbClr val="FF3300"/>
                  </a:solidFill>
                  <a:latin typeface="Arial" pitchFamily="34" charset="0"/>
                  <a:cs typeface="Arial" pitchFamily="34" charset="0"/>
                </a:rPr>
                <a:t>χρόνο</a:t>
              </a:r>
              <a:endParaRPr lang="en-US" altLang="en-US">
                <a:solidFill>
                  <a:srgbClr val="FF3300"/>
                </a:solidFill>
                <a:latin typeface="Arial" pitchFamily="34" charset="0"/>
                <a:cs typeface="Arial" pitchFamily="34" charset="0"/>
              </a:endParaRPr>
            </a:p>
            <a:p>
              <a:r>
                <a:rPr lang="en-US" altLang="en-US" sz="2400">
                  <a:solidFill>
                    <a:srgbClr val="FF3300"/>
                  </a:solidFill>
                  <a:latin typeface="Arial" pitchFamily="34" charset="0"/>
                  <a:cs typeface="Arial" pitchFamily="34" charset="0"/>
                </a:rPr>
                <a:t>(2X/1.5</a:t>
              </a:r>
              <a:r>
                <a:rPr lang="el-GR" altLang="en-US" sz="2400">
                  <a:solidFill>
                    <a:srgbClr val="FF3300"/>
                  </a:solidFill>
                  <a:latin typeface="Arial" pitchFamily="34" charset="0"/>
                  <a:cs typeface="Arial" pitchFamily="34" charset="0"/>
                </a:rPr>
                <a:t>χρ</a:t>
              </a:r>
              <a:r>
                <a:rPr lang="en-US" altLang="en-US" sz="2400">
                  <a:solidFill>
                    <a:srgbClr val="FF3300"/>
                  </a:solidFill>
                  <a:latin typeface="Arial" pitchFamily="34" charset="0"/>
                  <a:cs typeface="Arial" pitchFamily="34" charset="0"/>
                </a:rPr>
                <a:t>)</a:t>
              </a:r>
            </a:p>
          </p:txBody>
        </p:sp>
        <p:cxnSp>
          <p:nvCxnSpPr>
            <p:cNvPr id="10252" name="AutoShape 22"/>
            <p:cNvCxnSpPr>
              <a:cxnSpLocks noChangeShapeType="1"/>
              <a:stCxn id="10251" idx="1"/>
            </p:cNvCxnSpPr>
            <p:nvPr/>
          </p:nvCxnSpPr>
          <p:spPr bwMode="auto">
            <a:xfrm rot="10800000" flipV="1">
              <a:off x="4449" y="1189"/>
              <a:ext cx="159" cy="135"/>
            </a:xfrm>
            <a:prstGeom prst="curvedConnector2">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cxnSp>
      </p:grpSp>
      <p:grpSp>
        <p:nvGrpSpPr>
          <p:cNvPr id="3" name="Group 23" descr="DRAM"/>
          <p:cNvGrpSpPr>
            <a:grpSpLocks/>
          </p:cNvGrpSpPr>
          <p:nvPr/>
        </p:nvGrpSpPr>
        <p:grpSpPr bwMode="auto">
          <a:xfrm>
            <a:off x="6850063" y="4343400"/>
            <a:ext cx="2065337" cy="1489075"/>
            <a:chOff x="4410" y="2606"/>
            <a:chExt cx="1301" cy="938"/>
          </a:xfrm>
        </p:grpSpPr>
        <p:sp>
          <p:nvSpPr>
            <p:cNvPr id="10249" name="Rectangle 24"/>
            <p:cNvSpPr>
              <a:spLocks noChangeArrowheads="1"/>
            </p:cNvSpPr>
            <p:nvPr/>
          </p:nvSpPr>
          <p:spPr bwMode="auto">
            <a:xfrm>
              <a:off x="4657" y="2606"/>
              <a:ext cx="1054"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l-GR" altLang="en-US" sz="2400">
                <a:latin typeface="Arial" pitchFamily="34" charset="0"/>
                <a:cs typeface="Arial" pitchFamily="34" charset="0"/>
              </a:endParaRPr>
            </a:p>
            <a:p>
              <a:r>
                <a:rPr lang="en-US" altLang="en-US" sz="2400">
                  <a:solidFill>
                    <a:schemeClr val="accent2"/>
                  </a:solidFill>
                  <a:latin typeface="Arial" pitchFamily="34" charset="0"/>
                  <a:cs typeface="Arial" pitchFamily="34" charset="0"/>
                </a:rPr>
                <a:t>DRAM</a:t>
              </a:r>
            </a:p>
            <a:p>
              <a:r>
                <a:rPr lang="en-US" altLang="en-US">
                  <a:solidFill>
                    <a:schemeClr val="accent2"/>
                  </a:solidFill>
                  <a:latin typeface="Arial" pitchFamily="34" charset="0"/>
                  <a:cs typeface="Arial" pitchFamily="34" charset="0"/>
                </a:rPr>
                <a:t>7%/</a:t>
              </a:r>
              <a:r>
                <a:rPr lang="el-GR" altLang="en-US">
                  <a:solidFill>
                    <a:schemeClr val="accent2"/>
                  </a:solidFill>
                  <a:latin typeface="Arial" pitchFamily="34" charset="0"/>
                  <a:cs typeface="Arial" pitchFamily="34" charset="0"/>
                </a:rPr>
                <a:t>χρόνο</a:t>
              </a:r>
              <a:endParaRPr lang="en-US" altLang="en-US">
                <a:solidFill>
                  <a:schemeClr val="accent2"/>
                </a:solidFill>
                <a:latin typeface="Arial" pitchFamily="34" charset="0"/>
                <a:cs typeface="Arial" pitchFamily="34" charset="0"/>
              </a:endParaRPr>
            </a:p>
            <a:p>
              <a:r>
                <a:rPr lang="en-US" altLang="en-US" sz="2400">
                  <a:solidFill>
                    <a:schemeClr val="accent2"/>
                  </a:solidFill>
                  <a:latin typeface="Arial" pitchFamily="34" charset="0"/>
                  <a:cs typeface="Arial" pitchFamily="34" charset="0"/>
                </a:rPr>
                <a:t>(2X/10</a:t>
              </a:r>
              <a:r>
                <a:rPr lang="el-GR" altLang="en-US" sz="2400">
                  <a:solidFill>
                    <a:schemeClr val="accent2"/>
                  </a:solidFill>
                  <a:latin typeface="Arial" pitchFamily="34" charset="0"/>
                  <a:cs typeface="Arial" pitchFamily="34" charset="0"/>
                </a:rPr>
                <a:t>χρ</a:t>
              </a:r>
              <a:r>
                <a:rPr lang="en-US" altLang="en-US" sz="2400">
                  <a:solidFill>
                    <a:schemeClr val="accent2"/>
                  </a:solidFill>
                  <a:latin typeface="Arial" pitchFamily="34" charset="0"/>
                  <a:cs typeface="Arial" pitchFamily="34" charset="0"/>
                </a:rPr>
                <a:t>)</a:t>
              </a:r>
            </a:p>
          </p:txBody>
        </p:sp>
        <p:cxnSp>
          <p:nvCxnSpPr>
            <p:cNvPr id="10250" name="AutoShape 25"/>
            <p:cNvCxnSpPr>
              <a:cxnSpLocks noChangeShapeType="1"/>
              <a:stCxn id="10249" idx="1"/>
            </p:cNvCxnSpPr>
            <p:nvPr/>
          </p:nvCxnSpPr>
          <p:spPr bwMode="auto">
            <a:xfrm rot="10800000">
              <a:off x="4410" y="2884"/>
              <a:ext cx="247" cy="95"/>
            </a:xfrm>
            <a:prstGeom prst="curvedConnector4">
              <a:avLst>
                <a:gd name="adj1" fmla="val 14574"/>
                <a:gd name="adj2" fmla="val 251579"/>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cxnSp>
      </p:grpSp>
      <p:sp>
        <p:nvSpPr>
          <p:cNvPr id="424986" name="Line 26" descr="MEMORY"/>
          <p:cNvSpPr>
            <a:spLocks noChangeShapeType="1"/>
          </p:cNvSpPr>
          <p:nvPr/>
        </p:nvSpPr>
        <p:spPr bwMode="auto">
          <a:xfrm>
            <a:off x="6019800" y="2743200"/>
            <a:ext cx="0" cy="2133600"/>
          </a:xfrm>
          <a:prstGeom prst="line">
            <a:avLst/>
          </a:prstGeom>
          <a:noFill/>
          <a:ln w="25400">
            <a:solidFill>
              <a:srgbClr val="FC0128"/>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49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4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9" grpId="0"/>
      <p:bldP spid="42498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01EAA04-301A-423A-9927-802E2BBC4C16}" type="slidenum">
              <a:rPr lang="en-US"/>
              <a:pPr>
                <a:defRPr/>
              </a:pPr>
              <a:t>40</a:t>
            </a:fld>
            <a:endParaRPr lang="en-US"/>
          </a:p>
        </p:txBody>
      </p:sp>
      <p:sp>
        <p:nvSpPr>
          <p:cNvPr id="364547"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 Misses</a:t>
            </a:r>
          </a:p>
        </p:txBody>
      </p:sp>
      <p:sp>
        <p:nvSpPr>
          <p:cNvPr id="364548" name="Text Box 3"/>
          <p:cNvSpPr txBox="1">
            <a:spLocks noChangeArrowheads="1"/>
          </p:cNvSpPr>
          <p:nvPr/>
        </p:nvSpPr>
        <p:spPr bwMode="auto">
          <a:xfrm>
            <a:off x="990600" y="1828800"/>
            <a:ext cx="78946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Όταν έχουμε ένα </a:t>
            </a:r>
            <a:r>
              <a:rPr lang="en-US" altLang="en-US" sz="2400"/>
              <a:t>write miss </a:t>
            </a:r>
            <a:r>
              <a:rPr lang="el-GR" altLang="en-US" sz="2400"/>
              <a:t>τότε το </a:t>
            </a:r>
            <a:r>
              <a:rPr lang="en-US" altLang="en-US" sz="2400"/>
              <a:t>control</a:t>
            </a:r>
            <a:r>
              <a:rPr lang="el-GR" altLang="en-US" sz="2400"/>
              <a:t> εκτελεί (συνήθως) </a:t>
            </a:r>
          </a:p>
          <a:p>
            <a:pPr eaLnBrk="1" hangingPunct="1"/>
            <a:r>
              <a:rPr lang="el-GR" altLang="en-US" sz="2400"/>
              <a:t>τις εξής διαδικασίες:</a:t>
            </a:r>
          </a:p>
          <a:p>
            <a:pPr eaLnBrk="1" hangingPunct="1"/>
            <a:endParaRPr lang="el-GR" altLang="en-US" sz="2400"/>
          </a:p>
          <a:p>
            <a:pPr eaLnBrk="1" hangingPunct="1"/>
            <a:r>
              <a:rPr lang="el-GR" altLang="en-US" sz="2400" b="1"/>
              <a:t>  </a:t>
            </a:r>
            <a:r>
              <a:rPr lang="en-US" altLang="en-US" sz="2400" b="1"/>
              <a:t>1)</a:t>
            </a:r>
            <a:r>
              <a:rPr lang="el-GR" altLang="en-US" sz="2400"/>
              <a:t> </a:t>
            </a:r>
            <a:r>
              <a:rPr lang="en-US" altLang="en-US" sz="2400"/>
              <a:t>PC = PC -4</a:t>
            </a:r>
          </a:p>
          <a:p>
            <a:pPr eaLnBrk="1" hangingPunct="1"/>
            <a:endParaRPr lang="en-US" altLang="en-US" sz="2400"/>
          </a:p>
          <a:p>
            <a:pPr eaLnBrk="1" hangingPunct="1"/>
            <a:r>
              <a:rPr lang="en-US" altLang="en-US" sz="2400"/>
              <a:t>  </a:t>
            </a:r>
            <a:r>
              <a:rPr lang="en-US" altLang="en-US" sz="2400" b="1"/>
              <a:t>2) </a:t>
            </a:r>
            <a:r>
              <a:rPr lang="el-GR" altLang="en-US" sz="2400"/>
              <a:t>Διάβασε από την κεντρική μνήμη</a:t>
            </a:r>
            <a:endParaRPr lang="en-US" altLang="en-US" sz="2400"/>
          </a:p>
          <a:p>
            <a:pPr eaLnBrk="1" hangingPunct="1"/>
            <a:endParaRPr lang="el-GR" altLang="en-US" sz="2400"/>
          </a:p>
          <a:p>
            <a:pPr eaLnBrk="1" hangingPunct="1"/>
            <a:r>
              <a:rPr lang="el-GR" altLang="en-US" sz="2400"/>
              <a:t>  </a:t>
            </a:r>
            <a:r>
              <a:rPr lang="en-US" altLang="en-US" sz="2400" b="1"/>
              <a:t>3)</a:t>
            </a:r>
            <a:r>
              <a:rPr lang="el-GR" altLang="en-US" sz="2400"/>
              <a:t> Ανανέωσε την </a:t>
            </a:r>
            <a:r>
              <a:rPr lang="en-US" altLang="en-US" sz="2400"/>
              <a:t>cache </a:t>
            </a:r>
            <a:r>
              <a:rPr lang="el-GR" altLang="en-US" sz="2400"/>
              <a:t>από την μνήμη</a:t>
            </a:r>
            <a:endParaRPr lang="en-US" altLang="en-US" sz="2400"/>
          </a:p>
          <a:p>
            <a:pPr eaLnBrk="1" hangingPunct="1"/>
            <a:endParaRPr lang="el-GR" altLang="en-US" sz="2400"/>
          </a:p>
          <a:p>
            <a:pPr eaLnBrk="1" hangingPunct="1"/>
            <a:r>
              <a:rPr lang="el-GR" altLang="en-US" sz="2400"/>
              <a:t>  </a:t>
            </a:r>
            <a:r>
              <a:rPr lang="en-US" altLang="en-US" sz="2400" b="1"/>
              <a:t>4) </a:t>
            </a:r>
            <a:r>
              <a:rPr lang="el-GR" altLang="en-US" sz="2400"/>
              <a:t>Αρχίζουμε ξανά την λειτουργία του </a:t>
            </a:r>
            <a:r>
              <a:rPr lang="en-US" altLang="en-US" sz="2400"/>
              <a:t>pipeline </a:t>
            </a:r>
            <a:r>
              <a:rPr lang="el-GR" altLang="en-US" sz="2400"/>
              <a:t>εκτελώντας </a:t>
            </a:r>
          </a:p>
          <a:p>
            <a:pPr eaLnBrk="1" hangingPunct="1"/>
            <a:r>
              <a:rPr lang="el-GR" altLang="en-US" sz="2400"/>
              <a:t>      την εντολή που πλέον θα βρει την τιμή στην </a:t>
            </a:r>
            <a:r>
              <a:rPr lang="en-US" altLang="en-US" sz="2400"/>
              <a:t>cache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lide Number Placeholder 5"/>
          <p:cNvSpPr>
            <a:spLocks noGrp="1"/>
          </p:cNvSpPr>
          <p:nvPr>
            <p:ph type="sldNum" sz="quarter" idx="12"/>
          </p:nvPr>
        </p:nvSpPr>
        <p:spPr/>
        <p:txBody>
          <a:bodyPr/>
          <a:lstStyle/>
          <a:p>
            <a:pPr>
              <a:defRPr/>
            </a:pPr>
            <a:fld id="{A82B439D-C2F5-41F3-8683-F4757AC5B316}" type="slidenum">
              <a:rPr lang="en-US"/>
              <a:pPr>
                <a:defRPr/>
              </a:pPr>
              <a:t>41</a:t>
            </a:fld>
            <a:endParaRPr lang="en-US"/>
          </a:p>
        </p:txBody>
      </p:sp>
      <p:sp>
        <p:nvSpPr>
          <p:cNvPr id="365571"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65572" name="Text Box 20"/>
          <p:cNvSpPr txBox="1">
            <a:spLocks noChangeArrowheads="1"/>
          </p:cNvSpPr>
          <p:nvPr/>
        </p:nvSpPr>
        <p:spPr bwMode="auto">
          <a:xfrm>
            <a:off x="441325" y="1260475"/>
            <a:ext cx="8366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Για να αποφύγουμε </a:t>
            </a:r>
            <a:r>
              <a:rPr lang="en-US" altLang="en-US" sz="2400"/>
              <a:t>structural hazards </a:t>
            </a:r>
            <a:r>
              <a:rPr lang="el-GR" altLang="en-US" sz="2400"/>
              <a:t>χρησιμοποιούμε δυο </a:t>
            </a:r>
            <a:r>
              <a:rPr lang="en-US" altLang="en-US" sz="2400"/>
              <a:t>caches,</a:t>
            </a:r>
          </a:p>
          <a:p>
            <a:pPr eaLnBrk="1" hangingPunct="1"/>
            <a:r>
              <a:rPr lang="el-GR" altLang="en-US" sz="2400"/>
              <a:t>μια για τις εντολές (</a:t>
            </a:r>
            <a:r>
              <a:rPr lang="en-US" altLang="en-US" sz="2400"/>
              <a:t>instruction) </a:t>
            </a:r>
            <a:r>
              <a:rPr lang="el-GR" altLang="en-US" sz="2400"/>
              <a:t>και μια για τα δεδομένα (</a:t>
            </a:r>
            <a:r>
              <a:rPr lang="en-US" altLang="en-US" sz="2400"/>
              <a:t>data)</a:t>
            </a:r>
          </a:p>
        </p:txBody>
      </p:sp>
      <p:grpSp>
        <p:nvGrpSpPr>
          <p:cNvPr id="365573" name="Group 21" descr="CACHE"/>
          <p:cNvGrpSpPr>
            <a:grpSpLocks/>
          </p:cNvGrpSpPr>
          <p:nvPr/>
        </p:nvGrpSpPr>
        <p:grpSpPr bwMode="auto">
          <a:xfrm>
            <a:off x="1219200" y="2133600"/>
            <a:ext cx="6951663" cy="4495800"/>
            <a:chOff x="192" y="528"/>
            <a:chExt cx="4996" cy="3187"/>
          </a:xfrm>
        </p:grpSpPr>
        <p:sp>
          <p:nvSpPr>
            <p:cNvPr id="365575" name="Rectangle 22"/>
            <p:cNvSpPr>
              <a:spLocks noChangeArrowheads="1"/>
            </p:cNvSpPr>
            <p:nvPr/>
          </p:nvSpPr>
          <p:spPr bwMode="auto">
            <a:xfrm>
              <a:off x="192" y="1201"/>
              <a:ext cx="258"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i="1">
                  <a:latin typeface="Arial" pitchFamily="34" charset="0"/>
                  <a:cs typeface="Arial" pitchFamily="34" charset="0"/>
                </a:rPr>
                <a:t>I</a:t>
              </a:r>
            </a:p>
            <a:p>
              <a:pPr algn="ctr"/>
              <a:r>
                <a:rPr lang="en-US" altLang="en-US" sz="1800" i="1">
                  <a:latin typeface="Arial" pitchFamily="34" charset="0"/>
                  <a:cs typeface="Arial" pitchFamily="34" charset="0"/>
                </a:rPr>
                <a:t>n</a:t>
              </a:r>
            </a:p>
            <a:p>
              <a:pPr algn="ctr"/>
              <a:r>
                <a:rPr lang="en-US" altLang="en-US" sz="1800" i="1">
                  <a:latin typeface="Arial" pitchFamily="34" charset="0"/>
                  <a:cs typeface="Arial" pitchFamily="34" charset="0"/>
                </a:rPr>
                <a:t>s</a:t>
              </a:r>
            </a:p>
            <a:p>
              <a:pPr algn="ctr"/>
              <a:r>
                <a:rPr lang="en-US" altLang="en-US" sz="1800" i="1">
                  <a:latin typeface="Arial" pitchFamily="34" charset="0"/>
                  <a:cs typeface="Arial" pitchFamily="34" charset="0"/>
                </a:rPr>
                <a:t>t</a:t>
              </a:r>
            </a:p>
            <a:p>
              <a:pPr algn="ctr"/>
              <a:r>
                <a:rPr lang="en-US" altLang="en-US" sz="1800" i="1">
                  <a:latin typeface="Arial" pitchFamily="34" charset="0"/>
                  <a:cs typeface="Arial" pitchFamily="34" charset="0"/>
                </a:rPr>
                <a:t>r.</a:t>
              </a:r>
            </a:p>
            <a:p>
              <a:pPr algn="ctr"/>
              <a:endParaRPr lang="en-US" altLang="en-US" sz="1800" i="1">
                <a:latin typeface="Arial" pitchFamily="34" charset="0"/>
                <a:cs typeface="Arial" pitchFamily="34" charset="0"/>
              </a:endParaRPr>
            </a:p>
            <a:p>
              <a:pPr algn="ctr"/>
              <a:r>
                <a:rPr lang="en-US" altLang="en-US" sz="1800" i="1">
                  <a:latin typeface="Arial" pitchFamily="34" charset="0"/>
                  <a:cs typeface="Arial" pitchFamily="34" charset="0"/>
                </a:rPr>
                <a:t>O</a:t>
              </a:r>
            </a:p>
            <a:p>
              <a:pPr algn="ctr"/>
              <a:r>
                <a:rPr lang="en-US" altLang="en-US" sz="1800" i="1">
                  <a:latin typeface="Arial" pitchFamily="34" charset="0"/>
                  <a:cs typeface="Arial" pitchFamily="34" charset="0"/>
                </a:rPr>
                <a:t>r</a:t>
              </a:r>
            </a:p>
            <a:p>
              <a:pPr algn="ctr"/>
              <a:r>
                <a:rPr lang="en-US" altLang="en-US" sz="1800" i="1">
                  <a:latin typeface="Arial" pitchFamily="34" charset="0"/>
                  <a:cs typeface="Arial" pitchFamily="34" charset="0"/>
                </a:rPr>
                <a:t>d</a:t>
              </a:r>
            </a:p>
            <a:p>
              <a:pPr algn="ctr"/>
              <a:r>
                <a:rPr lang="en-US" altLang="en-US" sz="1800" i="1">
                  <a:latin typeface="Arial" pitchFamily="34" charset="0"/>
                  <a:cs typeface="Arial" pitchFamily="34" charset="0"/>
                </a:rPr>
                <a:t>e</a:t>
              </a:r>
            </a:p>
            <a:p>
              <a:pPr algn="ctr"/>
              <a:r>
                <a:rPr lang="en-US" altLang="en-US" sz="1800" i="1">
                  <a:latin typeface="Arial" pitchFamily="34" charset="0"/>
                  <a:cs typeface="Arial" pitchFamily="34" charset="0"/>
                </a:rPr>
                <a:t>r</a:t>
              </a:r>
            </a:p>
          </p:txBody>
        </p:sp>
        <p:sp>
          <p:nvSpPr>
            <p:cNvPr id="365576" name="Line 23"/>
            <p:cNvSpPr>
              <a:spLocks noChangeShapeType="1"/>
            </p:cNvSpPr>
            <p:nvPr/>
          </p:nvSpPr>
          <p:spPr bwMode="auto">
            <a:xfrm>
              <a:off x="912" y="819"/>
              <a:ext cx="397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5577" name="Rectangle 24"/>
            <p:cNvSpPr>
              <a:spLocks noChangeArrowheads="1"/>
            </p:cNvSpPr>
            <p:nvPr/>
          </p:nvSpPr>
          <p:spPr bwMode="auto">
            <a:xfrm>
              <a:off x="2256" y="528"/>
              <a:ext cx="1527"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i="1">
                  <a:latin typeface="Arial" pitchFamily="34" charset="0"/>
                  <a:cs typeface="Arial" pitchFamily="34" charset="0"/>
                </a:rPr>
                <a:t>Time (clock cycles)</a:t>
              </a:r>
            </a:p>
          </p:txBody>
        </p:sp>
        <p:sp>
          <p:nvSpPr>
            <p:cNvPr id="365578" name="Rectangle 25"/>
            <p:cNvSpPr>
              <a:spLocks noChangeArrowheads="1"/>
            </p:cNvSpPr>
            <p:nvPr/>
          </p:nvSpPr>
          <p:spPr bwMode="auto">
            <a:xfrm>
              <a:off x="480" y="1104"/>
              <a:ext cx="66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latin typeface="Arial" pitchFamily="34" charset="0"/>
                  <a:cs typeface="Arial" pitchFamily="34" charset="0"/>
                </a:rPr>
                <a:t>Inst 0</a:t>
              </a:r>
            </a:p>
          </p:txBody>
        </p:sp>
        <p:sp>
          <p:nvSpPr>
            <p:cNvPr id="365579" name="Rectangle 26"/>
            <p:cNvSpPr>
              <a:spLocks noChangeArrowheads="1"/>
            </p:cNvSpPr>
            <p:nvPr/>
          </p:nvSpPr>
          <p:spPr bwMode="auto">
            <a:xfrm>
              <a:off x="480" y="1632"/>
              <a:ext cx="66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latin typeface="Arial" pitchFamily="34" charset="0"/>
                  <a:cs typeface="Arial" pitchFamily="34" charset="0"/>
                </a:rPr>
                <a:t>Inst 1</a:t>
              </a:r>
            </a:p>
          </p:txBody>
        </p:sp>
        <p:sp>
          <p:nvSpPr>
            <p:cNvPr id="365580" name="Rectangle 27"/>
            <p:cNvSpPr>
              <a:spLocks noChangeArrowheads="1"/>
            </p:cNvSpPr>
            <p:nvPr/>
          </p:nvSpPr>
          <p:spPr bwMode="auto">
            <a:xfrm>
              <a:off x="504" y="2187"/>
              <a:ext cx="66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latin typeface="Arial" pitchFamily="34" charset="0"/>
                  <a:cs typeface="Arial" pitchFamily="34" charset="0"/>
                </a:rPr>
                <a:t>Inst 2</a:t>
              </a:r>
            </a:p>
          </p:txBody>
        </p:sp>
        <p:sp>
          <p:nvSpPr>
            <p:cNvPr id="365581" name="Rectangle 28"/>
            <p:cNvSpPr>
              <a:spLocks noChangeArrowheads="1"/>
            </p:cNvSpPr>
            <p:nvPr/>
          </p:nvSpPr>
          <p:spPr bwMode="auto">
            <a:xfrm>
              <a:off x="480" y="3264"/>
              <a:ext cx="665"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latin typeface="Arial" pitchFamily="34" charset="0"/>
                  <a:cs typeface="Arial" pitchFamily="34" charset="0"/>
                </a:rPr>
                <a:t>Inst 4</a:t>
              </a:r>
            </a:p>
          </p:txBody>
        </p:sp>
        <p:sp>
          <p:nvSpPr>
            <p:cNvPr id="365582" name="Line 29"/>
            <p:cNvSpPr>
              <a:spLocks noChangeShapeType="1"/>
            </p:cNvSpPr>
            <p:nvPr/>
          </p:nvSpPr>
          <p:spPr bwMode="auto">
            <a:xfrm>
              <a:off x="1656" y="899"/>
              <a:ext cx="0" cy="28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583" name="Line 30"/>
            <p:cNvSpPr>
              <a:spLocks noChangeShapeType="1"/>
            </p:cNvSpPr>
            <p:nvPr/>
          </p:nvSpPr>
          <p:spPr bwMode="auto">
            <a:xfrm>
              <a:off x="2088" y="899"/>
              <a:ext cx="0" cy="28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584" name="Line 31"/>
            <p:cNvSpPr>
              <a:spLocks noChangeShapeType="1"/>
            </p:cNvSpPr>
            <p:nvPr/>
          </p:nvSpPr>
          <p:spPr bwMode="auto">
            <a:xfrm>
              <a:off x="2520" y="899"/>
              <a:ext cx="0" cy="28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585" name="Line 32"/>
            <p:cNvSpPr>
              <a:spLocks noChangeShapeType="1"/>
            </p:cNvSpPr>
            <p:nvPr/>
          </p:nvSpPr>
          <p:spPr bwMode="auto">
            <a:xfrm>
              <a:off x="2952" y="899"/>
              <a:ext cx="0" cy="28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586" name="Line 33"/>
            <p:cNvSpPr>
              <a:spLocks noChangeShapeType="1"/>
            </p:cNvSpPr>
            <p:nvPr/>
          </p:nvSpPr>
          <p:spPr bwMode="auto">
            <a:xfrm>
              <a:off x="3384" y="899"/>
              <a:ext cx="0" cy="28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587" name="Line 34"/>
            <p:cNvSpPr>
              <a:spLocks noChangeShapeType="1"/>
            </p:cNvSpPr>
            <p:nvPr/>
          </p:nvSpPr>
          <p:spPr bwMode="auto">
            <a:xfrm>
              <a:off x="3816" y="899"/>
              <a:ext cx="0" cy="28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588" name="Line 35"/>
            <p:cNvSpPr>
              <a:spLocks noChangeShapeType="1"/>
            </p:cNvSpPr>
            <p:nvPr/>
          </p:nvSpPr>
          <p:spPr bwMode="auto">
            <a:xfrm>
              <a:off x="4248" y="899"/>
              <a:ext cx="0" cy="28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589" name="Line 36"/>
            <p:cNvSpPr>
              <a:spLocks noChangeShapeType="1"/>
            </p:cNvSpPr>
            <p:nvPr/>
          </p:nvSpPr>
          <p:spPr bwMode="auto">
            <a:xfrm>
              <a:off x="4680" y="899"/>
              <a:ext cx="0" cy="28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590" name="Rectangle 37"/>
            <p:cNvSpPr>
              <a:spLocks noChangeArrowheads="1"/>
            </p:cNvSpPr>
            <p:nvPr/>
          </p:nvSpPr>
          <p:spPr bwMode="auto">
            <a:xfrm>
              <a:off x="504" y="2715"/>
              <a:ext cx="6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latin typeface="Arial" pitchFamily="34" charset="0"/>
                  <a:cs typeface="Arial" pitchFamily="34" charset="0"/>
                </a:rPr>
                <a:t>Inst 3</a:t>
              </a:r>
            </a:p>
          </p:txBody>
        </p:sp>
        <p:sp>
          <p:nvSpPr>
            <p:cNvPr id="365591" name="Line 38"/>
            <p:cNvSpPr>
              <a:spLocks noChangeShapeType="1"/>
            </p:cNvSpPr>
            <p:nvPr/>
          </p:nvSpPr>
          <p:spPr bwMode="auto">
            <a:xfrm>
              <a:off x="432" y="1152"/>
              <a:ext cx="0" cy="24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65592" name="Group 39"/>
            <p:cNvGrpSpPr>
              <a:grpSpLocks/>
            </p:cNvGrpSpPr>
            <p:nvPr/>
          </p:nvGrpSpPr>
          <p:grpSpPr bwMode="auto">
            <a:xfrm>
              <a:off x="1299" y="1056"/>
              <a:ext cx="2160" cy="528"/>
              <a:chOff x="1565" y="1152"/>
              <a:chExt cx="2160" cy="528"/>
            </a:xfrm>
          </p:grpSpPr>
          <p:grpSp>
            <p:nvGrpSpPr>
              <p:cNvPr id="365725" name="Group 40"/>
              <p:cNvGrpSpPr>
                <a:grpSpLocks/>
              </p:cNvGrpSpPr>
              <p:nvPr/>
            </p:nvGrpSpPr>
            <p:grpSpPr bwMode="auto">
              <a:xfrm>
                <a:off x="2451" y="1152"/>
                <a:ext cx="259" cy="481"/>
                <a:chOff x="2171" y="1413"/>
                <a:chExt cx="259" cy="481"/>
              </a:xfrm>
            </p:grpSpPr>
            <p:sp>
              <p:nvSpPr>
                <p:cNvPr id="365755" name="Freeform 41"/>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56" name="Rectangle 42"/>
                <p:cNvSpPr>
                  <a:spLocks noChangeArrowheads="1"/>
                </p:cNvSpPr>
                <p:nvPr/>
              </p:nvSpPr>
              <p:spPr bwMode="auto">
                <a:xfrm rot="5400000">
                  <a:off x="2079" y="1536"/>
                  <a:ext cx="42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ALU</a:t>
                  </a:r>
                </a:p>
              </p:txBody>
            </p:sp>
          </p:grpSp>
          <p:grpSp>
            <p:nvGrpSpPr>
              <p:cNvPr id="365726" name="Group 43"/>
              <p:cNvGrpSpPr>
                <a:grpSpLocks/>
              </p:cNvGrpSpPr>
              <p:nvPr/>
            </p:nvGrpSpPr>
            <p:grpSpPr bwMode="auto">
              <a:xfrm>
                <a:off x="1565" y="1248"/>
                <a:ext cx="346" cy="289"/>
                <a:chOff x="1285" y="1509"/>
                <a:chExt cx="346" cy="289"/>
              </a:xfrm>
            </p:grpSpPr>
            <p:sp>
              <p:nvSpPr>
                <p:cNvPr id="365751" name="Rectangle 44"/>
                <p:cNvSpPr>
                  <a:spLocks noChangeArrowheads="1"/>
                </p:cNvSpPr>
                <p:nvPr/>
              </p:nvSpPr>
              <p:spPr bwMode="auto">
                <a:xfrm>
                  <a:off x="1285" y="1511"/>
                  <a:ext cx="25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b="1">
                      <a:latin typeface="Arial" pitchFamily="34" charset="0"/>
                      <a:cs typeface="Arial" pitchFamily="34" charset="0"/>
                    </a:rPr>
                    <a:t>I$</a:t>
                  </a:r>
                </a:p>
              </p:txBody>
            </p:sp>
            <p:grpSp>
              <p:nvGrpSpPr>
                <p:cNvPr id="365752" name="Group 45"/>
                <p:cNvGrpSpPr>
                  <a:grpSpLocks/>
                </p:cNvGrpSpPr>
                <p:nvPr/>
              </p:nvGrpSpPr>
              <p:grpSpPr bwMode="auto">
                <a:xfrm>
                  <a:off x="1291" y="1509"/>
                  <a:ext cx="340" cy="289"/>
                  <a:chOff x="1291" y="1509"/>
                  <a:chExt cx="340" cy="289"/>
                </a:xfrm>
              </p:grpSpPr>
              <p:sp>
                <p:nvSpPr>
                  <p:cNvPr id="365753" name="Freeform 46"/>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54" name="Freeform 47"/>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65727" name="Rectangle 48"/>
              <p:cNvSpPr>
                <a:spLocks noChangeArrowheads="1"/>
              </p:cNvSpPr>
              <p:nvPr/>
            </p:nvSpPr>
            <p:spPr bwMode="auto">
              <a:xfrm>
                <a:off x="2010" y="1254"/>
                <a:ext cx="405"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728" name="Group 49"/>
              <p:cNvGrpSpPr>
                <a:grpSpLocks/>
              </p:cNvGrpSpPr>
              <p:nvPr/>
            </p:nvGrpSpPr>
            <p:grpSpPr bwMode="auto">
              <a:xfrm>
                <a:off x="2031" y="1248"/>
                <a:ext cx="296" cy="289"/>
                <a:chOff x="1751" y="1509"/>
                <a:chExt cx="296" cy="289"/>
              </a:xfrm>
            </p:grpSpPr>
            <p:sp>
              <p:nvSpPr>
                <p:cNvPr id="365749" name="Freeform 50"/>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50" name="Freeform 51"/>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729" name="Line 52"/>
              <p:cNvSpPr>
                <a:spLocks noChangeShapeType="1"/>
              </p:cNvSpPr>
              <p:nvPr/>
            </p:nvSpPr>
            <p:spPr bwMode="auto">
              <a:xfrm>
                <a:off x="1916" y="1392"/>
                <a:ext cx="1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730" name="Freeform 53"/>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31" name="Line 54"/>
              <p:cNvSpPr>
                <a:spLocks noChangeShapeType="1"/>
              </p:cNvSpPr>
              <p:nvPr/>
            </p:nvSpPr>
            <p:spPr bwMode="auto">
              <a:xfrm>
                <a:off x="2332" y="1296"/>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732" name="Rectangle 55"/>
              <p:cNvSpPr>
                <a:spLocks noChangeArrowheads="1"/>
              </p:cNvSpPr>
              <p:nvPr/>
            </p:nvSpPr>
            <p:spPr bwMode="auto">
              <a:xfrm>
                <a:off x="2828" y="1250"/>
                <a:ext cx="31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D$</a:t>
                </a:r>
              </a:p>
            </p:txBody>
          </p:sp>
          <p:grpSp>
            <p:nvGrpSpPr>
              <p:cNvPr id="365733" name="Group 56"/>
              <p:cNvGrpSpPr>
                <a:grpSpLocks/>
              </p:cNvGrpSpPr>
              <p:nvPr/>
            </p:nvGrpSpPr>
            <p:grpSpPr bwMode="auto">
              <a:xfrm>
                <a:off x="2880" y="1248"/>
                <a:ext cx="325" cy="289"/>
                <a:chOff x="2600" y="1509"/>
                <a:chExt cx="325" cy="289"/>
              </a:xfrm>
            </p:grpSpPr>
            <p:sp>
              <p:nvSpPr>
                <p:cNvPr id="365747" name="Freeform 57"/>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48" name="Freeform 58"/>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734" name="Rectangle 59"/>
              <p:cNvSpPr>
                <a:spLocks noChangeArrowheads="1"/>
              </p:cNvSpPr>
              <p:nvPr/>
            </p:nvSpPr>
            <p:spPr bwMode="auto">
              <a:xfrm>
                <a:off x="3320" y="1250"/>
                <a:ext cx="40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735" name="Group 60"/>
              <p:cNvGrpSpPr>
                <a:grpSpLocks/>
              </p:cNvGrpSpPr>
              <p:nvPr/>
            </p:nvGrpSpPr>
            <p:grpSpPr bwMode="auto">
              <a:xfrm>
                <a:off x="3348" y="1248"/>
                <a:ext cx="284" cy="289"/>
                <a:chOff x="3068" y="1509"/>
                <a:chExt cx="284" cy="289"/>
              </a:xfrm>
            </p:grpSpPr>
            <p:sp>
              <p:nvSpPr>
                <p:cNvPr id="365745" name="Freeform 61"/>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46" name="Freeform 62"/>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736" name="Line 63"/>
              <p:cNvSpPr>
                <a:spLocks noChangeShapeType="1"/>
              </p:cNvSpPr>
              <p:nvPr/>
            </p:nvSpPr>
            <p:spPr bwMode="auto">
              <a:xfrm>
                <a:off x="3201" y="1392"/>
                <a:ext cx="13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737" name="Line 64"/>
              <p:cNvSpPr>
                <a:spLocks noChangeShapeType="1"/>
              </p:cNvSpPr>
              <p:nvPr/>
            </p:nvSpPr>
            <p:spPr bwMode="auto">
              <a:xfrm>
                <a:off x="2717" y="1392"/>
                <a:ext cx="1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738" name="Line 65"/>
              <p:cNvSpPr>
                <a:spLocks noChangeShapeType="1"/>
              </p:cNvSpPr>
              <p:nvPr/>
            </p:nvSpPr>
            <p:spPr bwMode="auto">
              <a:xfrm>
                <a:off x="2332" y="1488"/>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739" name="Line 66"/>
              <p:cNvSpPr>
                <a:spLocks noChangeShapeType="1"/>
              </p:cNvSpPr>
              <p:nvPr/>
            </p:nvSpPr>
            <p:spPr bwMode="auto">
              <a:xfrm>
                <a:off x="2416" y="14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40" name="Line 67"/>
              <p:cNvSpPr>
                <a:spLocks noChangeShapeType="1"/>
              </p:cNvSpPr>
              <p:nvPr/>
            </p:nvSpPr>
            <p:spPr bwMode="auto">
              <a:xfrm>
                <a:off x="2416" y="168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41" name="Line 68"/>
              <p:cNvSpPr>
                <a:spLocks noChangeShapeType="1"/>
              </p:cNvSpPr>
              <p:nvPr/>
            </p:nvSpPr>
            <p:spPr bwMode="auto">
              <a:xfrm>
                <a:off x="2752" y="1392"/>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42" name="Line 69"/>
              <p:cNvSpPr>
                <a:spLocks noChangeShapeType="1"/>
              </p:cNvSpPr>
              <p:nvPr/>
            </p:nvSpPr>
            <p:spPr bwMode="auto">
              <a:xfrm flipH="1">
                <a:off x="2832"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43" name="Line 70"/>
              <p:cNvSpPr>
                <a:spLocks noChangeShapeType="1"/>
              </p:cNvSpPr>
              <p:nvPr/>
            </p:nvSpPr>
            <p:spPr bwMode="auto">
              <a:xfrm>
                <a:off x="2832" y="1632"/>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44" name="Line 71"/>
              <p:cNvSpPr>
                <a:spLocks noChangeShapeType="1"/>
              </p:cNvSpPr>
              <p:nvPr/>
            </p:nvSpPr>
            <p:spPr bwMode="auto">
              <a:xfrm>
                <a:off x="3264"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5593" name="Group 72"/>
            <p:cNvGrpSpPr>
              <a:grpSpLocks/>
            </p:cNvGrpSpPr>
            <p:nvPr/>
          </p:nvGrpSpPr>
          <p:grpSpPr bwMode="auto">
            <a:xfrm>
              <a:off x="1730" y="1584"/>
              <a:ext cx="2162" cy="528"/>
              <a:chOff x="1564" y="1152"/>
              <a:chExt cx="2162" cy="528"/>
            </a:xfrm>
          </p:grpSpPr>
          <p:grpSp>
            <p:nvGrpSpPr>
              <p:cNvPr id="365693" name="Group 73"/>
              <p:cNvGrpSpPr>
                <a:grpSpLocks/>
              </p:cNvGrpSpPr>
              <p:nvPr/>
            </p:nvGrpSpPr>
            <p:grpSpPr bwMode="auto">
              <a:xfrm>
                <a:off x="2451" y="1152"/>
                <a:ext cx="259" cy="481"/>
                <a:chOff x="2171" y="1413"/>
                <a:chExt cx="259" cy="481"/>
              </a:xfrm>
            </p:grpSpPr>
            <p:sp>
              <p:nvSpPr>
                <p:cNvPr id="365723" name="Freeform 74"/>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24" name="Rectangle 75"/>
                <p:cNvSpPr>
                  <a:spLocks noChangeArrowheads="1"/>
                </p:cNvSpPr>
                <p:nvPr/>
              </p:nvSpPr>
              <p:spPr bwMode="auto">
                <a:xfrm rot="5400000">
                  <a:off x="2079" y="1536"/>
                  <a:ext cx="42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ALU</a:t>
                  </a:r>
                </a:p>
              </p:txBody>
            </p:sp>
          </p:grpSp>
          <p:grpSp>
            <p:nvGrpSpPr>
              <p:cNvPr id="365694" name="Group 76"/>
              <p:cNvGrpSpPr>
                <a:grpSpLocks/>
              </p:cNvGrpSpPr>
              <p:nvPr/>
            </p:nvGrpSpPr>
            <p:grpSpPr bwMode="auto">
              <a:xfrm>
                <a:off x="1564" y="1247"/>
                <a:ext cx="347" cy="290"/>
                <a:chOff x="1284" y="1508"/>
                <a:chExt cx="347" cy="290"/>
              </a:xfrm>
            </p:grpSpPr>
            <p:sp>
              <p:nvSpPr>
                <p:cNvPr id="365719" name="Rectangle 77"/>
                <p:cNvSpPr>
                  <a:spLocks noChangeArrowheads="1"/>
                </p:cNvSpPr>
                <p:nvPr/>
              </p:nvSpPr>
              <p:spPr bwMode="auto">
                <a:xfrm>
                  <a:off x="1284" y="1508"/>
                  <a:ext cx="25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b="1">
                      <a:latin typeface="Arial" pitchFamily="34" charset="0"/>
                      <a:cs typeface="Arial" pitchFamily="34" charset="0"/>
                    </a:rPr>
                    <a:t>I$</a:t>
                  </a:r>
                </a:p>
              </p:txBody>
            </p:sp>
            <p:grpSp>
              <p:nvGrpSpPr>
                <p:cNvPr id="365720" name="Group 78"/>
                <p:cNvGrpSpPr>
                  <a:grpSpLocks/>
                </p:cNvGrpSpPr>
                <p:nvPr/>
              </p:nvGrpSpPr>
              <p:grpSpPr bwMode="auto">
                <a:xfrm>
                  <a:off x="1291" y="1509"/>
                  <a:ext cx="340" cy="289"/>
                  <a:chOff x="1291" y="1509"/>
                  <a:chExt cx="340" cy="289"/>
                </a:xfrm>
              </p:grpSpPr>
              <p:sp>
                <p:nvSpPr>
                  <p:cNvPr id="365721" name="Freeform 79"/>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22" name="Freeform 80"/>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65695" name="Rectangle 81"/>
              <p:cNvSpPr>
                <a:spLocks noChangeArrowheads="1"/>
              </p:cNvSpPr>
              <p:nvPr/>
            </p:nvSpPr>
            <p:spPr bwMode="auto">
              <a:xfrm>
                <a:off x="2011" y="1255"/>
                <a:ext cx="40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696" name="Group 82"/>
              <p:cNvGrpSpPr>
                <a:grpSpLocks/>
              </p:cNvGrpSpPr>
              <p:nvPr/>
            </p:nvGrpSpPr>
            <p:grpSpPr bwMode="auto">
              <a:xfrm>
                <a:off x="2031" y="1248"/>
                <a:ext cx="296" cy="289"/>
                <a:chOff x="1751" y="1509"/>
                <a:chExt cx="296" cy="289"/>
              </a:xfrm>
            </p:grpSpPr>
            <p:sp>
              <p:nvSpPr>
                <p:cNvPr id="365717" name="Freeform 83"/>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18" name="Freeform 84"/>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97" name="Line 85"/>
              <p:cNvSpPr>
                <a:spLocks noChangeShapeType="1"/>
              </p:cNvSpPr>
              <p:nvPr/>
            </p:nvSpPr>
            <p:spPr bwMode="auto">
              <a:xfrm>
                <a:off x="1916" y="1392"/>
                <a:ext cx="1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98" name="Freeform 86"/>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99" name="Line 87"/>
              <p:cNvSpPr>
                <a:spLocks noChangeShapeType="1"/>
              </p:cNvSpPr>
              <p:nvPr/>
            </p:nvSpPr>
            <p:spPr bwMode="auto">
              <a:xfrm>
                <a:off x="2332" y="1296"/>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700" name="Rectangle 88"/>
              <p:cNvSpPr>
                <a:spLocks noChangeArrowheads="1"/>
              </p:cNvSpPr>
              <p:nvPr/>
            </p:nvSpPr>
            <p:spPr bwMode="auto">
              <a:xfrm>
                <a:off x="2829" y="1247"/>
                <a:ext cx="31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D$</a:t>
                </a:r>
              </a:p>
            </p:txBody>
          </p:sp>
          <p:grpSp>
            <p:nvGrpSpPr>
              <p:cNvPr id="365701" name="Group 89"/>
              <p:cNvGrpSpPr>
                <a:grpSpLocks/>
              </p:cNvGrpSpPr>
              <p:nvPr/>
            </p:nvGrpSpPr>
            <p:grpSpPr bwMode="auto">
              <a:xfrm>
                <a:off x="2880" y="1248"/>
                <a:ext cx="325" cy="289"/>
                <a:chOff x="2600" y="1509"/>
                <a:chExt cx="325" cy="289"/>
              </a:xfrm>
            </p:grpSpPr>
            <p:sp>
              <p:nvSpPr>
                <p:cNvPr id="365715" name="Freeform 90"/>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16" name="Freeform 91"/>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702" name="Rectangle 92"/>
              <p:cNvSpPr>
                <a:spLocks noChangeArrowheads="1"/>
              </p:cNvSpPr>
              <p:nvPr/>
            </p:nvSpPr>
            <p:spPr bwMode="auto">
              <a:xfrm>
                <a:off x="3321" y="1247"/>
                <a:ext cx="405"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703" name="Group 93"/>
              <p:cNvGrpSpPr>
                <a:grpSpLocks/>
              </p:cNvGrpSpPr>
              <p:nvPr/>
            </p:nvGrpSpPr>
            <p:grpSpPr bwMode="auto">
              <a:xfrm>
                <a:off x="3348" y="1248"/>
                <a:ext cx="284" cy="289"/>
                <a:chOff x="3068" y="1509"/>
                <a:chExt cx="284" cy="289"/>
              </a:xfrm>
            </p:grpSpPr>
            <p:sp>
              <p:nvSpPr>
                <p:cNvPr id="365713" name="Freeform 94"/>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14" name="Freeform 95"/>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704" name="Line 96"/>
              <p:cNvSpPr>
                <a:spLocks noChangeShapeType="1"/>
              </p:cNvSpPr>
              <p:nvPr/>
            </p:nvSpPr>
            <p:spPr bwMode="auto">
              <a:xfrm>
                <a:off x="3201" y="1392"/>
                <a:ext cx="13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705" name="Line 97"/>
              <p:cNvSpPr>
                <a:spLocks noChangeShapeType="1"/>
              </p:cNvSpPr>
              <p:nvPr/>
            </p:nvSpPr>
            <p:spPr bwMode="auto">
              <a:xfrm>
                <a:off x="2717" y="1392"/>
                <a:ext cx="1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706" name="Line 98"/>
              <p:cNvSpPr>
                <a:spLocks noChangeShapeType="1"/>
              </p:cNvSpPr>
              <p:nvPr/>
            </p:nvSpPr>
            <p:spPr bwMode="auto">
              <a:xfrm>
                <a:off x="2332" y="1488"/>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707" name="Line 99"/>
              <p:cNvSpPr>
                <a:spLocks noChangeShapeType="1"/>
              </p:cNvSpPr>
              <p:nvPr/>
            </p:nvSpPr>
            <p:spPr bwMode="auto">
              <a:xfrm>
                <a:off x="2416" y="14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08" name="Line 100"/>
              <p:cNvSpPr>
                <a:spLocks noChangeShapeType="1"/>
              </p:cNvSpPr>
              <p:nvPr/>
            </p:nvSpPr>
            <p:spPr bwMode="auto">
              <a:xfrm>
                <a:off x="2416" y="168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09" name="Line 101"/>
              <p:cNvSpPr>
                <a:spLocks noChangeShapeType="1"/>
              </p:cNvSpPr>
              <p:nvPr/>
            </p:nvSpPr>
            <p:spPr bwMode="auto">
              <a:xfrm>
                <a:off x="2752" y="1392"/>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10" name="Line 102"/>
              <p:cNvSpPr>
                <a:spLocks noChangeShapeType="1"/>
              </p:cNvSpPr>
              <p:nvPr/>
            </p:nvSpPr>
            <p:spPr bwMode="auto">
              <a:xfrm flipH="1">
                <a:off x="2832"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11" name="Line 103"/>
              <p:cNvSpPr>
                <a:spLocks noChangeShapeType="1"/>
              </p:cNvSpPr>
              <p:nvPr/>
            </p:nvSpPr>
            <p:spPr bwMode="auto">
              <a:xfrm>
                <a:off x="2832" y="1632"/>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12" name="Line 104"/>
              <p:cNvSpPr>
                <a:spLocks noChangeShapeType="1"/>
              </p:cNvSpPr>
              <p:nvPr/>
            </p:nvSpPr>
            <p:spPr bwMode="auto">
              <a:xfrm>
                <a:off x="3264"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5594" name="Group 105"/>
            <p:cNvGrpSpPr>
              <a:grpSpLocks/>
            </p:cNvGrpSpPr>
            <p:nvPr/>
          </p:nvGrpSpPr>
          <p:grpSpPr bwMode="auto">
            <a:xfrm>
              <a:off x="2164" y="2112"/>
              <a:ext cx="2160" cy="528"/>
              <a:chOff x="1566" y="1152"/>
              <a:chExt cx="2160" cy="528"/>
            </a:xfrm>
          </p:grpSpPr>
          <p:grpSp>
            <p:nvGrpSpPr>
              <p:cNvPr id="365661" name="Group 106"/>
              <p:cNvGrpSpPr>
                <a:grpSpLocks/>
              </p:cNvGrpSpPr>
              <p:nvPr/>
            </p:nvGrpSpPr>
            <p:grpSpPr bwMode="auto">
              <a:xfrm>
                <a:off x="2451" y="1152"/>
                <a:ext cx="259" cy="481"/>
                <a:chOff x="2171" y="1413"/>
                <a:chExt cx="259" cy="481"/>
              </a:xfrm>
            </p:grpSpPr>
            <p:sp>
              <p:nvSpPr>
                <p:cNvPr id="365691" name="Freeform 107"/>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92" name="Rectangle 108"/>
                <p:cNvSpPr>
                  <a:spLocks noChangeArrowheads="1"/>
                </p:cNvSpPr>
                <p:nvPr/>
              </p:nvSpPr>
              <p:spPr bwMode="auto">
                <a:xfrm rot="5400000">
                  <a:off x="2079" y="1537"/>
                  <a:ext cx="42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ALU</a:t>
                  </a:r>
                </a:p>
              </p:txBody>
            </p:sp>
          </p:grpSp>
          <p:grpSp>
            <p:nvGrpSpPr>
              <p:cNvPr id="365662" name="Group 109"/>
              <p:cNvGrpSpPr>
                <a:grpSpLocks/>
              </p:cNvGrpSpPr>
              <p:nvPr/>
            </p:nvGrpSpPr>
            <p:grpSpPr bwMode="auto">
              <a:xfrm>
                <a:off x="1566" y="1248"/>
                <a:ext cx="345" cy="289"/>
                <a:chOff x="1286" y="1509"/>
                <a:chExt cx="345" cy="289"/>
              </a:xfrm>
            </p:grpSpPr>
            <p:sp>
              <p:nvSpPr>
                <p:cNvPr id="365687" name="Rectangle 110"/>
                <p:cNvSpPr>
                  <a:spLocks noChangeArrowheads="1"/>
                </p:cNvSpPr>
                <p:nvPr/>
              </p:nvSpPr>
              <p:spPr bwMode="auto">
                <a:xfrm>
                  <a:off x="1286" y="1511"/>
                  <a:ext cx="25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b="1">
                      <a:latin typeface="Arial" pitchFamily="34" charset="0"/>
                      <a:cs typeface="Arial" pitchFamily="34" charset="0"/>
                    </a:rPr>
                    <a:t>I$</a:t>
                  </a:r>
                </a:p>
              </p:txBody>
            </p:sp>
            <p:grpSp>
              <p:nvGrpSpPr>
                <p:cNvPr id="365688" name="Group 111"/>
                <p:cNvGrpSpPr>
                  <a:grpSpLocks/>
                </p:cNvGrpSpPr>
                <p:nvPr/>
              </p:nvGrpSpPr>
              <p:grpSpPr bwMode="auto">
                <a:xfrm>
                  <a:off x="1291" y="1509"/>
                  <a:ext cx="340" cy="289"/>
                  <a:chOff x="1291" y="1509"/>
                  <a:chExt cx="340" cy="289"/>
                </a:xfrm>
              </p:grpSpPr>
              <p:sp>
                <p:nvSpPr>
                  <p:cNvPr id="365689" name="Freeform 112"/>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90" name="Freeform 113"/>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65663" name="Rectangle 114"/>
              <p:cNvSpPr>
                <a:spLocks noChangeArrowheads="1"/>
              </p:cNvSpPr>
              <p:nvPr/>
            </p:nvSpPr>
            <p:spPr bwMode="auto">
              <a:xfrm>
                <a:off x="2012" y="1255"/>
                <a:ext cx="40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664" name="Group 115"/>
              <p:cNvGrpSpPr>
                <a:grpSpLocks/>
              </p:cNvGrpSpPr>
              <p:nvPr/>
            </p:nvGrpSpPr>
            <p:grpSpPr bwMode="auto">
              <a:xfrm>
                <a:off x="2031" y="1248"/>
                <a:ext cx="296" cy="289"/>
                <a:chOff x="1751" y="1509"/>
                <a:chExt cx="296" cy="289"/>
              </a:xfrm>
            </p:grpSpPr>
            <p:sp>
              <p:nvSpPr>
                <p:cNvPr id="365685" name="Freeform 116"/>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86" name="Freeform 117"/>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65" name="Line 118"/>
              <p:cNvSpPr>
                <a:spLocks noChangeShapeType="1"/>
              </p:cNvSpPr>
              <p:nvPr/>
            </p:nvSpPr>
            <p:spPr bwMode="auto">
              <a:xfrm>
                <a:off x="1916" y="1392"/>
                <a:ext cx="1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66" name="Freeform 119"/>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67" name="Line 120"/>
              <p:cNvSpPr>
                <a:spLocks noChangeShapeType="1"/>
              </p:cNvSpPr>
              <p:nvPr/>
            </p:nvSpPr>
            <p:spPr bwMode="auto">
              <a:xfrm>
                <a:off x="2332" y="1296"/>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68" name="Rectangle 121"/>
              <p:cNvSpPr>
                <a:spLocks noChangeArrowheads="1"/>
              </p:cNvSpPr>
              <p:nvPr/>
            </p:nvSpPr>
            <p:spPr bwMode="auto">
              <a:xfrm>
                <a:off x="2829" y="1250"/>
                <a:ext cx="31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D$</a:t>
                </a:r>
              </a:p>
            </p:txBody>
          </p:sp>
          <p:grpSp>
            <p:nvGrpSpPr>
              <p:cNvPr id="365669" name="Group 122"/>
              <p:cNvGrpSpPr>
                <a:grpSpLocks/>
              </p:cNvGrpSpPr>
              <p:nvPr/>
            </p:nvGrpSpPr>
            <p:grpSpPr bwMode="auto">
              <a:xfrm>
                <a:off x="2880" y="1248"/>
                <a:ext cx="325" cy="289"/>
                <a:chOff x="2600" y="1509"/>
                <a:chExt cx="325" cy="289"/>
              </a:xfrm>
            </p:grpSpPr>
            <p:sp>
              <p:nvSpPr>
                <p:cNvPr id="365683" name="Freeform 123"/>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84" name="Freeform 124"/>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70" name="Rectangle 125"/>
              <p:cNvSpPr>
                <a:spLocks noChangeArrowheads="1"/>
              </p:cNvSpPr>
              <p:nvPr/>
            </p:nvSpPr>
            <p:spPr bwMode="auto">
              <a:xfrm>
                <a:off x="3321" y="1250"/>
                <a:ext cx="405"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671" name="Group 126"/>
              <p:cNvGrpSpPr>
                <a:grpSpLocks/>
              </p:cNvGrpSpPr>
              <p:nvPr/>
            </p:nvGrpSpPr>
            <p:grpSpPr bwMode="auto">
              <a:xfrm>
                <a:off x="3348" y="1248"/>
                <a:ext cx="284" cy="289"/>
                <a:chOff x="3068" y="1509"/>
                <a:chExt cx="284" cy="289"/>
              </a:xfrm>
            </p:grpSpPr>
            <p:sp>
              <p:nvSpPr>
                <p:cNvPr id="365681" name="Freeform 127"/>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82" name="Freeform 128"/>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72" name="Line 129"/>
              <p:cNvSpPr>
                <a:spLocks noChangeShapeType="1"/>
              </p:cNvSpPr>
              <p:nvPr/>
            </p:nvSpPr>
            <p:spPr bwMode="auto">
              <a:xfrm>
                <a:off x="3201" y="1392"/>
                <a:ext cx="13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73" name="Line 130"/>
              <p:cNvSpPr>
                <a:spLocks noChangeShapeType="1"/>
              </p:cNvSpPr>
              <p:nvPr/>
            </p:nvSpPr>
            <p:spPr bwMode="auto">
              <a:xfrm>
                <a:off x="2717" y="1392"/>
                <a:ext cx="1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74" name="Line 131"/>
              <p:cNvSpPr>
                <a:spLocks noChangeShapeType="1"/>
              </p:cNvSpPr>
              <p:nvPr/>
            </p:nvSpPr>
            <p:spPr bwMode="auto">
              <a:xfrm>
                <a:off x="2332" y="1488"/>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75" name="Line 132"/>
              <p:cNvSpPr>
                <a:spLocks noChangeShapeType="1"/>
              </p:cNvSpPr>
              <p:nvPr/>
            </p:nvSpPr>
            <p:spPr bwMode="auto">
              <a:xfrm>
                <a:off x="2416" y="14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76" name="Line 133"/>
              <p:cNvSpPr>
                <a:spLocks noChangeShapeType="1"/>
              </p:cNvSpPr>
              <p:nvPr/>
            </p:nvSpPr>
            <p:spPr bwMode="auto">
              <a:xfrm>
                <a:off x="2416" y="168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77" name="Line 134"/>
              <p:cNvSpPr>
                <a:spLocks noChangeShapeType="1"/>
              </p:cNvSpPr>
              <p:nvPr/>
            </p:nvSpPr>
            <p:spPr bwMode="auto">
              <a:xfrm>
                <a:off x="2752" y="1392"/>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78" name="Line 135"/>
              <p:cNvSpPr>
                <a:spLocks noChangeShapeType="1"/>
              </p:cNvSpPr>
              <p:nvPr/>
            </p:nvSpPr>
            <p:spPr bwMode="auto">
              <a:xfrm flipH="1">
                <a:off x="2832"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79" name="Line 136"/>
              <p:cNvSpPr>
                <a:spLocks noChangeShapeType="1"/>
              </p:cNvSpPr>
              <p:nvPr/>
            </p:nvSpPr>
            <p:spPr bwMode="auto">
              <a:xfrm>
                <a:off x="2832" y="1632"/>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80" name="Line 137"/>
              <p:cNvSpPr>
                <a:spLocks noChangeShapeType="1"/>
              </p:cNvSpPr>
              <p:nvPr/>
            </p:nvSpPr>
            <p:spPr bwMode="auto">
              <a:xfrm>
                <a:off x="3264"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5595" name="Group 138"/>
            <p:cNvGrpSpPr>
              <a:grpSpLocks/>
            </p:cNvGrpSpPr>
            <p:nvPr/>
          </p:nvGrpSpPr>
          <p:grpSpPr bwMode="auto">
            <a:xfrm>
              <a:off x="2595" y="2640"/>
              <a:ext cx="2159" cy="528"/>
              <a:chOff x="1565" y="1152"/>
              <a:chExt cx="2159" cy="528"/>
            </a:xfrm>
          </p:grpSpPr>
          <p:grpSp>
            <p:nvGrpSpPr>
              <p:cNvPr id="365629" name="Group 139"/>
              <p:cNvGrpSpPr>
                <a:grpSpLocks/>
              </p:cNvGrpSpPr>
              <p:nvPr/>
            </p:nvGrpSpPr>
            <p:grpSpPr bwMode="auto">
              <a:xfrm>
                <a:off x="2453" y="1152"/>
                <a:ext cx="257" cy="481"/>
                <a:chOff x="2173" y="1413"/>
                <a:chExt cx="257" cy="481"/>
              </a:xfrm>
            </p:grpSpPr>
            <p:sp>
              <p:nvSpPr>
                <p:cNvPr id="365659" name="Freeform 140"/>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60" name="Rectangle 141"/>
                <p:cNvSpPr>
                  <a:spLocks noChangeArrowheads="1"/>
                </p:cNvSpPr>
                <p:nvPr/>
              </p:nvSpPr>
              <p:spPr bwMode="auto">
                <a:xfrm rot="5400000">
                  <a:off x="2081" y="1537"/>
                  <a:ext cx="42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ALU</a:t>
                  </a:r>
                </a:p>
              </p:txBody>
            </p:sp>
          </p:grpSp>
          <p:grpSp>
            <p:nvGrpSpPr>
              <p:cNvPr id="365630" name="Group 142"/>
              <p:cNvGrpSpPr>
                <a:grpSpLocks/>
              </p:cNvGrpSpPr>
              <p:nvPr/>
            </p:nvGrpSpPr>
            <p:grpSpPr bwMode="auto">
              <a:xfrm>
                <a:off x="1565" y="1248"/>
                <a:ext cx="346" cy="289"/>
                <a:chOff x="1285" y="1509"/>
                <a:chExt cx="346" cy="289"/>
              </a:xfrm>
            </p:grpSpPr>
            <p:sp>
              <p:nvSpPr>
                <p:cNvPr id="365655" name="Rectangle 143"/>
                <p:cNvSpPr>
                  <a:spLocks noChangeArrowheads="1"/>
                </p:cNvSpPr>
                <p:nvPr/>
              </p:nvSpPr>
              <p:spPr bwMode="auto">
                <a:xfrm>
                  <a:off x="1285" y="1511"/>
                  <a:ext cx="25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b="1">
                      <a:latin typeface="Arial" pitchFamily="34" charset="0"/>
                      <a:cs typeface="Arial" pitchFamily="34" charset="0"/>
                    </a:rPr>
                    <a:t>I$</a:t>
                  </a:r>
                </a:p>
              </p:txBody>
            </p:sp>
            <p:grpSp>
              <p:nvGrpSpPr>
                <p:cNvPr id="365656" name="Group 144"/>
                <p:cNvGrpSpPr>
                  <a:grpSpLocks/>
                </p:cNvGrpSpPr>
                <p:nvPr/>
              </p:nvGrpSpPr>
              <p:grpSpPr bwMode="auto">
                <a:xfrm>
                  <a:off x="1291" y="1509"/>
                  <a:ext cx="340" cy="289"/>
                  <a:chOff x="1291" y="1509"/>
                  <a:chExt cx="340" cy="289"/>
                </a:xfrm>
              </p:grpSpPr>
              <p:sp>
                <p:nvSpPr>
                  <p:cNvPr id="365657" name="Freeform 145"/>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58" name="Freeform 146"/>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65631" name="Rectangle 147"/>
              <p:cNvSpPr>
                <a:spLocks noChangeArrowheads="1"/>
              </p:cNvSpPr>
              <p:nvPr/>
            </p:nvSpPr>
            <p:spPr bwMode="auto">
              <a:xfrm>
                <a:off x="2012" y="1255"/>
                <a:ext cx="40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632" name="Group 148"/>
              <p:cNvGrpSpPr>
                <a:grpSpLocks/>
              </p:cNvGrpSpPr>
              <p:nvPr/>
            </p:nvGrpSpPr>
            <p:grpSpPr bwMode="auto">
              <a:xfrm>
                <a:off x="2031" y="1248"/>
                <a:ext cx="296" cy="289"/>
                <a:chOff x="1751" y="1509"/>
                <a:chExt cx="296" cy="289"/>
              </a:xfrm>
            </p:grpSpPr>
            <p:sp>
              <p:nvSpPr>
                <p:cNvPr id="365653" name="Freeform 149"/>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54" name="Freeform 150"/>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33" name="Line 151"/>
              <p:cNvSpPr>
                <a:spLocks noChangeShapeType="1"/>
              </p:cNvSpPr>
              <p:nvPr/>
            </p:nvSpPr>
            <p:spPr bwMode="auto">
              <a:xfrm>
                <a:off x="1916" y="1392"/>
                <a:ext cx="1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34" name="Freeform 152"/>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35" name="Line 153"/>
              <p:cNvSpPr>
                <a:spLocks noChangeShapeType="1"/>
              </p:cNvSpPr>
              <p:nvPr/>
            </p:nvSpPr>
            <p:spPr bwMode="auto">
              <a:xfrm>
                <a:off x="2332" y="1296"/>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36" name="Rectangle 154"/>
              <p:cNvSpPr>
                <a:spLocks noChangeArrowheads="1"/>
              </p:cNvSpPr>
              <p:nvPr/>
            </p:nvSpPr>
            <p:spPr bwMode="auto">
              <a:xfrm>
                <a:off x="2829" y="1250"/>
                <a:ext cx="31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D$</a:t>
                </a:r>
              </a:p>
            </p:txBody>
          </p:sp>
          <p:grpSp>
            <p:nvGrpSpPr>
              <p:cNvPr id="365637" name="Group 155"/>
              <p:cNvGrpSpPr>
                <a:grpSpLocks/>
              </p:cNvGrpSpPr>
              <p:nvPr/>
            </p:nvGrpSpPr>
            <p:grpSpPr bwMode="auto">
              <a:xfrm>
                <a:off x="2880" y="1248"/>
                <a:ext cx="325" cy="289"/>
                <a:chOff x="2600" y="1509"/>
                <a:chExt cx="325" cy="289"/>
              </a:xfrm>
            </p:grpSpPr>
            <p:sp>
              <p:nvSpPr>
                <p:cNvPr id="365651" name="Freeform 156"/>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52" name="Freeform 157"/>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38" name="Rectangle 158"/>
              <p:cNvSpPr>
                <a:spLocks noChangeArrowheads="1"/>
              </p:cNvSpPr>
              <p:nvPr/>
            </p:nvSpPr>
            <p:spPr bwMode="auto">
              <a:xfrm>
                <a:off x="3320" y="1250"/>
                <a:ext cx="40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639" name="Group 159"/>
              <p:cNvGrpSpPr>
                <a:grpSpLocks/>
              </p:cNvGrpSpPr>
              <p:nvPr/>
            </p:nvGrpSpPr>
            <p:grpSpPr bwMode="auto">
              <a:xfrm>
                <a:off x="3348" y="1248"/>
                <a:ext cx="284" cy="289"/>
                <a:chOff x="3068" y="1509"/>
                <a:chExt cx="284" cy="289"/>
              </a:xfrm>
            </p:grpSpPr>
            <p:sp>
              <p:nvSpPr>
                <p:cNvPr id="365649" name="Freeform 160"/>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50" name="Freeform 161"/>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40" name="Line 162"/>
              <p:cNvSpPr>
                <a:spLocks noChangeShapeType="1"/>
              </p:cNvSpPr>
              <p:nvPr/>
            </p:nvSpPr>
            <p:spPr bwMode="auto">
              <a:xfrm>
                <a:off x="3201" y="1392"/>
                <a:ext cx="13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41" name="Line 163"/>
              <p:cNvSpPr>
                <a:spLocks noChangeShapeType="1"/>
              </p:cNvSpPr>
              <p:nvPr/>
            </p:nvSpPr>
            <p:spPr bwMode="auto">
              <a:xfrm>
                <a:off x="2717" y="1392"/>
                <a:ext cx="1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42" name="Line 164"/>
              <p:cNvSpPr>
                <a:spLocks noChangeShapeType="1"/>
              </p:cNvSpPr>
              <p:nvPr/>
            </p:nvSpPr>
            <p:spPr bwMode="auto">
              <a:xfrm>
                <a:off x="2332" y="1488"/>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43" name="Line 165"/>
              <p:cNvSpPr>
                <a:spLocks noChangeShapeType="1"/>
              </p:cNvSpPr>
              <p:nvPr/>
            </p:nvSpPr>
            <p:spPr bwMode="auto">
              <a:xfrm>
                <a:off x="2416" y="14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44" name="Line 166"/>
              <p:cNvSpPr>
                <a:spLocks noChangeShapeType="1"/>
              </p:cNvSpPr>
              <p:nvPr/>
            </p:nvSpPr>
            <p:spPr bwMode="auto">
              <a:xfrm>
                <a:off x="2416" y="168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45" name="Line 167"/>
              <p:cNvSpPr>
                <a:spLocks noChangeShapeType="1"/>
              </p:cNvSpPr>
              <p:nvPr/>
            </p:nvSpPr>
            <p:spPr bwMode="auto">
              <a:xfrm>
                <a:off x="2752" y="1392"/>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46" name="Line 168"/>
              <p:cNvSpPr>
                <a:spLocks noChangeShapeType="1"/>
              </p:cNvSpPr>
              <p:nvPr/>
            </p:nvSpPr>
            <p:spPr bwMode="auto">
              <a:xfrm flipH="1">
                <a:off x="2832"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47" name="Line 169"/>
              <p:cNvSpPr>
                <a:spLocks noChangeShapeType="1"/>
              </p:cNvSpPr>
              <p:nvPr/>
            </p:nvSpPr>
            <p:spPr bwMode="auto">
              <a:xfrm>
                <a:off x="2832" y="1632"/>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48" name="Line 170"/>
              <p:cNvSpPr>
                <a:spLocks noChangeShapeType="1"/>
              </p:cNvSpPr>
              <p:nvPr/>
            </p:nvSpPr>
            <p:spPr bwMode="auto">
              <a:xfrm>
                <a:off x="3264"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5596" name="Group 171"/>
            <p:cNvGrpSpPr>
              <a:grpSpLocks/>
            </p:cNvGrpSpPr>
            <p:nvPr/>
          </p:nvGrpSpPr>
          <p:grpSpPr bwMode="auto">
            <a:xfrm>
              <a:off x="3026" y="3168"/>
              <a:ext cx="2162" cy="528"/>
              <a:chOff x="1564" y="1152"/>
              <a:chExt cx="2162" cy="528"/>
            </a:xfrm>
          </p:grpSpPr>
          <p:grpSp>
            <p:nvGrpSpPr>
              <p:cNvPr id="365597" name="Group 172"/>
              <p:cNvGrpSpPr>
                <a:grpSpLocks/>
              </p:cNvGrpSpPr>
              <p:nvPr/>
            </p:nvGrpSpPr>
            <p:grpSpPr bwMode="auto">
              <a:xfrm>
                <a:off x="2451" y="1152"/>
                <a:ext cx="259" cy="481"/>
                <a:chOff x="2171" y="1413"/>
                <a:chExt cx="259" cy="481"/>
              </a:xfrm>
            </p:grpSpPr>
            <p:sp>
              <p:nvSpPr>
                <p:cNvPr id="365627" name="Freeform 173"/>
                <p:cNvSpPr>
                  <a:spLocks/>
                </p:cNvSpPr>
                <p:nvPr/>
              </p:nvSpPr>
              <p:spPr bwMode="auto">
                <a:xfrm>
                  <a:off x="2217" y="1413"/>
                  <a:ext cx="213" cy="481"/>
                </a:xfrm>
                <a:custGeom>
                  <a:avLst/>
                  <a:gdLst>
                    <a:gd name="T0" fmla="*/ 0 w 213"/>
                    <a:gd name="T1" fmla="*/ 320 h 481"/>
                    <a:gd name="T2" fmla="*/ 71 w 213"/>
                    <a:gd name="T3" fmla="*/ 240 h 481"/>
                    <a:gd name="T4" fmla="*/ 0 w 213"/>
                    <a:gd name="T5" fmla="*/ 160 h 481"/>
                    <a:gd name="T6" fmla="*/ 0 w 213"/>
                    <a:gd name="T7" fmla="*/ 0 h 481"/>
                    <a:gd name="T8" fmla="*/ 212 w 213"/>
                    <a:gd name="T9" fmla="*/ 160 h 481"/>
                    <a:gd name="T10" fmla="*/ 212 w 213"/>
                    <a:gd name="T11" fmla="*/ 320 h 481"/>
                    <a:gd name="T12" fmla="*/ 0 w 213"/>
                    <a:gd name="T13" fmla="*/ 480 h 481"/>
                    <a:gd name="T14" fmla="*/ 0 w 213"/>
                    <a:gd name="T15" fmla="*/ 320 h 481"/>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481"/>
                    <a:gd name="T26" fmla="*/ 213 w 213"/>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28" name="Rectangle 174"/>
                <p:cNvSpPr>
                  <a:spLocks noChangeArrowheads="1"/>
                </p:cNvSpPr>
                <p:nvPr/>
              </p:nvSpPr>
              <p:spPr bwMode="auto">
                <a:xfrm rot="5400000">
                  <a:off x="2079" y="1537"/>
                  <a:ext cx="42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ALU</a:t>
                  </a:r>
                </a:p>
              </p:txBody>
            </p:sp>
          </p:grpSp>
          <p:grpSp>
            <p:nvGrpSpPr>
              <p:cNvPr id="365598" name="Group 175"/>
              <p:cNvGrpSpPr>
                <a:grpSpLocks/>
              </p:cNvGrpSpPr>
              <p:nvPr/>
            </p:nvGrpSpPr>
            <p:grpSpPr bwMode="auto">
              <a:xfrm>
                <a:off x="1564" y="1248"/>
                <a:ext cx="347" cy="289"/>
                <a:chOff x="1284" y="1509"/>
                <a:chExt cx="347" cy="289"/>
              </a:xfrm>
            </p:grpSpPr>
            <p:sp>
              <p:nvSpPr>
                <p:cNvPr id="365623" name="Rectangle 176"/>
                <p:cNvSpPr>
                  <a:spLocks noChangeArrowheads="1"/>
                </p:cNvSpPr>
                <p:nvPr/>
              </p:nvSpPr>
              <p:spPr bwMode="auto">
                <a:xfrm>
                  <a:off x="1284" y="1511"/>
                  <a:ext cx="25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b="1">
                      <a:latin typeface="Arial" pitchFamily="34" charset="0"/>
                      <a:cs typeface="Arial" pitchFamily="34" charset="0"/>
                    </a:rPr>
                    <a:t>I$</a:t>
                  </a:r>
                </a:p>
              </p:txBody>
            </p:sp>
            <p:grpSp>
              <p:nvGrpSpPr>
                <p:cNvPr id="365624" name="Group 177"/>
                <p:cNvGrpSpPr>
                  <a:grpSpLocks/>
                </p:cNvGrpSpPr>
                <p:nvPr/>
              </p:nvGrpSpPr>
              <p:grpSpPr bwMode="auto">
                <a:xfrm>
                  <a:off x="1291" y="1509"/>
                  <a:ext cx="340" cy="289"/>
                  <a:chOff x="1291" y="1509"/>
                  <a:chExt cx="340" cy="289"/>
                </a:xfrm>
              </p:grpSpPr>
              <p:sp>
                <p:nvSpPr>
                  <p:cNvPr id="365625" name="Freeform 178"/>
                  <p:cNvSpPr>
                    <a:spLocks/>
                  </p:cNvSpPr>
                  <p:nvPr/>
                </p:nvSpPr>
                <p:spPr bwMode="auto">
                  <a:xfrm>
                    <a:off x="1291" y="1509"/>
                    <a:ext cx="170" cy="289"/>
                  </a:xfrm>
                  <a:custGeom>
                    <a:avLst/>
                    <a:gdLst>
                      <a:gd name="T0" fmla="*/ 169 w 170"/>
                      <a:gd name="T1" fmla="*/ 0 h 289"/>
                      <a:gd name="T2" fmla="*/ 0 w 170"/>
                      <a:gd name="T3" fmla="*/ 0 h 289"/>
                      <a:gd name="T4" fmla="*/ 0 w 170"/>
                      <a:gd name="T5" fmla="*/ 288 h 289"/>
                      <a:gd name="T6" fmla="*/ 169 w 170"/>
                      <a:gd name="T7" fmla="*/ 288 h 289"/>
                      <a:gd name="T8" fmla="*/ 0 60000 65536"/>
                      <a:gd name="T9" fmla="*/ 0 60000 65536"/>
                      <a:gd name="T10" fmla="*/ 0 60000 65536"/>
                      <a:gd name="T11" fmla="*/ 0 60000 65536"/>
                      <a:gd name="T12" fmla="*/ 0 w 170"/>
                      <a:gd name="T13" fmla="*/ 0 h 289"/>
                      <a:gd name="T14" fmla="*/ 170 w 170"/>
                      <a:gd name="T15" fmla="*/ 289 h 289"/>
                    </a:gdLst>
                    <a:ahLst/>
                    <a:cxnLst>
                      <a:cxn ang="T8">
                        <a:pos x="T0" y="T1"/>
                      </a:cxn>
                      <a:cxn ang="T9">
                        <a:pos x="T2" y="T3"/>
                      </a:cxn>
                      <a:cxn ang="T10">
                        <a:pos x="T4" y="T5"/>
                      </a:cxn>
                      <a:cxn ang="T11">
                        <a:pos x="T6" y="T7"/>
                      </a:cxn>
                    </a:cxnLst>
                    <a:rect l="T12" t="T13" r="T14" b="T15"/>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26" name="Freeform 179"/>
                  <p:cNvSpPr>
                    <a:spLocks/>
                  </p:cNvSpPr>
                  <p:nvPr/>
                </p:nvSpPr>
                <p:spPr bwMode="auto">
                  <a:xfrm>
                    <a:off x="1460" y="1509"/>
                    <a:ext cx="171" cy="289"/>
                  </a:xfrm>
                  <a:custGeom>
                    <a:avLst/>
                    <a:gdLst>
                      <a:gd name="T0" fmla="*/ 0 w 171"/>
                      <a:gd name="T1" fmla="*/ 0 h 289"/>
                      <a:gd name="T2" fmla="*/ 170 w 171"/>
                      <a:gd name="T3" fmla="*/ 0 h 289"/>
                      <a:gd name="T4" fmla="*/ 170 w 171"/>
                      <a:gd name="T5" fmla="*/ 288 h 289"/>
                      <a:gd name="T6" fmla="*/ 0 w 171"/>
                      <a:gd name="T7" fmla="*/ 288 h 289"/>
                      <a:gd name="T8" fmla="*/ 0 60000 65536"/>
                      <a:gd name="T9" fmla="*/ 0 60000 65536"/>
                      <a:gd name="T10" fmla="*/ 0 60000 65536"/>
                      <a:gd name="T11" fmla="*/ 0 60000 65536"/>
                      <a:gd name="T12" fmla="*/ 0 w 171"/>
                      <a:gd name="T13" fmla="*/ 0 h 289"/>
                      <a:gd name="T14" fmla="*/ 171 w 171"/>
                      <a:gd name="T15" fmla="*/ 289 h 289"/>
                    </a:gdLst>
                    <a:ahLst/>
                    <a:cxnLst>
                      <a:cxn ang="T8">
                        <a:pos x="T0" y="T1"/>
                      </a:cxn>
                      <a:cxn ang="T9">
                        <a:pos x="T2" y="T3"/>
                      </a:cxn>
                      <a:cxn ang="T10">
                        <a:pos x="T4" y="T5"/>
                      </a:cxn>
                      <a:cxn ang="T11">
                        <a:pos x="T6" y="T7"/>
                      </a:cxn>
                    </a:cxnLst>
                    <a:rect l="T12" t="T13" r="T14" b="T15"/>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65599" name="Rectangle 180"/>
              <p:cNvSpPr>
                <a:spLocks noChangeArrowheads="1"/>
              </p:cNvSpPr>
              <p:nvPr/>
            </p:nvSpPr>
            <p:spPr bwMode="auto">
              <a:xfrm>
                <a:off x="2011" y="1254"/>
                <a:ext cx="405"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600" name="Group 181"/>
              <p:cNvGrpSpPr>
                <a:grpSpLocks/>
              </p:cNvGrpSpPr>
              <p:nvPr/>
            </p:nvGrpSpPr>
            <p:grpSpPr bwMode="auto">
              <a:xfrm>
                <a:off x="2031" y="1248"/>
                <a:ext cx="296" cy="289"/>
                <a:chOff x="1751" y="1509"/>
                <a:chExt cx="296" cy="289"/>
              </a:xfrm>
            </p:grpSpPr>
            <p:sp>
              <p:nvSpPr>
                <p:cNvPr id="365621" name="Freeform 182"/>
                <p:cNvSpPr>
                  <a:spLocks/>
                </p:cNvSpPr>
                <p:nvPr/>
              </p:nvSpPr>
              <p:spPr bwMode="auto">
                <a:xfrm>
                  <a:off x="1751" y="1509"/>
                  <a:ext cx="149" cy="289"/>
                </a:xfrm>
                <a:custGeom>
                  <a:avLst/>
                  <a:gdLst>
                    <a:gd name="T0" fmla="*/ 148 w 149"/>
                    <a:gd name="T1" fmla="*/ 0 h 289"/>
                    <a:gd name="T2" fmla="*/ 0 w 149"/>
                    <a:gd name="T3" fmla="*/ 0 h 289"/>
                    <a:gd name="T4" fmla="*/ 0 w 149"/>
                    <a:gd name="T5" fmla="*/ 288 h 289"/>
                    <a:gd name="T6" fmla="*/ 148 w 149"/>
                    <a:gd name="T7" fmla="*/ 288 h 289"/>
                    <a:gd name="T8" fmla="*/ 0 60000 65536"/>
                    <a:gd name="T9" fmla="*/ 0 60000 65536"/>
                    <a:gd name="T10" fmla="*/ 0 60000 65536"/>
                    <a:gd name="T11" fmla="*/ 0 60000 65536"/>
                    <a:gd name="T12" fmla="*/ 0 w 149"/>
                    <a:gd name="T13" fmla="*/ 0 h 289"/>
                    <a:gd name="T14" fmla="*/ 149 w 149"/>
                    <a:gd name="T15" fmla="*/ 289 h 289"/>
                  </a:gdLst>
                  <a:ahLst/>
                  <a:cxnLst>
                    <a:cxn ang="T8">
                      <a:pos x="T0" y="T1"/>
                    </a:cxn>
                    <a:cxn ang="T9">
                      <a:pos x="T2" y="T3"/>
                    </a:cxn>
                    <a:cxn ang="T10">
                      <a:pos x="T4" y="T5"/>
                    </a:cxn>
                    <a:cxn ang="T11">
                      <a:pos x="T6" y="T7"/>
                    </a:cxn>
                  </a:cxnLst>
                  <a:rect l="T12" t="T13" r="T14" b="T15"/>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22" name="Freeform 183"/>
                <p:cNvSpPr>
                  <a:spLocks/>
                </p:cNvSpPr>
                <p:nvPr/>
              </p:nvSpPr>
              <p:spPr bwMode="auto">
                <a:xfrm>
                  <a:off x="1899" y="1509"/>
                  <a:ext cx="148" cy="289"/>
                </a:xfrm>
                <a:custGeom>
                  <a:avLst/>
                  <a:gdLst>
                    <a:gd name="T0" fmla="*/ 0 w 148"/>
                    <a:gd name="T1" fmla="*/ 0 h 289"/>
                    <a:gd name="T2" fmla="*/ 147 w 148"/>
                    <a:gd name="T3" fmla="*/ 0 h 289"/>
                    <a:gd name="T4" fmla="*/ 147 w 148"/>
                    <a:gd name="T5" fmla="*/ 288 h 289"/>
                    <a:gd name="T6" fmla="*/ 0 w 148"/>
                    <a:gd name="T7" fmla="*/ 288 h 289"/>
                    <a:gd name="T8" fmla="*/ 0 60000 65536"/>
                    <a:gd name="T9" fmla="*/ 0 60000 65536"/>
                    <a:gd name="T10" fmla="*/ 0 60000 65536"/>
                    <a:gd name="T11" fmla="*/ 0 60000 65536"/>
                    <a:gd name="T12" fmla="*/ 0 w 148"/>
                    <a:gd name="T13" fmla="*/ 0 h 289"/>
                    <a:gd name="T14" fmla="*/ 148 w 148"/>
                    <a:gd name="T15" fmla="*/ 289 h 289"/>
                  </a:gdLst>
                  <a:ahLst/>
                  <a:cxnLst>
                    <a:cxn ang="T8">
                      <a:pos x="T0" y="T1"/>
                    </a:cxn>
                    <a:cxn ang="T9">
                      <a:pos x="T2" y="T3"/>
                    </a:cxn>
                    <a:cxn ang="T10">
                      <a:pos x="T4" y="T5"/>
                    </a:cxn>
                    <a:cxn ang="T11">
                      <a:pos x="T6" y="T7"/>
                    </a:cxn>
                  </a:cxnLst>
                  <a:rect l="T12" t="T13" r="T14" b="T15"/>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01" name="Line 184"/>
              <p:cNvSpPr>
                <a:spLocks noChangeShapeType="1"/>
              </p:cNvSpPr>
              <p:nvPr/>
            </p:nvSpPr>
            <p:spPr bwMode="auto">
              <a:xfrm>
                <a:off x="1916" y="1392"/>
                <a:ext cx="1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02" name="Freeform 185"/>
              <p:cNvSpPr>
                <a:spLocks/>
              </p:cNvSpPr>
              <p:nvPr/>
            </p:nvSpPr>
            <p:spPr bwMode="auto">
              <a:xfrm>
                <a:off x="1984" y="1296"/>
                <a:ext cx="48" cy="97"/>
              </a:xfrm>
              <a:custGeom>
                <a:avLst/>
                <a:gdLst>
                  <a:gd name="T0" fmla="*/ 0 w 48"/>
                  <a:gd name="T1" fmla="*/ 96 h 97"/>
                  <a:gd name="T2" fmla="*/ 0 w 48"/>
                  <a:gd name="T3" fmla="*/ 0 h 97"/>
                  <a:gd name="T4" fmla="*/ 47 w 48"/>
                  <a:gd name="T5" fmla="*/ 0 h 97"/>
                  <a:gd name="T6" fmla="*/ 47 w 48"/>
                  <a:gd name="T7" fmla="*/ 0 h 97"/>
                  <a:gd name="T8" fmla="*/ 0 60000 65536"/>
                  <a:gd name="T9" fmla="*/ 0 60000 65536"/>
                  <a:gd name="T10" fmla="*/ 0 60000 65536"/>
                  <a:gd name="T11" fmla="*/ 0 60000 65536"/>
                  <a:gd name="T12" fmla="*/ 0 w 48"/>
                  <a:gd name="T13" fmla="*/ 0 h 97"/>
                  <a:gd name="T14" fmla="*/ 48 w 48"/>
                  <a:gd name="T15" fmla="*/ 97 h 97"/>
                </a:gdLst>
                <a:ahLst/>
                <a:cxnLst>
                  <a:cxn ang="T8">
                    <a:pos x="T0" y="T1"/>
                  </a:cxn>
                  <a:cxn ang="T9">
                    <a:pos x="T2" y="T3"/>
                  </a:cxn>
                  <a:cxn ang="T10">
                    <a:pos x="T4" y="T5"/>
                  </a:cxn>
                  <a:cxn ang="T11">
                    <a:pos x="T6" y="T7"/>
                  </a:cxn>
                </a:cxnLst>
                <a:rect l="T12" t="T13" r="T14" b="T15"/>
                <a:pathLst>
                  <a:path w="48" h="97">
                    <a:moveTo>
                      <a:pt x="0" y="96"/>
                    </a:moveTo>
                    <a:lnTo>
                      <a:pt x="0" y="0"/>
                    </a:lnTo>
                    <a:lnTo>
                      <a:pt x="47" y="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03" name="Line 186"/>
              <p:cNvSpPr>
                <a:spLocks noChangeShapeType="1"/>
              </p:cNvSpPr>
              <p:nvPr/>
            </p:nvSpPr>
            <p:spPr bwMode="auto">
              <a:xfrm>
                <a:off x="2332" y="1296"/>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04" name="Rectangle 187"/>
              <p:cNvSpPr>
                <a:spLocks noChangeArrowheads="1"/>
              </p:cNvSpPr>
              <p:nvPr/>
            </p:nvSpPr>
            <p:spPr bwMode="auto">
              <a:xfrm>
                <a:off x="2829" y="1250"/>
                <a:ext cx="31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D$</a:t>
                </a:r>
              </a:p>
            </p:txBody>
          </p:sp>
          <p:grpSp>
            <p:nvGrpSpPr>
              <p:cNvPr id="365605" name="Group 188"/>
              <p:cNvGrpSpPr>
                <a:grpSpLocks/>
              </p:cNvGrpSpPr>
              <p:nvPr/>
            </p:nvGrpSpPr>
            <p:grpSpPr bwMode="auto">
              <a:xfrm>
                <a:off x="2880" y="1248"/>
                <a:ext cx="325" cy="289"/>
                <a:chOff x="2600" y="1509"/>
                <a:chExt cx="325" cy="289"/>
              </a:xfrm>
            </p:grpSpPr>
            <p:sp>
              <p:nvSpPr>
                <p:cNvPr id="365619" name="Freeform 189"/>
                <p:cNvSpPr>
                  <a:spLocks/>
                </p:cNvSpPr>
                <p:nvPr/>
              </p:nvSpPr>
              <p:spPr bwMode="auto">
                <a:xfrm>
                  <a:off x="2600" y="1509"/>
                  <a:ext cx="162" cy="289"/>
                </a:xfrm>
                <a:custGeom>
                  <a:avLst/>
                  <a:gdLst>
                    <a:gd name="T0" fmla="*/ 161 w 162"/>
                    <a:gd name="T1" fmla="*/ 0 h 289"/>
                    <a:gd name="T2" fmla="*/ 0 w 162"/>
                    <a:gd name="T3" fmla="*/ 0 h 289"/>
                    <a:gd name="T4" fmla="*/ 0 w 162"/>
                    <a:gd name="T5" fmla="*/ 288 h 289"/>
                    <a:gd name="T6" fmla="*/ 161 w 162"/>
                    <a:gd name="T7" fmla="*/ 288 h 289"/>
                    <a:gd name="T8" fmla="*/ 0 60000 65536"/>
                    <a:gd name="T9" fmla="*/ 0 60000 65536"/>
                    <a:gd name="T10" fmla="*/ 0 60000 65536"/>
                    <a:gd name="T11" fmla="*/ 0 60000 65536"/>
                    <a:gd name="T12" fmla="*/ 0 w 162"/>
                    <a:gd name="T13" fmla="*/ 0 h 289"/>
                    <a:gd name="T14" fmla="*/ 162 w 162"/>
                    <a:gd name="T15" fmla="*/ 289 h 289"/>
                  </a:gdLst>
                  <a:ahLst/>
                  <a:cxnLst>
                    <a:cxn ang="T8">
                      <a:pos x="T0" y="T1"/>
                    </a:cxn>
                    <a:cxn ang="T9">
                      <a:pos x="T2" y="T3"/>
                    </a:cxn>
                    <a:cxn ang="T10">
                      <a:pos x="T4" y="T5"/>
                    </a:cxn>
                    <a:cxn ang="T11">
                      <a:pos x="T6" y="T7"/>
                    </a:cxn>
                  </a:cxnLst>
                  <a:rect l="T12" t="T13" r="T14" b="T15"/>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20" name="Freeform 190"/>
                <p:cNvSpPr>
                  <a:spLocks/>
                </p:cNvSpPr>
                <p:nvPr/>
              </p:nvSpPr>
              <p:spPr bwMode="auto">
                <a:xfrm>
                  <a:off x="2761" y="1509"/>
                  <a:ext cx="164" cy="289"/>
                </a:xfrm>
                <a:custGeom>
                  <a:avLst/>
                  <a:gdLst>
                    <a:gd name="T0" fmla="*/ 0 w 164"/>
                    <a:gd name="T1" fmla="*/ 0 h 289"/>
                    <a:gd name="T2" fmla="*/ 163 w 164"/>
                    <a:gd name="T3" fmla="*/ 0 h 289"/>
                    <a:gd name="T4" fmla="*/ 163 w 164"/>
                    <a:gd name="T5" fmla="*/ 288 h 289"/>
                    <a:gd name="T6" fmla="*/ 0 w 164"/>
                    <a:gd name="T7" fmla="*/ 288 h 289"/>
                    <a:gd name="T8" fmla="*/ 0 60000 65536"/>
                    <a:gd name="T9" fmla="*/ 0 60000 65536"/>
                    <a:gd name="T10" fmla="*/ 0 60000 65536"/>
                    <a:gd name="T11" fmla="*/ 0 60000 65536"/>
                    <a:gd name="T12" fmla="*/ 0 w 164"/>
                    <a:gd name="T13" fmla="*/ 0 h 289"/>
                    <a:gd name="T14" fmla="*/ 164 w 164"/>
                    <a:gd name="T15" fmla="*/ 289 h 289"/>
                  </a:gdLst>
                  <a:ahLst/>
                  <a:cxnLst>
                    <a:cxn ang="T8">
                      <a:pos x="T0" y="T1"/>
                    </a:cxn>
                    <a:cxn ang="T9">
                      <a:pos x="T2" y="T3"/>
                    </a:cxn>
                    <a:cxn ang="T10">
                      <a:pos x="T4" y="T5"/>
                    </a:cxn>
                    <a:cxn ang="T11">
                      <a:pos x="T6" y="T7"/>
                    </a:cxn>
                  </a:cxnLst>
                  <a:rect l="T12" t="T13" r="T14" b="T15"/>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06" name="Rectangle 191"/>
              <p:cNvSpPr>
                <a:spLocks noChangeArrowheads="1"/>
              </p:cNvSpPr>
              <p:nvPr/>
            </p:nvSpPr>
            <p:spPr bwMode="auto">
              <a:xfrm>
                <a:off x="3321" y="1250"/>
                <a:ext cx="40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b="1">
                    <a:latin typeface="Arial" pitchFamily="34" charset="0"/>
                    <a:cs typeface="Arial" pitchFamily="34" charset="0"/>
                  </a:rPr>
                  <a:t>Reg</a:t>
                </a:r>
              </a:p>
            </p:txBody>
          </p:sp>
          <p:grpSp>
            <p:nvGrpSpPr>
              <p:cNvPr id="365607" name="Group 192"/>
              <p:cNvGrpSpPr>
                <a:grpSpLocks/>
              </p:cNvGrpSpPr>
              <p:nvPr/>
            </p:nvGrpSpPr>
            <p:grpSpPr bwMode="auto">
              <a:xfrm>
                <a:off x="3348" y="1248"/>
                <a:ext cx="284" cy="289"/>
                <a:chOff x="3068" y="1509"/>
                <a:chExt cx="284" cy="289"/>
              </a:xfrm>
            </p:grpSpPr>
            <p:sp>
              <p:nvSpPr>
                <p:cNvPr id="365617" name="Freeform 193"/>
                <p:cNvSpPr>
                  <a:spLocks/>
                </p:cNvSpPr>
                <p:nvPr/>
              </p:nvSpPr>
              <p:spPr bwMode="auto">
                <a:xfrm>
                  <a:off x="3068" y="1509"/>
                  <a:ext cx="142" cy="289"/>
                </a:xfrm>
                <a:custGeom>
                  <a:avLst/>
                  <a:gdLst>
                    <a:gd name="T0" fmla="*/ 141 w 142"/>
                    <a:gd name="T1" fmla="*/ 0 h 289"/>
                    <a:gd name="T2" fmla="*/ 0 w 142"/>
                    <a:gd name="T3" fmla="*/ 0 h 289"/>
                    <a:gd name="T4" fmla="*/ 0 w 142"/>
                    <a:gd name="T5" fmla="*/ 288 h 289"/>
                    <a:gd name="T6" fmla="*/ 141 w 142"/>
                    <a:gd name="T7" fmla="*/ 288 h 289"/>
                    <a:gd name="T8" fmla="*/ 0 60000 65536"/>
                    <a:gd name="T9" fmla="*/ 0 60000 65536"/>
                    <a:gd name="T10" fmla="*/ 0 60000 65536"/>
                    <a:gd name="T11" fmla="*/ 0 60000 65536"/>
                    <a:gd name="T12" fmla="*/ 0 w 142"/>
                    <a:gd name="T13" fmla="*/ 0 h 289"/>
                    <a:gd name="T14" fmla="*/ 142 w 142"/>
                    <a:gd name="T15" fmla="*/ 289 h 289"/>
                  </a:gdLst>
                  <a:ahLst/>
                  <a:cxnLst>
                    <a:cxn ang="T8">
                      <a:pos x="T0" y="T1"/>
                    </a:cxn>
                    <a:cxn ang="T9">
                      <a:pos x="T2" y="T3"/>
                    </a:cxn>
                    <a:cxn ang="T10">
                      <a:pos x="T4" y="T5"/>
                    </a:cxn>
                    <a:cxn ang="T11">
                      <a:pos x="T6" y="T7"/>
                    </a:cxn>
                  </a:cxnLst>
                  <a:rect l="T12" t="T13" r="T14" b="T15"/>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18" name="Freeform 194"/>
                <p:cNvSpPr>
                  <a:spLocks/>
                </p:cNvSpPr>
                <p:nvPr/>
              </p:nvSpPr>
              <p:spPr bwMode="auto">
                <a:xfrm>
                  <a:off x="3209" y="1509"/>
                  <a:ext cx="143" cy="289"/>
                </a:xfrm>
                <a:custGeom>
                  <a:avLst/>
                  <a:gdLst>
                    <a:gd name="T0" fmla="*/ 0 w 143"/>
                    <a:gd name="T1" fmla="*/ 0 h 289"/>
                    <a:gd name="T2" fmla="*/ 142 w 143"/>
                    <a:gd name="T3" fmla="*/ 0 h 289"/>
                    <a:gd name="T4" fmla="*/ 142 w 143"/>
                    <a:gd name="T5" fmla="*/ 288 h 289"/>
                    <a:gd name="T6" fmla="*/ 0 w 143"/>
                    <a:gd name="T7" fmla="*/ 288 h 289"/>
                    <a:gd name="T8" fmla="*/ 0 60000 65536"/>
                    <a:gd name="T9" fmla="*/ 0 60000 65536"/>
                    <a:gd name="T10" fmla="*/ 0 60000 65536"/>
                    <a:gd name="T11" fmla="*/ 0 60000 65536"/>
                    <a:gd name="T12" fmla="*/ 0 w 143"/>
                    <a:gd name="T13" fmla="*/ 0 h 289"/>
                    <a:gd name="T14" fmla="*/ 143 w 143"/>
                    <a:gd name="T15" fmla="*/ 289 h 289"/>
                  </a:gdLst>
                  <a:ahLst/>
                  <a:cxnLst>
                    <a:cxn ang="T8">
                      <a:pos x="T0" y="T1"/>
                    </a:cxn>
                    <a:cxn ang="T9">
                      <a:pos x="T2" y="T3"/>
                    </a:cxn>
                    <a:cxn ang="T10">
                      <a:pos x="T4" y="T5"/>
                    </a:cxn>
                    <a:cxn ang="T11">
                      <a:pos x="T6" y="T7"/>
                    </a:cxn>
                  </a:cxnLst>
                  <a:rect l="T12" t="T13" r="T14" b="T15"/>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5608" name="Line 195"/>
              <p:cNvSpPr>
                <a:spLocks noChangeShapeType="1"/>
              </p:cNvSpPr>
              <p:nvPr/>
            </p:nvSpPr>
            <p:spPr bwMode="auto">
              <a:xfrm>
                <a:off x="3201" y="1392"/>
                <a:ext cx="13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09" name="Line 196"/>
              <p:cNvSpPr>
                <a:spLocks noChangeShapeType="1"/>
              </p:cNvSpPr>
              <p:nvPr/>
            </p:nvSpPr>
            <p:spPr bwMode="auto">
              <a:xfrm>
                <a:off x="2717" y="1392"/>
                <a:ext cx="1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10" name="Line 197"/>
              <p:cNvSpPr>
                <a:spLocks noChangeShapeType="1"/>
              </p:cNvSpPr>
              <p:nvPr/>
            </p:nvSpPr>
            <p:spPr bwMode="auto">
              <a:xfrm>
                <a:off x="2332" y="1488"/>
                <a:ext cx="1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5611" name="Line 198"/>
              <p:cNvSpPr>
                <a:spLocks noChangeShapeType="1"/>
              </p:cNvSpPr>
              <p:nvPr/>
            </p:nvSpPr>
            <p:spPr bwMode="auto">
              <a:xfrm>
                <a:off x="2416" y="148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12" name="Line 199"/>
              <p:cNvSpPr>
                <a:spLocks noChangeShapeType="1"/>
              </p:cNvSpPr>
              <p:nvPr/>
            </p:nvSpPr>
            <p:spPr bwMode="auto">
              <a:xfrm>
                <a:off x="2416" y="168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13" name="Line 200"/>
              <p:cNvSpPr>
                <a:spLocks noChangeShapeType="1"/>
              </p:cNvSpPr>
              <p:nvPr/>
            </p:nvSpPr>
            <p:spPr bwMode="auto">
              <a:xfrm>
                <a:off x="2752" y="1392"/>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14" name="Line 201"/>
              <p:cNvSpPr>
                <a:spLocks noChangeShapeType="1"/>
              </p:cNvSpPr>
              <p:nvPr/>
            </p:nvSpPr>
            <p:spPr bwMode="auto">
              <a:xfrm flipH="1">
                <a:off x="2832"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15" name="Line 202"/>
              <p:cNvSpPr>
                <a:spLocks noChangeShapeType="1"/>
              </p:cNvSpPr>
              <p:nvPr/>
            </p:nvSpPr>
            <p:spPr bwMode="auto">
              <a:xfrm>
                <a:off x="2832" y="1632"/>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16" name="Line 203"/>
              <p:cNvSpPr>
                <a:spLocks noChangeShapeType="1"/>
              </p:cNvSpPr>
              <p:nvPr/>
            </p:nvSpPr>
            <p:spPr bwMode="auto">
              <a:xfrm>
                <a:off x="3264" y="13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70220" name="Oval 204" descr="CACHE"/>
          <p:cNvSpPr>
            <a:spLocks noChangeArrowheads="1"/>
          </p:cNvSpPr>
          <p:nvPr/>
        </p:nvSpPr>
        <p:spPr bwMode="auto">
          <a:xfrm>
            <a:off x="4343400" y="2743200"/>
            <a:ext cx="914400" cy="3200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70220"/>
                                        </p:tgtEl>
                                        <p:attrNameLst>
                                          <p:attrName>style.visibility</p:attrName>
                                        </p:attrNameLst>
                                      </p:cBhvr>
                                      <p:to>
                                        <p:strVal val="visible"/>
                                      </p:to>
                                    </p:set>
                                    <p:anim calcmode="lin" valueType="num">
                                      <p:cBhvr>
                                        <p:cTn id="7" dur="1000" fill="hold"/>
                                        <p:tgtEl>
                                          <p:spTgt spid="470220"/>
                                        </p:tgtEl>
                                        <p:attrNameLst>
                                          <p:attrName>ppt_w</p:attrName>
                                        </p:attrNameLst>
                                      </p:cBhvr>
                                      <p:tavLst>
                                        <p:tav tm="0">
                                          <p:val>
                                            <p:strVal val="#ppt_w*0.70"/>
                                          </p:val>
                                        </p:tav>
                                        <p:tav tm="100000">
                                          <p:val>
                                            <p:strVal val="#ppt_w"/>
                                          </p:val>
                                        </p:tav>
                                      </p:tavLst>
                                    </p:anim>
                                    <p:anim calcmode="lin" valueType="num">
                                      <p:cBhvr>
                                        <p:cTn id="8" dur="1000" fill="hold"/>
                                        <p:tgtEl>
                                          <p:spTgt spid="470220"/>
                                        </p:tgtEl>
                                        <p:attrNameLst>
                                          <p:attrName>ppt_h</p:attrName>
                                        </p:attrNameLst>
                                      </p:cBhvr>
                                      <p:tavLst>
                                        <p:tav tm="0">
                                          <p:val>
                                            <p:strVal val="#ppt_h"/>
                                          </p:val>
                                        </p:tav>
                                        <p:tav tm="100000">
                                          <p:val>
                                            <p:strVal val="#ppt_h"/>
                                          </p:val>
                                        </p:tav>
                                      </p:tavLst>
                                    </p:anim>
                                    <p:animEffect transition="in" filter="fade">
                                      <p:cBhvr>
                                        <p:cTn id="9" dur="1000"/>
                                        <p:tgtEl>
                                          <p:spTgt spid="470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2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C4E7F9F-4F34-4761-B147-C73F759E2C29}" type="slidenum">
              <a:rPr lang="en-US"/>
              <a:pPr>
                <a:defRPr/>
              </a:pPr>
              <a:t>42</a:t>
            </a:fld>
            <a:endParaRPr lang="en-US"/>
          </a:p>
        </p:txBody>
      </p:sp>
      <p:sp>
        <p:nvSpPr>
          <p:cNvPr id="366595" name="Rectangle 4"/>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Παράδειγμα</a:t>
            </a:r>
            <a:endParaRPr lang="en-US" altLang="en-US" smtClean="0">
              <a:solidFill>
                <a:schemeClr val="accent2"/>
              </a:solidFill>
            </a:endParaRPr>
          </a:p>
        </p:txBody>
      </p:sp>
      <p:sp>
        <p:nvSpPr>
          <p:cNvPr id="1386501" name="Text Box 5"/>
          <p:cNvSpPr txBox="1">
            <a:spLocks noChangeArrowheads="1"/>
          </p:cNvSpPr>
          <p:nvPr/>
        </p:nvSpPr>
        <p:spPr bwMode="auto">
          <a:xfrm>
            <a:off x="457200" y="990600"/>
            <a:ext cx="2727325" cy="519113"/>
          </a:xfrm>
          <a:prstGeom prst="rect">
            <a:avLst/>
          </a:prstGeom>
          <a:noFill/>
          <a:ln w="9525">
            <a:noFill/>
            <a:miter lim="800000"/>
            <a:headEnd/>
            <a:tailEnd/>
          </a:ln>
          <a:effectLst/>
        </p:spPr>
        <p:txBody>
          <a:bodyPr wrap="none">
            <a:spAutoFit/>
          </a:bodyPr>
          <a:lstStyle/>
          <a:p>
            <a:pPr>
              <a:defRPr/>
            </a:pPr>
            <a:r>
              <a:rPr lang="el-GR" sz="2800" b="1" u="sng">
                <a:solidFill>
                  <a:srgbClr val="008000"/>
                </a:solidFill>
                <a:effectLst>
                  <a:outerShdw blurRad="38100" dist="38100" dir="2700000" algn="tl">
                    <a:srgbClr val="C0C0C0"/>
                  </a:outerShdw>
                </a:effectLst>
              </a:rPr>
              <a:t>ΠΑΡΑΔΕΙΓΜΑ:</a:t>
            </a:r>
            <a:endParaRPr lang="en-US" sz="2800" b="1" u="sng">
              <a:solidFill>
                <a:srgbClr val="008000"/>
              </a:solidFill>
              <a:effectLst>
                <a:outerShdw blurRad="38100" dist="38100" dir="2700000" algn="tl">
                  <a:srgbClr val="C0C0C0"/>
                </a:outerShdw>
              </a:effectLst>
            </a:endParaRPr>
          </a:p>
        </p:txBody>
      </p:sp>
      <p:sp>
        <p:nvSpPr>
          <p:cNvPr id="366597" name="Rectangle 6"/>
          <p:cNvSpPr>
            <a:spLocks noGrp="1" noChangeArrowheads="1"/>
          </p:cNvSpPr>
          <p:nvPr>
            <p:ph type="body" idx="1"/>
          </p:nvPr>
        </p:nvSpPr>
        <p:spPr>
          <a:xfrm>
            <a:off x="685800" y="1524000"/>
            <a:ext cx="8270875" cy="5111750"/>
          </a:xfrm>
          <a:noFill/>
        </p:spPr>
        <p:txBody>
          <a:bodyPr/>
          <a:lstStyle/>
          <a:p>
            <a:pPr eaLnBrk="1" hangingPunct="1"/>
            <a:r>
              <a:rPr lang="el-GR" altLang="en-US" sz="2400" smtClean="0"/>
              <a:t>Δεδομένου</a:t>
            </a:r>
            <a:endParaRPr lang="en-US" altLang="en-US" sz="2400" smtClean="0"/>
          </a:p>
          <a:p>
            <a:pPr lvl="1" eaLnBrk="1" hangingPunct="1"/>
            <a:r>
              <a:rPr lang="en-US" altLang="en-US" sz="2400" smtClean="0"/>
              <a:t>I-cache miss rate = 2%</a:t>
            </a:r>
          </a:p>
          <a:p>
            <a:pPr lvl="1" eaLnBrk="1" hangingPunct="1"/>
            <a:r>
              <a:rPr lang="en-US" altLang="en-US" sz="2400" smtClean="0"/>
              <a:t>D-cache miss rate = 4%</a:t>
            </a:r>
          </a:p>
          <a:p>
            <a:pPr lvl="1" eaLnBrk="1" hangingPunct="1"/>
            <a:r>
              <a:rPr lang="en-US" altLang="en-US" sz="2400" smtClean="0"/>
              <a:t>Miss penalty = 100 cycles</a:t>
            </a:r>
          </a:p>
          <a:p>
            <a:pPr lvl="1" eaLnBrk="1" hangingPunct="1"/>
            <a:r>
              <a:rPr lang="en-US" altLang="en-US" sz="2400" smtClean="0"/>
              <a:t>Base CPI (ideal cache) = 2</a:t>
            </a:r>
          </a:p>
          <a:p>
            <a:pPr lvl="1" eaLnBrk="1" hangingPunct="1"/>
            <a:r>
              <a:rPr lang="en-US" altLang="en-US" sz="2400" smtClean="0"/>
              <a:t>Load &amp; stores </a:t>
            </a:r>
            <a:r>
              <a:rPr lang="el-GR" altLang="en-US" sz="2400" smtClean="0"/>
              <a:t>είναι</a:t>
            </a:r>
            <a:r>
              <a:rPr lang="en-US" altLang="en-US" sz="2400" smtClean="0"/>
              <a:t> 36% </a:t>
            </a:r>
            <a:r>
              <a:rPr lang="el-GR" altLang="en-US" sz="2400" smtClean="0"/>
              <a:t>των εντολών</a:t>
            </a:r>
            <a:endParaRPr lang="en-US" altLang="en-US" sz="2400" smtClean="0"/>
          </a:p>
          <a:p>
            <a:pPr eaLnBrk="1" hangingPunct="1"/>
            <a:r>
              <a:rPr lang="en-US" altLang="en-US" sz="2400" smtClean="0"/>
              <a:t>Miss cycles </a:t>
            </a:r>
            <a:r>
              <a:rPr lang="el-GR" altLang="en-US" sz="2400" smtClean="0"/>
              <a:t>για κάθε εντολή</a:t>
            </a:r>
            <a:endParaRPr lang="en-US" altLang="en-US" sz="2400" smtClean="0"/>
          </a:p>
          <a:p>
            <a:pPr lvl="1" eaLnBrk="1" hangingPunct="1"/>
            <a:r>
              <a:rPr lang="en-US" altLang="en-US" sz="2400" smtClean="0"/>
              <a:t>I-cache: 0.02 × 100 = 2</a:t>
            </a:r>
          </a:p>
          <a:p>
            <a:pPr lvl="1" eaLnBrk="1" hangingPunct="1"/>
            <a:r>
              <a:rPr lang="en-US" altLang="en-US" sz="2400" smtClean="0"/>
              <a:t>D-cache: 0.36 × 0.04 × 100 = 1.44</a:t>
            </a:r>
          </a:p>
          <a:p>
            <a:pPr eaLnBrk="1" hangingPunct="1"/>
            <a:r>
              <a:rPr lang="el-GR" altLang="en-US" sz="2400" smtClean="0"/>
              <a:t>Αληθινό</a:t>
            </a:r>
            <a:r>
              <a:rPr lang="en-US" altLang="en-US" sz="2400" smtClean="0"/>
              <a:t> CPI = 2 + 2 + 1.44 = 5.44</a:t>
            </a:r>
          </a:p>
          <a:p>
            <a:pPr lvl="1" eaLnBrk="1" hangingPunct="1"/>
            <a:r>
              <a:rPr lang="el-GR" altLang="en-US" sz="2400" smtClean="0"/>
              <a:t>Βέλτιστο</a:t>
            </a:r>
            <a:r>
              <a:rPr lang="en-US" altLang="en-US" sz="2400" smtClean="0"/>
              <a:t> CPU </a:t>
            </a:r>
            <a:r>
              <a:rPr lang="el-GR" altLang="en-US" sz="2400" smtClean="0"/>
              <a:t>=</a:t>
            </a:r>
            <a:r>
              <a:rPr lang="en-US" altLang="en-US" sz="2400" smtClean="0"/>
              <a:t> 5.44/2 =2.72 </a:t>
            </a:r>
            <a:r>
              <a:rPr lang="el-GR" altLang="en-US" sz="2400" smtClean="0"/>
              <a:t>φορές πιο γρήγορο</a:t>
            </a:r>
            <a:endParaRPr lang="en-AU" altLang="en-US" sz="24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EF34C358-6191-4C01-BF74-C8C76F9213BD}" type="slidenum">
              <a:rPr lang="en-US"/>
              <a:pPr>
                <a:defRPr/>
              </a:pPr>
              <a:t>43</a:t>
            </a:fld>
            <a:endParaRPr lang="en-US"/>
          </a:p>
        </p:txBody>
      </p:sp>
      <p:sp>
        <p:nvSpPr>
          <p:cNvPr id="367619"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Παράδειγμα</a:t>
            </a:r>
            <a:endParaRPr lang="en-US" altLang="en-US" smtClean="0">
              <a:solidFill>
                <a:schemeClr val="accent2"/>
              </a:solidFill>
            </a:endParaRPr>
          </a:p>
        </p:txBody>
      </p:sp>
      <p:sp>
        <p:nvSpPr>
          <p:cNvPr id="456707" name="Text Box 3"/>
          <p:cNvSpPr txBox="1">
            <a:spLocks noChangeArrowheads="1"/>
          </p:cNvSpPr>
          <p:nvPr/>
        </p:nvSpPr>
        <p:spPr bwMode="auto">
          <a:xfrm>
            <a:off x="457200" y="990600"/>
            <a:ext cx="2727325" cy="519113"/>
          </a:xfrm>
          <a:prstGeom prst="rect">
            <a:avLst/>
          </a:prstGeom>
          <a:noFill/>
          <a:ln w="9525">
            <a:noFill/>
            <a:miter lim="800000"/>
            <a:headEnd/>
            <a:tailEnd/>
          </a:ln>
          <a:effectLst/>
        </p:spPr>
        <p:txBody>
          <a:bodyPr wrap="none">
            <a:spAutoFit/>
          </a:bodyPr>
          <a:lstStyle/>
          <a:p>
            <a:pPr>
              <a:defRPr/>
            </a:pPr>
            <a:r>
              <a:rPr lang="el-GR" sz="2800" b="1" u="sng">
                <a:solidFill>
                  <a:srgbClr val="008000"/>
                </a:solidFill>
                <a:effectLst>
                  <a:outerShdw blurRad="38100" dist="38100" dir="2700000" algn="tl">
                    <a:srgbClr val="C0C0C0"/>
                  </a:outerShdw>
                </a:effectLst>
              </a:rPr>
              <a:t>ΠΑΡΑΔΕΙΓΜΑ:</a:t>
            </a:r>
            <a:endParaRPr lang="en-US" sz="2800" b="1" u="sng">
              <a:solidFill>
                <a:srgbClr val="008000"/>
              </a:solidFill>
              <a:effectLst>
                <a:outerShdw blurRad="38100" dist="38100" dir="2700000" algn="tl">
                  <a:srgbClr val="C0C0C0"/>
                </a:outerShdw>
              </a:effectLst>
            </a:endParaRPr>
          </a:p>
        </p:txBody>
      </p:sp>
      <p:sp>
        <p:nvSpPr>
          <p:cNvPr id="367621" name="Text Box 4"/>
          <p:cNvSpPr txBox="1">
            <a:spLocks noChangeArrowheads="1"/>
          </p:cNvSpPr>
          <p:nvPr/>
        </p:nvSpPr>
        <p:spPr bwMode="auto">
          <a:xfrm>
            <a:off x="533400" y="1654175"/>
            <a:ext cx="851535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1 </a:t>
            </a:r>
            <a:r>
              <a:rPr lang="en-US" altLang="en-US" sz="2400"/>
              <a:t>memory bus clock cycle </a:t>
            </a:r>
            <a:r>
              <a:rPr lang="el-GR" altLang="en-US" sz="2400"/>
              <a:t>για να στείλουμε μια διεύθυνση</a:t>
            </a:r>
            <a:r>
              <a:rPr lang="en-US" altLang="en-US" sz="2400"/>
              <a:t> </a:t>
            </a:r>
            <a:r>
              <a:rPr lang="el-GR" altLang="en-US" sz="2400"/>
              <a:t>ή</a:t>
            </a:r>
          </a:p>
          <a:p>
            <a:pPr eaLnBrk="1" hangingPunct="1"/>
            <a:r>
              <a:rPr lang="el-GR" altLang="en-US" sz="2400"/>
              <a:t>ένα </a:t>
            </a:r>
            <a:r>
              <a:rPr lang="en-US" altLang="en-US" sz="2400"/>
              <a:t>block </a:t>
            </a:r>
            <a:r>
              <a:rPr lang="el-GR" altLang="en-US" sz="2400"/>
              <a:t>από </a:t>
            </a:r>
            <a:r>
              <a:rPr lang="en-US" altLang="en-US" sz="2400"/>
              <a:t>data</a:t>
            </a:r>
            <a:endParaRPr lang="el-GR" altLang="en-US" sz="2400"/>
          </a:p>
          <a:p>
            <a:pPr eaLnBrk="1" hangingPunct="1">
              <a:lnSpc>
                <a:spcPct val="70000"/>
              </a:lnSpc>
            </a:pPr>
            <a:endParaRPr lang="el-GR" altLang="en-US" sz="2400"/>
          </a:p>
          <a:p>
            <a:pPr eaLnBrk="1" hangingPunct="1"/>
            <a:r>
              <a:rPr lang="el-GR" altLang="en-US" sz="2400"/>
              <a:t>15 </a:t>
            </a:r>
            <a:r>
              <a:rPr lang="en-US" altLang="en-US" sz="2400"/>
              <a:t>memory bus clock cycles </a:t>
            </a:r>
            <a:r>
              <a:rPr lang="el-GR" altLang="en-US" sz="2400"/>
              <a:t>για πρόσβαση στην </a:t>
            </a:r>
            <a:r>
              <a:rPr lang="en-US" altLang="en-US" sz="2400"/>
              <a:t>DRAM</a:t>
            </a:r>
          </a:p>
          <a:p>
            <a:pPr eaLnBrk="1" hangingPunct="1">
              <a:lnSpc>
                <a:spcPct val="70000"/>
              </a:lnSpc>
            </a:pPr>
            <a:endParaRPr lang="en-US" altLang="en-US" sz="2400"/>
          </a:p>
          <a:p>
            <a:pPr eaLnBrk="1" hangingPunct="1"/>
            <a:r>
              <a:rPr lang="en-US" altLang="en-US" sz="2400"/>
              <a:t>4 words/block  (16 bytes)</a:t>
            </a:r>
          </a:p>
          <a:p>
            <a:pPr eaLnBrk="1" hangingPunct="1">
              <a:lnSpc>
                <a:spcPct val="80000"/>
              </a:lnSpc>
            </a:pPr>
            <a:endParaRPr lang="en-US" altLang="en-US" sz="2400"/>
          </a:p>
          <a:p>
            <a:pPr eaLnBrk="1" hangingPunct="1"/>
            <a:r>
              <a:rPr lang="el-GR" altLang="en-US" sz="2400"/>
              <a:t>Φανταστείτε τα τρία σχήματα </a:t>
            </a:r>
            <a:r>
              <a:rPr lang="en-US" altLang="en-US" sz="2400"/>
              <a:t>cache </a:t>
            </a:r>
            <a:r>
              <a:rPr lang="el-GR" altLang="en-US" sz="2400"/>
              <a:t>στην επόμενη σελίδα.</a:t>
            </a:r>
          </a:p>
          <a:p>
            <a:pPr eaLnBrk="1" hangingPunct="1">
              <a:lnSpc>
                <a:spcPct val="50000"/>
              </a:lnSpc>
            </a:pPr>
            <a:endParaRPr lang="en-US" altLang="en-US" sz="2400"/>
          </a:p>
          <a:p>
            <a:pPr eaLnBrk="1" hangingPunct="1">
              <a:lnSpc>
                <a:spcPct val="120000"/>
              </a:lnSpc>
            </a:pPr>
            <a:r>
              <a:rPr lang="el-GR" altLang="en-US" sz="2400"/>
              <a:t>Για απλή</a:t>
            </a:r>
            <a:r>
              <a:rPr lang="en-US" altLang="en-US" sz="2400"/>
              <a:t> cache </a:t>
            </a:r>
            <a:r>
              <a:rPr lang="el-GR" altLang="en-US" sz="2400"/>
              <a:t>Σχήμα </a:t>
            </a:r>
            <a:r>
              <a:rPr lang="en-US" altLang="en-US" sz="2400"/>
              <a:t>(a) </a:t>
            </a:r>
            <a:r>
              <a:rPr lang="el-GR" altLang="en-US" sz="2400"/>
              <a:t>έχουμε:  </a:t>
            </a:r>
            <a:endParaRPr lang="en-US" altLang="en-US" sz="2400"/>
          </a:p>
          <a:p>
            <a:pPr eaLnBrk="1" hangingPunct="1"/>
            <a:r>
              <a:rPr lang="en-US" altLang="en-US" sz="2400"/>
              <a:t>             </a:t>
            </a:r>
            <a:r>
              <a:rPr lang="el-GR" altLang="en-US" sz="2400"/>
              <a:t>1 + 4</a:t>
            </a:r>
            <a:r>
              <a:rPr lang="en-US" altLang="en-US" sz="2400"/>
              <a:t>x15 + 4x1 = 65</a:t>
            </a:r>
            <a:r>
              <a:rPr lang="el-GR" altLang="en-US" sz="2400"/>
              <a:t> </a:t>
            </a:r>
            <a:r>
              <a:rPr lang="en-US" altLang="en-US" sz="2400"/>
              <a:t> memory bus cycles</a:t>
            </a:r>
          </a:p>
          <a:p>
            <a:pPr eaLnBrk="1" hangingPunct="1">
              <a:lnSpc>
                <a:spcPct val="220000"/>
              </a:lnSpc>
            </a:pPr>
            <a:endParaRPr lang="en-US" altLang="en-US" sz="2400"/>
          </a:p>
          <a:p>
            <a:pPr eaLnBrk="1" hangingPunct="1"/>
            <a:r>
              <a:rPr lang="el-GR" altLang="en-US" sz="2400"/>
              <a:t>και </a:t>
            </a:r>
            <a:r>
              <a:rPr lang="en-US" altLang="en-US" sz="2400"/>
              <a:t> (4x4) / 65 = </a:t>
            </a:r>
            <a:r>
              <a:rPr lang="en-US" altLang="en-US" sz="2400" b="1">
                <a:solidFill>
                  <a:srgbClr val="FF3300"/>
                </a:solidFill>
              </a:rPr>
              <a:t>0.25 bytes per bus cycle</a:t>
            </a:r>
            <a:r>
              <a:rPr lang="en-US" altLang="en-US" sz="2400"/>
              <a:t> </a:t>
            </a:r>
            <a:r>
              <a:rPr lang="el-GR" altLang="en-US" sz="2400"/>
              <a:t>πρόσβασης για </a:t>
            </a:r>
            <a:r>
              <a:rPr lang="el-GR" altLang="en-US" sz="2400" i="1">
                <a:solidFill>
                  <a:srgbClr val="660066"/>
                </a:solidFill>
              </a:rPr>
              <a:t>Σχήμα (</a:t>
            </a:r>
            <a:r>
              <a:rPr lang="en-US" altLang="en-US" sz="2400" i="1">
                <a:solidFill>
                  <a:srgbClr val="660066"/>
                </a:solidFill>
              </a:rPr>
              <a:t>a)</a:t>
            </a:r>
          </a:p>
          <a:p>
            <a:pPr eaLnBrk="1" hangingPunct="1"/>
            <a:endParaRPr lang="en-US" altLang="en-US" sz="2400" i="1">
              <a:solidFill>
                <a:srgbClr val="660066"/>
              </a:solidFill>
            </a:endParaRPr>
          </a:p>
        </p:txBody>
      </p:sp>
      <p:sp>
        <p:nvSpPr>
          <p:cNvPr id="367623" name="Text Box 6"/>
          <p:cNvSpPr txBox="1">
            <a:spLocks noChangeArrowheads="1"/>
          </p:cNvSpPr>
          <p:nvPr/>
        </p:nvSpPr>
        <p:spPr bwMode="auto">
          <a:xfrm>
            <a:off x="381000" y="5410200"/>
            <a:ext cx="467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800">
                <a:solidFill>
                  <a:srgbClr val="008000"/>
                </a:solidFill>
              </a:rPr>
              <a:t>Memory</a:t>
            </a:r>
            <a:r>
              <a:rPr lang="el-GR" altLang="en-US" sz="1800">
                <a:solidFill>
                  <a:srgbClr val="008000"/>
                </a:solidFill>
              </a:rPr>
              <a:t> </a:t>
            </a:r>
            <a:r>
              <a:rPr lang="en-US" altLang="en-US" sz="1800">
                <a:solidFill>
                  <a:srgbClr val="008000"/>
                </a:solidFill>
              </a:rPr>
              <a:t>address </a:t>
            </a:r>
            <a:r>
              <a:rPr lang="el-GR" altLang="en-US" sz="1800">
                <a:solidFill>
                  <a:srgbClr val="008000"/>
                </a:solidFill>
              </a:rPr>
              <a:t>     </a:t>
            </a:r>
            <a:r>
              <a:rPr lang="en-US" altLang="en-US" sz="1800">
                <a:solidFill>
                  <a:srgbClr val="008000"/>
                </a:solidFill>
              </a:rPr>
              <a:t>memory data</a:t>
            </a:r>
            <a:r>
              <a:rPr lang="el-GR" altLang="en-US" sz="1800">
                <a:solidFill>
                  <a:srgbClr val="008000"/>
                </a:solidFill>
              </a:rPr>
              <a:t>         μεταφορά</a:t>
            </a:r>
          </a:p>
          <a:p>
            <a:pPr eaLnBrk="1" hangingPunct="1"/>
            <a:r>
              <a:rPr lang="el-GR" altLang="en-US" sz="1800">
                <a:solidFill>
                  <a:srgbClr val="008000"/>
                </a:solidFill>
              </a:rPr>
              <a:t>Προσπέλαση</a:t>
            </a:r>
            <a:r>
              <a:rPr lang="en-US" altLang="en-US" sz="1800">
                <a:solidFill>
                  <a:srgbClr val="008000"/>
                </a:solidFill>
              </a:rPr>
              <a:t>            </a:t>
            </a:r>
            <a:r>
              <a:rPr lang="el-GR" altLang="en-US" sz="1800">
                <a:solidFill>
                  <a:srgbClr val="008000"/>
                </a:solidFill>
              </a:rPr>
              <a:t>προσπέλαση          </a:t>
            </a:r>
            <a:r>
              <a:rPr lang="en-US" altLang="en-US" sz="1800">
                <a:solidFill>
                  <a:srgbClr val="008000"/>
                </a:solidFill>
              </a:rPr>
              <a:t>data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34631106-6214-4D11-80F9-54CCCD4E9948}" type="slidenum">
              <a:rPr lang="en-US"/>
              <a:pPr>
                <a:defRPr/>
              </a:pPr>
              <a:t>44</a:t>
            </a:fld>
            <a:endParaRPr lang="en-US"/>
          </a:p>
        </p:txBody>
      </p:sp>
      <p:sp>
        <p:nvSpPr>
          <p:cNvPr id="368643"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Παράδειγμα</a:t>
            </a:r>
            <a:endParaRPr lang="en-US" altLang="en-US" smtClean="0">
              <a:solidFill>
                <a:schemeClr val="accent2"/>
              </a:solidFill>
            </a:endParaRPr>
          </a:p>
        </p:txBody>
      </p:sp>
      <p:pic>
        <p:nvPicPr>
          <p:cNvPr id="368644" name="Picture 3" descr="EXAMPL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90600" y="1809750"/>
            <a:ext cx="7699375" cy="5048250"/>
          </a:xfrm>
          <a:noFill/>
        </p:spPr>
      </p:pic>
      <p:sp>
        <p:nvSpPr>
          <p:cNvPr id="368645" name="Text Box 5"/>
          <p:cNvSpPr txBox="1">
            <a:spLocks noChangeArrowheads="1"/>
          </p:cNvSpPr>
          <p:nvPr/>
        </p:nvSpPr>
        <p:spPr bwMode="auto">
          <a:xfrm>
            <a:off x="2819400" y="5410200"/>
            <a:ext cx="363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spcBef>
                <a:spcPct val="50000"/>
              </a:spcBef>
            </a:pPr>
            <a:r>
              <a:rPr lang="en-US" altLang="en-US"/>
              <a:t>Memory width = 2 words</a:t>
            </a:r>
          </a:p>
        </p:txBody>
      </p:sp>
      <p:sp>
        <p:nvSpPr>
          <p:cNvPr id="368646" name="Line 6" descr="EXAMPLE"/>
          <p:cNvSpPr>
            <a:spLocks noChangeShapeType="1"/>
          </p:cNvSpPr>
          <p:nvPr/>
        </p:nvSpPr>
        <p:spPr bwMode="auto">
          <a:xfrm flipV="1">
            <a:off x="3505200" y="4800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647" name="Text Box 7"/>
          <p:cNvSpPr txBox="1">
            <a:spLocks noChangeArrowheads="1"/>
          </p:cNvSpPr>
          <p:nvPr/>
        </p:nvSpPr>
        <p:spPr bwMode="auto">
          <a:xfrm>
            <a:off x="6156325" y="5500688"/>
            <a:ext cx="2386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a:t>Interleaving memory:</a:t>
            </a:r>
          </a:p>
          <a:p>
            <a:pPr eaLnBrk="1" hangingPunct="1"/>
            <a:r>
              <a:rPr lang="en-US" altLang="en-US"/>
              <a:t>4 memory banks</a:t>
            </a:r>
          </a:p>
          <a:p>
            <a:pPr eaLnBrk="1" hangingPunct="1"/>
            <a:r>
              <a:rPr lang="en-US" altLang="en-US"/>
              <a:t>1 word in bus </a:t>
            </a:r>
          </a:p>
        </p:txBody>
      </p:sp>
      <p:sp>
        <p:nvSpPr>
          <p:cNvPr id="368648" name="Line 8" descr="EXAMPLE"/>
          <p:cNvSpPr>
            <a:spLocks noChangeShapeType="1"/>
          </p:cNvSpPr>
          <p:nvPr/>
        </p:nvSpPr>
        <p:spPr bwMode="auto">
          <a:xfrm flipV="1">
            <a:off x="7620000" y="4800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A15552C-5645-4712-9D26-535D70A11075}" type="slidenum">
              <a:rPr lang="en-US"/>
              <a:pPr>
                <a:defRPr/>
              </a:pPr>
              <a:t>45</a:t>
            </a:fld>
            <a:endParaRPr lang="en-US"/>
          </a:p>
        </p:txBody>
      </p:sp>
      <p:sp>
        <p:nvSpPr>
          <p:cNvPr id="369667"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Παράδειγμα</a:t>
            </a:r>
            <a:endParaRPr lang="en-US" altLang="en-US" smtClean="0">
              <a:solidFill>
                <a:schemeClr val="accent2"/>
              </a:solidFill>
            </a:endParaRPr>
          </a:p>
        </p:txBody>
      </p:sp>
      <p:sp>
        <p:nvSpPr>
          <p:cNvPr id="369668" name="Text Box 3"/>
          <p:cNvSpPr txBox="1">
            <a:spLocks noChangeArrowheads="1"/>
          </p:cNvSpPr>
          <p:nvPr/>
        </p:nvSpPr>
        <p:spPr bwMode="auto">
          <a:xfrm>
            <a:off x="517525" y="1336675"/>
            <a:ext cx="7762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i="1">
                <a:solidFill>
                  <a:srgbClr val="660066"/>
                </a:solidFill>
              </a:rPr>
              <a:t>Σχήμα </a:t>
            </a:r>
            <a:r>
              <a:rPr lang="en-US" altLang="en-US" sz="2400" i="1">
                <a:solidFill>
                  <a:srgbClr val="660066"/>
                </a:solidFill>
              </a:rPr>
              <a:t>(b):</a:t>
            </a:r>
            <a:r>
              <a:rPr lang="en-US" altLang="en-US" sz="2400"/>
              <a:t>  </a:t>
            </a:r>
            <a:r>
              <a:rPr lang="el-GR" altLang="en-US" sz="2400"/>
              <a:t>υποθέτουμε μνήμη με εύρος 2 </a:t>
            </a:r>
            <a:r>
              <a:rPr lang="en-US" altLang="en-US" sz="2400"/>
              <a:t>words</a:t>
            </a:r>
          </a:p>
          <a:p>
            <a:pPr eaLnBrk="1" hangingPunct="1"/>
            <a:endParaRPr lang="en-US" altLang="en-US" sz="2400"/>
          </a:p>
          <a:p>
            <a:pPr eaLnBrk="1" hangingPunct="1"/>
            <a:r>
              <a:rPr lang="en-US" altLang="en-US" sz="2400"/>
              <a:t> </a:t>
            </a:r>
            <a:r>
              <a:rPr lang="el-GR" altLang="en-US" sz="2400"/>
              <a:t>          1 + 2</a:t>
            </a:r>
            <a:r>
              <a:rPr lang="en-US" altLang="en-US" sz="2400"/>
              <a:t>x15 + 2x1 = 33 bus cycles, </a:t>
            </a:r>
            <a:r>
              <a:rPr lang="el-GR" altLang="en-US" sz="2400"/>
              <a:t>ή </a:t>
            </a:r>
            <a:r>
              <a:rPr lang="el-GR" altLang="en-US" sz="2400" b="1">
                <a:solidFill>
                  <a:srgbClr val="FF3300"/>
                </a:solidFill>
              </a:rPr>
              <a:t>0.94 </a:t>
            </a:r>
            <a:r>
              <a:rPr lang="en-US" altLang="en-US" sz="2400" b="1">
                <a:solidFill>
                  <a:srgbClr val="FF3300"/>
                </a:solidFill>
              </a:rPr>
              <a:t>bytes per cycle</a:t>
            </a:r>
          </a:p>
        </p:txBody>
      </p:sp>
      <p:sp>
        <p:nvSpPr>
          <p:cNvPr id="369669" name="Text Box 4"/>
          <p:cNvSpPr txBox="1">
            <a:spLocks noChangeArrowheads="1"/>
          </p:cNvSpPr>
          <p:nvPr/>
        </p:nvSpPr>
        <p:spPr bwMode="auto">
          <a:xfrm>
            <a:off x="533400" y="3429000"/>
            <a:ext cx="77628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i="1">
                <a:solidFill>
                  <a:srgbClr val="660066"/>
                </a:solidFill>
              </a:rPr>
              <a:t>Σχήμα </a:t>
            </a:r>
            <a:r>
              <a:rPr lang="en-US" altLang="en-US" sz="2400" i="1">
                <a:solidFill>
                  <a:srgbClr val="660066"/>
                </a:solidFill>
              </a:rPr>
              <a:t>(c): </a:t>
            </a:r>
            <a:r>
              <a:rPr lang="en-US" altLang="en-US" sz="2400"/>
              <a:t> </a:t>
            </a:r>
            <a:r>
              <a:rPr lang="el-GR" altLang="en-US" sz="2400"/>
              <a:t>η μνήμη έχει διαφορετικές αποθήκες (</a:t>
            </a:r>
            <a:r>
              <a:rPr lang="en-US" altLang="en-US" sz="2400"/>
              <a:t>banks) </a:t>
            </a:r>
            <a:r>
              <a:rPr lang="el-GR" altLang="en-US" sz="2400"/>
              <a:t>και</a:t>
            </a:r>
          </a:p>
          <a:p>
            <a:pPr eaLnBrk="1" hangingPunct="1"/>
            <a:r>
              <a:rPr lang="el-GR" altLang="en-US" sz="2400"/>
              <a:t>                  </a:t>
            </a:r>
            <a:r>
              <a:rPr lang="en-US" altLang="en-US" sz="2400"/>
              <a:t> </a:t>
            </a:r>
            <a:r>
              <a:rPr lang="el-GR" altLang="en-US" sz="2400"/>
              <a:t>στέλνουμε μόνο μια αίτηση για ανάγνωση </a:t>
            </a:r>
            <a:endParaRPr lang="en-US" altLang="en-US" sz="2400"/>
          </a:p>
          <a:p>
            <a:pPr eaLnBrk="1" hangingPunct="1"/>
            <a:r>
              <a:rPr lang="en-US" altLang="en-US" sz="2400"/>
              <a:t>                   </a:t>
            </a:r>
            <a:r>
              <a:rPr lang="el-GR" altLang="en-US" sz="2400"/>
              <a:t>λαμβάνοντας 4 </a:t>
            </a:r>
            <a:r>
              <a:rPr lang="en-US" altLang="en-US" sz="2400"/>
              <a:t>words</a:t>
            </a:r>
          </a:p>
          <a:p>
            <a:pPr eaLnBrk="1" hangingPunct="1"/>
            <a:endParaRPr lang="en-US" altLang="en-US" sz="2400"/>
          </a:p>
          <a:p>
            <a:pPr eaLnBrk="1" hangingPunct="1"/>
            <a:r>
              <a:rPr lang="en-US" altLang="en-US" sz="2400"/>
              <a:t> </a:t>
            </a:r>
            <a:r>
              <a:rPr lang="el-GR" altLang="en-US" sz="2400"/>
              <a:t>          1 + </a:t>
            </a:r>
            <a:r>
              <a:rPr lang="en-US" altLang="en-US" sz="2400"/>
              <a:t>1x15 + 4x1 = 20 bus cycles, </a:t>
            </a:r>
            <a:r>
              <a:rPr lang="el-GR" altLang="en-US" sz="2400"/>
              <a:t>ή </a:t>
            </a:r>
            <a:r>
              <a:rPr lang="el-GR" altLang="en-US" sz="2400" b="1">
                <a:solidFill>
                  <a:srgbClr val="FF3300"/>
                </a:solidFill>
              </a:rPr>
              <a:t>0.</a:t>
            </a:r>
            <a:r>
              <a:rPr lang="en-US" altLang="en-US" sz="2400" b="1">
                <a:solidFill>
                  <a:srgbClr val="FF3300"/>
                </a:solidFill>
              </a:rPr>
              <a:t>80</a:t>
            </a:r>
            <a:r>
              <a:rPr lang="el-GR" altLang="en-US" sz="2400" b="1">
                <a:solidFill>
                  <a:srgbClr val="FF3300"/>
                </a:solidFill>
              </a:rPr>
              <a:t> </a:t>
            </a:r>
            <a:r>
              <a:rPr lang="en-US" altLang="en-US" sz="2400" b="1">
                <a:solidFill>
                  <a:srgbClr val="FF3300"/>
                </a:solidFill>
              </a:rPr>
              <a:t>bytes per cycle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0E047CA-57BA-4283-A51E-EBE65ACC3ADE}" type="slidenum">
              <a:rPr lang="en-US"/>
              <a:pPr>
                <a:defRPr/>
              </a:pPr>
              <a:t>46</a:t>
            </a:fld>
            <a:endParaRPr lang="en-US"/>
          </a:p>
        </p:txBody>
      </p:sp>
      <p:sp>
        <p:nvSpPr>
          <p:cNvPr id="370691"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 </a:t>
            </a:r>
            <a:r>
              <a:rPr lang="el-GR" altLang="en-US" smtClean="0">
                <a:solidFill>
                  <a:schemeClr val="accent2"/>
                </a:solidFill>
              </a:rPr>
              <a:t>Απόδοση</a:t>
            </a:r>
            <a:endParaRPr lang="en-US" altLang="en-US" smtClean="0">
              <a:solidFill>
                <a:schemeClr val="accent2"/>
              </a:solidFill>
            </a:endParaRPr>
          </a:p>
        </p:txBody>
      </p:sp>
      <p:sp>
        <p:nvSpPr>
          <p:cNvPr id="370692" name="AutoShape 3"/>
          <p:cNvSpPr>
            <a:spLocks noGrp="1" noChangeArrowheads="1"/>
          </p:cNvSpPr>
          <p:nvPr>
            <p:ph type="body" idx="1"/>
          </p:nvPr>
        </p:nvSpPr>
        <p:spPr>
          <a:xfrm>
            <a:off x="228600" y="1143000"/>
            <a:ext cx="8915400" cy="4876800"/>
          </a:xfrm>
          <a:prstGeom prst="roundRect">
            <a:avLst>
              <a:gd name="adj" fmla="val 12477"/>
            </a:avLst>
          </a:prstGeom>
          <a:noFill/>
        </p:spPr>
        <p:txBody>
          <a:bodyPr lIns="90488" tIns="44450" rIns="90488" bIns="44450"/>
          <a:lstStyle/>
          <a:p>
            <a:pPr eaLnBrk="1" hangingPunct="1"/>
            <a:r>
              <a:rPr lang="el-GR" altLang="en-US" sz="2400" smtClean="0"/>
              <a:t>Απλοποιημένο μοντέλο απόδοσης</a:t>
            </a:r>
            <a:r>
              <a:rPr lang="en-US" altLang="en-US" sz="2400" smtClean="0"/>
              <a:t>:</a:t>
            </a:r>
            <a:br>
              <a:rPr lang="en-US" altLang="en-US" sz="2400" smtClean="0"/>
            </a:br>
            <a:endParaRPr lang="el-GR" altLang="en-US" sz="2400" smtClean="0"/>
          </a:p>
          <a:p>
            <a:pPr eaLnBrk="1" hangingPunct="1">
              <a:buFontTx/>
              <a:buNone/>
            </a:pPr>
            <a:r>
              <a:rPr lang="el-GR" altLang="en-US" sz="2200" b="1" smtClean="0">
                <a:solidFill>
                  <a:srgbClr val="CC6600"/>
                </a:solidFill>
              </a:rPr>
              <a:t>       </a:t>
            </a:r>
            <a:r>
              <a:rPr lang="en-US" altLang="en-US" sz="2200" b="1" smtClean="0">
                <a:solidFill>
                  <a:srgbClr val="CC6600"/>
                </a:solidFill>
              </a:rPr>
              <a:t>execution time = (execution cycles + stall cycles) </a:t>
            </a:r>
            <a:r>
              <a:rPr lang="en-US" altLang="en-US" sz="1800" b="1" smtClean="0">
                <a:solidFill>
                  <a:srgbClr val="CC6600"/>
                </a:solidFill>
              </a:rPr>
              <a:t>x</a:t>
            </a:r>
            <a:r>
              <a:rPr lang="en-US" altLang="en-US" sz="2200" b="1" smtClean="0">
                <a:solidFill>
                  <a:srgbClr val="CC6600"/>
                </a:solidFill>
              </a:rPr>
              <a:t> cycle time</a:t>
            </a:r>
            <a:br>
              <a:rPr lang="en-US" altLang="en-US" sz="2200" b="1" smtClean="0">
                <a:solidFill>
                  <a:srgbClr val="CC6600"/>
                </a:solidFill>
              </a:rPr>
            </a:br>
            <a:r>
              <a:rPr lang="en-US" altLang="en-US" sz="2200" b="1" smtClean="0">
                <a:solidFill>
                  <a:srgbClr val="CC6600"/>
                </a:solidFill>
              </a:rPr>
              <a:t>   </a:t>
            </a:r>
          </a:p>
          <a:p>
            <a:pPr eaLnBrk="1" hangingPunct="1">
              <a:buFontTx/>
              <a:buNone/>
            </a:pPr>
            <a:r>
              <a:rPr lang="en-US" altLang="en-US" sz="2200" b="1" smtClean="0">
                <a:solidFill>
                  <a:srgbClr val="CC6600"/>
                </a:solidFill>
              </a:rPr>
              <a:t>          stall cycles = # of instructions </a:t>
            </a:r>
            <a:r>
              <a:rPr lang="en-US" altLang="en-US" sz="1800" b="1" smtClean="0">
                <a:solidFill>
                  <a:srgbClr val="CC6600"/>
                </a:solidFill>
              </a:rPr>
              <a:t>x</a:t>
            </a:r>
            <a:r>
              <a:rPr lang="en-US" altLang="en-US" sz="2200" b="1" smtClean="0">
                <a:solidFill>
                  <a:srgbClr val="CC6600"/>
                </a:solidFill>
              </a:rPr>
              <a:t> miss ratio </a:t>
            </a:r>
            <a:r>
              <a:rPr lang="en-US" altLang="en-US" sz="1800" b="1" smtClean="0">
                <a:solidFill>
                  <a:srgbClr val="CC6600"/>
                </a:solidFill>
              </a:rPr>
              <a:t>x</a:t>
            </a:r>
            <a:r>
              <a:rPr lang="en-US" altLang="en-US" sz="2200" b="1" smtClean="0">
                <a:solidFill>
                  <a:srgbClr val="CC6600"/>
                </a:solidFill>
              </a:rPr>
              <a:t> miss penalty</a:t>
            </a:r>
            <a:br>
              <a:rPr lang="en-US" altLang="en-US" sz="2200" b="1" smtClean="0">
                <a:solidFill>
                  <a:srgbClr val="CC6600"/>
                </a:solidFill>
              </a:rPr>
            </a:br>
            <a:endParaRPr lang="el-GR" altLang="en-US" sz="2200" b="1" smtClean="0">
              <a:solidFill>
                <a:srgbClr val="CC6600"/>
              </a:solidFill>
            </a:endParaRPr>
          </a:p>
          <a:p>
            <a:pPr eaLnBrk="1" hangingPunct="1">
              <a:buFontTx/>
              <a:buNone/>
            </a:pPr>
            <a:endParaRPr lang="en-US" altLang="en-US" sz="2200" b="1" smtClean="0">
              <a:solidFill>
                <a:srgbClr val="CC6600"/>
              </a:solidFill>
            </a:endParaRPr>
          </a:p>
          <a:p>
            <a:pPr eaLnBrk="1" hangingPunct="1"/>
            <a:r>
              <a:rPr lang="el-GR" altLang="en-US" sz="2400" smtClean="0"/>
              <a:t>Δύο τρόποι για να αυξήσουμε την απόδοση</a:t>
            </a:r>
            <a:r>
              <a:rPr lang="en-US" altLang="en-US" sz="2400" smtClean="0"/>
              <a:t>:</a:t>
            </a:r>
          </a:p>
          <a:p>
            <a:pPr lvl="1" eaLnBrk="1" hangingPunct="1"/>
            <a:r>
              <a:rPr lang="el-GR" altLang="en-US" sz="2000" smtClean="0"/>
              <a:t>μειώνουμε το</a:t>
            </a:r>
            <a:r>
              <a:rPr lang="en-US" altLang="en-US" sz="2000" smtClean="0"/>
              <a:t> miss ratio</a:t>
            </a:r>
          </a:p>
          <a:p>
            <a:pPr lvl="1" eaLnBrk="1" hangingPunct="1"/>
            <a:r>
              <a:rPr lang="el-GR" altLang="en-US" sz="2000" smtClean="0"/>
              <a:t>μειώνουμε το</a:t>
            </a:r>
            <a:r>
              <a:rPr lang="en-US" altLang="en-US" sz="2000" smtClean="0"/>
              <a:t> miss penalty</a:t>
            </a:r>
            <a:br>
              <a:rPr lang="en-US" altLang="en-US" sz="2000" smtClean="0"/>
            </a:br>
            <a:endParaRPr lang="en-US" altLang="en-US" sz="20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80C99B9-0471-4EFC-B6AB-BE89C985D664}" type="slidenum">
              <a:rPr lang="en-US"/>
              <a:pPr>
                <a:defRPr/>
              </a:pPr>
              <a:t>47</a:t>
            </a:fld>
            <a:endParaRPr lang="en-US"/>
          </a:p>
        </p:txBody>
      </p:sp>
      <p:sp>
        <p:nvSpPr>
          <p:cNvPr id="371715" name="Rectangle 2"/>
          <p:cNvSpPr>
            <a:spLocks noGrp="1" noChangeArrowheads="1"/>
          </p:cNvSpPr>
          <p:nvPr>
            <p:ph type="title"/>
          </p:nvPr>
        </p:nvSpPr>
        <p:spPr>
          <a:xfrm>
            <a:off x="7620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71716" name="Text Box 3"/>
          <p:cNvSpPr txBox="1">
            <a:spLocks noChangeArrowheads="1"/>
          </p:cNvSpPr>
          <p:nvPr/>
        </p:nvSpPr>
        <p:spPr bwMode="auto">
          <a:xfrm>
            <a:off x="533400" y="990600"/>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Μειώνοντας το </a:t>
            </a:r>
            <a:r>
              <a:rPr lang="en-US" altLang="en-US" sz="2400"/>
              <a:t>miss ratio </a:t>
            </a:r>
            <a:r>
              <a:rPr lang="el-GR" altLang="en-US" sz="2400"/>
              <a:t>με </a:t>
            </a:r>
            <a:r>
              <a:rPr lang="el-GR" altLang="en-US" sz="2400" b="1">
                <a:solidFill>
                  <a:srgbClr val="FF9900"/>
                </a:solidFill>
              </a:rPr>
              <a:t>συσχετιστικότητα (</a:t>
            </a:r>
            <a:r>
              <a:rPr lang="en-US" altLang="en-US" sz="2400" b="1">
                <a:solidFill>
                  <a:srgbClr val="FF9900"/>
                </a:solidFill>
              </a:rPr>
              <a:t>associative)</a:t>
            </a:r>
          </a:p>
        </p:txBody>
      </p:sp>
      <p:pic>
        <p:nvPicPr>
          <p:cNvPr id="371717" name="Picture 4" descr="EXAMPL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43000" y="1524000"/>
            <a:ext cx="6607175" cy="5192713"/>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5"/>
          <p:cNvSpPr>
            <a:spLocks noGrp="1"/>
          </p:cNvSpPr>
          <p:nvPr>
            <p:ph type="sldNum" sz="quarter" idx="12"/>
          </p:nvPr>
        </p:nvSpPr>
        <p:spPr/>
        <p:txBody>
          <a:bodyPr/>
          <a:lstStyle/>
          <a:p>
            <a:pPr>
              <a:defRPr/>
            </a:pPr>
            <a:fld id="{7CD139F5-5B11-4203-99CA-55B24E3C8033}" type="slidenum">
              <a:rPr lang="en-US"/>
              <a:pPr>
                <a:defRPr/>
              </a:pPr>
              <a:t>48</a:t>
            </a:fld>
            <a:endParaRPr lang="en-US"/>
          </a:p>
        </p:txBody>
      </p:sp>
      <p:sp>
        <p:nvSpPr>
          <p:cNvPr id="372739" name="Rectangle 2"/>
          <p:cNvSpPr>
            <a:spLocks noGrp="1" noChangeArrowheads="1"/>
          </p:cNvSpPr>
          <p:nvPr>
            <p:ph type="title"/>
          </p:nvPr>
        </p:nvSpPr>
        <p:spPr>
          <a:xfrm>
            <a:off x="685800" y="0"/>
            <a:ext cx="8458200" cy="1143000"/>
          </a:xfrm>
        </p:spPr>
        <p:txBody>
          <a:bodyPr/>
          <a:lstStyle/>
          <a:p>
            <a:pPr eaLnBrk="1" hangingPunct="1"/>
            <a:r>
              <a:rPr lang="en-US" altLang="en-US" smtClean="0">
                <a:solidFill>
                  <a:schemeClr val="accent2"/>
                </a:solidFill>
              </a:rPr>
              <a:t>Direct mapped cache</a:t>
            </a:r>
            <a:r>
              <a:rPr lang="el-GR" altLang="en-US" smtClean="0">
                <a:solidFill>
                  <a:schemeClr val="accent2"/>
                </a:solidFill>
              </a:rPr>
              <a:t> </a:t>
            </a:r>
            <a:r>
              <a:rPr lang="el-GR" altLang="en-US" sz="3200" smtClean="0">
                <a:solidFill>
                  <a:schemeClr val="accent2"/>
                </a:solidFill>
              </a:rPr>
              <a:t>(παράδειγμα</a:t>
            </a:r>
            <a:r>
              <a:rPr lang="el-GR" altLang="en-US" sz="3600" smtClean="0">
                <a:solidFill>
                  <a:schemeClr val="accent2"/>
                </a:solidFill>
              </a:rPr>
              <a:t>)</a:t>
            </a:r>
            <a:r>
              <a:rPr lang="el-GR" altLang="en-US" smtClean="0">
                <a:solidFill>
                  <a:schemeClr val="accent2"/>
                </a:solidFill>
              </a:rPr>
              <a:t> </a:t>
            </a:r>
            <a:endParaRPr lang="en-GB" altLang="en-US" smtClean="0">
              <a:solidFill>
                <a:schemeClr val="accent2"/>
              </a:solidFill>
            </a:endParaRPr>
          </a:p>
        </p:txBody>
      </p:sp>
      <p:sp>
        <p:nvSpPr>
          <p:cNvPr id="372740" name="Rectangle 75"/>
          <p:cNvSpPr>
            <a:spLocks noChangeArrowheads="1"/>
          </p:cNvSpPr>
          <p:nvPr/>
        </p:nvSpPr>
        <p:spPr bwMode="auto">
          <a:xfrm>
            <a:off x="533400" y="990600"/>
            <a:ext cx="81534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spcBef>
                <a:spcPct val="20000"/>
              </a:spcBef>
              <a:buFontTx/>
              <a:buChar char="•"/>
            </a:pPr>
            <a:r>
              <a:rPr lang="el-GR" altLang="en-US" sz="3200">
                <a:cs typeface="Arial" pitchFamily="34" charset="0"/>
              </a:rPr>
              <a:t>Προσπέλαση:</a:t>
            </a:r>
            <a:r>
              <a:rPr lang="en-US" altLang="en-US" sz="3200">
                <a:cs typeface="Arial" pitchFamily="34" charset="0"/>
              </a:rPr>
              <a:t>   0   4   0   4   0   4   0   4</a:t>
            </a:r>
          </a:p>
        </p:txBody>
      </p:sp>
      <p:sp>
        <p:nvSpPr>
          <p:cNvPr id="1683605" name="Rectangle 149"/>
          <p:cNvSpPr>
            <a:spLocks noChangeArrowheads="1"/>
          </p:cNvSpPr>
          <p:nvPr/>
        </p:nvSpPr>
        <p:spPr bwMode="auto">
          <a:xfrm>
            <a:off x="533400" y="5715000"/>
            <a:ext cx="8610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spcBef>
                <a:spcPct val="30000"/>
              </a:spcBef>
              <a:buClr>
                <a:schemeClr val="accent1"/>
              </a:buClr>
              <a:buSzPct val="75000"/>
              <a:buFont typeface="Wingdings" pitchFamily="2" charset="2"/>
              <a:buChar char="q"/>
            </a:pPr>
            <a:r>
              <a:rPr lang="en-US" altLang="en-US" sz="2400">
                <a:latin typeface="Arial" pitchFamily="34" charset="0"/>
                <a:cs typeface="Arial" pitchFamily="34" charset="0"/>
              </a:rPr>
              <a:t>ping</a:t>
            </a:r>
            <a:r>
              <a:rPr lang="el-GR" altLang="en-US" sz="2400">
                <a:latin typeface="Arial" pitchFamily="34" charset="0"/>
                <a:cs typeface="Arial" pitchFamily="34" charset="0"/>
              </a:rPr>
              <a:t>-</a:t>
            </a:r>
            <a:r>
              <a:rPr lang="en-US" altLang="en-US" sz="2400">
                <a:latin typeface="Arial" pitchFamily="34" charset="0"/>
                <a:cs typeface="Arial" pitchFamily="34" charset="0"/>
              </a:rPr>
              <a:t>pong effect: conflict misses </a:t>
            </a:r>
            <a:r>
              <a:rPr lang="el-GR" altLang="en-US" sz="2400">
                <a:latin typeface="Arial" pitchFamily="34" charset="0"/>
                <a:cs typeface="Arial" pitchFamily="34" charset="0"/>
              </a:rPr>
              <a:t>όταν δυο μέλη της μνήμης αντιστοιχούν στο ίδιο κομμάτι της </a:t>
            </a:r>
            <a:r>
              <a:rPr lang="en-US" altLang="en-US" sz="2400">
                <a:latin typeface="Arial" pitchFamily="34" charset="0"/>
                <a:cs typeface="Arial" pitchFamily="34" charset="0"/>
              </a:rPr>
              <a:t> direct mapped cache</a:t>
            </a:r>
          </a:p>
        </p:txBody>
      </p:sp>
      <p:grpSp>
        <p:nvGrpSpPr>
          <p:cNvPr id="9" name="Group 8" descr="EXAMPLE"/>
          <p:cNvGrpSpPr/>
          <p:nvPr/>
        </p:nvGrpSpPr>
        <p:grpSpPr>
          <a:xfrm>
            <a:off x="533400" y="1676400"/>
            <a:ext cx="7931150" cy="3276600"/>
            <a:chOff x="533400" y="1676400"/>
            <a:chExt cx="7931150" cy="3276600"/>
          </a:xfrm>
        </p:grpSpPr>
        <p:sp>
          <p:nvSpPr>
            <p:cNvPr id="372742" name="Rectangle 3"/>
            <p:cNvSpPr>
              <a:spLocks noChangeArrowheads="1"/>
            </p:cNvSpPr>
            <p:nvPr/>
          </p:nvSpPr>
          <p:spPr bwMode="auto">
            <a:xfrm>
              <a:off x="1295400" y="19050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43" name="Line 4"/>
            <p:cNvSpPr>
              <a:spLocks noChangeShapeType="1"/>
            </p:cNvSpPr>
            <p:nvPr/>
          </p:nvSpPr>
          <p:spPr bwMode="auto">
            <a:xfrm>
              <a:off x="1295400" y="2514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44" name="Line 5"/>
            <p:cNvSpPr>
              <a:spLocks noChangeShapeType="1"/>
            </p:cNvSpPr>
            <p:nvPr/>
          </p:nvSpPr>
          <p:spPr bwMode="auto">
            <a:xfrm>
              <a:off x="1295400" y="2209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45" name="Line 6"/>
            <p:cNvSpPr>
              <a:spLocks noChangeShapeType="1"/>
            </p:cNvSpPr>
            <p:nvPr/>
          </p:nvSpPr>
          <p:spPr bwMode="auto">
            <a:xfrm>
              <a:off x="1295400" y="2819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46" name="Rectangle 7"/>
            <p:cNvSpPr>
              <a:spLocks noChangeArrowheads="1"/>
            </p:cNvSpPr>
            <p:nvPr/>
          </p:nvSpPr>
          <p:spPr bwMode="auto">
            <a:xfrm>
              <a:off x="3276600" y="19050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47" name="Line 8"/>
            <p:cNvSpPr>
              <a:spLocks noChangeShapeType="1"/>
            </p:cNvSpPr>
            <p:nvPr/>
          </p:nvSpPr>
          <p:spPr bwMode="auto">
            <a:xfrm>
              <a:off x="3276600" y="2514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48" name="Line 9"/>
            <p:cNvSpPr>
              <a:spLocks noChangeShapeType="1"/>
            </p:cNvSpPr>
            <p:nvPr/>
          </p:nvSpPr>
          <p:spPr bwMode="auto">
            <a:xfrm>
              <a:off x="3276600" y="2209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49" name="Line 10"/>
            <p:cNvSpPr>
              <a:spLocks noChangeShapeType="1"/>
            </p:cNvSpPr>
            <p:nvPr/>
          </p:nvSpPr>
          <p:spPr bwMode="auto">
            <a:xfrm>
              <a:off x="3276600" y="2819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50" name="Rectangle 11"/>
            <p:cNvSpPr>
              <a:spLocks noChangeArrowheads="1"/>
            </p:cNvSpPr>
            <p:nvPr/>
          </p:nvSpPr>
          <p:spPr bwMode="auto">
            <a:xfrm>
              <a:off x="5334000" y="19050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51" name="Line 12"/>
            <p:cNvSpPr>
              <a:spLocks noChangeShapeType="1"/>
            </p:cNvSpPr>
            <p:nvPr/>
          </p:nvSpPr>
          <p:spPr bwMode="auto">
            <a:xfrm>
              <a:off x="5334000" y="2514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52" name="Line 13"/>
            <p:cNvSpPr>
              <a:spLocks noChangeShapeType="1"/>
            </p:cNvSpPr>
            <p:nvPr/>
          </p:nvSpPr>
          <p:spPr bwMode="auto">
            <a:xfrm>
              <a:off x="5334000" y="2209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53" name="Line 14"/>
            <p:cNvSpPr>
              <a:spLocks noChangeShapeType="1"/>
            </p:cNvSpPr>
            <p:nvPr/>
          </p:nvSpPr>
          <p:spPr bwMode="auto">
            <a:xfrm>
              <a:off x="5334000" y="2819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54" name="Rectangle 15"/>
            <p:cNvSpPr>
              <a:spLocks noChangeArrowheads="1"/>
            </p:cNvSpPr>
            <p:nvPr/>
          </p:nvSpPr>
          <p:spPr bwMode="auto">
            <a:xfrm>
              <a:off x="7391400" y="19050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55" name="Line 16"/>
            <p:cNvSpPr>
              <a:spLocks noChangeShapeType="1"/>
            </p:cNvSpPr>
            <p:nvPr/>
          </p:nvSpPr>
          <p:spPr bwMode="auto">
            <a:xfrm>
              <a:off x="7391400" y="2514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56" name="Line 17"/>
            <p:cNvSpPr>
              <a:spLocks noChangeShapeType="1"/>
            </p:cNvSpPr>
            <p:nvPr/>
          </p:nvSpPr>
          <p:spPr bwMode="auto">
            <a:xfrm>
              <a:off x="7391400" y="2209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57" name="Line 18"/>
            <p:cNvSpPr>
              <a:spLocks noChangeShapeType="1"/>
            </p:cNvSpPr>
            <p:nvPr/>
          </p:nvSpPr>
          <p:spPr bwMode="auto">
            <a:xfrm>
              <a:off x="7391400" y="2819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58" name="Rectangle 19"/>
            <p:cNvSpPr>
              <a:spLocks noChangeArrowheads="1"/>
            </p:cNvSpPr>
            <p:nvPr/>
          </p:nvSpPr>
          <p:spPr bwMode="auto">
            <a:xfrm>
              <a:off x="7391400" y="37338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59" name="Line 20"/>
            <p:cNvSpPr>
              <a:spLocks noChangeShapeType="1"/>
            </p:cNvSpPr>
            <p:nvPr/>
          </p:nvSpPr>
          <p:spPr bwMode="auto">
            <a:xfrm>
              <a:off x="7391400" y="4343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60" name="Line 21"/>
            <p:cNvSpPr>
              <a:spLocks noChangeShapeType="1"/>
            </p:cNvSpPr>
            <p:nvPr/>
          </p:nvSpPr>
          <p:spPr bwMode="auto">
            <a:xfrm>
              <a:off x="7391400" y="4038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61" name="Line 22"/>
            <p:cNvSpPr>
              <a:spLocks noChangeShapeType="1"/>
            </p:cNvSpPr>
            <p:nvPr/>
          </p:nvSpPr>
          <p:spPr bwMode="auto">
            <a:xfrm>
              <a:off x="7391400" y="4648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62" name="Rectangle 23"/>
            <p:cNvSpPr>
              <a:spLocks noChangeArrowheads="1"/>
            </p:cNvSpPr>
            <p:nvPr/>
          </p:nvSpPr>
          <p:spPr bwMode="auto">
            <a:xfrm>
              <a:off x="5334000" y="37338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63" name="Line 24"/>
            <p:cNvSpPr>
              <a:spLocks noChangeShapeType="1"/>
            </p:cNvSpPr>
            <p:nvPr/>
          </p:nvSpPr>
          <p:spPr bwMode="auto">
            <a:xfrm>
              <a:off x="5334000" y="4343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64" name="Line 25"/>
            <p:cNvSpPr>
              <a:spLocks noChangeShapeType="1"/>
            </p:cNvSpPr>
            <p:nvPr/>
          </p:nvSpPr>
          <p:spPr bwMode="auto">
            <a:xfrm>
              <a:off x="5334000" y="4038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65" name="Line 26"/>
            <p:cNvSpPr>
              <a:spLocks noChangeShapeType="1"/>
            </p:cNvSpPr>
            <p:nvPr/>
          </p:nvSpPr>
          <p:spPr bwMode="auto">
            <a:xfrm>
              <a:off x="5334000" y="4648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66" name="Rectangle 27"/>
            <p:cNvSpPr>
              <a:spLocks noChangeArrowheads="1"/>
            </p:cNvSpPr>
            <p:nvPr/>
          </p:nvSpPr>
          <p:spPr bwMode="auto">
            <a:xfrm>
              <a:off x="3352800" y="37338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67" name="Line 28"/>
            <p:cNvSpPr>
              <a:spLocks noChangeShapeType="1"/>
            </p:cNvSpPr>
            <p:nvPr/>
          </p:nvSpPr>
          <p:spPr bwMode="auto">
            <a:xfrm>
              <a:off x="3352800" y="4343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68" name="Line 29"/>
            <p:cNvSpPr>
              <a:spLocks noChangeShapeType="1"/>
            </p:cNvSpPr>
            <p:nvPr/>
          </p:nvSpPr>
          <p:spPr bwMode="auto">
            <a:xfrm>
              <a:off x="3352800" y="4038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69" name="Line 30"/>
            <p:cNvSpPr>
              <a:spLocks noChangeShapeType="1"/>
            </p:cNvSpPr>
            <p:nvPr/>
          </p:nvSpPr>
          <p:spPr bwMode="auto">
            <a:xfrm>
              <a:off x="3352800" y="4648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70" name="Rectangle 31"/>
            <p:cNvSpPr>
              <a:spLocks noChangeArrowheads="1"/>
            </p:cNvSpPr>
            <p:nvPr/>
          </p:nvSpPr>
          <p:spPr bwMode="auto">
            <a:xfrm>
              <a:off x="1295400" y="37338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71" name="Line 32"/>
            <p:cNvSpPr>
              <a:spLocks noChangeShapeType="1"/>
            </p:cNvSpPr>
            <p:nvPr/>
          </p:nvSpPr>
          <p:spPr bwMode="auto">
            <a:xfrm>
              <a:off x="1295400" y="4343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72" name="Line 33"/>
            <p:cNvSpPr>
              <a:spLocks noChangeShapeType="1"/>
            </p:cNvSpPr>
            <p:nvPr/>
          </p:nvSpPr>
          <p:spPr bwMode="auto">
            <a:xfrm>
              <a:off x="1295400" y="4038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73" name="Line 34"/>
            <p:cNvSpPr>
              <a:spLocks noChangeShapeType="1"/>
            </p:cNvSpPr>
            <p:nvPr/>
          </p:nvSpPr>
          <p:spPr bwMode="auto">
            <a:xfrm>
              <a:off x="1295400" y="46482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74" name="Text Box 39"/>
            <p:cNvSpPr txBox="1">
              <a:spLocks noChangeArrowheads="1"/>
            </p:cNvSpPr>
            <p:nvPr/>
          </p:nvSpPr>
          <p:spPr bwMode="auto">
            <a:xfrm>
              <a:off x="1219200" y="3352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0</a:t>
              </a:r>
            </a:p>
          </p:txBody>
        </p:sp>
        <p:sp>
          <p:nvSpPr>
            <p:cNvPr id="372775" name="Text Box 40"/>
            <p:cNvSpPr txBox="1">
              <a:spLocks noChangeArrowheads="1"/>
            </p:cNvSpPr>
            <p:nvPr/>
          </p:nvSpPr>
          <p:spPr bwMode="auto">
            <a:xfrm>
              <a:off x="3260725" y="3313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72776" name="Text Box 41"/>
            <p:cNvSpPr txBox="1">
              <a:spLocks noChangeArrowheads="1"/>
            </p:cNvSpPr>
            <p:nvPr/>
          </p:nvSpPr>
          <p:spPr bwMode="auto">
            <a:xfrm>
              <a:off x="5318125" y="3313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0</a:t>
              </a:r>
            </a:p>
          </p:txBody>
        </p:sp>
        <p:sp>
          <p:nvSpPr>
            <p:cNvPr id="372777" name="Text Box 42"/>
            <p:cNvSpPr txBox="1">
              <a:spLocks noChangeArrowheads="1"/>
            </p:cNvSpPr>
            <p:nvPr/>
          </p:nvSpPr>
          <p:spPr bwMode="auto">
            <a:xfrm>
              <a:off x="7299325" y="3313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72778" name="Rectangle 43"/>
            <p:cNvSpPr>
              <a:spLocks noChangeArrowheads="1"/>
            </p:cNvSpPr>
            <p:nvPr/>
          </p:nvSpPr>
          <p:spPr bwMode="auto">
            <a:xfrm>
              <a:off x="762000" y="19050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79" name="Line 44"/>
            <p:cNvSpPr>
              <a:spLocks noChangeShapeType="1"/>
            </p:cNvSpPr>
            <p:nvPr/>
          </p:nvSpPr>
          <p:spPr bwMode="auto">
            <a:xfrm>
              <a:off x="762000" y="2514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80" name="Line 45"/>
            <p:cNvSpPr>
              <a:spLocks noChangeShapeType="1"/>
            </p:cNvSpPr>
            <p:nvPr/>
          </p:nvSpPr>
          <p:spPr bwMode="auto">
            <a:xfrm>
              <a:off x="762000" y="22098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81" name="Line 46"/>
            <p:cNvSpPr>
              <a:spLocks noChangeShapeType="1"/>
            </p:cNvSpPr>
            <p:nvPr/>
          </p:nvSpPr>
          <p:spPr bwMode="auto">
            <a:xfrm>
              <a:off x="762000" y="2819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82" name="Rectangle 47"/>
            <p:cNvSpPr>
              <a:spLocks noChangeArrowheads="1"/>
            </p:cNvSpPr>
            <p:nvPr/>
          </p:nvSpPr>
          <p:spPr bwMode="auto">
            <a:xfrm>
              <a:off x="2743200" y="19050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83" name="Line 48"/>
            <p:cNvSpPr>
              <a:spLocks noChangeShapeType="1"/>
            </p:cNvSpPr>
            <p:nvPr/>
          </p:nvSpPr>
          <p:spPr bwMode="auto">
            <a:xfrm>
              <a:off x="2743200" y="2514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84" name="Line 49"/>
            <p:cNvSpPr>
              <a:spLocks noChangeShapeType="1"/>
            </p:cNvSpPr>
            <p:nvPr/>
          </p:nvSpPr>
          <p:spPr bwMode="auto">
            <a:xfrm>
              <a:off x="2743200" y="22098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85" name="Line 50"/>
            <p:cNvSpPr>
              <a:spLocks noChangeShapeType="1"/>
            </p:cNvSpPr>
            <p:nvPr/>
          </p:nvSpPr>
          <p:spPr bwMode="auto">
            <a:xfrm>
              <a:off x="2743200" y="2819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86" name="Rectangle 51"/>
            <p:cNvSpPr>
              <a:spLocks noChangeArrowheads="1"/>
            </p:cNvSpPr>
            <p:nvPr/>
          </p:nvSpPr>
          <p:spPr bwMode="auto">
            <a:xfrm>
              <a:off x="4800600" y="19050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87" name="Line 52"/>
            <p:cNvSpPr>
              <a:spLocks noChangeShapeType="1"/>
            </p:cNvSpPr>
            <p:nvPr/>
          </p:nvSpPr>
          <p:spPr bwMode="auto">
            <a:xfrm>
              <a:off x="4800600" y="2514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88" name="Line 53"/>
            <p:cNvSpPr>
              <a:spLocks noChangeShapeType="1"/>
            </p:cNvSpPr>
            <p:nvPr/>
          </p:nvSpPr>
          <p:spPr bwMode="auto">
            <a:xfrm>
              <a:off x="4800600" y="22098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89" name="Line 54"/>
            <p:cNvSpPr>
              <a:spLocks noChangeShapeType="1"/>
            </p:cNvSpPr>
            <p:nvPr/>
          </p:nvSpPr>
          <p:spPr bwMode="auto">
            <a:xfrm>
              <a:off x="4800600" y="2819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90" name="Rectangle 55"/>
            <p:cNvSpPr>
              <a:spLocks noChangeArrowheads="1"/>
            </p:cNvSpPr>
            <p:nvPr/>
          </p:nvSpPr>
          <p:spPr bwMode="auto">
            <a:xfrm>
              <a:off x="6858000" y="19050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91" name="Line 56"/>
            <p:cNvSpPr>
              <a:spLocks noChangeShapeType="1"/>
            </p:cNvSpPr>
            <p:nvPr/>
          </p:nvSpPr>
          <p:spPr bwMode="auto">
            <a:xfrm>
              <a:off x="6858000" y="2514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92" name="Line 57"/>
            <p:cNvSpPr>
              <a:spLocks noChangeShapeType="1"/>
            </p:cNvSpPr>
            <p:nvPr/>
          </p:nvSpPr>
          <p:spPr bwMode="auto">
            <a:xfrm>
              <a:off x="6858000" y="22098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93" name="Line 58"/>
            <p:cNvSpPr>
              <a:spLocks noChangeShapeType="1"/>
            </p:cNvSpPr>
            <p:nvPr/>
          </p:nvSpPr>
          <p:spPr bwMode="auto">
            <a:xfrm>
              <a:off x="6858000" y="2819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94" name="Rectangle 59"/>
            <p:cNvSpPr>
              <a:spLocks noChangeArrowheads="1"/>
            </p:cNvSpPr>
            <p:nvPr/>
          </p:nvSpPr>
          <p:spPr bwMode="auto">
            <a:xfrm>
              <a:off x="762000" y="37338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95" name="Line 60"/>
            <p:cNvSpPr>
              <a:spLocks noChangeShapeType="1"/>
            </p:cNvSpPr>
            <p:nvPr/>
          </p:nvSpPr>
          <p:spPr bwMode="auto">
            <a:xfrm>
              <a:off x="762000" y="4343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96" name="Line 61"/>
            <p:cNvSpPr>
              <a:spLocks noChangeShapeType="1"/>
            </p:cNvSpPr>
            <p:nvPr/>
          </p:nvSpPr>
          <p:spPr bwMode="auto">
            <a:xfrm>
              <a:off x="762000" y="4038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97" name="Line 62"/>
            <p:cNvSpPr>
              <a:spLocks noChangeShapeType="1"/>
            </p:cNvSpPr>
            <p:nvPr/>
          </p:nvSpPr>
          <p:spPr bwMode="auto">
            <a:xfrm>
              <a:off x="762000" y="46482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798" name="Rectangle 63"/>
            <p:cNvSpPr>
              <a:spLocks noChangeArrowheads="1"/>
            </p:cNvSpPr>
            <p:nvPr/>
          </p:nvSpPr>
          <p:spPr bwMode="auto">
            <a:xfrm>
              <a:off x="2819400" y="37338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799" name="Line 64"/>
            <p:cNvSpPr>
              <a:spLocks noChangeShapeType="1"/>
            </p:cNvSpPr>
            <p:nvPr/>
          </p:nvSpPr>
          <p:spPr bwMode="auto">
            <a:xfrm>
              <a:off x="2819400" y="4343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800" name="Line 65"/>
            <p:cNvSpPr>
              <a:spLocks noChangeShapeType="1"/>
            </p:cNvSpPr>
            <p:nvPr/>
          </p:nvSpPr>
          <p:spPr bwMode="auto">
            <a:xfrm>
              <a:off x="2819400" y="4038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801" name="Line 66"/>
            <p:cNvSpPr>
              <a:spLocks noChangeShapeType="1"/>
            </p:cNvSpPr>
            <p:nvPr/>
          </p:nvSpPr>
          <p:spPr bwMode="auto">
            <a:xfrm>
              <a:off x="2819400" y="46482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802" name="Rectangle 67"/>
            <p:cNvSpPr>
              <a:spLocks noChangeArrowheads="1"/>
            </p:cNvSpPr>
            <p:nvPr/>
          </p:nvSpPr>
          <p:spPr bwMode="auto">
            <a:xfrm>
              <a:off x="4800600" y="37338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803" name="Line 68"/>
            <p:cNvSpPr>
              <a:spLocks noChangeShapeType="1"/>
            </p:cNvSpPr>
            <p:nvPr/>
          </p:nvSpPr>
          <p:spPr bwMode="auto">
            <a:xfrm>
              <a:off x="4800600" y="4343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804" name="Line 69"/>
            <p:cNvSpPr>
              <a:spLocks noChangeShapeType="1"/>
            </p:cNvSpPr>
            <p:nvPr/>
          </p:nvSpPr>
          <p:spPr bwMode="auto">
            <a:xfrm>
              <a:off x="4800600" y="4038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805" name="Line 70"/>
            <p:cNvSpPr>
              <a:spLocks noChangeShapeType="1"/>
            </p:cNvSpPr>
            <p:nvPr/>
          </p:nvSpPr>
          <p:spPr bwMode="auto">
            <a:xfrm>
              <a:off x="4800600" y="46482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806" name="Rectangle 71"/>
            <p:cNvSpPr>
              <a:spLocks noChangeArrowheads="1"/>
            </p:cNvSpPr>
            <p:nvPr/>
          </p:nvSpPr>
          <p:spPr bwMode="auto">
            <a:xfrm>
              <a:off x="6858000" y="37338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2807" name="Line 72"/>
            <p:cNvSpPr>
              <a:spLocks noChangeShapeType="1"/>
            </p:cNvSpPr>
            <p:nvPr/>
          </p:nvSpPr>
          <p:spPr bwMode="auto">
            <a:xfrm>
              <a:off x="6858000" y="4343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808" name="Line 73"/>
            <p:cNvSpPr>
              <a:spLocks noChangeShapeType="1"/>
            </p:cNvSpPr>
            <p:nvPr/>
          </p:nvSpPr>
          <p:spPr bwMode="auto">
            <a:xfrm>
              <a:off x="6858000" y="4038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809" name="Line 74"/>
            <p:cNvSpPr>
              <a:spLocks noChangeShapeType="1"/>
            </p:cNvSpPr>
            <p:nvPr/>
          </p:nvSpPr>
          <p:spPr bwMode="auto">
            <a:xfrm>
              <a:off x="6858000" y="46482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0593" name="Text Box 81"/>
            <p:cNvSpPr txBox="1">
              <a:spLocks noChangeArrowheads="1"/>
            </p:cNvSpPr>
            <p:nvPr/>
          </p:nvSpPr>
          <p:spPr bwMode="auto">
            <a:xfrm>
              <a:off x="1447800" y="3352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600594" name="Text Box 82"/>
            <p:cNvSpPr txBox="1">
              <a:spLocks noChangeArrowheads="1"/>
            </p:cNvSpPr>
            <p:nvPr/>
          </p:nvSpPr>
          <p:spPr bwMode="auto">
            <a:xfrm>
              <a:off x="3505200" y="3352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600595" name="Text Box 83"/>
            <p:cNvSpPr txBox="1">
              <a:spLocks noChangeArrowheads="1"/>
            </p:cNvSpPr>
            <p:nvPr/>
          </p:nvSpPr>
          <p:spPr bwMode="auto">
            <a:xfrm>
              <a:off x="5638800" y="3352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600596" name="Text Box 84"/>
            <p:cNvSpPr txBox="1">
              <a:spLocks noChangeArrowheads="1"/>
            </p:cNvSpPr>
            <p:nvPr/>
          </p:nvSpPr>
          <p:spPr bwMode="auto">
            <a:xfrm>
              <a:off x="7620000" y="3352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600597" name="Text Box 85"/>
            <p:cNvSpPr txBox="1">
              <a:spLocks noChangeArrowheads="1"/>
            </p:cNvSpPr>
            <p:nvPr/>
          </p:nvSpPr>
          <p:spPr bwMode="auto">
            <a:xfrm>
              <a:off x="838200" y="19050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Mem(0)</a:t>
              </a:r>
            </a:p>
          </p:txBody>
        </p:sp>
        <p:sp>
          <p:nvSpPr>
            <p:cNvPr id="1600598" name="Text Box 86"/>
            <p:cNvSpPr txBox="1">
              <a:spLocks noChangeArrowheads="1"/>
            </p:cNvSpPr>
            <p:nvPr/>
          </p:nvSpPr>
          <p:spPr bwMode="auto">
            <a:xfrm>
              <a:off x="2743200" y="19050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Mem(0)</a:t>
              </a:r>
            </a:p>
          </p:txBody>
        </p:sp>
        <p:grpSp>
          <p:nvGrpSpPr>
            <p:cNvPr id="2" name="Group 87"/>
            <p:cNvGrpSpPr>
              <a:grpSpLocks/>
            </p:cNvGrpSpPr>
            <p:nvPr/>
          </p:nvGrpSpPr>
          <p:grpSpPr bwMode="auto">
            <a:xfrm>
              <a:off x="2514600" y="1676400"/>
              <a:ext cx="1835150" cy="533400"/>
              <a:chOff x="1584" y="960"/>
              <a:chExt cx="1156" cy="336"/>
            </a:xfrm>
          </p:grpSpPr>
          <p:sp>
            <p:nvSpPr>
              <p:cNvPr id="372854" name="Line 88"/>
              <p:cNvSpPr>
                <a:spLocks noChangeShapeType="1"/>
              </p:cNvSpPr>
              <p:nvPr/>
            </p:nvSpPr>
            <p:spPr bwMode="auto">
              <a:xfrm>
                <a:off x="1776" y="1152"/>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55" name="Text Box 89"/>
              <p:cNvSpPr txBox="1">
                <a:spLocks noChangeArrowheads="1"/>
              </p:cNvSpPr>
              <p:nvPr/>
            </p:nvSpPr>
            <p:spPr bwMode="auto">
              <a:xfrm>
                <a:off x="1584" y="96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01</a:t>
                </a:r>
              </a:p>
            </p:txBody>
          </p:sp>
          <p:sp>
            <p:nvSpPr>
              <p:cNvPr id="372856" name="Text Box 90"/>
              <p:cNvSpPr txBox="1">
                <a:spLocks noChangeArrowheads="1"/>
              </p:cNvSpPr>
              <p:nvPr/>
            </p:nvSpPr>
            <p:spPr bwMode="auto">
              <a:xfrm>
                <a:off x="2544" y="10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4</a:t>
                </a:r>
              </a:p>
            </p:txBody>
          </p:sp>
          <p:sp>
            <p:nvSpPr>
              <p:cNvPr id="372857" name="Line 91"/>
              <p:cNvSpPr>
                <a:spLocks noChangeShapeType="1"/>
              </p:cNvSpPr>
              <p:nvPr/>
            </p:nvSpPr>
            <p:spPr bwMode="auto">
              <a:xfrm>
                <a:off x="2448" y="1152"/>
                <a:ext cx="144"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00604" name="Text Box 92"/>
            <p:cNvSpPr txBox="1">
              <a:spLocks noChangeArrowheads="1"/>
            </p:cNvSpPr>
            <p:nvPr/>
          </p:nvSpPr>
          <p:spPr bwMode="auto">
            <a:xfrm>
              <a:off x="4800600" y="19050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01    Mem(4)</a:t>
              </a:r>
            </a:p>
          </p:txBody>
        </p:sp>
        <p:grpSp>
          <p:nvGrpSpPr>
            <p:cNvPr id="3" name="Group 93"/>
            <p:cNvGrpSpPr>
              <a:grpSpLocks/>
            </p:cNvGrpSpPr>
            <p:nvPr/>
          </p:nvGrpSpPr>
          <p:grpSpPr bwMode="auto">
            <a:xfrm>
              <a:off x="4572000" y="1676400"/>
              <a:ext cx="1835150" cy="533400"/>
              <a:chOff x="2880" y="1008"/>
              <a:chExt cx="1156" cy="336"/>
            </a:xfrm>
          </p:grpSpPr>
          <p:sp>
            <p:nvSpPr>
              <p:cNvPr id="372850" name="Line 94"/>
              <p:cNvSpPr>
                <a:spLocks noChangeShapeType="1"/>
              </p:cNvSpPr>
              <p:nvPr/>
            </p:nvSpPr>
            <p:spPr bwMode="auto">
              <a:xfrm>
                <a:off x="3072" y="1200"/>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51" name="Line 95"/>
              <p:cNvSpPr>
                <a:spLocks noChangeShapeType="1"/>
              </p:cNvSpPr>
              <p:nvPr/>
            </p:nvSpPr>
            <p:spPr bwMode="auto">
              <a:xfrm>
                <a:off x="3744" y="1200"/>
                <a:ext cx="144"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52" name="Text Box 96"/>
              <p:cNvSpPr txBox="1">
                <a:spLocks noChangeArrowheads="1"/>
              </p:cNvSpPr>
              <p:nvPr/>
            </p:nvSpPr>
            <p:spPr bwMode="auto">
              <a:xfrm>
                <a:off x="3840" y="10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a:t>
                </a:r>
              </a:p>
            </p:txBody>
          </p:sp>
          <p:sp>
            <p:nvSpPr>
              <p:cNvPr id="372853" name="Text Box 97"/>
              <p:cNvSpPr txBox="1">
                <a:spLocks noChangeArrowheads="1"/>
              </p:cNvSpPr>
              <p:nvPr/>
            </p:nvSpPr>
            <p:spPr bwMode="auto">
              <a:xfrm>
                <a:off x="2880" y="1008"/>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00</a:t>
                </a:r>
              </a:p>
            </p:txBody>
          </p:sp>
        </p:grpSp>
        <p:sp>
          <p:nvSpPr>
            <p:cNvPr id="1600610" name="Text Box 98"/>
            <p:cNvSpPr txBox="1">
              <a:spLocks noChangeArrowheads="1"/>
            </p:cNvSpPr>
            <p:nvPr/>
          </p:nvSpPr>
          <p:spPr bwMode="auto">
            <a:xfrm>
              <a:off x="6858000" y="19050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Mem(0)</a:t>
              </a:r>
            </a:p>
          </p:txBody>
        </p:sp>
        <p:grpSp>
          <p:nvGrpSpPr>
            <p:cNvPr id="4" name="Group 99"/>
            <p:cNvGrpSpPr>
              <a:grpSpLocks/>
            </p:cNvGrpSpPr>
            <p:nvPr/>
          </p:nvGrpSpPr>
          <p:grpSpPr bwMode="auto">
            <a:xfrm>
              <a:off x="6629400" y="1676400"/>
              <a:ext cx="1835150" cy="533400"/>
              <a:chOff x="4176" y="1008"/>
              <a:chExt cx="1156" cy="336"/>
            </a:xfrm>
          </p:grpSpPr>
          <p:sp>
            <p:nvSpPr>
              <p:cNvPr id="372846" name="Line 100"/>
              <p:cNvSpPr>
                <a:spLocks noChangeShapeType="1"/>
              </p:cNvSpPr>
              <p:nvPr/>
            </p:nvSpPr>
            <p:spPr bwMode="auto">
              <a:xfrm>
                <a:off x="4368" y="1200"/>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47" name="Text Box 101"/>
              <p:cNvSpPr txBox="1">
                <a:spLocks noChangeArrowheads="1"/>
              </p:cNvSpPr>
              <p:nvPr/>
            </p:nvSpPr>
            <p:spPr bwMode="auto">
              <a:xfrm>
                <a:off x="4176" y="1008"/>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01</a:t>
                </a:r>
              </a:p>
            </p:txBody>
          </p:sp>
          <p:sp>
            <p:nvSpPr>
              <p:cNvPr id="372848" name="Text Box 102"/>
              <p:cNvSpPr txBox="1">
                <a:spLocks noChangeArrowheads="1"/>
              </p:cNvSpPr>
              <p:nvPr/>
            </p:nvSpPr>
            <p:spPr bwMode="auto">
              <a:xfrm>
                <a:off x="5136" y="110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4</a:t>
                </a:r>
              </a:p>
            </p:txBody>
          </p:sp>
          <p:sp>
            <p:nvSpPr>
              <p:cNvPr id="372849" name="Line 103"/>
              <p:cNvSpPr>
                <a:spLocks noChangeShapeType="1"/>
              </p:cNvSpPr>
              <p:nvPr/>
            </p:nvSpPr>
            <p:spPr bwMode="auto">
              <a:xfrm>
                <a:off x="5040" y="1200"/>
                <a:ext cx="144"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00616" name="Text Box 104"/>
            <p:cNvSpPr txBox="1">
              <a:spLocks noChangeArrowheads="1"/>
            </p:cNvSpPr>
            <p:nvPr/>
          </p:nvSpPr>
          <p:spPr bwMode="auto">
            <a:xfrm>
              <a:off x="2819400" y="37338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Mem(0)</a:t>
              </a:r>
            </a:p>
          </p:txBody>
        </p:sp>
        <p:grpSp>
          <p:nvGrpSpPr>
            <p:cNvPr id="5" name="Group 105"/>
            <p:cNvGrpSpPr>
              <a:grpSpLocks/>
            </p:cNvGrpSpPr>
            <p:nvPr/>
          </p:nvGrpSpPr>
          <p:grpSpPr bwMode="auto">
            <a:xfrm>
              <a:off x="2590800" y="3429000"/>
              <a:ext cx="1835150" cy="595313"/>
              <a:chOff x="1632" y="3273"/>
              <a:chExt cx="1156" cy="375"/>
            </a:xfrm>
          </p:grpSpPr>
          <p:sp>
            <p:nvSpPr>
              <p:cNvPr id="372842" name="Line 106"/>
              <p:cNvSpPr>
                <a:spLocks noChangeShapeType="1"/>
              </p:cNvSpPr>
              <p:nvPr/>
            </p:nvSpPr>
            <p:spPr bwMode="auto">
              <a:xfrm>
                <a:off x="1824" y="3504"/>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43" name="Text Box 107"/>
              <p:cNvSpPr txBox="1">
                <a:spLocks noChangeArrowheads="1"/>
              </p:cNvSpPr>
              <p:nvPr/>
            </p:nvSpPr>
            <p:spPr bwMode="auto">
              <a:xfrm>
                <a:off x="1632" y="327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01</a:t>
                </a:r>
              </a:p>
            </p:txBody>
          </p:sp>
          <p:sp>
            <p:nvSpPr>
              <p:cNvPr id="372844" name="Text Box 108"/>
              <p:cNvSpPr txBox="1">
                <a:spLocks noChangeArrowheads="1"/>
              </p:cNvSpPr>
              <p:nvPr/>
            </p:nvSpPr>
            <p:spPr bwMode="auto">
              <a:xfrm>
                <a:off x="2592" y="332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4</a:t>
                </a:r>
              </a:p>
            </p:txBody>
          </p:sp>
          <p:sp>
            <p:nvSpPr>
              <p:cNvPr id="372845" name="Line 109"/>
              <p:cNvSpPr>
                <a:spLocks noChangeShapeType="1"/>
              </p:cNvSpPr>
              <p:nvPr/>
            </p:nvSpPr>
            <p:spPr bwMode="auto">
              <a:xfrm>
                <a:off x="2496" y="3504"/>
                <a:ext cx="144"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00622" name="Text Box 110"/>
            <p:cNvSpPr txBox="1">
              <a:spLocks noChangeArrowheads="1"/>
            </p:cNvSpPr>
            <p:nvPr/>
          </p:nvSpPr>
          <p:spPr bwMode="auto">
            <a:xfrm>
              <a:off x="6858000" y="37338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    Mem(0)</a:t>
              </a:r>
            </a:p>
          </p:txBody>
        </p:sp>
        <p:grpSp>
          <p:nvGrpSpPr>
            <p:cNvPr id="6" name="Group 111"/>
            <p:cNvGrpSpPr>
              <a:grpSpLocks/>
            </p:cNvGrpSpPr>
            <p:nvPr/>
          </p:nvGrpSpPr>
          <p:grpSpPr bwMode="auto">
            <a:xfrm>
              <a:off x="6629400" y="3429000"/>
              <a:ext cx="1835150" cy="595313"/>
              <a:chOff x="4176" y="3369"/>
              <a:chExt cx="1156" cy="375"/>
            </a:xfrm>
          </p:grpSpPr>
          <p:sp>
            <p:nvSpPr>
              <p:cNvPr id="372838" name="Line 112"/>
              <p:cNvSpPr>
                <a:spLocks noChangeShapeType="1"/>
              </p:cNvSpPr>
              <p:nvPr/>
            </p:nvSpPr>
            <p:spPr bwMode="auto">
              <a:xfrm>
                <a:off x="4368" y="3600"/>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39" name="Text Box 113"/>
              <p:cNvSpPr txBox="1">
                <a:spLocks noChangeArrowheads="1"/>
              </p:cNvSpPr>
              <p:nvPr/>
            </p:nvSpPr>
            <p:spPr bwMode="auto">
              <a:xfrm>
                <a:off x="4176" y="33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01</a:t>
                </a:r>
              </a:p>
            </p:txBody>
          </p:sp>
          <p:sp>
            <p:nvSpPr>
              <p:cNvPr id="372840" name="Text Box 114"/>
              <p:cNvSpPr txBox="1">
                <a:spLocks noChangeArrowheads="1"/>
              </p:cNvSpPr>
              <p:nvPr/>
            </p:nvSpPr>
            <p:spPr bwMode="auto">
              <a:xfrm>
                <a:off x="5136" y="34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4</a:t>
                </a:r>
              </a:p>
            </p:txBody>
          </p:sp>
          <p:sp>
            <p:nvSpPr>
              <p:cNvPr id="372841" name="Line 115"/>
              <p:cNvSpPr>
                <a:spLocks noChangeShapeType="1"/>
              </p:cNvSpPr>
              <p:nvPr/>
            </p:nvSpPr>
            <p:spPr bwMode="auto">
              <a:xfrm>
                <a:off x="5040" y="3600"/>
                <a:ext cx="144"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00628" name="Text Box 116"/>
            <p:cNvSpPr txBox="1">
              <a:spLocks noChangeArrowheads="1"/>
            </p:cNvSpPr>
            <p:nvPr/>
          </p:nvSpPr>
          <p:spPr bwMode="auto">
            <a:xfrm>
              <a:off x="762000" y="37338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01    Mem(4)</a:t>
              </a:r>
            </a:p>
          </p:txBody>
        </p:sp>
        <p:grpSp>
          <p:nvGrpSpPr>
            <p:cNvPr id="7" name="Group 117"/>
            <p:cNvGrpSpPr>
              <a:grpSpLocks/>
            </p:cNvGrpSpPr>
            <p:nvPr/>
          </p:nvGrpSpPr>
          <p:grpSpPr bwMode="auto">
            <a:xfrm>
              <a:off x="533400" y="3505200"/>
              <a:ext cx="1835150" cy="533400"/>
              <a:chOff x="336" y="2496"/>
              <a:chExt cx="1156" cy="336"/>
            </a:xfrm>
          </p:grpSpPr>
          <p:sp>
            <p:nvSpPr>
              <p:cNvPr id="372834" name="Line 118"/>
              <p:cNvSpPr>
                <a:spLocks noChangeShapeType="1"/>
              </p:cNvSpPr>
              <p:nvPr/>
            </p:nvSpPr>
            <p:spPr bwMode="auto">
              <a:xfrm>
                <a:off x="528" y="2688"/>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35" name="Line 119"/>
              <p:cNvSpPr>
                <a:spLocks noChangeShapeType="1"/>
              </p:cNvSpPr>
              <p:nvPr/>
            </p:nvSpPr>
            <p:spPr bwMode="auto">
              <a:xfrm>
                <a:off x="1200" y="2688"/>
                <a:ext cx="144"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36" name="Text Box 120"/>
              <p:cNvSpPr txBox="1">
                <a:spLocks noChangeArrowheads="1"/>
              </p:cNvSpPr>
              <p:nvPr/>
            </p:nvSpPr>
            <p:spPr bwMode="auto">
              <a:xfrm>
                <a:off x="1296" y="25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a:t>
                </a:r>
              </a:p>
            </p:txBody>
          </p:sp>
          <p:sp>
            <p:nvSpPr>
              <p:cNvPr id="372837" name="Text Box 121"/>
              <p:cNvSpPr txBox="1">
                <a:spLocks noChangeArrowheads="1"/>
              </p:cNvSpPr>
              <p:nvPr/>
            </p:nvSpPr>
            <p:spPr bwMode="auto">
              <a:xfrm>
                <a:off x="336" y="249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00</a:t>
                </a:r>
              </a:p>
            </p:txBody>
          </p:sp>
        </p:grpSp>
        <p:sp>
          <p:nvSpPr>
            <p:cNvPr id="1600634" name="Text Box 122"/>
            <p:cNvSpPr txBox="1">
              <a:spLocks noChangeArrowheads="1"/>
            </p:cNvSpPr>
            <p:nvPr/>
          </p:nvSpPr>
          <p:spPr bwMode="auto">
            <a:xfrm>
              <a:off x="4800600" y="37338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01    Mem(4)</a:t>
              </a:r>
            </a:p>
          </p:txBody>
        </p:sp>
        <p:grpSp>
          <p:nvGrpSpPr>
            <p:cNvPr id="8" name="Group 123"/>
            <p:cNvGrpSpPr>
              <a:grpSpLocks/>
            </p:cNvGrpSpPr>
            <p:nvPr/>
          </p:nvGrpSpPr>
          <p:grpSpPr bwMode="auto">
            <a:xfrm>
              <a:off x="4572000" y="3429000"/>
              <a:ext cx="1835150" cy="595313"/>
              <a:chOff x="2880" y="3321"/>
              <a:chExt cx="1156" cy="375"/>
            </a:xfrm>
          </p:grpSpPr>
          <p:sp>
            <p:nvSpPr>
              <p:cNvPr id="372830" name="Line 124"/>
              <p:cNvSpPr>
                <a:spLocks noChangeShapeType="1"/>
              </p:cNvSpPr>
              <p:nvPr/>
            </p:nvSpPr>
            <p:spPr bwMode="auto">
              <a:xfrm>
                <a:off x="3072" y="3552"/>
                <a:ext cx="240"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31" name="Line 125"/>
              <p:cNvSpPr>
                <a:spLocks noChangeShapeType="1"/>
              </p:cNvSpPr>
              <p:nvPr/>
            </p:nvSpPr>
            <p:spPr bwMode="auto">
              <a:xfrm>
                <a:off x="3744" y="3552"/>
                <a:ext cx="144"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32" name="Text Box 126"/>
              <p:cNvSpPr txBox="1">
                <a:spLocks noChangeArrowheads="1"/>
              </p:cNvSpPr>
              <p:nvPr/>
            </p:nvSpPr>
            <p:spPr bwMode="auto">
              <a:xfrm>
                <a:off x="3840" y="33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a:t>
                </a:r>
              </a:p>
            </p:txBody>
          </p:sp>
          <p:sp>
            <p:nvSpPr>
              <p:cNvPr id="372833" name="Text Box 127"/>
              <p:cNvSpPr txBox="1">
                <a:spLocks noChangeArrowheads="1"/>
              </p:cNvSpPr>
              <p:nvPr/>
            </p:nvSpPr>
            <p:spPr bwMode="auto">
              <a:xfrm>
                <a:off x="2880" y="332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00</a:t>
                </a:r>
              </a:p>
            </p:txBody>
          </p:sp>
        </p:grpSp>
      </p:grpSp>
      <p:sp>
        <p:nvSpPr>
          <p:cNvPr id="1600642" name="Rectangle 130"/>
          <p:cNvSpPr>
            <a:spLocks noChangeArrowheads="1"/>
          </p:cNvSpPr>
          <p:nvPr/>
        </p:nvSpPr>
        <p:spPr bwMode="auto">
          <a:xfrm>
            <a:off x="533400" y="5105400"/>
            <a:ext cx="8153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eaLnBrk="0" hangingPunct="0">
              <a:defRPr sz="2000">
                <a:solidFill>
                  <a:schemeClr val="tx1"/>
                </a:solidFill>
                <a:latin typeface="Times New Roman" pitchFamily="18" charset="0"/>
                <a:cs typeface="Times New Roman" pitchFamily="18" charset="0"/>
              </a:defRPr>
            </a:lvl1pPr>
            <a:lvl2pPr marL="741363" indent="-246063"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lvl="1">
              <a:spcBef>
                <a:spcPct val="30000"/>
              </a:spcBef>
              <a:buClr>
                <a:schemeClr val="accent1"/>
              </a:buClr>
              <a:buSzPct val="75000"/>
              <a:buFont typeface="Monotype Sorts" pitchFamily="2" charset="2"/>
              <a:buChar char="l"/>
            </a:pPr>
            <a:r>
              <a:rPr lang="en-US" altLang="en-US">
                <a:latin typeface="Arial" pitchFamily="34" charset="0"/>
                <a:cs typeface="Arial" pitchFamily="34" charset="0"/>
              </a:rPr>
              <a:t>8 requests, 8 misses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36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0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605" grpId="0"/>
      <p:bldP spid="160064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5"/>
          <p:cNvSpPr>
            <a:spLocks noGrp="1"/>
          </p:cNvSpPr>
          <p:nvPr>
            <p:ph type="sldNum" sz="quarter" idx="12"/>
          </p:nvPr>
        </p:nvSpPr>
        <p:spPr/>
        <p:txBody>
          <a:bodyPr/>
          <a:lstStyle/>
          <a:p>
            <a:pPr>
              <a:defRPr/>
            </a:pPr>
            <a:fld id="{B957DD3A-E118-42BF-9E1B-44FECBA05CC3}" type="slidenum">
              <a:rPr lang="en-US"/>
              <a:pPr>
                <a:defRPr/>
              </a:pPr>
              <a:t>49</a:t>
            </a:fld>
            <a:endParaRPr lang="en-US"/>
          </a:p>
        </p:txBody>
      </p:sp>
      <p:sp>
        <p:nvSpPr>
          <p:cNvPr id="373763" name="Rectangle 2"/>
          <p:cNvSpPr>
            <a:spLocks noGrp="1" noChangeArrowheads="1"/>
          </p:cNvSpPr>
          <p:nvPr>
            <p:ph type="title"/>
          </p:nvPr>
        </p:nvSpPr>
        <p:spPr>
          <a:xfrm>
            <a:off x="685800" y="0"/>
            <a:ext cx="8458200" cy="1143000"/>
          </a:xfrm>
        </p:spPr>
        <p:txBody>
          <a:bodyPr/>
          <a:lstStyle/>
          <a:p>
            <a:pPr eaLnBrk="1" hangingPunct="1"/>
            <a:r>
              <a:rPr lang="en-US" altLang="en-US" sz="4000" smtClean="0">
                <a:solidFill>
                  <a:schemeClr val="accent2"/>
                </a:solidFill>
              </a:rPr>
              <a:t>Two way associative cache</a:t>
            </a:r>
            <a:r>
              <a:rPr lang="el-GR" altLang="en-US" sz="4000" smtClean="0">
                <a:solidFill>
                  <a:schemeClr val="accent2"/>
                </a:solidFill>
              </a:rPr>
              <a:t> </a:t>
            </a:r>
            <a:r>
              <a:rPr lang="el-GR" altLang="en-US" sz="2800" smtClean="0">
                <a:solidFill>
                  <a:schemeClr val="accent2"/>
                </a:solidFill>
              </a:rPr>
              <a:t>(παράδειγμα</a:t>
            </a:r>
            <a:r>
              <a:rPr lang="el-GR" altLang="en-US" sz="3200" smtClean="0">
                <a:solidFill>
                  <a:schemeClr val="accent2"/>
                </a:solidFill>
              </a:rPr>
              <a:t>)</a:t>
            </a:r>
            <a:r>
              <a:rPr lang="el-GR" altLang="en-US" sz="4000" smtClean="0">
                <a:solidFill>
                  <a:schemeClr val="accent2"/>
                </a:solidFill>
              </a:rPr>
              <a:t> </a:t>
            </a:r>
            <a:endParaRPr lang="en-GB" altLang="en-US" sz="4000" smtClean="0">
              <a:solidFill>
                <a:schemeClr val="accent2"/>
              </a:solidFill>
            </a:endParaRPr>
          </a:p>
        </p:txBody>
      </p:sp>
      <p:sp>
        <p:nvSpPr>
          <p:cNvPr id="373764" name="Rectangle 75"/>
          <p:cNvSpPr>
            <a:spLocks noChangeArrowheads="1"/>
          </p:cNvSpPr>
          <p:nvPr/>
        </p:nvSpPr>
        <p:spPr bwMode="auto">
          <a:xfrm>
            <a:off x="533400" y="990600"/>
            <a:ext cx="81534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spcBef>
                <a:spcPct val="20000"/>
              </a:spcBef>
              <a:buFontTx/>
              <a:buChar char="•"/>
            </a:pPr>
            <a:r>
              <a:rPr lang="el-GR" altLang="en-US" sz="3200">
                <a:cs typeface="Arial" pitchFamily="34" charset="0"/>
              </a:rPr>
              <a:t>Προσπέλαση:</a:t>
            </a:r>
            <a:r>
              <a:rPr lang="en-US" altLang="en-US" sz="3200">
                <a:cs typeface="Arial" pitchFamily="34" charset="0"/>
              </a:rPr>
              <a:t>   0   4   0   4   0   4   0   4</a:t>
            </a:r>
          </a:p>
        </p:txBody>
      </p:sp>
      <p:grpSp>
        <p:nvGrpSpPr>
          <p:cNvPr id="2" name="Group 1" descr="EXAMPLE"/>
          <p:cNvGrpSpPr/>
          <p:nvPr/>
        </p:nvGrpSpPr>
        <p:grpSpPr>
          <a:xfrm>
            <a:off x="457200" y="1828800"/>
            <a:ext cx="8007350" cy="1676400"/>
            <a:chOff x="457200" y="1828800"/>
            <a:chExt cx="8007350" cy="1676400"/>
          </a:xfrm>
        </p:grpSpPr>
        <p:sp>
          <p:nvSpPr>
            <p:cNvPr id="373765" name="Rectangle 3"/>
            <p:cNvSpPr>
              <a:spLocks noChangeArrowheads="1"/>
            </p:cNvSpPr>
            <p:nvPr/>
          </p:nvSpPr>
          <p:spPr bwMode="auto">
            <a:xfrm>
              <a:off x="1295400" y="22860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3766" name="Line 4"/>
            <p:cNvSpPr>
              <a:spLocks noChangeShapeType="1"/>
            </p:cNvSpPr>
            <p:nvPr/>
          </p:nvSpPr>
          <p:spPr bwMode="auto">
            <a:xfrm>
              <a:off x="1295400" y="2895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67" name="Line 5"/>
            <p:cNvSpPr>
              <a:spLocks noChangeShapeType="1"/>
            </p:cNvSpPr>
            <p:nvPr/>
          </p:nvSpPr>
          <p:spPr bwMode="auto">
            <a:xfrm>
              <a:off x="1295400" y="2590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68" name="Line 6"/>
            <p:cNvSpPr>
              <a:spLocks noChangeShapeType="1"/>
            </p:cNvSpPr>
            <p:nvPr/>
          </p:nvSpPr>
          <p:spPr bwMode="auto">
            <a:xfrm>
              <a:off x="1295400" y="3200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69" name="Rectangle 7"/>
            <p:cNvSpPr>
              <a:spLocks noChangeArrowheads="1"/>
            </p:cNvSpPr>
            <p:nvPr/>
          </p:nvSpPr>
          <p:spPr bwMode="auto">
            <a:xfrm>
              <a:off x="3276600" y="22860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3770" name="Line 8"/>
            <p:cNvSpPr>
              <a:spLocks noChangeShapeType="1"/>
            </p:cNvSpPr>
            <p:nvPr/>
          </p:nvSpPr>
          <p:spPr bwMode="auto">
            <a:xfrm>
              <a:off x="3276600" y="2895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71" name="Line 9"/>
            <p:cNvSpPr>
              <a:spLocks noChangeShapeType="1"/>
            </p:cNvSpPr>
            <p:nvPr/>
          </p:nvSpPr>
          <p:spPr bwMode="auto">
            <a:xfrm>
              <a:off x="3276600" y="2590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72" name="Line 10"/>
            <p:cNvSpPr>
              <a:spLocks noChangeShapeType="1"/>
            </p:cNvSpPr>
            <p:nvPr/>
          </p:nvSpPr>
          <p:spPr bwMode="auto">
            <a:xfrm>
              <a:off x="3276600" y="3200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73" name="Rectangle 11"/>
            <p:cNvSpPr>
              <a:spLocks noChangeArrowheads="1"/>
            </p:cNvSpPr>
            <p:nvPr/>
          </p:nvSpPr>
          <p:spPr bwMode="auto">
            <a:xfrm>
              <a:off x="5334000" y="22860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3774" name="Line 12"/>
            <p:cNvSpPr>
              <a:spLocks noChangeShapeType="1"/>
            </p:cNvSpPr>
            <p:nvPr/>
          </p:nvSpPr>
          <p:spPr bwMode="auto">
            <a:xfrm>
              <a:off x="5334000" y="2895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75" name="Line 13"/>
            <p:cNvSpPr>
              <a:spLocks noChangeShapeType="1"/>
            </p:cNvSpPr>
            <p:nvPr/>
          </p:nvSpPr>
          <p:spPr bwMode="auto">
            <a:xfrm>
              <a:off x="5334000" y="2590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76" name="Line 14"/>
            <p:cNvSpPr>
              <a:spLocks noChangeShapeType="1"/>
            </p:cNvSpPr>
            <p:nvPr/>
          </p:nvSpPr>
          <p:spPr bwMode="auto">
            <a:xfrm>
              <a:off x="5334000" y="3200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77" name="Rectangle 15"/>
            <p:cNvSpPr>
              <a:spLocks noChangeArrowheads="1"/>
            </p:cNvSpPr>
            <p:nvPr/>
          </p:nvSpPr>
          <p:spPr bwMode="auto">
            <a:xfrm>
              <a:off x="7391400" y="2286000"/>
              <a:ext cx="9906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3778" name="Line 16"/>
            <p:cNvSpPr>
              <a:spLocks noChangeShapeType="1"/>
            </p:cNvSpPr>
            <p:nvPr/>
          </p:nvSpPr>
          <p:spPr bwMode="auto">
            <a:xfrm>
              <a:off x="7391400" y="28956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79" name="Line 17"/>
            <p:cNvSpPr>
              <a:spLocks noChangeShapeType="1"/>
            </p:cNvSpPr>
            <p:nvPr/>
          </p:nvSpPr>
          <p:spPr bwMode="auto">
            <a:xfrm>
              <a:off x="7391400" y="25908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80" name="Line 18"/>
            <p:cNvSpPr>
              <a:spLocks noChangeShapeType="1"/>
            </p:cNvSpPr>
            <p:nvPr/>
          </p:nvSpPr>
          <p:spPr bwMode="auto">
            <a:xfrm>
              <a:off x="7391400" y="3200400"/>
              <a:ext cx="99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81" name="Text Box 35"/>
            <p:cNvSpPr txBox="1">
              <a:spLocks noChangeArrowheads="1"/>
            </p:cNvSpPr>
            <p:nvPr/>
          </p:nvSpPr>
          <p:spPr bwMode="auto">
            <a:xfrm>
              <a:off x="1355725" y="186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0</a:t>
              </a:r>
            </a:p>
          </p:txBody>
        </p:sp>
        <p:sp>
          <p:nvSpPr>
            <p:cNvPr id="373782" name="Text Box 36"/>
            <p:cNvSpPr txBox="1">
              <a:spLocks noChangeArrowheads="1"/>
            </p:cNvSpPr>
            <p:nvPr/>
          </p:nvSpPr>
          <p:spPr bwMode="auto">
            <a:xfrm>
              <a:off x="3260725" y="186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73783" name="Text Box 37"/>
            <p:cNvSpPr txBox="1">
              <a:spLocks noChangeArrowheads="1"/>
            </p:cNvSpPr>
            <p:nvPr/>
          </p:nvSpPr>
          <p:spPr bwMode="auto">
            <a:xfrm>
              <a:off x="5241925" y="186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0</a:t>
              </a:r>
            </a:p>
          </p:txBody>
        </p:sp>
        <p:sp>
          <p:nvSpPr>
            <p:cNvPr id="373784" name="Text Box 38"/>
            <p:cNvSpPr txBox="1">
              <a:spLocks noChangeArrowheads="1"/>
            </p:cNvSpPr>
            <p:nvPr/>
          </p:nvSpPr>
          <p:spPr bwMode="auto">
            <a:xfrm>
              <a:off x="7375525" y="186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b="1">
                  <a:latin typeface="Arial" pitchFamily="34" charset="0"/>
                  <a:cs typeface="Arial" pitchFamily="34" charset="0"/>
                </a:rPr>
                <a:t>4</a:t>
              </a:r>
            </a:p>
          </p:txBody>
        </p:sp>
        <p:sp>
          <p:nvSpPr>
            <p:cNvPr id="373785" name="Rectangle 43"/>
            <p:cNvSpPr>
              <a:spLocks noChangeArrowheads="1"/>
            </p:cNvSpPr>
            <p:nvPr/>
          </p:nvSpPr>
          <p:spPr bwMode="auto">
            <a:xfrm>
              <a:off x="762000" y="22860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3786" name="Line 44"/>
            <p:cNvSpPr>
              <a:spLocks noChangeShapeType="1"/>
            </p:cNvSpPr>
            <p:nvPr/>
          </p:nvSpPr>
          <p:spPr bwMode="auto">
            <a:xfrm>
              <a:off x="762000" y="2895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87" name="Line 45"/>
            <p:cNvSpPr>
              <a:spLocks noChangeShapeType="1"/>
            </p:cNvSpPr>
            <p:nvPr/>
          </p:nvSpPr>
          <p:spPr bwMode="auto">
            <a:xfrm>
              <a:off x="762000" y="25908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88" name="Line 46"/>
            <p:cNvSpPr>
              <a:spLocks noChangeShapeType="1"/>
            </p:cNvSpPr>
            <p:nvPr/>
          </p:nvSpPr>
          <p:spPr bwMode="auto">
            <a:xfrm>
              <a:off x="762000" y="3200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89" name="Rectangle 47"/>
            <p:cNvSpPr>
              <a:spLocks noChangeArrowheads="1"/>
            </p:cNvSpPr>
            <p:nvPr/>
          </p:nvSpPr>
          <p:spPr bwMode="auto">
            <a:xfrm>
              <a:off x="2743200" y="22860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3790" name="Line 48"/>
            <p:cNvSpPr>
              <a:spLocks noChangeShapeType="1"/>
            </p:cNvSpPr>
            <p:nvPr/>
          </p:nvSpPr>
          <p:spPr bwMode="auto">
            <a:xfrm>
              <a:off x="2743200" y="2895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91" name="Line 49"/>
            <p:cNvSpPr>
              <a:spLocks noChangeShapeType="1"/>
            </p:cNvSpPr>
            <p:nvPr/>
          </p:nvSpPr>
          <p:spPr bwMode="auto">
            <a:xfrm>
              <a:off x="2743200" y="25908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92" name="Line 50"/>
            <p:cNvSpPr>
              <a:spLocks noChangeShapeType="1"/>
            </p:cNvSpPr>
            <p:nvPr/>
          </p:nvSpPr>
          <p:spPr bwMode="auto">
            <a:xfrm>
              <a:off x="2743200" y="3200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93" name="Rectangle 51"/>
            <p:cNvSpPr>
              <a:spLocks noChangeArrowheads="1"/>
            </p:cNvSpPr>
            <p:nvPr/>
          </p:nvSpPr>
          <p:spPr bwMode="auto">
            <a:xfrm>
              <a:off x="4800600" y="22860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3794" name="Line 52"/>
            <p:cNvSpPr>
              <a:spLocks noChangeShapeType="1"/>
            </p:cNvSpPr>
            <p:nvPr/>
          </p:nvSpPr>
          <p:spPr bwMode="auto">
            <a:xfrm>
              <a:off x="4800600" y="2895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95" name="Line 53"/>
            <p:cNvSpPr>
              <a:spLocks noChangeShapeType="1"/>
            </p:cNvSpPr>
            <p:nvPr/>
          </p:nvSpPr>
          <p:spPr bwMode="auto">
            <a:xfrm>
              <a:off x="4800600" y="25908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96" name="Line 54"/>
            <p:cNvSpPr>
              <a:spLocks noChangeShapeType="1"/>
            </p:cNvSpPr>
            <p:nvPr/>
          </p:nvSpPr>
          <p:spPr bwMode="auto">
            <a:xfrm>
              <a:off x="4800600" y="3200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97" name="Rectangle 55"/>
            <p:cNvSpPr>
              <a:spLocks noChangeArrowheads="1"/>
            </p:cNvSpPr>
            <p:nvPr/>
          </p:nvSpPr>
          <p:spPr bwMode="auto">
            <a:xfrm>
              <a:off x="6858000" y="2286000"/>
              <a:ext cx="533400" cy="1219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73798" name="Line 56"/>
            <p:cNvSpPr>
              <a:spLocks noChangeShapeType="1"/>
            </p:cNvSpPr>
            <p:nvPr/>
          </p:nvSpPr>
          <p:spPr bwMode="auto">
            <a:xfrm>
              <a:off x="6858000" y="28956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799" name="Line 57"/>
            <p:cNvSpPr>
              <a:spLocks noChangeShapeType="1"/>
            </p:cNvSpPr>
            <p:nvPr/>
          </p:nvSpPr>
          <p:spPr bwMode="auto">
            <a:xfrm>
              <a:off x="6858000" y="25908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800" name="Line 58"/>
            <p:cNvSpPr>
              <a:spLocks noChangeShapeType="1"/>
            </p:cNvSpPr>
            <p:nvPr/>
          </p:nvSpPr>
          <p:spPr bwMode="auto">
            <a:xfrm>
              <a:off x="6858000" y="3200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3532" name="Text Box 76"/>
            <p:cNvSpPr txBox="1">
              <a:spLocks noChangeArrowheads="1"/>
            </p:cNvSpPr>
            <p:nvPr/>
          </p:nvSpPr>
          <p:spPr bwMode="auto">
            <a:xfrm>
              <a:off x="1600200" y="1828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683533" name="Text Box 77"/>
            <p:cNvSpPr txBox="1">
              <a:spLocks noChangeArrowheads="1"/>
            </p:cNvSpPr>
            <p:nvPr/>
          </p:nvSpPr>
          <p:spPr bwMode="auto">
            <a:xfrm>
              <a:off x="3505200" y="1828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miss</a:t>
              </a:r>
            </a:p>
          </p:txBody>
        </p:sp>
        <p:sp>
          <p:nvSpPr>
            <p:cNvPr id="1683534" name="Text Box 78"/>
            <p:cNvSpPr txBox="1">
              <a:spLocks noChangeArrowheads="1"/>
            </p:cNvSpPr>
            <p:nvPr/>
          </p:nvSpPr>
          <p:spPr bwMode="auto">
            <a:xfrm>
              <a:off x="5486400" y="18288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hit</a:t>
              </a:r>
            </a:p>
          </p:txBody>
        </p:sp>
        <p:sp>
          <p:nvSpPr>
            <p:cNvPr id="1683535" name="Text Box 79"/>
            <p:cNvSpPr txBox="1">
              <a:spLocks noChangeArrowheads="1"/>
            </p:cNvSpPr>
            <p:nvPr/>
          </p:nvSpPr>
          <p:spPr bwMode="auto">
            <a:xfrm>
              <a:off x="7620000" y="18288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hit</a:t>
              </a:r>
            </a:p>
          </p:txBody>
        </p:sp>
        <p:sp>
          <p:nvSpPr>
            <p:cNvPr id="1683540" name="Text Box 84"/>
            <p:cNvSpPr txBox="1">
              <a:spLocks noChangeArrowheads="1"/>
            </p:cNvSpPr>
            <p:nvPr/>
          </p:nvSpPr>
          <p:spPr bwMode="auto">
            <a:xfrm>
              <a:off x="762000" y="22860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000    Mem(0)</a:t>
              </a:r>
            </a:p>
          </p:txBody>
        </p:sp>
        <p:sp>
          <p:nvSpPr>
            <p:cNvPr id="1683541" name="Text Box 85"/>
            <p:cNvSpPr txBox="1">
              <a:spLocks noChangeArrowheads="1"/>
            </p:cNvSpPr>
            <p:nvPr/>
          </p:nvSpPr>
          <p:spPr bwMode="auto">
            <a:xfrm>
              <a:off x="2743200" y="22860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000    Mem(0)</a:t>
              </a:r>
            </a:p>
          </p:txBody>
        </p:sp>
        <p:sp>
          <p:nvSpPr>
            <p:cNvPr id="373807" name="Line 128"/>
            <p:cNvSpPr>
              <a:spLocks noChangeShapeType="1"/>
            </p:cNvSpPr>
            <p:nvPr/>
          </p:nvSpPr>
          <p:spPr bwMode="auto">
            <a:xfrm>
              <a:off x="457200" y="2895600"/>
              <a:ext cx="182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08" name="Line 129"/>
            <p:cNvSpPr>
              <a:spLocks noChangeShapeType="1"/>
            </p:cNvSpPr>
            <p:nvPr/>
          </p:nvSpPr>
          <p:spPr bwMode="auto">
            <a:xfrm>
              <a:off x="2438400" y="2895600"/>
              <a:ext cx="182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09" name="Line 130"/>
            <p:cNvSpPr>
              <a:spLocks noChangeShapeType="1"/>
            </p:cNvSpPr>
            <p:nvPr/>
          </p:nvSpPr>
          <p:spPr bwMode="auto">
            <a:xfrm>
              <a:off x="4495800" y="2895600"/>
              <a:ext cx="182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10" name="Line 131"/>
            <p:cNvSpPr>
              <a:spLocks noChangeShapeType="1"/>
            </p:cNvSpPr>
            <p:nvPr/>
          </p:nvSpPr>
          <p:spPr bwMode="auto">
            <a:xfrm>
              <a:off x="6553200" y="2895600"/>
              <a:ext cx="182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92" name="Text Box 136"/>
            <p:cNvSpPr txBox="1">
              <a:spLocks noChangeArrowheads="1"/>
            </p:cNvSpPr>
            <p:nvPr/>
          </p:nvSpPr>
          <p:spPr bwMode="auto">
            <a:xfrm>
              <a:off x="2743200" y="2909888"/>
              <a:ext cx="160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010    Mem(4)</a:t>
              </a:r>
            </a:p>
          </p:txBody>
        </p:sp>
        <p:sp>
          <p:nvSpPr>
            <p:cNvPr id="1683593" name="Text Box 137"/>
            <p:cNvSpPr txBox="1">
              <a:spLocks noChangeArrowheads="1"/>
            </p:cNvSpPr>
            <p:nvPr/>
          </p:nvSpPr>
          <p:spPr bwMode="auto">
            <a:xfrm>
              <a:off x="4794250" y="2909888"/>
              <a:ext cx="160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010    Mem(4)</a:t>
              </a:r>
            </a:p>
          </p:txBody>
        </p:sp>
        <p:sp>
          <p:nvSpPr>
            <p:cNvPr id="1683594" name="Text Box 138"/>
            <p:cNvSpPr txBox="1">
              <a:spLocks noChangeArrowheads="1"/>
            </p:cNvSpPr>
            <p:nvPr/>
          </p:nvSpPr>
          <p:spPr bwMode="auto">
            <a:xfrm>
              <a:off x="4794250" y="22860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000    Mem(0)</a:t>
              </a:r>
            </a:p>
          </p:txBody>
        </p:sp>
        <p:sp>
          <p:nvSpPr>
            <p:cNvPr id="1683595" name="Text Box 139"/>
            <p:cNvSpPr txBox="1">
              <a:spLocks noChangeArrowheads="1"/>
            </p:cNvSpPr>
            <p:nvPr/>
          </p:nvSpPr>
          <p:spPr bwMode="auto">
            <a:xfrm>
              <a:off x="6851650" y="22860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dirty="0">
                  <a:latin typeface="Arial" pitchFamily="34" charset="0"/>
                  <a:cs typeface="Arial" pitchFamily="34" charset="0"/>
                </a:rPr>
                <a:t>000    Mem(0)</a:t>
              </a:r>
            </a:p>
          </p:txBody>
        </p:sp>
        <p:sp>
          <p:nvSpPr>
            <p:cNvPr id="1683596" name="Text Box 140"/>
            <p:cNvSpPr txBox="1">
              <a:spLocks noChangeArrowheads="1"/>
            </p:cNvSpPr>
            <p:nvPr/>
          </p:nvSpPr>
          <p:spPr bwMode="auto">
            <a:xfrm>
              <a:off x="6858000" y="2909888"/>
              <a:ext cx="160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010    Mem(4)</a:t>
              </a:r>
            </a:p>
          </p:txBody>
        </p:sp>
      </p:grpSp>
      <p:sp>
        <p:nvSpPr>
          <p:cNvPr id="1683606" name="Rectangle 150"/>
          <p:cNvSpPr>
            <a:spLocks noChangeArrowheads="1"/>
          </p:cNvSpPr>
          <p:nvPr/>
        </p:nvSpPr>
        <p:spPr bwMode="auto">
          <a:xfrm>
            <a:off x="533400" y="3886200"/>
            <a:ext cx="8153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eaLnBrk="0" hangingPunct="0">
              <a:defRPr sz="2000">
                <a:solidFill>
                  <a:schemeClr val="tx1"/>
                </a:solidFill>
                <a:latin typeface="Times New Roman" pitchFamily="18" charset="0"/>
                <a:cs typeface="Times New Roman" pitchFamily="18" charset="0"/>
              </a:defRPr>
            </a:lvl1pPr>
            <a:lvl2pPr marL="741363" indent="-246063"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lvl="1">
              <a:spcBef>
                <a:spcPct val="30000"/>
              </a:spcBef>
              <a:buClr>
                <a:schemeClr val="accent1"/>
              </a:buClr>
              <a:buSzPct val="75000"/>
              <a:buFont typeface="Monotype Sorts" pitchFamily="2" charset="2"/>
              <a:buChar char="l"/>
            </a:pPr>
            <a:r>
              <a:rPr lang="en-US" altLang="en-US">
                <a:latin typeface="Arial" pitchFamily="34" charset="0"/>
                <a:cs typeface="Arial" pitchFamily="34" charset="0"/>
              </a:rPr>
              <a:t>8 requests, </a:t>
            </a:r>
            <a:r>
              <a:rPr lang="en-US" altLang="en-US" u="sng">
                <a:latin typeface="Arial" pitchFamily="34" charset="0"/>
                <a:cs typeface="Arial" pitchFamily="34" charset="0"/>
              </a:rPr>
              <a:t>2 misses</a:t>
            </a:r>
            <a:r>
              <a:rPr lang="el-GR" altLang="en-US" u="sng">
                <a:latin typeface="Arial" pitchFamily="34" charset="0"/>
                <a:cs typeface="Arial" pitchFamily="34" charset="0"/>
              </a:rPr>
              <a:t> (από 8 πριν!)</a:t>
            </a:r>
            <a:endParaRPr lang="en-US" altLang="en-US" u="sng">
              <a:latin typeface="Arial" pitchFamily="34" charset="0"/>
              <a:cs typeface="Arial" pitchFamily="34" charset="0"/>
            </a:endParaRPr>
          </a:p>
        </p:txBody>
      </p:sp>
      <p:sp>
        <p:nvSpPr>
          <p:cNvPr id="1683605" name="Rectangle 149"/>
          <p:cNvSpPr>
            <a:spLocks noChangeArrowheads="1"/>
          </p:cNvSpPr>
          <p:nvPr/>
        </p:nvSpPr>
        <p:spPr bwMode="auto">
          <a:xfrm>
            <a:off x="381000" y="4800600"/>
            <a:ext cx="8153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spcBef>
                <a:spcPct val="30000"/>
              </a:spcBef>
              <a:buClr>
                <a:schemeClr val="accent1"/>
              </a:buClr>
              <a:buSzPct val="75000"/>
              <a:buFont typeface="Wingdings" pitchFamily="2" charset="2"/>
              <a:buChar char="q"/>
            </a:pPr>
            <a:r>
              <a:rPr lang="el-GR" altLang="en-US" sz="2400">
                <a:latin typeface="Arial" pitchFamily="34" charset="0"/>
                <a:cs typeface="Arial" pitchFamily="34" charset="0"/>
              </a:rPr>
              <a:t>Λύνει το</a:t>
            </a:r>
            <a:r>
              <a:rPr lang="en-US" altLang="en-US" sz="2400">
                <a:latin typeface="Arial" pitchFamily="34" charset="0"/>
                <a:cs typeface="Arial" pitchFamily="34" charset="0"/>
              </a:rPr>
              <a:t> ping</a:t>
            </a:r>
            <a:r>
              <a:rPr lang="el-GR" altLang="en-US" sz="2400">
                <a:latin typeface="Arial" pitchFamily="34" charset="0"/>
                <a:cs typeface="Arial" pitchFamily="34" charset="0"/>
              </a:rPr>
              <a:t>-</a:t>
            </a:r>
            <a:r>
              <a:rPr lang="en-US" altLang="en-US" sz="2400">
                <a:latin typeface="Arial" pitchFamily="34" charset="0"/>
                <a:cs typeface="Arial" pitchFamily="34" charset="0"/>
              </a:rPr>
              <a:t>pong effect </a:t>
            </a:r>
            <a:r>
              <a:rPr lang="el-GR" altLang="en-US" sz="2400">
                <a:latin typeface="Arial" pitchFamily="34" charset="0"/>
                <a:cs typeface="Arial" pitchFamily="34" charset="0"/>
              </a:rPr>
              <a:t>της</a:t>
            </a:r>
            <a:r>
              <a:rPr lang="en-US" altLang="en-US" sz="2400">
                <a:latin typeface="Arial" pitchFamily="34" charset="0"/>
                <a:cs typeface="Arial" pitchFamily="34" charset="0"/>
              </a:rPr>
              <a:t> direct mapped cache </a:t>
            </a:r>
            <a:r>
              <a:rPr lang="el-GR" altLang="en-US" sz="2400">
                <a:latin typeface="Arial" pitchFamily="34" charset="0"/>
                <a:cs typeface="Arial" pitchFamily="34" charset="0"/>
              </a:rPr>
              <a:t>αφού δύο κομμάτια μνήμης που αντιστοιχούν στο ίδιο </a:t>
            </a:r>
            <a:r>
              <a:rPr lang="en-US" altLang="en-US" sz="2400">
                <a:latin typeface="Arial" pitchFamily="34" charset="0"/>
                <a:cs typeface="Arial" pitchFamily="34" charset="0"/>
              </a:rPr>
              <a:t>cache set </a:t>
            </a:r>
            <a:r>
              <a:rPr lang="el-GR" altLang="en-US" sz="2400">
                <a:latin typeface="Arial" pitchFamily="34" charset="0"/>
                <a:cs typeface="Arial" pitchFamily="34" charset="0"/>
              </a:rPr>
              <a:t>μπορεί πλέον να συνυπάρχουν !</a:t>
            </a:r>
            <a:endParaRPr lang="en-US" altLang="en-US" sz="24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3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606" grpId="0"/>
      <p:bldP spid="16836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pPr>
              <a:defRPr/>
            </a:pPr>
            <a:fld id="{4554A3C9-C6AE-4506-B05F-08E34D577E1C}" type="slidenum">
              <a:rPr lang="en-US"/>
              <a:pPr>
                <a:defRPr/>
              </a:pPr>
              <a:t>5</a:t>
            </a:fld>
            <a:endParaRPr lang="en-US"/>
          </a:p>
        </p:txBody>
      </p:sp>
      <p:sp>
        <p:nvSpPr>
          <p:cNvPr id="330755"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Ιεραρχία Μνήμης</a:t>
            </a:r>
            <a:endParaRPr lang="en-US" altLang="en-US" smtClean="0">
              <a:solidFill>
                <a:schemeClr val="accent2"/>
              </a:solidFill>
            </a:endParaRPr>
          </a:p>
        </p:txBody>
      </p:sp>
      <p:sp>
        <p:nvSpPr>
          <p:cNvPr id="330756" name="Rectangle 19"/>
          <p:cNvSpPr>
            <a:spLocks noGrp="1" noChangeArrowheads="1"/>
          </p:cNvSpPr>
          <p:nvPr>
            <p:ph type="body" sz="half" idx="1"/>
          </p:nvPr>
        </p:nvSpPr>
        <p:spPr>
          <a:xfrm>
            <a:off x="457200" y="1219200"/>
            <a:ext cx="8001000" cy="904875"/>
          </a:xfrm>
          <a:noFill/>
        </p:spPr>
        <p:txBody>
          <a:bodyPr lIns="63500" tIns="25400" rIns="63500" bIns="25400">
            <a:spAutoFit/>
          </a:bodyPr>
          <a:lstStyle/>
          <a:p>
            <a:pPr eaLnBrk="1" hangingPunct="1"/>
            <a:r>
              <a:rPr lang="el-GR" altLang="en-US" sz="2800" dirty="0" smtClean="0"/>
              <a:t>Η διαφορά ταχύτητας μεταξύ επεξεργαστή και</a:t>
            </a:r>
            <a:r>
              <a:rPr lang="en-US" altLang="en-US" sz="2800" dirty="0" smtClean="0"/>
              <a:t> DRAM </a:t>
            </a:r>
            <a:r>
              <a:rPr lang="el-GR" altLang="en-US" sz="2800" dirty="0" smtClean="0"/>
              <a:t>συνεχίζει να μεγαλώνει ....</a:t>
            </a:r>
            <a:endParaRPr lang="en-US" altLang="en-US" sz="2800" dirty="0" smtClean="0"/>
          </a:p>
        </p:txBody>
      </p:sp>
      <p:sp>
        <p:nvSpPr>
          <p:cNvPr id="330757" name="Text Box 21"/>
          <p:cNvSpPr txBox="1">
            <a:spLocks noChangeArrowheads="1"/>
          </p:cNvSpPr>
          <p:nvPr/>
        </p:nvSpPr>
        <p:spPr bwMode="auto">
          <a:xfrm rot="-5400000">
            <a:off x="370682" y="4125118"/>
            <a:ext cx="236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Clocks per instruction</a:t>
            </a:r>
          </a:p>
        </p:txBody>
      </p:sp>
      <p:sp>
        <p:nvSpPr>
          <p:cNvPr id="330758" name="Text Box 22"/>
          <p:cNvSpPr txBox="1">
            <a:spLocks noChangeArrowheads="1"/>
          </p:cNvSpPr>
          <p:nvPr/>
        </p:nvSpPr>
        <p:spPr bwMode="auto">
          <a:xfrm rot="-5400000">
            <a:off x="5577682" y="4023518"/>
            <a:ext cx="277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2"/>
                </a:solidFill>
                <a:latin typeface="Arial" pitchFamily="34" charset="0"/>
                <a:cs typeface="Arial" pitchFamily="34" charset="0"/>
              </a:rPr>
              <a:t>Clocks per DRAM access</a:t>
            </a:r>
          </a:p>
        </p:txBody>
      </p:sp>
      <p:grpSp>
        <p:nvGrpSpPr>
          <p:cNvPr id="330759" name="Group 24" descr="MEMORY"/>
          <p:cNvGrpSpPr>
            <a:grpSpLocks noChangeAspect="1"/>
          </p:cNvGrpSpPr>
          <p:nvPr/>
        </p:nvGrpSpPr>
        <p:grpSpPr bwMode="auto">
          <a:xfrm>
            <a:off x="1676400" y="2436813"/>
            <a:ext cx="6324600" cy="4229100"/>
            <a:chOff x="1056" y="1535"/>
            <a:chExt cx="3984" cy="2664"/>
          </a:xfrm>
        </p:grpSpPr>
        <p:sp>
          <p:nvSpPr>
            <p:cNvPr id="330760" name="AutoShape 23"/>
            <p:cNvSpPr>
              <a:spLocks noChangeAspect="1" noChangeArrowheads="1" noTextEdit="1"/>
            </p:cNvSpPr>
            <p:nvPr/>
          </p:nvSpPr>
          <p:spPr bwMode="auto">
            <a:xfrm>
              <a:off x="1056" y="1535"/>
              <a:ext cx="3984"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0761" name="Rectangle 25"/>
            <p:cNvSpPr>
              <a:spLocks noChangeArrowheads="1"/>
            </p:cNvSpPr>
            <p:nvPr/>
          </p:nvSpPr>
          <p:spPr bwMode="auto">
            <a:xfrm>
              <a:off x="1654" y="1765"/>
              <a:ext cx="2459"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0762" name="Rectangle 26"/>
            <p:cNvSpPr>
              <a:spLocks noChangeArrowheads="1"/>
            </p:cNvSpPr>
            <p:nvPr/>
          </p:nvSpPr>
          <p:spPr bwMode="auto">
            <a:xfrm>
              <a:off x="1654" y="1765"/>
              <a:ext cx="2459" cy="20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0763" name="Line 27"/>
            <p:cNvSpPr>
              <a:spLocks noChangeShapeType="1"/>
            </p:cNvSpPr>
            <p:nvPr/>
          </p:nvSpPr>
          <p:spPr bwMode="auto">
            <a:xfrm>
              <a:off x="1654" y="1765"/>
              <a:ext cx="1" cy="20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64" name="Line 28"/>
            <p:cNvSpPr>
              <a:spLocks noChangeShapeType="1"/>
            </p:cNvSpPr>
            <p:nvPr/>
          </p:nvSpPr>
          <p:spPr bwMode="auto">
            <a:xfrm>
              <a:off x="1604" y="3794"/>
              <a:ext cx="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65" name="Line 29"/>
            <p:cNvSpPr>
              <a:spLocks noChangeShapeType="1"/>
            </p:cNvSpPr>
            <p:nvPr/>
          </p:nvSpPr>
          <p:spPr bwMode="auto">
            <a:xfrm>
              <a:off x="1604" y="3390"/>
              <a:ext cx="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66" name="Line 30"/>
            <p:cNvSpPr>
              <a:spLocks noChangeShapeType="1"/>
            </p:cNvSpPr>
            <p:nvPr/>
          </p:nvSpPr>
          <p:spPr bwMode="auto">
            <a:xfrm>
              <a:off x="1604" y="2985"/>
              <a:ext cx="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67" name="Line 31"/>
            <p:cNvSpPr>
              <a:spLocks noChangeShapeType="1"/>
            </p:cNvSpPr>
            <p:nvPr/>
          </p:nvSpPr>
          <p:spPr bwMode="auto">
            <a:xfrm>
              <a:off x="1604" y="2574"/>
              <a:ext cx="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68" name="Line 32"/>
            <p:cNvSpPr>
              <a:spLocks noChangeShapeType="1"/>
            </p:cNvSpPr>
            <p:nvPr/>
          </p:nvSpPr>
          <p:spPr bwMode="auto">
            <a:xfrm>
              <a:off x="1604" y="2170"/>
              <a:ext cx="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69" name="Line 33"/>
            <p:cNvSpPr>
              <a:spLocks noChangeShapeType="1"/>
            </p:cNvSpPr>
            <p:nvPr/>
          </p:nvSpPr>
          <p:spPr bwMode="auto">
            <a:xfrm>
              <a:off x="1604" y="1765"/>
              <a:ext cx="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70" name="Line 34"/>
            <p:cNvSpPr>
              <a:spLocks noChangeShapeType="1"/>
            </p:cNvSpPr>
            <p:nvPr/>
          </p:nvSpPr>
          <p:spPr bwMode="auto">
            <a:xfrm>
              <a:off x="1654" y="3794"/>
              <a:ext cx="245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71" name="Line 35"/>
            <p:cNvSpPr>
              <a:spLocks noChangeShapeType="1"/>
            </p:cNvSpPr>
            <p:nvPr/>
          </p:nvSpPr>
          <p:spPr bwMode="auto">
            <a:xfrm flipV="1">
              <a:off x="1654" y="3794"/>
              <a:ext cx="1" cy="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72" name="Line 36"/>
            <p:cNvSpPr>
              <a:spLocks noChangeShapeType="1"/>
            </p:cNvSpPr>
            <p:nvPr/>
          </p:nvSpPr>
          <p:spPr bwMode="auto">
            <a:xfrm flipV="1">
              <a:off x="2886" y="3794"/>
              <a:ext cx="1" cy="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73" name="Line 37"/>
            <p:cNvSpPr>
              <a:spLocks noChangeShapeType="1"/>
            </p:cNvSpPr>
            <p:nvPr/>
          </p:nvSpPr>
          <p:spPr bwMode="auto">
            <a:xfrm flipV="1">
              <a:off x="4113" y="3794"/>
              <a:ext cx="1" cy="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74" name="Freeform 38"/>
            <p:cNvSpPr>
              <a:spLocks/>
            </p:cNvSpPr>
            <p:nvPr/>
          </p:nvSpPr>
          <p:spPr bwMode="auto">
            <a:xfrm>
              <a:off x="1654" y="2574"/>
              <a:ext cx="2459" cy="965"/>
            </a:xfrm>
            <a:custGeom>
              <a:avLst/>
              <a:gdLst>
                <a:gd name="T0" fmla="*/ 0 w 395"/>
                <a:gd name="T1" fmla="*/ 0 h 155"/>
                <a:gd name="T2" fmla="*/ 11528825 w 395"/>
                <a:gd name="T3" fmla="*/ 6117595 h 155"/>
                <a:gd name="T4" fmla="*/ 22991301 w 395"/>
                <a:gd name="T5" fmla="*/ 9026429 h 155"/>
                <a:gd name="T6" fmla="*/ 0 60000 65536"/>
                <a:gd name="T7" fmla="*/ 0 60000 65536"/>
                <a:gd name="T8" fmla="*/ 0 60000 65536"/>
                <a:gd name="T9" fmla="*/ 0 w 395"/>
                <a:gd name="T10" fmla="*/ 0 h 155"/>
                <a:gd name="T11" fmla="*/ 395 w 395"/>
                <a:gd name="T12" fmla="*/ 155 h 155"/>
              </a:gdLst>
              <a:ahLst/>
              <a:cxnLst>
                <a:cxn ang="T6">
                  <a:pos x="T0" y="T1"/>
                </a:cxn>
                <a:cxn ang="T7">
                  <a:pos x="T2" y="T3"/>
                </a:cxn>
                <a:cxn ang="T8">
                  <a:pos x="T4" y="T5"/>
                </a:cxn>
              </a:cxnLst>
              <a:rect l="T9" t="T10" r="T11" b="T12"/>
              <a:pathLst>
                <a:path w="395" h="155">
                  <a:moveTo>
                    <a:pt x="0" y="0"/>
                  </a:moveTo>
                  <a:lnTo>
                    <a:pt x="198" y="105"/>
                  </a:lnTo>
                  <a:lnTo>
                    <a:pt x="395" y="155"/>
                  </a:lnTo>
                </a:path>
              </a:pathLst>
            </a:custGeom>
            <a:noFill/>
            <a:ln w="301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775" name="Freeform 39"/>
            <p:cNvSpPr>
              <a:spLocks/>
            </p:cNvSpPr>
            <p:nvPr/>
          </p:nvSpPr>
          <p:spPr bwMode="auto">
            <a:xfrm>
              <a:off x="1654" y="1765"/>
              <a:ext cx="2459" cy="903"/>
            </a:xfrm>
            <a:custGeom>
              <a:avLst/>
              <a:gdLst>
                <a:gd name="T0" fmla="*/ 0 w 395"/>
                <a:gd name="T1" fmla="*/ 8459117 h 145"/>
                <a:gd name="T2" fmla="*/ 11528825 w 395"/>
                <a:gd name="T3" fmla="*/ 4196459 h 145"/>
                <a:gd name="T4" fmla="*/ 22991301 w 395"/>
                <a:gd name="T5" fmla="*/ 0 h 145"/>
                <a:gd name="T6" fmla="*/ 0 60000 65536"/>
                <a:gd name="T7" fmla="*/ 0 60000 65536"/>
                <a:gd name="T8" fmla="*/ 0 60000 65536"/>
                <a:gd name="T9" fmla="*/ 0 w 395"/>
                <a:gd name="T10" fmla="*/ 0 h 145"/>
                <a:gd name="T11" fmla="*/ 395 w 395"/>
                <a:gd name="T12" fmla="*/ 145 h 145"/>
              </a:gdLst>
              <a:ahLst/>
              <a:cxnLst>
                <a:cxn ang="T6">
                  <a:pos x="T0" y="T1"/>
                </a:cxn>
                <a:cxn ang="T7">
                  <a:pos x="T2" y="T3"/>
                </a:cxn>
                <a:cxn ang="T8">
                  <a:pos x="T4" y="T5"/>
                </a:cxn>
              </a:cxnLst>
              <a:rect l="T9" t="T10" r="T11" b="T12"/>
              <a:pathLst>
                <a:path w="395" h="145">
                  <a:moveTo>
                    <a:pt x="0" y="145"/>
                  </a:moveTo>
                  <a:lnTo>
                    <a:pt x="198" y="72"/>
                  </a:lnTo>
                  <a:lnTo>
                    <a:pt x="395" y="0"/>
                  </a:lnTo>
                </a:path>
              </a:pathLst>
            </a:custGeom>
            <a:noFill/>
            <a:ln w="301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776" name="Freeform 40"/>
            <p:cNvSpPr>
              <a:spLocks/>
            </p:cNvSpPr>
            <p:nvPr/>
          </p:nvSpPr>
          <p:spPr bwMode="auto">
            <a:xfrm>
              <a:off x="1616" y="2537"/>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FF0000"/>
            </a:solidFill>
            <a:ln w="9525">
              <a:solidFill>
                <a:srgbClr val="FF0000"/>
              </a:solidFill>
              <a:prstDash val="solid"/>
              <a:round/>
              <a:headEnd/>
              <a:tailEnd/>
            </a:ln>
          </p:spPr>
          <p:txBody>
            <a:bodyPr/>
            <a:lstStyle/>
            <a:p>
              <a:endParaRPr lang="en-US"/>
            </a:p>
          </p:txBody>
        </p:sp>
        <p:sp>
          <p:nvSpPr>
            <p:cNvPr id="330777" name="Freeform 41"/>
            <p:cNvSpPr>
              <a:spLocks/>
            </p:cNvSpPr>
            <p:nvPr/>
          </p:nvSpPr>
          <p:spPr bwMode="auto">
            <a:xfrm>
              <a:off x="2849" y="3191"/>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FF0000"/>
            </a:solidFill>
            <a:ln w="9525">
              <a:solidFill>
                <a:srgbClr val="FF0000"/>
              </a:solidFill>
              <a:prstDash val="solid"/>
              <a:round/>
              <a:headEnd/>
              <a:tailEnd/>
            </a:ln>
          </p:spPr>
          <p:txBody>
            <a:bodyPr/>
            <a:lstStyle/>
            <a:p>
              <a:endParaRPr lang="en-US"/>
            </a:p>
          </p:txBody>
        </p:sp>
        <p:sp>
          <p:nvSpPr>
            <p:cNvPr id="330778" name="Freeform 42"/>
            <p:cNvSpPr>
              <a:spLocks/>
            </p:cNvSpPr>
            <p:nvPr/>
          </p:nvSpPr>
          <p:spPr bwMode="auto">
            <a:xfrm>
              <a:off x="4075" y="3502"/>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FF0000"/>
            </a:solidFill>
            <a:ln w="9525">
              <a:solidFill>
                <a:srgbClr val="FF0000"/>
              </a:solidFill>
              <a:prstDash val="solid"/>
              <a:round/>
              <a:headEnd/>
              <a:tailEnd/>
            </a:ln>
          </p:spPr>
          <p:txBody>
            <a:bodyPr/>
            <a:lstStyle/>
            <a:p>
              <a:endParaRPr lang="en-US"/>
            </a:p>
          </p:txBody>
        </p:sp>
        <p:sp>
          <p:nvSpPr>
            <p:cNvPr id="330779" name="Rectangle 43"/>
            <p:cNvSpPr>
              <a:spLocks noChangeArrowheads="1"/>
            </p:cNvSpPr>
            <p:nvPr/>
          </p:nvSpPr>
          <p:spPr bwMode="auto">
            <a:xfrm>
              <a:off x="1635" y="2649"/>
              <a:ext cx="31" cy="31"/>
            </a:xfrm>
            <a:prstGeom prst="rect">
              <a:avLst/>
            </a:prstGeom>
            <a:solidFill>
              <a:srgbClr val="0000FF"/>
            </a:solidFill>
            <a:ln w="9525">
              <a:solidFill>
                <a:srgbClr val="0000FF"/>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0780" name="Rectangle 44"/>
            <p:cNvSpPr>
              <a:spLocks noChangeArrowheads="1"/>
            </p:cNvSpPr>
            <p:nvPr/>
          </p:nvSpPr>
          <p:spPr bwMode="auto">
            <a:xfrm>
              <a:off x="2868" y="2195"/>
              <a:ext cx="31" cy="31"/>
            </a:xfrm>
            <a:prstGeom prst="rect">
              <a:avLst/>
            </a:prstGeom>
            <a:solidFill>
              <a:srgbClr val="0000FF"/>
            </a:solidFill>
            <a:ln w="9525">
              <a:solidFill>
                <a:srgbClr val="0000FF"/>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0781" name="Rectangle 45"/>
            <p:cNvSpPr>
              <a:spLocks noChangeArrowheads="1"/>
            </p:cNvSpPr>
            <p:nvPr/>
          </p:nvSpPr>
          <p:spPr bwMode="auto">
            <a:xfrm>
              <a:off x="4094" y="1747"/>
              <a:ext cx="31" cy="31"/>
            </a:xfrm>
            <a:prstGeom prst="rect">
              <a:avLst/>
            </a:prstGeom>
            <a:solidFill>
              <a:srgbClr val="0000FF"/>
            </a:solidFill>
            <a:ln w="9525">
              <a:solidFill>
                <a:srgbClr val="0000FF"/>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0782" name="Rectangle 46"/>
            <p:cNvSpPr>
              <a:spLocks noChangeArrowheads="1"/>
            </p:cNvSpPr>
            <p:nvPr/>
          </p:nvSpPr>
          <p:spPr bwMode="auto">
            <a:xfrm>
              <a:off x="1224" y="3701"/>
              <a:ext cx="39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0000"/>
                  </a:solidFill>
                  <a:latin typeface="Arial" pitchFamily="34" charset="0"/>
                </a:rPr>
                <a:t>0.01</a:t>
              </a:r>
              <a:endParaRPr lang="en-US" altLang="en-US" sz="2400"/>
            </a:p>
          </p:txBody>
        </p:sp>
        <p:sp>
          <p:nvSpPr>
            <p:cNvPr id="330783" name="Rectangle 47"/>
            <p:cNvSpPr>
              <a:spLocks noChangeArrowheads="1"/>
            </p:cNvSpPr>
            <p:nvPr/>
          </p:nvSpPr>
          <p:spPr bwMode="auto">
            <a:xfrm>
              <a:off x="1311" y="3296"/>
              <a:ext cx="29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0000"/>
                  </a:solidFill>
                  <a:latin typeface="Arial" pitchFamily="34" charset="0"/>
                </a:rPr>
                <a:t>0.1</a:t>
              </a:r>
              <a:endParaRPr lang="en-US" altLang="en-US" sz="2400"/>
            </a:p>
          </p:txBody>
        </p:sp>
        <p:sp>
          <p:nvSpPr>
            <p:cNvPr id="330784" name="Rectangle 48"/>
            <p:cNvSpPr>
              <a:spLocks noChangeArrowheads="1"/>
            </p:cNvSpPr>
            <p:nvPr/>
          </p:nvSpPr>
          <p:spPr bwMode="auto">
            <a:xfrm>
              <a:off x="1442" y="2892"/>
              <a:ext cx="16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0000"/>
                  </a:solidFill>
                  <a:latin typeface="Arial" pitchFamily="34" charset="0"/>
                </a:rPr>
                <a:t>1</a:t>
              </a:r>
              <a:endParaRPr lang="en-US" altLang="en-US" sz="2400"/>
            </a:p>
          </p:txBody>
        </p:sp>
        <p:sp>
          <p:nvSpPr>
            <p:cNvPr id="330785" name="Rectangle 49"/>
            <p:cNvSpPr>
              <a:spLocks noChangeArrowheads="1"/>
            </p:cNvSpPr>
            <p:nvPr/>
          </p:nvSpPr>
          <p:spPr bwMode="auto">
            <a:xfrm>
              <a:off x="1355" y="2481"/>
              <a:ext cx="25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0000"/>
                  </a:solidFill>
                  <a:latin typeface="Arial" pitchFamily="34" charset="0"/>
                </a:rPr>
                <a:t>10</a:t>
              </a:r>
              <a:endParaRPr lang="en-US" altLang="en-US" sz="2400"/>
            </a:p>
          </p:txBody>
        </p:sp>
        <p:sp>
          <p:nvSpPr>
            <p:cNvPr id="330786" name="Rectangle 50"/>
            <p:cNvSpPr>
              <a:spLocks noChangeArrowheads="1"/>
            </p:cNvSpPr>
            <p:nvPr/>
          </p:nvSpPr>
          <p:spPr bwMode="auto">
            <a:xfrm>
              <a:off x="1268" y="2077"/>
              <a:ext cx="34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0000"/>
                  </a:solidFill>
                  <a:latin typeface="Arial" pitchFamily="34" charset="0"/>
                </a:rPr>
                <a:t>100</a:t>
              </a:r>
              <a:endParaRPr lang="en-US" altLang="en-US" sz="2400"/>
            </a:p>
          </p:txBody>
        </p:sp>
        <p:sp>
          <p:nvSpPr>
            <p:cNvPr id="330787" name="Rectangle 51"/>
            <p:cNvSpPr>
              <a:spLocks noChangeArrowheads="1"/>
            </p:cNvSpPr>
            <p:nvPr/>
          </p:nvSpPr>
          <p:spPr bwMode="auto">
            <a:xfrm>
              <a:off x="1181" y="1672"/>
              <a:ext cx="43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0000"/>
                  </a:solidFill>
                  <a:latin typeface="Arial" pitchFamily="34" charset="0"/>
                </a:rPr>
                <a:t>1000</a:t>
              </a:r>
              <a:endParaRPr lang="en-US" altLang="en-US" sz="2400"/>
            </a:p>
          </p:txBody>
        </p:sp>
        <p:sp>
          <p:nvSpPr>
            <p:cNvPr id="330788" name="Rectangle 52"/>
            <p:cNvSpPr>
              <a:spLocks noChangeArrowheads="1"/>
            </p:cNvSpPr>
            <p:nvPr/>
          </p:nvSpPr>
          <p:spPr bwMode="auto">
            <a:xfrm>
              <a:off x="1299" y="3938"/>
              <a:ext cx="81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0000"/>
                  </a:solidFill>
                  <a:latin typeface="Arial" pitchFamily="34" charset="0"/>
                </a:rPr>
                <a:t>VAX/1980</a:t>
              </a:r>
              <a:endParaRPr lang="en-US" altLang="en-US" sz="2400"/>
            </a:p>
          </p:txBody>
        </p:sp>
        <p:sp>
          <p:nvSpPr>
            <p:cNvPr id="330789" name="Rectangle 53"/>
            <p:cNvSpPr>
              <a:spLocks noChangeArrowheads="1"/>
            </p:cNvSpPr>
            <p:nvPr/>
          </p:nvSpPr>
          <p:spPr bwMode="auto">
            <a:xfrm>
              <a:off x="2506" y="3938"/>
              <a:ext cx="85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0000"/>
                  </a:solidFill>
                  <a:latin typeface="Arial" pitchFamily="34" charset="0"/>
                </a:rPr>
                <a:t>PPro/1996</a:t>
              </a:r>
              <a:endParaRPr lang="en-US" altLang="en-US" sz="2400"/>
            </a:p>
          </p:txBody>
        </p:sp>
        <p:sp>
          <p:nvSpPr>
            <p:cNvPr id="330790" name="Rectangle 54"/>
            <p:cNvSpPr>
              <a:spLocks noChangeArrowheads="1"/>
            </p:cNvSpPr>
            <p:nvPr/>
          </p:nvSpPr>
          <p:spPr bwMode="auto">
            <a:xfrm>
              <a:off x="3895" y="3938"/>
              <a:ext cx="52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0000"/>
                  </a:solidFill>
                  <a:latin typeface="Arial" pitchFamily="34" charset="0"/>
                </a:rPr>
                <a:t>2010+</a:t>
              </a:r>
              <a:endParaRPr lang="en-US" altLang="en-US" sz="2400"/>
            </a:p>
          </p:txBody>
        </p:sp>
        <p:sp>
          <p:nvSpPr>
            <p:cNvPr id="330791" name="Rectangle 55"/>
            <p:cNvSpPr>
              <a:spLocks noChangeArrowheads="1"/>
            </p:cNvSpPr>
            <p:nvPr/>
          </p:nvSpPr>
          <p:spPr bwMode="auto">
            <a:xfrm>
              <a:off x="2849" y="2456"/>
              <a:ext cx="890" cy="4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0792" name="Line 56"/>
            <p:cNvSpPr>
              <a:spLocks noChangeShapeType="1"/>
            </p:cNvSpPr>
            <p:nvPr/>
          </p:nvSpPr>
          <p:spPr bwMode="auto">
            <a:xfrm>
              <a:off x="2899" y="2574"/>
              <a:ext cx="199" cy="1"/>
            </a:xfrm>
            <a:prstGeom prst="line">
              <a:avLst/>
            </a:prstGeom>
            <a:noFill/>
            <a:ln w="301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93" name="Freeform 57"/>
            <p:cNvSpPr>
              <a:spLocks/>
            </p:cNvSpPr>
            <p:nvPr/>
          </p:nvSpPr>
          <p:spPr bwMode="auto">
            <a:xfrm>
              <a:off x="2961" y="2537"/>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FF0000"/>
            </a:solidFill>
            <a:ln w="9525">
              <a:solidFill>
                <a:srgbClr val="FF0000"/>
              </a:solidFill>
              <a:prstDash val="solid"/>
              <a:round/>
              <a:headEnd/>
              <a:tailEnd/>
            </a:ln>
          </p:spPr>
          <p:txBody>
            <a:bodyPr/>
            <a:lstStyle/>
            <a:p>
              <a:endParaRPr lang="en-US"/>
            </a:p>
          </p:txBody>
        </p:sp>
        <p:sp>
          <p:nvSpPr>
            <p:cNvPr id="330794" name="Rectangle 58"/>
            <p:cNvSpPr>
              <a:spLocks noChangeArrowheads="1"/>
            </p:cNvSpPr>
            <p:nvPr/>
          </p:nvSpPr>
          <p:spPr bwMode="auto">
            <a:xfrm>
              <a:off x="3135" y="2493"/>
              <a:ext cx="45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dirty="0" smtClean="0"/>
                <a:t>Logic</a:t>
              </a:r>
              <a:endParaRPr lang="en-US" altLang="en-US" sz="2400" dirty="0"/>
            </a:p>
          </p:txBody>
        </p:sp>
        <p:sp>
          <p:nvSpPr>
            <p:cNvPr id="330795" name="Line 59"/>
            <p:cNvSpPr>
              <a:spLocks noChangeShapeType="1"/>
            </p:cNvSpPr>
            <p:nvPr/>
          </p:nvSpPr>
          <p:spPr bwMode="auto">
            <a:xfrm>
              <a:off x="2899" y="2792"/>
              <a:ext cx="199" cy="1"/>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96" name="Rectangle 60"/>
            <p:cNvSpPr>
              <a:spLocks noChangeArrowheads="1"/>
            </p:cNvSpPr>
            <p:nvPr/>
          </p:nvSpPr>
          <p:spPr bwMode="auto">
            <a:xfrm>
              <a:off x="2980" y="2774"/>
              <a:ext cx="31" cy="31"/>
            </a:xfrm>
            <a:prstGeom prst="rect">
              <a:avLst/>
            </a:prstGeom>
            <a:solidFill>
              <a:srgbClr val="0000FF"/>
            </a:solidFill>
            <a:ln w="9525">
              <a:solidFill>
                <a:srgbClr val="0000FF"/>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0797" name="Rectangle 61"/>
            <p:cNvSpPr>
              <a:spLocks noChangeArrowheads="1"/>
            </p:cNvSpPr>
            <p:nvPr/>
          </p:nvSpPr>
          <p:spPr bwMode="auto">
            <a:xfrm>
              <a:off x="3135" y="2711"/>
              <a:ext cx="56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Μνήμη</a:t>
              </a:r>
              <a:endParaRPr lang="en-US" altLang="en-US" sz="2400"/>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7E825EF-0E9D-4A16-A232-F59A949D44C6}" type="slidenum">
              <a:rPr lang="en-US"/>
              <a:pPr>
                <a:defRPr/>
              </a:pPr>
              <a:t>50</a:t>
            </a:fld>
            <a:endParaRPr lang="en-US"/>
          </a:p>
        </p:txBody>
      </p:sp>
      <p:sp>
        <p:nvSpPr>
          <p:cNvPr id="374787" name="Rectangle 2"/>
          <p:cNvSpPr>
            <a:spLocks noGrp="1" noChangeArrowheads="1"/>
          </p:cNvSpPr>
          <p:nvPr>
            <p:ph type="title"/>
          </p:nvPr>
        </p:nvSpPr>
        <p:spPr>
          <a:xfrm>
            <a:off x="6096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pic>
        <p:nvPicPr>
          <p:cNvPr id="374788" name="Picture 3" descr="EXAMPLE"/>
          <p:cNvPicPr>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447800"/>
            <a:ext cx="8120063" cy="5173663"/>
          </a:xfrm>
          <a:noFill/>
        </p:spPr>
      </p:pic>
      <p:sp>
        <p:nvSpPr>
          <p:cNvPr id="374789" name="Text Box 5"/>
          <p:cNvSpPr txBox="1">
            <a:spLocks noChangeArrowheads="1"/>
          </p:cNvSpPr>
          <p:nvPr/>
        </p:nvSpPr>
        <p:spPr bwMode="auto">
          <a:xfrm>
            <a:off x="6003925" y="981075"/>
            <a:ext cx="2917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800" b="1">
                <a:solidFill>
                  <a:srgbClr val="CC0099"/>
                </a:solidFill>
              </a:rPr>
              <a:t>Υλοποίηση </a:t>
            </a:r>
            <a:endParaRPr lang="en-US" altLang="en-US" sz="2800" b="1">
              <a:solidFill>
                <a:srgbClr val="CC0099"/>
              </a:solidFill>
            </a:endParaRPr>
          </a:p>
          <a:p>
            <a:pPr eaLnBrk="1" hangingPunct="1"/>
            <a:r>
              <a:rPr lang="en-US" altLang="en-US" sz="2800" b="1">
                <a:solidFill>
                  <a:srgbClr val="CC0099"/>
                </a:solidFill>
              </a:rPr>
              <a:t>Associative Cache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C910C67-5062-4B2A-8867-DB5FEE434C3B}" type="slidenum">
              <a:rPr lang="en-US"/>
              <a:pPr>
                <a:defRPr/>
              </a:pPr>
              <a:t>51</a:t>
            </a:fld>
            <a:endParaRPr lang="en-US"/>
          </a:p>
        </p:txBody>
      </p:sp>
      <p:sp>
        <p:nvSpPr>
          <p:cNvPr id="375811"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pic>
        <p:nvPicPr>
          <p:cNvPr id="375812" name="Picture 3" descr="CACH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85800" y="1905000"/>
            <a:ext cx="6769100" cy="4806950"/>
          </a:xfrm>
          <a:noFill/>
        </p:spPr>
      </p:pic>
      <p:sp>
        <p:nvSpPr>
          <p:cNvPr id="375813" name="Text Box 5"/>
          <p:cNvSpPr txBox="1">
            <a:spLocks noChangeArrowheads="1"/>
          </p:cNvSpPr>
          <p:nvPr/>
        </p:nvSpPr>
        <p:spPr bwMode="auto">
          <a:xfrm>
            <a:off x="6003925" y="981075"/>
            <a:ext cx="2917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800" b="1">
                <a:solidFill>
                  <a:srgbClr val="CC0099"/>
                </a:solidFill>
              </a:rPr>
              <a:t>Απόδοση </a:t>
            </a:r>
            <a:endParaRPr lang="en-US" altLang="en-US" sz="2800" b="1">
              <a:solidFill>
                <a:srgbClr val="CC0099"/>
              </a:solidFill>
            </a:endParaRPr>
          </a:p>
          <a:p>
            <a:pPr eaLnBrk="1" hangingPunct="1"/>
            <a:r>
              <a:rPr lang="en-US" altLang="en-US" sz="2800" b="1">
                <a:solidFill>
                  <a:srgbClr val="CC0099"/>
                </a:solidFill>
              </a:rPr>
              <a:t>Associative Cache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B2FCAAD-7E89-4380-B2BA-17EF466F0C7F}" type="slidenum">
              <a:rPr lang="en-US"/>
              <a:pPr>
                <a:defRPr/>
              </a:pPr>
              <a:t>52</a:t>
            </a:fld>
            <a:endParaRPr lang="en-US"/>
          </a:p>
        </p:txBody>
      </p:sp>
      <p:sp>
        <p:nvSpPr>
          <p:cNvPr id="377859"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77860" name="AutoShape 3"/>
          <p:cNvSpPr>
            <a:spLocks noGrp="1" noChangeArrowheads="1"/>
          </p:cNvSpPr>
          <p:nvPr>
            <p:ph type="body" idx="1"/>
          </p:nvPr>
        </p:nvSpPr>
        <p:spPr>
          <a:xfrm>
            <a:off x="228600" y="1143000"/>
            <a:ext cx="8382000" cy="4876800"/>
          </a:xfrm>
          <a:prstGeom prst="roundRect">
            <a:avLst>
              <a:gd name="adj" fmla="val 12477"/>
            </a:avLst>
          </a:prstGeom>
          <a:noFill/>
        </p:spPr>
        <p:txBody>
          <a:bodyPr lIns="90488" tIns="44450" rIns="90488" bIns="44450"/>
          <a:lstStyle/>
          <a:p>
            <a:pPr eaLnBrk="1" hangingPunct="1">
              <a:lnSpc>
                <a:spcPct val="90000"/>
              </a:lnSpc>
            </a:pPr>
            <a:r>
              <a:rPr lang="el-GR" altLang="en-US" sz="2400" smtClean="0"/>
              <a:t>Τα μοντέρνα συστήματα έχουν δύο και τρία επίπεδα </a:t>
            </a:r>
            <a:r>
              <a:rPr lang="en-US" altLang="en-US" sz="2400" smtClean="0"/>
              <a:t>L1</a:t>
            </a:r>
            <a:r>
              <a:rPr lang="el-GR" altLang="en-US" sz="2400" smtClean="0"/>
              <a:t>, </a:t>
            </a:r>
            <a:r>
              <a:rPr lang="en-US" altLang="en-US" sz="2400" smtClean="0"/>
              <a:t>L2,  </a:t>
            </a:r>
            <a:r>
              <a:rPr lang="el-GR" altLang="en-US" sz="2400" smtClean="0"/>
              <a:t>και </a:t>
            </a:r>
            <a:r>
              <a:rPr lang="en-US" altLang="en-US" sz="2400" smtClean="0"/>
              <a:t>L3 </a:t>
            </a:r>
            <a:r>
              <a:rPr lang="el-GR" altLang="en-US" sz="2400" smtClean="0"/>
              <a:t>από </a:t>
            </a:r>
            <a:r>
              <a:rPr lang="en-US" altLang="en-US" sz="2400" smtClean="0"/>
              <a:t>cache</a:t>
            </a:r>
            <a:r>
              <a:rPr lang="el-GR" altLang="en-US" sz="2400" smtClean="0"/>
              <a:t> </a:t>
            </a:r>
            <a:endParaRPr lang="en-US" altLang="en-US" sz="2400" smtClean="0"/>
          </a:p>
          <a:p>
            <a:pPr lvl="1" eaLnBrk="1" hangingPunct="1">
              <a:lnSpc>
                <a:spcPct val="60000"/>
              </a:lnSpc>
            </a:pPr>
            <a:endParaRPr lang="en-US" altLang="en-US" sz="2000" smtClean="0"/>
          </a:p>
          <a:p>
            <a:pPr lvl="1" eaLnBrk="1" hangingPunct="1">
              <a:lnSpc>
                <a:spcPct val="90000"/>
              </a:lnSpc>
            </a:pPr>
            <a:r>
              <a:rPr lang="el-GR" altLang="en-US" sz="2000" smtClean="0"/>
              <a:t>η </a:t>
            </a:r>
            <a:r>
              <a:rPr lang="en-US" altLang="en-US" sz="2000" smtClean="0"/>
              <a:t>L1 </a:t>
            </a:r>
            <a:r>
              <a:rPr lang="el-GR" altLang="en-US" sz="2000" smtClean="0"/>
              <a:t>είναι στο ίδιο </a:t>
            </a:r>
            <a:r>
              <a:rPr lang="en-US" altLang="en-US" sz="2000" smtClean="0"/>
              <a:t>chip </a:t>
            </a:r>
            <a:r>
              <a:rPr lang="el-GR" altLang="en-US" sz="2000" smtClean="0"/>
              <a:t>με τον μικροεπεξεργαστή</a:t>
            </a:r>
            <a:endParaRPr lang="en-US" altLang="en-US" sz="2000" smtClean="0"/>
          </a:p>
          <a:p>
            <a:pPr lvl="1" eaLnBrk="1" hangingPunct="1">
              <a:lnSpc>
                <a:spcPct val="90000"/>
              </a:lnSpc>
            </a:pPr>
            <a:r>
              <a:rPr lang="el-GR" altLang="en-US" sz="2000" smtClean="0"/>
              <a:t>χρησιμ/με</a:t>
            </a:r>
            <a:r>
              <a:rPr lang="en-US" altLang="en-US" sz="2000" smtClean="0"/>
              <a:t> SRAMs </a:t>
            </a:r>
            <a:r>
              <a:rPr lang="el-GR" altLang="en-US" sz="2000" smtClean="0"/>
              <a:t>για ένα ακόμη επίπεδο </a:t>
            </a:r>
            <a:r>
              <a:rPr lang="en-US" altLang="en-US" sz="2000" smtClean="0"/>
              <a:t>cache </a:t>
            </a:r>
            <a:r>
              <a:rPr lang="el-GR" altLang="en-US" sz="2000" smtClean="0"/>
              <a:t>πριν από την κεντρική</a:t>
            </a:r>
            <a:r>
              <a:rPr lang="en-US" altLang="en-US" sz="2000" smtClean="0"/>
              <a:t> </a:t>
            </a:r>
            <a:r>
              <a:rPr lang="el-GR" altLang="en-US" sz="2000" smtClean="0"/>
              <a:t>μνήμη </a:t>
            </a:r>
            <a:r>
              <a:rPr lang="en-US" altLang="en-US" sz="2000" smtClean="0"/>
              <a:t>(DRAM)</a:t>
            </a:r>
          </a:p>
          <a:p>
            <a:pPr lvl="1" eaLnBrk="1" hangingPunct="1">
              <a:lnSpc>
                <a:spcPct val="90000"/>
              </a:lnSpc>
            </a:pPr>
            <a:r>
              <a:rPr lang="el-GR" altLang="en-US" sz="2000" smtClean="0"/>
              <a:t>το </a:t>
            </a:r>
            <a:r>
              <a:rPr lang="en-US" altLang="en-US" sz="2000" smtClean="0"/>
              <a:t>miss penalty </a:t>
            </a:r>
            <a:r>
              <a:rPr lang="el-GR" altLang="en-US" sz="2000" smtClean="0"/>
              <a:t>μειώνεται αν τα</a:t>
            </a:r>
            <a:r>
              <a:rPr lang="en-US" altLang="en-US" sz="2000" smtClean="0"/>
              <a:t> data </a:t>
            </a:r>
            <a:r>
              <a:rPr lang="el-GR" altLang="en-US" sz="2000" smtClean="0"/>
              <a:t>είναι στην </a:t>
            </a:r>
            <a:r>
              <a:rPr lang="en-US" altLang="en-US" sz="2000" smtClean="0"/>
              <a:t>L2 cache</a:t>
            </a:r>
            <a:endParaRPr lang="el-GR" altLang="en-US" sz="2000" smtClean="0"/>
          </a:p>
          <a:p>
            <a:pPr lvl="1" eaLnBrk="1" hangingPunct="1">
              <a:lnSpc>
                <a:spcPct val="90000"/>
              </a:lnSpc>
            </a:pPr>
            <a:endParaRPr lang="en-US" altLang="en-US" sz="2000" smtClean="0"/>
          </a:p>
          <a:p>
            <a:pPr eaLnBrk="1" hangingPunct="1">
              <a:lnSpc>
                <a:spcPct val="90000"/>
              </a:lnSpc>
            </a:pPr>
            <a:r>
              <a:rPr lang="el-GR" altLang="en-US" sz="2400" b="1" smtClean="0">
                <a:solidFill>
                  <a:srgbClr val="008000"/>
                </a:solidFill>
              </a:rPr>
              <a:t>Παράδειγμα</a:t>
            </a:r>
            <a:r>
              <a:rPr lang="en-US" altLang="en-US" sz="2400" smtClean="0"/>
              <a:t>:</a:t>
            </a:r>
          </a:p>
          <a:p>
            <a:pPr lvl="1" eaLnBrk="1" hangingPunct="1">
              <a:lnSpc>
                <a:spcPct val="90000"/>
              </a:lnSpc>
            </a:pPr>
            <a:r>
              <a:rPr lang="en-US" altLang="en-US" sz="2000" smtClean="0"/>
              <a:t>CPI </a:t>
            </a:r>
            <a:r>
              <a:rPr lang="el-GR" altLang="en-US" sz="2000" smtClean="0"/>
              <a:t>=</a:t>
            </a:r>
            <a:r>
              <a:rPr lang="en-US" altLang="en-US" sz="2000" smtClean="0"/>
              <a:t> 1.0 </a:t>
            </a:r>
            <a:r>
              <a:rPr lang="el-GR" altLang="en-US" sz="2000" smtClean="0"/>
              <a:t>για μια</a:t>
            </a:r>
            <a:r>
              <a:rPr lang="en-US" altLang="en-US" sz="2000" smtClean="0"/>
              <a:t> 2 Ghz </a:t>
            </a:r>
            <a:r>
              <a:rPr lang="el-GR" altLang="en-US" sz="2000" smtClean="0"/>
              <a:t>μηχανή με</a:t>
            </a:r>
            <a:r>
              <a:rPr lang="en-US" altLang="en-US" sz="2000" smtClean="0"/>
              <a:t> </a:t>
            </a:r>
            <a:r>
              <a:rPr lang="el-GR" altLang="en-US" sz="2000" smtClean="0"/>
              <a:t>2</a:t>
            </a:r>
            <a:r>
              <a:rPr lang="en-US" altLang="en-US" sz="2000" smtClean="0"/>
              <a:t>% miss rate, 100ns DRAM </a:t>
            </a:r>
            <a:r>
              <a:rPr lang="el-GR" altLang="en-US" sz="2000" smtClean="0"/>
              <a:t>πρόσβαση</a:t>
            </a:r>
            <a:endParaRPr lang="en-US" altLang="en-US" sz="2000" smtClean="0"/>
          </a:p>
          <a:p>
            <a:pPr lvl="1" eaLnBrk="1" hangingPunct="1">
              <a:lnSpc>
                <a:spcPct val="90000"/>
              </a:lnSpc>
            </a:pPr>
            <a:r>
              <a:rPr lang="el-GR" altLang="en-US" sz="2000" smtClean="0"/>
              <a:t>Προσθέτοντας </a:t>
            </a:r>
            <a:r>
              <a:rPr lang="en-US" altLang="en-US" sz="2000" smtClean="0"/>
              <a:t>L2 cache </a:t>
            </a:r>
            <a:r>
              <a:rPr lang="el-GR" altLang="en-US" sz="2000" smtClean="0"/>
              <a:t>με </a:t>
            </a:r>
            <a:r>
              <a:rPr lang="en-US" altLang="en-US" sz="2000" smtClean="0"/>
              <a:t>5ns access time </a:t>
            </a:r>
            <a:r>
              <a:rPr lang="el-GR" altLang="en-US" sz="2000" smtClean="0"/>
              <a:t>μειώνει το</a:t>
            </a:r>
            <a:r>
              <a:rPr lang="en-US" altLang="en-US" sz="2000" smtClean="0"/>
              <a:t> miss rate </a:t>
            </a:r>
            <a:r>
              <a:rPr lang="el-GR" altLang="en-US" sz="2000" smtClean="0"/>
              <a:t>σε</a:t>
            </a:r>
            <a:r>
              <a:rPr lang="en-US" altLang="en-US" sz="2000" smtClean="0"/>
              <a:t> </a:t>
            </a:r>
            <a:r>
              <a:rPr lang="el-GR" altLang="en-US" sz="2000" smtClean="0"/>
              <a:t>0,</a:t>
            </a:r>
            <a:r>
              <a:rPr lang="en-US" altLang="en-US" sz="2000" smtClean="0"/>
              <a:t>5%</a:t>
            </a:r>
            <a:br>
              <a:rPr lang="en-US" altLang="en-US" sz="2000" smtClean="0"/>
            </a:br>
            <a:endParaRPr lang="el-GR" altLang="en-US" sz="2000" smtClean="0"/>
          </a:p>
          <a:p>
            <a:pPr lvl="1" eaLnBrk="1" hangingPunct="1">
              <a:lnSpc>
                <a:spcPct val="90000"/>
              </a:lnSpc>
            </a:pPr>
            <a:endParaRPr lang="en-US" altLang="en-US"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42CC06F-7B8B-4658-AAD9-0E540FD49009}" type="slidenum">
              <a:rPr lang="en-US"/>
              <a:pPr>
                <a:defRPr/>
              </a:pPr>
              <a:t>53</a:t>
            </a:fld>
            <a:endParaRPr lang="en-US"/>
          </a:p>
        </p:txBody>
      </p:sp>
      <p:sp>
        <p:nvSpPr>
          <p:cNvPr id="378883" name="Rectangle 4"/>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p>
        </p:txBody>
      </p:sp>
      <p:sp>
        <p:nvSpPr>
          <p:cNvPr id="378884" name="Text Box 5"/>
          <p:cNvSpPr txBox="1">
            <a:spLocks noChangeArrowheads="1"/>
          </p:cNvSpPr>
          <p:nvPr/>
        </p:nvSpPr>
        <p:spPr bwMode="auto">
          <a:xfrm>
            <a:off x="746125" y="1690688"/>
            <a:ext cx="2776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b="1">
                <a:solidFill>
                  <a:srgbClr val="008000"/>
                </a:solidFill>
              </a:rPr>
              <a:t>Παράδειγμα (συνέχεια):</a:t>
            </a:r>
            <a:endParaRPr lang="en-US" altLang="en-US" b="1">
              <a:solidFill>
                <a:srgbClr val="008000"/>
              </a:solidFill>
            </a:endParaRPr>
          </a:p>
        </p:txBody>
      </p:sp>
      <p:sp>
        <p:nvSpPr>
          <p:cNvPr id="378885" name="Text Box 6"/>
          <p:cNvSpPr txBox="1">
            <a:spLocks noChangeArrowheads="1"/>
          </p:cNvSpPr>
          <p:nvPr/>
        </p:nvSpPr>
        <p:spPr bwMode="auto">
          <a:xfrm>
            <a:off x="822325" y="2376488"/>
            <a:ext cx="74485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a:t>Για </a:t>
            </a:r>
            <a:r>
              <a:rPr lang="en-US" altLang="en-US"/>
              <a:t>L1 cache:  100 ns / (0.2 ns/cycle) = 500 cycles stall miss penalty</a:t>
            </a:r>
          </a:p>
          <a:p>
            <a:pPr eaLnBrk="1" hangingPunct="1"/>
            <a:endParaRPr lang="en-US" altLang="en-US"/>
          </a:p>
          <a:p>
            <a:pPr eaLnBrk="1" hangingPunct="1"/>
            <a:r>
              <a:rPr lang="el-GR" altLang="en-US"/>
              <a:t>Άρα το </a:t>
            </a:r>
            <a:r>
              <a:rPr lang="en-US" altLang="en-US"/>
              <a:t>CPI =  1 + stalls per instruction = 1 + 2% x 500 =  11</a:t>
            </a:r>
          </a:p>
          <a:p>
            <a:pPr eaLnBrk="1" hangingPunct="1"/>
            <a:endParaRPr lang="en-US" altLang="en-US"/>
          </a:p>
          <a:p>
            <a:pPr eaLnBrk="1" hangingPunct="1"/>
            <a:r>
              <a:rPr lang="el-GR" altLang="en-US"/>
              <a:t>Με </a:t>
            </a:r>
            <a:r>
              <a:rPr lang="en-US" altLang="en-US"/>
              <a:t>L2 cache </a:t>
            </a:r>
            <a:r>
              <a:rPr lang="el-GR" altLang="en-US"/>
              <a:t>έχουμε: </a:t>
            </a:r>
            <a:r>
              <a:rPr lang="en-US" altLang="en-US"/>
              <a:t>5 ns / (0.2 ns/cycle) = 25 clock cycles stall </a:t>
            </a:r>
            <a:r>
              <a:rPr lang="el-GR" altLang="en-US"/>
              <a:t>για </a:t>
            </a:r>
            <a:r>
              <a:rPr lang="en-US" altLang="en-US"/>
              <a:t>L2</a:t>
            </a:r>
          </a:p>
          <a:p>
            <a:pPr eaLnBrk="1" hangingPunct="1"/>
            <a:r>
              <a:rPr lang="en-US" altLang="en-US"/>
              <a:t>                                                                            </a:t>
            </a:r>
            <a:r>
              <a:rPr lang="el-GR" altLang="en-US"/>
              <a:t>προσπέλαση</a:t>
            </a:r>
            <a:endParaRPr lang="en-US" altLang="en-US"/>
          </a:p>
          <a:p>
            <a:pPr eaLnBrk="1" hangingPunct="1"/>
            <a:endParaRPr lang="en-US" altLang="en-US"/>
          </a:p>
          <a:p>
            <a:pPr eaLnBrk="1" hangingPunct="1"/>
            <a:r>
              <a:rPr lang="el-GR" altLang="en-US"/>
              <a:t>Άρα, νέο </a:t>
            </a:r>
            <a:r>
              <a:rPr lang="en-US" altLang="en-US"/>
              <a:t>CPI = 1 + L2 stall + memory stall =</a:t>
            </a:r>
          </a:p>
          <a:p>
            <a:pPr eaLnBrk="1" hangingPunct="1"/>
            <a:r>
              <a:rPr lang="en-US" altLang="en-US"/>
              <a:t>                       = 1 + 2% x 25 + 0.5% 500 =   4</a:t>
            </a:r>
          </a:p>
        </p:txBody>
      </p:sp>
      <p:sp>
        <p:nvSpPr>
          <p:cNvPr id="378886" name="Rectangle 7" descr="CACHE"/>
          <p:cNvSpPr>
            <a:spLocks noChangeArrowheads="1"/>
          </p:cNvSpPr>
          <p:nvPr/>
        </p:nvSpPr>
        <p:spPr bwMode="auto">
          <a:xfrm>
            <a:off x="6781800" y="2971800"/>
            <a:ext cx="381000" cy="381000"/>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78887" name="Rectangle 8" descr="CACHE"/>
          <p:cNvSpPr>
            <a:spLocks noChangeArrowheads="1"/>
          </p:cNvSpPr>
          <p:nvPr/>
        </p:nvSpPr>
        <p:spPr bwMode="auto">
          <a:xfrm>
            <a:off x="5334000" y="4800600"/>
            <a:ext cx="381000" cy="381000"/>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2CF9E3D8-56EC-42BB-8E72-87ADC32F98F7}" type="slidenum">
              <a:rPr lang="en-US"/>
              <a:pPr>
                <a:defRPr/>
              </a:pPr>
              <a:t>54</a:t>
            </a:fld>
            <a:endParaRPr lang="en-US"/>
          </a:p>
        </p:txBody>
      </p:sp>
      <p:sp>
        <p:nvSpPr>
          <p:cNvPr id="379907"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Παράδειγμα</a:t>
            </a:r>
            <a:endParaRPr lang="en-US" altLang="en-US" smtClean="0">
              <a:solidFill>
                <a:schemeClr val="accent2"/>
              </a:solidFill>
            </a:endParaRPr>
          </a:p>
        </p:txBody>
      </p:sp>
      <p:sp>
        <p:nvSpPr>
          <p:cNvPr id="379908" name="Text Box 3"/>
          <p:cNvSpPr txBox="1">
            <a:spLocks noChangeArrowheads="1"/>
          </p:cNvSpPr>
          <p:nvPr/>
        </p:nvSpPr>
        <p:spPr bwMode="auto">
          <a:xfrm>
            <a:off x="304800" y="1143000"/>
            <a:ext cx="7948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400">
                <a:sym typeface="Wingdings" pitchFamily="2" charset="2"/>
              </a:rPr>
              <a:t> </a:t>
            </a:r>
            <a:r>
              <a:rPr lang="el-GR" altLang="en-US" sz="2400"/>
              <a:t>Δεν είναι πάντα εύκολο να υπολογίσουμε την απόδοση ενός</a:t>
            </a:r>
          </a:p>
          <a:p>
            <a:pPr eaLnBrk="1" hangingPunct="1"/>
            <a:r>
              <a:rPr lang="en-US" altLang="en-US" sz="2400">
                <a:sym typeface="Wingdings" pitchFamily="2" charset="2"/>
              </a:rPr>
              <a:t> </a:t>
            </a:r>
            <a:r>
              <a:rPr lang="el-GR" altLang="en-US" sz="2400"/>
              <a:t>προγράμματος λόγω συμπεριφοράς της </a:t>
            </a:r>
            <a:r>
              <a:rPr lang="en-US" altLang="en-US" sz="2400"/>
              <a:t>cache ….</a:t>
            </a:r>
          </a:p>
        </p:txBody>
      </p:sp>
      <p:pic>
        <p:nvPicPr>
          <p:cNvPr id="379909" name="Picture 4" descr="EXA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133600"/>
            <a:ext cx="4371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79910" name="Picture 5" descr="EXAM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133600"/>
            <a:ext cx="434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79911" name="Text Box 6"/>
          <p:cNvSpPr txBox="1">
            <a:spLocks noChangeArrowheads="1"/>
          </p:cNvSpPr>
          <p:nvPr/>
        </p:nvSpPr>
        <p:spPr bwMode="auto">
          <a:xfrm>
            <a:off x="914400" y="5410200"/>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cs typeface="Arial" pitchFamily="34" charset="0"/>
              </a:rPr>
              <a:t>Θεωρητική συμπεριφορά</a:t>
            </a:r>
            <a:r>
              <a:rPr lang="en-US" altLang="en-US" sz="2400">
                <a:cs typeface="Arial" pitchFamily="34" charset="0"/>
              </a:rPr>
              <a:t> </a:t>
            </a:r>
            <a:br>
              <a:rPr lang="en-US" altLang="en-US" sz="2400">
                <a:cs typeface="Arial" pitchFamily="34" charset="0"/>
              </a:rPr>
            </a:br>
            <a:r>
              <a:rPr lang="en-US" altLang="en-US" sz="2400">
                <a:cs typeface="Arial" pitchFamily="34" charset="0"/>
              </a:rPr>
              <a:t>Radix sort </a:t>
            </a:r>
            <a:r>
              <a:rPr lang="el-GR" altLang="en-US" sz="2400">
                <a:cs typeface="Arial" pitchFamily="34" charset="0"/>
              </a:rPr>
              <a:t>και</a:t>
            </a:r>
            <a:r>
              <a:rPr lang="en-US" altLang="en-US" sz="2400">
                <a:cs typeface="Arial" pitchFamily="34" charset="0"/>
              </a:rPr>
              <a:t> Quicksort</a:t>
            </a:r>
          </a:p>
        </p:txBody>
      </p:sp>
      <p:sp>
        <p:nvSpPr>
          <p:cNvPr id="379912" name="Text Box 7"/>
          <p:cNvSpPr txBox="1">
            <a:spLocks noChangeArrowheads="1"/>
          </p:cNvSpPr>
          <p:nvPr/>
        </p:nvSpPr>
        <p:spPr bwMode="auto">
          <a:xfrm>
            <a:off x="5181600" y="5410200"/>
            <a:ext cx="3195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cs typeface="Arial" pitchFamily="34" charset="0"/>
              </a:rPr>
              <a:t>Εκτέλεση σε Η/Υ των</a:t>
            </a:r>
          </a:p>
          <a:p>
            <a:pPr eaLnBrk="1" hangingPunct="1"/>
            <a:r>
              <a:rPr lang="en-US" altLang="en-US" sz="2400">
                <a:cs typeface="Arial" pitchFamily="34" charset="0"/>
              </a:rPr>
              <a:t>Radix sort </a:t>
            </a:r>
            <a:r>
              <a:rPr lang="el-GR" altLang="en-US" sz="2400">
                <a:cs typeface="Arial" pitchFamily="34" charset="0"/>
              </a:rPr>
              <a:t>και</a:t>
            </a:r>
            <a:r>
              <a:rPr lang="en-US" altLang="en-US" sz="2400">
                <a:cs typeface="Arial" pitchFamily="34" charset="0"/>
              </a:rPr>
              <a:t> Quicksort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6022D7E-8B0F-4397-A1F7-7E2D573A8EA3}" type="slidenum">
              <a:rPr lang="en-US"/>
              <a:pPr>
                <a:defRPr/>
              </a:pPr>
              <a:t>55</a:t>
            </a:fld>
            <a:endParaRPr lang="en-US"/>
          </a:p>
        </p:txBody>
      </p:sp>
      <p:sp>
        <p:nvSpPr>
          <p:cNvPr id="380931" name="Rectangle 2"/>
          <p:cNvSpPr>
            <a:spLocks noGrp="1" noChangeArrowheads="1"/>
          </p:cNvSpPr>
          <p:nvPr>
            <p:ph type="title"/>
          </p:nvPr>
        </p:nvSpPr>
        <p:spPr>
          <a:xfrm>
            <a:off x="762000" y="0"/>
            <a:ext cx="7772400" cy="1143000"/>
          </a:xfrm>
          <a:noFill/>
        </p:spPr>
        <p:txBody>
          <a:bodyPr/>
          <a:lstStyle/>
          <a:p>
            <a:pPr eaLnBrk="1" hangingPunct="1"/>
            <a:r>
              <a:rPr lang="el-GR" altLang="en-US" smtClean="0">
                <a:solidFill>
                  <a:schemeClr val="accent2"/>
                </a:solidFill>
              </a:rPr>
              <a:t>Μνήμες </a:t>
            </a:r>
            <a:r>
              <a:rPr lang="en-US" altLang="en-US" smtClean="0">
                <a:solidFill>
                  <a:schemeClr val="accent2"/>
                </a:solidFill>
              </a:rPr>
              <a:t>Cache</a:t>
            </a:r>
            <a:r>
              <a:rPr lang="el-GR" altLang="en-US" smtClean="0">
                <a:solidFill>
                  <a:schemeClr val="accent2"/>
                </a:solidFill>
              </a:rPr>
              <a:t>: Παράδειγμα</a:t>
            </a:r>
            <a:endParaRPr lang="en-US" altLang="en-US" smtClean="0">
              <a:solidFill>
                <a:schemeClr val="accent2"/>
              </a:solidFill>
            </a:endParaRPr>
          </a:p>
        </p:txBody>
      </p:sp>
      <p:pic>
        <p:nvPicPr>
          <p:cNvPr id="380932" name="Picture 3" descr="EXAMPL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95400" y="2438400"/>
            <a:ext cx="6581775" cy="4024313"/>
          </a:xfrm>
          <a:noFill/>
        </p:spPr>
      </p:pic>
      <p:sp>
        <p:nvSpPr>
          <p:cNvPr id="380933" name="Text Box 5"/>
          <p:cNvSpPr txBox="1">
            <a:spLocks noChangeArrowheads="1"/>
          </p:cNvSpPr>
          <p:nvPr/>
        </p:nvSpPr>
        <p:spPr bwMode="auto">
          <a:xfrm>
            <a:off x="746125" y="1336675"/>
            <a:ext cx="7497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Ο λόγος είναι τα </a:t>
            </a:r>
            <a:r>
              <a:rPr lang="en-US" altLang="en-US" sz="2400"/>
              <a:t>cache misses </a:t>
            </a:r>
            <a:r>
              <a:rPr lang="el-GR" altLang="en-US" sz="2400"/>
              <a:t>της </a:t>
            </a:r>
            <a:r>
              <a:rPr lang="en-US" altLang="en-US" sz="2400"/>
              <a:t>radixsort </a:t>
            </a:r>
            <a:r>
              <a:rPr lang="el-GR" altLang="en-US" sz="2400"/>
              <a:t>ενώ η </a:t>
            </a:r>
            <a:r>
              <a:rPr lang="en-US" altLang="en-US" sz="2400"/>
              <a:t>quicksort</a:t>
            </a:r>
          </a:p>
          <a:p>
            <a:pPr eaLnBrk="1" hangingPunct="1"/>
            <a:r>
              <a:rPr lang="el-GR" altLang="en-US" sz="2400"/>
              <a:t>έχει περισσότερο </a:t>
            </a:r>
            <a:r>
              <a:rPr lang="en-US" altLang="en-US" sz="2400"/>
              <a:t>locality (</a:t>
            </a:r>
            <a:r>
              <a:rPr lang="el-GR" altLang="en-US" sz="2400"/>
              <a:t>χωρική τοπικότητα)</a:t>
            </a:r>
            <a:endParaRPr lang="en-US" altLang="en-US" sz="2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0" name="Slide Number Placeholder 5"/>
          <p:cNvSpPr>
            <a:spLocks noGrp="1"/>
          </p:cNvSpPr>
          <p:nvPr>
            <p:ph type="sldNum" sz="quarter" idx="12"/>
          </p:nvPr>
        </p:nvSpPr>
        <p:spPr/>
        <p:txBody>
          <a:bodyPr/>
          <a:lstStyle/>
          <a:p>
            <a:pPr>
              <a:defRPr/>
            </a:pPr>
            <a:fld id="{21E4EE02-5BC6-488D-A1AC-56EC6A233028}" type="slidenum">
              <a:rPr lang="en-US"/>
              <a:pPr>
                <a:defRPr/>
              </a:pPr>
              <a:t>56</a:t>
            </a:fld>
            <a:endParaRPr lang="en-US"/>
          </a:p>
        </p:txBody>
      </p:sp>
      <p:grpSp>
        <p:nvGrpSpPr>
          <p:cNvPr id="381955" name="Group 4" descr="EXAMPLE"/>
          <p:cNvGrpSpPr>
            <a:grpSpLocks/>
          </p:cNvGrpSpPr>
          <p:nvPr/>
        </p:nvGrpSpPr>
        <p:grpSpPr bwMode="auto">
          <a:xfrm>
            <a:off x="3048000" y="381000"/>
            <a:ext cx="5829300" cy="6057900"/>
            <a:chOff x="1440" y="4188"/>
            <a:chExt cx="9180" cy="9540"/>
          </a:xfrm>
        </p:grpSpPr>
        <p:sp>
          <p:nvSpPr>
            <p:cNvPr id="381957" name="Rectangle 5" descr="EXAMPLE"/>
            <p:cNvSpPr>
              <a:spLocks noChangeArrowheads="1"/>
            </p:cNvSpPr>
            <p:nvPr/>
          </p:nvSpPr>
          <p:spPr bwMode="auto">
            <a:xfrm>
              <a:off x="2700" y="4188"/>
              <a:ext cx="6660" cy="9540"/>
            </a:xfrm>
            <a:prstGeom prst="rect">
              <a:avLst/>
            </a:prstGeom>
            <a:solidFill>
              <a:srgbClr val="CCFFFF"/>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81958" name="Rectangle 6"/>
            <p:cNvSpPr>
              <a:spLocks noChangeArrowheads="1"/>
            </p:cNvSpPr>
            <p:nvPr/>
          </p:nvSpPr>
          <p:spPr bwMode="auto">
            <a:xfrm>
              <a:off x="3060" y="5040"/>
              <a:ext cx="2159" cy="1260"/>
            </a:xfrm>
            <a:prstGeom prst="rect">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Processor Core 0</a:t>
              </a:r>
              <a:endParaRPr lang="en-US" altLang="en-US"/>
            </a:p>
          </p:txBody>
        </p:sp>
        <p:sp>
          <p:nvSpPr>
            <p:cNvPr id="381959" name="Rectangle 7"/>
            <p:cNvSpPr>
              <a:spLocks noChangeArrowheads="1"/>
            </p:cNvSpPr>
            <p:nvPr/>
          </p:nvSpPr>
          <p:spPr bwMode="auto">
            <a:xfrm>
              <a:off x="3520" y="10620"/>
              <a:ext cx="1260" cy="1260"/>
            </a:xfrm>
            <a:prstGeom prst="rect">
              <a:avLst/>
            </a:prstGeom>
            <a:solidFill>
              <a:srgbClr val="FFFF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L2 Cache</a:t>
              </a:r>
            </a:p>
            <a:p>
              <a:pPr eaLnBrk="1" hangingPunct="1"/>
              <a:r>
                <a:rPr lang="en-US" altLang="en-US" sz="1200"/>
                <a:t>(4MB)</a:t>
              </a:r>
              <a:endParaRPr lang="en-US" altLang="en-US"/>
            </a:p>
          </p:txBody>
        </p:sp>
        <p:sp>
          <p:nvSpPr>
            <p:cNvPr id="381960" name="Rectangle 8"/>
            <p:cNvSpPr>
              <a:spLocks noChangeArrowheads="1"/>
            </p:cNvSpPr>
            <p:nvPr/>
          </p:nvSpPr>
          <p:spPr bwMode="auto">
            <a:xfrm>
              <a:off x="3340" y="8940"/>
              <a:ext cx="1440" cy="960"/>
            </a:xfrm>
            <a:prstGeom prst="rect">
              <a:avLst/>
            </a:prstGeom>
            <a:solidFill>
              <a:srgbClr val="FFFF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L3 Cache Controller/Directory</a:t>
              </a:r>
              <a:endParaRPr lang="en-US" altLang="en-US"/>
            </a:p>
          </p:txBody>
        </p:sp>
        <p:sp>
          <p:nvSpPr>
            <p:cNvPr id="381961" name="Rectangle 9"/>
            <p:cNvSpPr>
              <a:spLocks noChangeArrowheads="1"/>
            </p:cNvSpPr>
            <p:nvPr/>
          </p:nvSpPr>
          <p:spPr bwMode="auto">
            <a:xfrm>
              <a:off x="5680" y="5040"/>
              <a:ext cx="1340" cy="1260"/>
            </a:xfrm>
            <a:prstGeom prst="rect">
              <a:avLst/>
            </a:prstGeom>
            <a:solidFill>
              <a:srgbClr val="FFFF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Non-Cacheable Unit</a:t>
              </a:r>
              <a:endParaRPr lang="en-US" altLang="en-US"/>
            </a:p>
          </p:txBody>
        </p:sp>
        <p:sp>
          <p:nvSpPr>
            <p:cNvPr id="381962" name="Rectangle 10"/>
            <p:cNvSpPr>
              <a:spLocks noChangeArrowheads="1"/>
            </p:cNvSpPr>
            <p:nvPr/>
          </p:nvSpPr>
          <p:spPr bwMode="auto">
            <a:xfrm>
              <a:off x="7560" y="5220"/>
              <a:ext cx="1440" cy="1260"/>
            </a:xfrm>
            <a:prstGeom prst="rect">
              <a:avLst/>
            </a:prstGeom>
            <a:solidFill>
              <a:srgbClr val="99CC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81963" name="Rectangle 11"/>
            <p:cNvSpPr>
              <a:spLocks noChangeArrowheads="1"/>
            </p:cNvSpPr>
            <p:nvPr/>
          </p:nvSpPr>
          <p:spPr bwMode="auto">
            <a:xfrm>
              <a:off x="7380" y="5400"/>
              <a:ext cx="1440" cy="1260"/>
            </a:xfrm>
            <a:prstGeom prst="rect">
              <a:avLst/>
            </a:prstGeom>
            <a:solidFill>
              <a:srgbClr val="99CC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Memory Controller</a:t>
              </a:r>
              <a:endParaRPr lang="en-US" altLang="en-US"/>
            </a:p>
          </p:txBody>
        </p:sp>
        <p:sp>
          <p:nvSpPr>
            <p:cNvPr id="381964" name="Rectangle 12"/>
            <p:cNvSpPr>
              <a:spLocks noChangeArrowheads="1"/>
            </p:cNvSpPr>
            <p:nvPr/>
          </p:nvSpPr>
          <p:spPr bwMode="auto">
            <a:xfrm>
              <a:off x="7380" y="7428"/>
              <a:ext cx="1620" cy="4140"/>
            </a:xfrm>
            <a:prstGeom prst="rect">
              <a:avLst/>
            </a:prstGeom>
            <a:solidFill>
              <a:srgbClr val="FFFF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POWER BUS Controller</a:t>
              </a:r>
              <a:endParaRPr lang="en-US" altLang="en-US"/>
            </a:p>
          </p:txBody>
        </p:sp>
        <p:sp>
          <p:nvSpPr>
            <p:cNvPr id="381965" name="Rectangle 13"/>
            <p:cNvSpPr>
              <a:spLocks noChangeArrowheads="1"/>
            </p:cNvSpPr>
            <p:nvPr/>
          </p:nvSpPr>
          <p:spPr bwMode="auto">
            <a:xfrm>
              <a:off x="7560" y="12108"/>
              <a:ext cx="1440" cy="1440"/>
            </a:xfrm>
            <a:prstGeom prst="rect">
              <a:avLst/>
            </a:prstGeom>
            <a:solidFill>
              <a:srgbClr val="FFFF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GX Bus Controller</a:t>
              </a:r>
              <a:endParaRPr lang="en-US" altLang="en-US"/>
            </a:p>
          </p:txBody>
        </p:sp>
        <p:sp>
          <p:nvSpPr>
            <p:cNvPr id="381966" name="Rectangle 14"/>
            <p:cNvSpPr>
              <a:spLocks noChangeArrowheads="1"/>
            </p:cNvSpPr>
            <p:nvPr/>
          </p:nvSpPr>
          <p:spPr bwMode="auto">
            <a:xfrm>
              <a:off x="3520" y="6840"/>
              <a:ext cx="1260" cy="1260"/>
            </a:xfrm>
            <a:prstGeom prst="rect">
              <a:avLst/>
            </a:prstGeom>
            <a:solidFill>
              <a:srgbClr val="FFFF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L2 Cache</a:t>
              </a:r>
            </a:p>
            <a:p>
              <a:pPr eaLnBrk="1" hangingPunct="1"/>
              <a:r>
                <a:rPr lang="en-US" altLang="en-US" sz="1200"/>
                <a:t>(4MB)</a:t>
              </a:r>
              <a:endParaRPr lang="en-US" altLang="en-US"/>
            </a:p>
          </p:txBody>
        </p:sp>
        <p:sp>
          <p:nvSpPr>
            <p:cNvPr id="381967" name="Rectangle 15"/>
            <p:cNvSpPr>
              <a:spLocks noChangeArrowheads="1"/>
            </p:cNvSpPr>
            <p:nvPr/>
          </p:nvSpPr>
          <p:spPr bwMode="auto">
            <a:xfrm>
              <a:off x="5680" y="12288"/>
              <a:ext cx="1340" cy="1260"/>
            </a:xfrm>
            <a:prstGeom prst="rect">
              <a:avLst/>
            </a:prstGeom>
            <a:solidFill>
              <a:srgbClr val="FFFF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Non-Cacheable Unit</a:t>
              </a:r>
              <a:endParaRPr lang="en-US" altLang="en-US"/>
            </a:p>
          </p:txBody>
        </p:sp>
        <p:sp>
          <p:nvSpPr>
            <p:cNvPr id="381968" name="Line 16"/>
            <p:cNvSpPr>
              <a:spLocks noChangeShapeType="1"/>
            </p:cNvSpPr>
            <p:nvPr/>
          </p:nvSpPr>
          <p:spPr bwMode="auto">
            <a:xfrm>
              <a:off x="4820" y="7920"/>
              <a:ext cx="25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69" name="Line 17"/>
            <p:cNvSpPr>
              <a:spLocks noChangeShapeType="1"/>
            </p:cNvSpPr>
            <p:nvPr/>
          </p:nvSpPr>
          <p:spPr bwMode="auto">
            <a:xfrm>
              <a:off x="4820" y="10800"/>
              <a:ext cx="25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70" name="Line 18"/>
            <p:cNvSpPr>
              <a:spLocks noChangeShapeType="1"/>
            </p:cNvSpPr>
            <p:nvPr/>
          </p:nvSpPr>
          <p:spPr bwMode="auto">
            <a:xfrm flipV="1">
              <a:off x="8280" y="6660"/>
              <a:ext cx="1" cy="7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71" name="Line 19"/>
            <p:cNvSpPr>
              <a:spLocks noChangeShapeType="1"/>
            </p:cNvSpPr>
            <p:nvPr/>
          </p:nvSpPr>
          <p:spPr bwMode="auto">
            <a:xfrm>
              <a:off x="8280" y="11520"/>
              <a:ext cx="1" cy="7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72" name="Line 20"/>
            <p:cNvSpPr>
              <a:spLocks noChangeShapeType="1"/>
            </p:cNvSpPr>
            <p:nvPr/>
          </p:nvSpPr>
          <p:spPr bwMode="auto">
            <a:xfrm>
              <a:off x="5180" y="12828"/>
              <a:ext cx="54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73" name="Line 21"/>
            <p:cNvSpPr>
              <a:spLocks noChangeShapeType="1"/>
            </p:cNvSpPr>
            <p:nvPr/>
          </p:nvSpPr>
          <p:spPr bwMode="auto">
            <a:xfrm>
              <a:off x="5180" y="5712"/>
              <a:ext cx="54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74" name="Line 22"/>
            <p:cNvSpPr>
              <a:spLocks noChangeShapeType="1"/>
            </p:cNvSpPr>
            <p:nvPr/>
          </p:nvSpPr>
          <p:spPr bwMode="auto">
            <a:xfrm>
              <a:off x="3200" y="7380"/>
              <a:ext cx="36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75" name="Line 23"/>
            <p:cNvSpPr>
              <a:spLocks noChangeShapeType="1"/>
            </p:cNvSpPr>
            <p:nvPr/>
          </p:nvSpPr>
          <p:spPr bwMode="auto">
            <a:xfrm>
              <a:off x="3200" y="11160"/>
              <a:ext cx="36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76" name="Line 24"/>
            <p:cNvSpPr>
              <a:spLocks noChangeShapeType="1"/>
            </p:cNvSpPr>
            <p:nvPr/>
          </p:nvSpPr>
          <p:spPr bwMode="auto">
            <a:xfrm>
              <a:off x="3200" y="7380"/>
              <a:ext cx="1" cy="37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977" name="Line 25"/>
            <p:cNvSpPr>
              <a:spLocks noChangeShapeType="1"/>
            </p:cNvSpPr>
            <p:nvPr/>
          </p:nvSpPr>
          <p:spPr bwMode="auto">
            <a:xfrm flipH="1">
              <a:off x="2520" y="9360"/>
              <a:ext cx="8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78" name="Line 26"/>
            <p:cNvSpPr>
              <a:spLocks noChangeShapeType="1"/>
            </p:cNvSpPr>
            <p:nvPr/>
          </p:nvSpPr>
          <p:spPr bwMode="auto">
            <a:xfrm flipV="1">
              <a:off x="4100" y="6300"/>
              <a:ext cx="1" cy="5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79" name="Line 27"/>
            <p:cNvSpPr>
              <a:spLocks noChangeShapeType="1"/>
            </p:cNvSpPr>
            <p:nvPr/>
          </p:nvSpPr>
          <p:spPr bwMode="auto">
            <a:xfrm flipV="1">
              <a:off x="4100" y="9900"/>
              <a:ext cx="1" cy="7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0" name="Line 28"/>
            <p:cNvSpPr>
              <a:spLocks noChangeShapeType="1"/>
            </p:cNvSpPr>
            <p:nvPr/>
          </p:nvSpPr>
          <p:spPr bwMode="auto">
            <a:xfrm flipV="1">
              <a:off x="4100" y="8100"/>
              <a:ext cx="1" cy="9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1" name="Line 29"/>
            <p:cNvSpPr>
              <a:spLocks noChangeShapeType="1"/>
            </p:cNvSpPr>
            <p:nvPr/>
          </p:nvSpPr>
          <p:spPr bwMode="auto">
            <a:xfrm flipV="1">
              <a:off x="5900" y="6300"/>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2" name="Line 30"/>
            <p:cNvSpPr>
              <a:spLocks noChangeShapeType="1"/>
            </p:cNvSpPr>
            <p:nvPr/>
          </p:nvSpPr>
          <p:spPr bwMode="auto">
            <a:xfrm>
              <a:off x="5900" y="11700"/>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3" name="Line 31"/>
            <p:cNvSpPr>
              <a:spLocks noChangeShapeType="1"/>
            </p:cNvSpPr>
            <p:nvPr/>
          </p:nvSpPr>
          <p:spPr bwMode="auto">
            <a:xfrm>
              <a:off x="4820" y="9360"/>
              <a:ext cx="25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4" name="Line 32"/>
            <p:cNvSpPr>
              <a:spLocks noChangeShapeType="1"/>
            </p:cNvSpPr>
            <p:nvPr/>
          </p:nvSpPr>
          <p:spPr bwMode="auto">
            <a:xfrm flipH="1">
              <a:off x="4820" y="7020"/>
              <a:ext cx="10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5" name="Line 33"/>
            <p:cNvSpPr>
              <a:spLocks noChangeShapeType="1"/>
            </p:cNvSpPr>
            <p:nvPr/>
          </p:nvSpPr>
          <p:spPr bwMode="auto">
            <a:xfrm flipH="1">
              <a:off x="4820" y="11700"/>
              <a:ext cx="10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6" name="Line 34"/>
            <p:cNvSpPr>
              <a:spLocks noChangeShapeType="1"/>
            </p:cNvSpPr>
            <p:nvPr/>
          </p:nvSpPr>
          <p:spPr bwMode="auto">
            <a:xfrm flipV="1">
              <a:off x="6799" y="6300"/>
              <a:ext cx="2"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7" name="Line 35"/>
            <p:cNvSpPr>
              <a:spLocks noChangeShapeType="1"/>
            </p:cNvSpPr>
            <p:nvPr/>
          </p:nvSpPr>
          <p:spPr bwMode="auto">
            <a:xfrm>
              <a:off x="6799" y="11160"/>
              <a:ext cx="2"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8" name="Line 36"/>
            <p:cNvSpPr>
              <a:spLocks noChangeShapeType="1"/>
            </p:cNvSpPr>
            <p:nvPr/>
          </p:nvSpPr>
          <p:spPr bwMode="auto">
            <a:xfrm>
              <a:off x="6800" y="11160"/>
              <a:ext cx="5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89" name="Line 37"/>
            <p:cNvSpPr>
              <a:spLocks noChangeShapeType="1"/>
            </p:cNvSpPr>
            <p:nvPr/>
          </p:nvSpPr>
          <p:spPr bwMode="auto">
            <a:xfrm>
              <a:off x="6800" y="7560"/>
              <a:ext cx="5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90" name="Line 38"/>
            <p:cNvSpPr>
              <a:spLocks noChangeShapeType="1"/>
            </p:cNvSpPr>
            <p:nvPr/>
          </p:nvSpPr>
          <p:spPr bwMode="auto">
            <a:xfrm>
              <a:off x="9000" y="8280"/>
              <a:ext cx="12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91" name="Line 39"/>
            <p:cNvSpPr>
              <a:spLocks noChangeShapeType="1"/>
            </p:cNvSpPr>
            <p:nvPr/>
          </p:nvSpPr>
          <p:spPr bwMode="auto">
            <a:xfrm>
              <a:off x="9000" y="8460"/>
              <a:ext cx="12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92" name="Line 40"/>
            <p:cNvSpPr>
              <a:spLocks noChangeShapeType="1"/>
            </p:cNvSpPr>
            <p:nvPr/>
          </p:nvSpPr>
          <p:spPr bwMode="auto">
            <a:xfrm>
              <a:off x="9000" y="8640"/>
              <a:ext cx="12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93" name="Line 41"/>
            <p:cNvSpPr>
              <a:spLocks noChangeShapeType="1"/>
            </p:cNvSpPr>
            <p:nvPr/>
          </p:nvSpPr>
          <p:spPr bwMode="auto">
            <a:xfrm>
              <a:off x="9000" y="10260"/>
              <a:ext cx="12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94" name="Line 42"/>
            <p:cNvSpPr>
              <a:spLocks noChangeShapeType="1"/>
            </p:cNvSpPr>
            <p:nvPr/>
          </p:nvSpPr>
          <p:spPr bwMode="auto">
            <a:xfrm>
              <a:off x="9000" y="10440"/>
              <a:ext cx="12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95" name="Rectangle 43"/>
            <p:cNvSpPr>
              <a:spLocks noChangeArrowheads="1"/>
            </p:cNvSpPr>
            <p:nvPr/>
          </p:nvSpPr>
          <p:spPr bwMode="auto">
            <a:xfrm>
              <a:off x="1440" y="8508"/>
              <a:ext cx="1080" cy="1800"/>
            </a:xfrm>
            <a:prstGeom prst="rect">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L3 Cache</a:t>
              </a:r>
            </a:p>
            <a:p>
              <a:pPr eaLnBrk="1" hangingPunct="1"/>
              <a:r>
                <a:rPr lang="en-US" altLang="en-US" sz="1200"/>
                <a:t>(32MB)</a:t>
              </a:r>
              <a:endParaRPr lang="en-US" altLang="en-US"/>
            </a:p>
          </p:txBody>
        </p:sp>
        <p:sp>
          <p:nvSpPr>
            <p:cNvPr id="381996" name="Line 44"/>
            <p:cNvSpPr>
              <a:spLocks noChangeShapeType="1"/>
            </p:cNvSpPr>
            <p:nvPr/>
          </p:nvSpPr>
          <p:spPr bwMode="auto">
            <a:xfrm flipH="1">
              <a:off x="8820" y="5987"/>
              <a:ext cx="720" cy="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1997" name="Rectangle 45"/>
            <p:cNvSpPr>
              <a:spLocks noChangeArrowheads="1"/>
            </p:cNvSpPr>
            <p:nvPr/>
          </p:nvSpPr>
          <p:spPr bwMode="auto">
            <a:xfrm>
              <a:off x="9540" y="5448"/>
              <a:ext cx="1080" cy="1080"/>
            </a:xfrm>
            <a:prstGeom prst="rect">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DRAM</a:t>
              </a:r>
              <a:endParaRPr lang="en-US" altLang="en-US"/>
            </a:p>
          </p:txBody>
        </p:sp>
        <p:sp>
          <p:nvSpPr>
            <p:cNvPr id="381998" name="Text Box 46"/>
            <p:cNvSpPr txBox="1">
              <a:spLocks noChangeArrowheads="1"/>
            </p:cNvSpPr>
            <p:nvPr/>
          </p:nvSpPr>
          <p:spPr bwMode="auto">
            <a:xfrm>
              <a:off x="9540" y="7428"/>
              <a:ext cx="900" cy="72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000"/>
                <a:t>On node</a:t>
              </a:r>
            </a:p>
            <a:p>
              <a:pPr eaLnBrk="1" hangingPunct="1"/>
              <a:r>
                <a:rPr lang="en-US" altLang="en-US" sz="1000"/>
                <a:t>Bus Link</a:t>
              </a:r>
              <a:endParaRPr lang="en-US" altLang="en-US"/>
            </a:p>
          </p:txBody>
        </p:sp>
        <p:sp>
          <p:nvSpPr>
            <p:cNvPr id="381999" name="Rectangle 47"/>
            <p:cNvSpPr>
              <a:spLocks noChangeArrowheads="1"/>
            </p:cNvSpPr>
            <p:nvPr/>
          </p:nvSpPr>
          <p:spPr bwMode="auto">
            <a:xfrm>
              <a:off x="3060" y="12288"/>
              <a:ext cx="2159" cy="1260"/>
            </a:xfrm>
            <a:prstGeom prst="rect">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200"/>
                <a:t>Processor Core 1</a:t>
              </a:r>
              <a:endParaRPr lang="en-US" altLang="en-US"/>
            </a:p>
          </p:txBody>
        </p:sp>
        <p:cxnSp>
          <p:nvCxnSpPr>
            <p:cNvPr id="382000" name="AutoShape 48"/>
            <p:cNvCxnSpPr>
              <a:cxnSpLocks noChangeShapeType="1"/>
              <a:stCxn id="381959" idx="2"/>
              <a:endCxn id="381999" idx="0"/>
            </p:cNvCxnSpPr>
            <p:nvPr/>
          </p:nvCxnSpPr>
          <p:spPr bwMode="auto">
            <a:xfrm flipH="1">
              <a:off x="4140" y="11880"/>
              <a:ext cx="10" cy="40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82001" name="Text Box 49"/>
            <p:cNvSpPr txBox="1">
              <a:spLocks noChangeArrowheads="1"/>
            </p:cNvSpPr>
            <p:nvPr/>
          </p:nvSpPr>
          <p:spPr bwMode="auto">
            <a:xfrm>
              <a:off x="4860" y="4368"/>
              <a:ext cx="1800" cy="54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137160" rIns="137160"/>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1600"/>
                <a:t>POWER6</a:t>
              </a:r>
              <a:endParaRPr lang="en-US" altLang="en-US"/>
            </a:p>
          </p:txBody>
        </p:sp>
      </p:grpSp>
      <p:sp>
        <p:nvSpPr>
          <p:cNvPr id="381956" name="Text Box 50"/>
          <p:cNvSpPr txBox="1">
            <a:spLocks noChangeArrowheads="1"/>
          </p:cNvSpPr>
          <p:nvPr/>
        </p:nvSpPr>
        <p:spPr bwMode="auto">
          <a:xfrm>
            <a:off x="304800" y="838200"/>
            <a:ext cx="256381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sz="2800" b="1">
                <a:solidFill>
                  <a:schemeClr val="accent2"/>
                </a:solidFill>
              </a:rPr>
              <a:t>CASE STUDY:</a:t>
            </a:r>
          </a:p>
          <a:p>
            <a:pPr eaLnBrk="1" hangingPunct="1"/>
            <a:endParaRPr lang="en-US" altLang="en-US" sz="2800" b="1">
              <a:solidFill>
                <a:schemeClr val="accent2"/>
              </a:solidFill>
            </a:endParaRPr>
          </a:p>
          <a:p>
            <a:pPr eaLnBrk="1" hangingPunct="1"/>
            <a:r>
              <a:rPr lang="el-GR" altLang="en-US" sz="2800" b="1">
                <a:solidFill>
                  <a:schemeClr val="accent2"/>
                </a:solidFill>
              </a:rPr>
              <a:t>Αρχιτεκτονική</a:t>
            </a:r>
            <a:r>
              <a:rPr lang="en-US" altLang="en-US" sz="2800" b="1">
                <a:solidFill>
                  <a:schemeClr val="accent2"/>
                </a:solidFill>
              </a:rPr>
              <a:t> </a:t>
            </a:r>
          </a:p>
          <a:p>
            <a:pPr eaLnBrk="1" hangingPunct="1"/>
            <a:r>
              <a:rPr lang="el-GR" altLang="en-US" sz="2800" b="1">
                <a:solidFill>
                  <a:schemeClr val="accent2"/>
                </a:solidFill>
              </a:rPr>
              <a:t>τριών επιπέδων</a:t>
            </a:r>
            <a:endParaRPr lang="en-US" altLang="en-US" sz="2800" b="1">
              <a:solidFill>
                <a:schemeClr val="accent2"/>
              </a:solidFill>
            </a:endParaRPr>
          </a:p>
          <a:p>
            <a:pPr eaLnBrk="1" hangingPunct="1"/>
            <a:r>
              <a:rPr lang="en-US" altLang="en-US" sz="2800" b="1">
                <a:solidFill>
                  <a:schemeClr val="accent2"/>
                </a:solidFill>
              </a:rPr>
              <a:t>cache </a:t>
            </a:r>
            <a:r>
              <a:rPr lang="el-GR" altLang="en-US" sz="2800" b="1">
                <a:solidFill>
                  <a:schemeClr val="accent2"/>
                </a:solidFill>
              </a:rPr>
              <a:t>του </a:t>
            </a:r>
            <a:endParaRPr lang="en-US" altLang="en-US" sz="2800" b="1">
              <a:solidFill>
                <a:schemeClr val="accent2"/>
              </a:solidFill>
            </a:endParaRPr>
          </a:p>
          <a:p>
            <a:pPr eaLnBrk="1" hangingPunct="1"/>
            <a:r>
              <a:rPr lang="en-US" altLang="en-US" sz="2800" b="1">
                <a:solidFill>
                  <a:schemeClr val="accent2"/>
                </a:solidFill>
              </a:rPr>
              <a:t>IBM Power 6 </a:t>
            </a:r>
          </a:p>
          <a:p>
            <a:pPr eaLnBrk="1" hangingPunct="1"/>
            <a:r>
              <a:rPr lang="en-US" altLang="en-US" sz="2400" b="1">
                <a:solidFill>
                  <a:schemeClr val="accent2"/>
                </a:solidFill>
              </a:rPr>
              <a:t>(dual core, 2007)</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pPr>
              <a:defRPr/>
            </a:pPr>
            <a:fld id="{C9B1C4FA-1447-4F93-B134-94387648B973}" type="slidenum">
              <a:rPr lang="en-US"/>
              <a:pPr>
                <a:defRPr/>
              </a:pPr>
              <a:t>57</a:t>
            </a:fld>
            <a:endParaRPr lang="en-US"/>
          </a:p>
        </p:txBody>
      </p:sp>
      <p:pic>
        <p:nvPicPr>
          <p:cNvPr id="382979" name="Picture 4" descr="f05-37-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69950"/>
            <a:ext cx="786447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80" name="Text Box 5"/>
          <p:cNvSpPr txBox="1">
            <a:spLocks noChangeArrowheads="1"/>
          </p:cNvSpPr>
          <p:nvPr/>
        </p:nvSpPr>
        <p:spPr bwMode="auto">
          <a:xfrm>
            <a:off x="457200" y="6248400"/>
            <a:ext cx="762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b="1">
                <a:solidFill>
                  <a:srgbClr val="CC0099"/>
                </a:solidFill>
                <a:latin typeface="Arial" pitchFamily="34" charset="0"/>
                <a:cs typeface="Arial" pitchFamily="34" charset="0"/>
              </a:rPr>
              <a:t>Per core: 32KB L1 I-cache, 32KB L1 D-cache, 512KB L2 cache</a:t>
            </a:r>
          </a:p>
        </p:txBody>
      </p:sp>
      <p:sp>
        <p:nvSpPr>
          <p:cNvPr id="382981" name="Rectangle 6"/>
          <p:cNvSpPr>
            <a:spLocks noChangeArrowheads="1"/>
          </p:cNvSpPr>
          <p:nvPr/>
        </p:nvSpPr>
        <p:spPr bwMode="auto">
          <a:xfrm>
            <a:off x="-304800" y="-304800"/>
            <a:ext cx="967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eaLnBrk="1" hangingPunct="1"/>
            <a:r>
              <a:rPr lang="en-US" altLang="en-US" sz="3400">
                <a:solidFill>
                  <a:schemeClr val="accent2"/>
                </a:solidFill>
                <a:cs typeface="Arial" pitchFamily="34" charset="0"/>
              </a:rPr>
              <a:t>Case Study: Intel Nehalem 4-core processor</a:t>
            </a:r>
            <a:r>
              <a:rPr lang="el-GR" altLang="en-US" sz="3400">
                <a:solidFill>
                  <a:schemeClr val="accent2"/>
                </a:solidFill>
                <a:cs typeface="Arial" pitchFamily="34" charset="0"/>
              </a:rPr>
              <a:t> (2009</a:t>
            </a:r>
            <a:r>
              <a:rPr lang="el-GR" altLang="en-US" sz="3600">
                <a:solidFill>
                  <a:schemeClr val="accent2"/>
                </a:solidFill>
                <a:cs typeface="Arial" pitchFamily="34" charset="0"/>
              </a:rPr>
              <a:t>)</a:t>
            </a:r>
            <a:endParaRPr lang="en-GB" altLang="en-US" sz="3600">
              <a:solidFill>
                <a:schemeClr val="accent2"/>
              </a:solidFill>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pPr>
              <a:defRPr/>
            </a:pPr>
            <a:fld id="{06C407BC-D64B-4213-884C-2F4D6F350090}" type="slidenum">
              <a:rPr lang="en-US"/>
              <a:pPr>
                <a:defRPr/>
              </a:pPr>
              <a:t>58</a:t>
            </a:fld>
            <a:endParaRPr lang="en-US"/>
          </a:p>
        </p:txBody>
      </p:sp>
      <p:sp>
        <p:nvSpPr>
          <p:cNvPr id="384003" name="Rectangle 2"/>
          <p:cNvSpPr>
            <a:spLocks noGrp="1" noChangeArrowheads="1"/>
          </p:cNvSpPr>
          <p:nvPr>
            <p:ph type="title"/>
          </p:nvPr>
        </p:nvSpPr>
        <p:spPr>
          <a:xfrm>
            <a:off x="838200" y="0"/>
            <a:ext cx="7772400" cy="1143000"/>
          </a:xfrm>
        </p:spPr>
        <p:txBody>
          <a:bodyPr/>
          <a:lstStyle/>
          <a:p>
            <a:pPr eaLnBrk="1" hangingPunct="1"/>
            <a:r>
              <a:rPr lang="en-US" altLang="en-US" smtClean="0">
                <a:solidFill>
                  <a:schemeClr val="accent2"/>
                </a:solidFill>
              </a:rPr>
              <a:t>Cache Control</a:t>
            </a:r>
            <a:endParaRPr lang="en-GB" altLang="en-US" smtClean="0">
              <a:solidFill>
                <a:schemeClr val="accent2"/>
              </a:solidFill>
            </a:endParaRPr>
          </a:p>
        </p:txBody>
      </p:sp>
      <p:sp>
        <p:nvSpPr>
          <p:cNvPr id="384004" name="Content Placeholder 2"/>
          <p:cNvSpPr>
            <a:spLocks/>
          </p:cNvSpPr>
          <p:nvPr/>
        </p:nvSpPr>
        <p:spPr bwMode="auto">
          <a:xfrm>
            <a:off x="533400" y="914400"/>
            <a:ext cx="83058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1363" indent="-246063"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spcBef>
                <a:spcPct val="20000"/>
              </a:spcBef>
              <a:buFontTx/>
              <a:buChar char="•"/>
            </a:pPr>
            <a:r>
              <a:rPr lang="el-GR" altLang="en-US" sz="2800">
                <a:cs typeface="Arial" pitchFamily="34" charset="0"/>
              </a:rPr>
              <a:t>Κυρίως χαρακτηριστικά για μια απλή </a:t>
            </a:r>
            <a:r>
              <a:rPr lang="en-US" altLang="en-US" sz="2800">
                <a:cs typeface="Arial" pitchFamily="34" charset="0"/>
              </a:rPr>
              <a:t> L1 cache</a:t>
            </a:r>
          </a:p>
          <a:p>
            <a:pPr lvl="1" eaLnBrk="1" hangingPunct="1">
              <a:spcBef>
                <a:spcPct val="20000"/>
              </a:spcBef>
              <a:buFontTx/>
              <a:buChar char="–"/>
            </a:pPr>
            <a:r>
              <a:rPr lang="en-US" altLang="en-US" sz="2600">
                <a:cs typeface="Arial" pitchFamily="34" charset="0"/>
              </a:rPr>
              <a:t>Direct mapped</a:t>
            </a:r>
          </a:p>
          <a:p>
            <a:pPr lvl="1" eaLnBrk="1" hangingPunct="1">
              <a:spcBef>
                <a:spcPct val="20000"/>
              </a:spcBef>
              <a:buFontTx/>
              <a:buChar char="–"/>
            </a:pPr>
            <a:r>
              <a:rPr lang="en-US" altLang="en-US" sz="2600">
                <a:cs typeface="Arial" pitchFamily="34" charset="0"/>
              </a:rPr>
              <a:t>Write-back </a:t>
            </a:r>
            <a:r>
              <a:rPr lang="el-GR" altLang="en-US" sz="2600">
                <a:cs typeface="Arial" pitchFamily="34" charset="0"/>
              </a:rPr>
              <a:t>με</a:t>
            </a:r>
            <a:r>
              <a:rPr lang="en-US" altLang="en-US" sz="2600">
                <a:cs typeface="Arial" pitchFamily="34" charset="0"/>
              </a:rPr>
              <a:t> write-allocate</a:t>
            </a:r>
          </a:p>
          <a:p>
            <a:pPr lvl="1" eaLnBrk="1" hangingPunct="1">
              <a:spcBef>
                <a:spcPct val="20000"/>
              </a:spcBef>
              <a:buFontTx/>
              <a:buChar char="–"/>
            </a:pPr>
            <a:r>
              <a:rPr lang="en-US" altLang="en-US" sz="2600">
                <a:cs typeface="Arial" pitchFamily="34" charset="0"/>
              </a:rPr>
              <a:t>Block size of 4 32-bit words (so 16B); Cache size of 16KB (so 1024 blocks)</a:t>
            </a:r>
          </a:p>
          <a:p>
            <a:pPr lvl="1" eaLnBrk="1" hangingPunct="1">
              <a:spcBef>
                <a:spcPct val="20000"/>
              </a:spcBef>
              <a:buFontTx/>
              <a:buChar char="–"/>
            </a:pPr>
            <a:r>
              <a:rPr lang="en-US" altLang="en-US" sz="2600">
                <a:cs typeface="Arial" pitchFamily="34" charset="0"/>
              </a:rPr>
              <a:t>18-bit tags, 10-bit index, 2-bit block offset, 2-bit byte offset, dirty bit, valid bit, LRU bits (if set associative)</a:t>
            </a:r>
          </a:p>
        </p:txBody>
      </p:sp>
      <p:sp>
        <p:nvSpPr>
          <p:cNvPr id="384007" name="TextBox 9"/>
          <p:cNvSpPr txBox="1">
            <a:spLocks noChangeArrowheads="1"/>
          </p:cNvSpPr>
          <p:nvPr/>
        </p:nvSpPr>
        <p:spPr bwMode="auto">
          <a:xfrm rot="-5400000">
            <a:off x="-46831" y="5020469"/>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latin typeface="Arial" pitchFamily="34" charset="0"/>
                <a:cs typeface="Arial" pitchFamily="34" charset="0"/>
              </a:rPr>
              <a:t>Processor</a:t>
            </a:r>
          </a:p>
        </p:txBody>
      </p:sp>
      <p:sp>
        <p:nvSpPr>
          <p:cNvPr id="384008" name="TextBox 10"/>
          <p:cNvSpPr txBox="1">
            <a:spLocks noChangeArrowheads="1"/>
          </p:cNvSpPr>
          <p:nvPr/>
        </p:nvSpPr>
        <p:spPr bwMode="auto">
          <a:xfrm rot="-5400000">
            <a:off x="7062788" y="5072063"/>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latin typeface="Arial" pitchFamily="34" charset="0"/>
                <a:cs typeface="Arial" pitchFamily="34" charset="0"/>
              </a:rPr>
              <a:t>DDR SDRAM</a:t>
            </a:r>
          </a:p>
        </p:txBody>
      </p:sp>
      <p:grpSp>
        <p:nvGrpSpPr>
          <p:cNvPr id="2" name="Group 1" descr="CACHE CONTROL"/>
          <p:cNvGrpSpPr/>
          <p:nvPr/>
        </p:nvGrpSpPr>
        <p:grpSpPr>
          <a:xfrm>
            <a:off x="1447800" y="4267200"/>
            <a:ext cx="6102350" cy="2298700"/>
            <a:chOff x="1447800" y="4267200"/>
            <a:chExt cx="6102350" cy="2298700"/>
          </a:xfrm>
        </p:grpSpPr>
        <p:sp>
          <p:nvSpPr>
            <p:cNvPr id="384005" name="TextBox 4"/>
            <p:cNvSpPr txBox="1">
              <a:spLocks noChangeArrowheads="1"/>
            </p:cNvSpPr>
            <p:nvPr/>
          </p:nvSpPr>
          <p:spPr bwMode="auto">
            <a:xfrm>
              <a:off x="3627438" y="4267200"/>
              <a:ext cx="1628775" cy="2298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solidFill>
                    <a:schemeClr val="accent1"/>
                  </a:solidFill>
                  <a:latin typeface="Arial" pitchFamily="34" charset="0"/>
                  <a:cs typeface="Arial" pitchFamily="34" charset="0"/>
                </a:rPr>
                <a:t>  </a:t>
              </a:r>
            </a:p>
            <a:p>
              <a:r>
                <a:rPr lang="en-US" altLang="en-US" sz="1800">
                  <a:latin typeface="Arial" pitchFamily="34" charset="0"/>
                  <a:cs typeface="Arial" pitchFamily="34" charset="0"/>
                </a:rPr>
                <a:t>Cache</a:t>
              </a:r>
            </a:p>
            <a:p>
              <a:r>
                <a:rPr lang="en-US" altLang="en-US" sz="1800">
                  <a:latin typeface="Arial" pitchFamily="34" charset="0"/>
                  <a:cs typeface="Arial" pitchFamily="34" charset="0"/>
                </a:rPr>
                <a:t> &amp;</a:t>
              </a:r>
            </a:p>
            <a:p>
              <a:r>
                <a:rPr lang="en-US" altLang="en-US" sz="1800">
                  <a:latin typeface="Arial" pitchFamily="34" charset="0"/>
                  <a:cs typeface="Arial" pitchFamily="34" charset="0"/>
                </a:rPr>
                <a:t> Cache</a:t>
              </a:r>
            </a:p>
            <a:p>
              <a:r>
                <a:rPr lang="en-US" altLang="en-US" sz="1800">
                  <a:latin typeface="Arial" pitchFamily="34" charset="0"/>
                  <a:cs typeface="Arial" pitchFamily="34" charset="0"/>
                </a:rPr>
                <a:t>    Controller   </a:t>
              </a:r>
            </a:p>
            <a:p>
              <a:endParaRPr lang="en-US" altLang="en-US" sz="1800">
                <a:latin typeface="Arial" pitchFamily="34" charset="0"/>
                <a:cs typeface="Arial" pitchFamily="34" charset="0"/>
              </a:endParaRPr>
            </a:p>
            <a:p>
              <a:r>
                <a:rPr lang="en-US" altLang="en-US" sz="1800">
                  <a:solidFill>
                    <a:schemeClr val="accent1"/>
                  </a:solidFill>
                  <a:latin typeface="Arial" pitchFamily="34" charset="0"/>
                  <a:cs typeface="Arial" pitchFamily="34" charset="0"/>
                </a:rPr>
                <a:t> </a:t>
              </a:r>
            </a:p>
            <a:p>
              <a:endParaRPr lang="en-US" altLang="en-US" sz="1800">
                <a:solidFill>
                  <a:schemeClr val="accent1"/>
                </a:solidFill>
                <a:latin typeface="Arial" pitchFamily="34" charset="0"/>
                <a:cs typeface="Arial" pitchFamily="34" charset="0"/>
              </a:endParaRPr>
            </a:p>
          </p:txBody>
        </p:sp>
        <p:sp>
          <p:nvSpPr>
            <p:cNvPr id="384006" name="TextBox 7"/>
            <p:cNvSpPr txBox="1">
              <a:spLocks noChangeArrowheads="1"/>
            </p:cNvSpPr>
            <p:nvPr/>
          </p:nvSpPr>
          <p:spPr bwMode="auto">
            <a:xfrm>
              <a:off x="1447800" y="42672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1-bit Read/Write</a:t>
              </a:r>
            </a:p>
          </p:txBody>
        </p:sp>
        <p:sp>
          <p:nvSpPr>
            <p:cNvPr id="384009" name="TextBox 11"/>
            <p:cNvSpPr txBox="1">
              <a:spLocks noChangeArrowheads="1"/>
            </p:cNvSpPr>
            <p:nvPr/>
          </p:nvSpPr>
          <p:spPr bwMode="auto">
            <a:xfrm>
              <a:off x="1447800" y="4648200"/>
              <a:ext cx="120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1-bit Valid</a:t>
              </a:r>
            </a:p>
          </p:txBody>
        </p:sp>
        <p:cxnSp>
          <p:nvCxnSpPr>
            <p:cNvPr id="384010" name="Straight Arrow Connector 14"/>
            <p:cNvCxnSpPr>
              <a:cxnSpLocks noChangeShapeType="1"/>
            </p:cNvCxnSpPr>
            <p:nvPr/>
          </p:nvCxnSpPr>
          <p:spPr bwMode="auto">
            <a:xfrm>
              <a:off x="3276600" y="4495800"/>
              <a:ext cx="381000"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4011" name="Straight Arrow Connector 15"/>
            <p:cNvCxnSpPr>
              <a:cxnSpLocks noChangeShapeType="1"/>
            </p:cNvCxnSpPr>
            <p:nvPr/>
          </p:nvCxnSpPr>
          <p:spPr bwMode="auto">
            <a:xfrm>
              <a:off x="3276600" y="5257800"/>
              <a:ext cx="381000"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84012" name="TextBox 16"/>
            <p:cNvSpPr txBox="1">
              <a:spLocks noChangeArrowheads="1"/>
            </p:cNvSpPr>
            <p:nvPr/>
          </p:nvSpPr>
          <p:spPr bwMode="auto">
            <a:xfrm>
              <a:off x="1447800" y="5029200"/>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32-bit address</a:t>
              </a:r>
            </a:p>
          </p:txBody>
        </p:sp>
        <p:sp>
          <p:nvSpPr>
            <p:cNvPr id="384013" name="TextBox 17"/>
            <p:cNvSpPr txBox="1">
              <a:spLocks noChangeArrowheads="1"/>
            </p:cNvSpPr>
            <p:nvPr/>
          </p:nvSpPr>
          <p:spPr bwMode="auto">
            <a:xfrm>
              <a:off x="1447800" y="541020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32-bit data</a:t>
              </a:r>
            </a:p>
          </p:txBody>
        </p:sp>
        <p:cxnSp>
          <p:nvCxnSpPr>
            <p:cNvPr id="384014" name="Straight Arrow Connector 18"/>
            <p:cNvCxnSpPr>
              <a:cxnSpLocks noChangeShapeType="1"/>
            </p:cNvCxnSpPr>
            <p:nvPr/>
          </p:nvCxnSpPr>
          <p:spPr bwMode="auto">
            <a:xfrm>
              <a:off x="3276600" y="4876800"/>
              <a:ext cx="381000"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4015" name="Straight Arrow Connector 19"/>
            <p:cNvCxnSpPr>
              <a:cxnSpLocks noChangeShapeType="1"/>
            </p:cNvCxnSpPr>
            <p:nvPr/>
          </p:nvCxnSpPr>
          <p:spPr bwMode="auto">
            <a:xfrm>
              <a:off x="3276600" y="5638800"/>
              <a:ext cx="3810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4016" name="Straight Arrow Connector 20"/>
            <p:cNvCxnSpPr>
              <a:cxnSpLocks noChangeShapeType="1"/>
            </p:cNvCxnSpPr>
            <p:nvPr/>
          </p:nvCxnSpPr>
          <p:spPr bwMode="auto">
            <a:xfrm>
              <a:off x="3276600" y="6019800"/>
              <a:ext cx="381000" cy="1588"/>
            </a:xfrm>
            <a:prstGeom prst="straightConnector1">
              <a:avLst/>
            </a:prstGeom>
            <a:noFill/>
            <a:ln w="38100"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384017" name="TextBox 21"/>
            <p:cNvSpPr txBox="1">
              <a:spLocks noChangeArrowheads="1"/>
            </p:cNvSpPr>
            <p:nvPr/>
          </p:nvSpPr>
          <p:spPr bwMode="auto">
            <a:xfrm>
              <a:off x="1447800" y="579120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32-bit data</a:t>
              </a:r>
            </a:p>
          </p:txBody>
        </p:sp>
        <p:cxnSp>
          <p:nvCxnSpPr>
            <p:cNvPr id="384018" name="Straight Arrow Connector 22"/>
            <p:cNvCxnSpPr>
              <a:cxnSpLocks noChangeShapeType="1"/>
            </p:cNvCxnSpPr>
            <p:nvPr/>
          </p:nvCxnSpPr>
          <p:spPr bwMode="auto">
            <a:xfrm>
              <a:off x="3276600" y="6400800"/>
              <a:ext cx="381000" cy="1588"/>
            </a:xfrm>
            <a:prstGeom prst="straightConnector1">
              <a:avLst/>
            </a:prstGeom>
            <a:noFill/>
            <a:ln w="12700"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384019" name="TextBox 23"/>
            <p:cNvSpPr txBox="1">
              <a:spLocks noChangeArrowheads="1"/>
            </p:cNvSpPr>
            <p:nvPr/>
          </p:nvSpPr>
          <p:spPr bwMode="auto">
            <a:xfrm>
              <a:off x="1447800" y="61722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1-bit Ready</a:t>
              </a:r>
            </a:p>
          </p:txBody>
        </p:sp>
        <p:cxnSp>
          <p:nvCxnSpPr>
            <p:cNvPr id="384020" name="Straight Arrow Connector 24"/>
            <p:cNvCxnSpPr>
              <a:cxnSpLocks noChangeShapeType="1"/>
            </p:cNvCxnSpPr>
            <p:nvPr/>
          </p:nvCxnSpPr>
          <p:spPr bwMode="auto">
            <a:xfrm>
              <a:off x="5257800" y="4495800"/>
              <a:ext cx="381000"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4021" name="Straight Arrow Connector 25"/>
            <p:cNvCxnSpPr>
              <a:cxnSpLocks noChangeShapeType="1"/>
            </p:cNvCxnSpPr>
            <p:nvPr/>
          </p:nvCxnSpPr>
          <p:spPr bwMode="auto">
            <a:xfrm>
              <a:off x="5257800" y="5257800"/>
              <a:ext cx="381000"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4022" name="Straight Arrow Connector 26"/>
            <p:cNvCxnSpPr>
              <a:cxnSpLocks noChangeShapeType="1"/>
            </p:cNvCxnSpPr>
            <p:nvPr/>
          </p:nvCxnSpPr>
          <p:spPr bwMode="auto">
            <a:xfrm>
              <a:off x="5257800" y="4876800"/>
              <a:ext cx="381000"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4023" name="Straight Arrow Connector 27"/>
            <p:cNvCxnSpPr>
              <a:cxnSpLocks noChangeShapeType="1"/>
            </p:cNvCxnSpPr>
            <p:nvPr/>
          </p:nvCxnSpPr>
          <p:spPr bwMode="auto">
            <a:xfrm>
              <a:off x="5257800" y="5638800"/>
              <a:ext cx="381000" cy="1588"/>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4024" name="Straight Arrow Connector 28"/>
            <p:cNvCxnSpPr>
              <a:cxnSpLocks noChangeShapeType="1"/>
            </p:cNvCxnSpPr>
            <p:nvPr/>
          </p:nvCxnSpPr>
          <p:spPr bwMode="auto">
            <a:xfrm>
              <a:off x="5257800" y="6019800"/>
              <a:ext cx="381000" cy="1588"/>
            </a:xfrm>
            <a:prstGeom prst="straightConnector1">
              <a:avLst/>
            </a:prstGeom>
            <a:noFill/>
            <a:ln w="57150"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84025" name="Straight Arrow Connector 29"/>
            <p:cNvCxnSpPr>
              <a:cxnSpLocks noChangeShapeType="1"/>
            </p:cNvCxnSpPr>
            <p:nvPr/>
          </p:nvCxnSpPr>
          <p:spPr bwMode="auto">
            <a:xfrm>
              <a:off x="5257800" y="6400800"/>
              <a:ext cx="381000" cy="1588"/>
            </a:xfrm>
            <a:prstGeom prst="straightConnector1">
              <a:avLst/>
            </a:prstGeom>
            <a:noFill/>
            <a:ln w="12700"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384026" name="TextBox 30"/>
            <p:cNvSpPr txBox="1">
              <a:spLocks noChangeArrowheads="1"/>
            </p:cNvSpPr>
            <p:nvPr/>
          </p:nvSpPr>
          <p:spPr bwMode="auto">
            <a:xfrm>
              <a:off x="5715000" y="42672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1-bit Read/Write</a:t>
              </a:r>
            </a:p>
          </p:txBody>
        </p:sp>
        <p:sp>
          <p:nvSpPr>
            <p:cNvPr id="384027" name="TextBox 31"/>
            <p:cNvSpPr txBox="1">
              <a:spLocks noChangeArrowheads="1"/>
            </p:cNvSpPr>
            <p:nvPr/>
          </p:nvSpPr>
          <p:spPr bwMode="auto">
            <a:xfrm>
              <a:off x="5715000" y="4648200"/>
              <a:ext cx="120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1-bit Valid</a:t>
              </a:r>
            </a:p>
          </p:txBody>
        </p:sp>
        <p:sp>
          <p:nvSpPr>
            <p:cNvPr id="384028" name="TextBox 32"/>
            <p:cNvSpPr txBox="1">
              <a:spLocks noChangeArrowheads="1"/>
            </p:cNvSpPr>
            <p:nvPr/>
          </p:nvSpPr>
          <p:spPr bwMode="auto">
            <a:xfrm>
              <a:off x="5715000" y="5029200"/>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32-bit address</a:t>
              </a:r>
            </a:p>
          </p:txBody>
        </p:sp>
        <p:sp>
          <p:nvSpPr>
            <p:cNvPr id="384029" name="TextBox 33"/>
            <p:cNvSpPr txBox="1">
              <a:spLocks noChangeArrowheads="1"/>
            </p:cNvSpPr>
            <p:nvPr/>
          </p:nvSpPr>
          <p:spPr bwMode="auto">
            <a:xfrm>
              <a:off x="5715000" y="54102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128-bit data</a:t>
              </a:r>
            </a:p>
          </p:txBody>
        </p:sp>
        <p:sp>
          <p:nvSpPr>
            <p:cNvPr id="384030" name="TextBox 34"/>
            <p:cNvSpPr txBox="1">
              <a:spLocks noChangeArrowheads="1"/>
            </p:cNvSpPr>
            <p:nvPr/>
          </p:nvSpPr>
          <p:spPr bwMode="auto">
            <a:xfrm>
              <a:off x="5715000" y="57912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128-bit data</a:t>
              </a:r>
            </a:p>
          </p:txBody>
        </p:sp>
        <p:sp>
          <p:nvSpPr>
            <p:cNvPr id="384031" name="TextBox 35"/>
            <p:cNvSpPr txBox="1">
              <a:spLocks noChangeArrowheads="1"/>
            </p:cNvSpPr>
            <p:nvPr/>
          </p:nvSpPr>
          <p:spPr bwMode="auto">
            <a:xfrm>
              <a:off x="5715000" y="61722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1-bit Ready</a:t>
              </a: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pPr>
              <a:defRPr/>
            </a:pPr>
            <a:fld id="{5F218545-D0DF-4351-B54B-FEDB6CFABC54}" type="slidenum">
              <a:rPr lang="en-US"/>
              <a:pPr>
                <a:defRPr/>
              </a:pPr>
              <a:t>59</a:t>
            </a:fld>
            <a:endParaRPr lang="en-US"/>
          </a:p>
        </p:txBody>
      </p:sp>
      <p:sp>
        <p:nvSpPr>
          <p:cNvPr id="385027" name="Rectangle 2"/>
          <p:cNvSpPr>
            <a:spLocks noGrp="1" noChangeArrowheads="1"/>
          </p:cNvSpPr>
          <p:nvPr>
            <p:ph type="title"/>
          </p:nvPr>
        </p:nvSpPr>
        <p:spPr>
          <a:xfrm>
            <a:off x="685800" y="152400"/>
            <a:ext cx="7772400" cy="1143000"/>
          </a:xfrm>
        </p:spPr>
        <p:txBody>
          <a:bodyPr/>
          <a:lstStyle/>
          <a:p>
            <a:pPr eaLnBrk="1" hangingPunct="1"/>
            <a:r>
              <a:rPr lang="en-US" altLang="en-US" smtClean="0">
                <a:solidFill>
                  <a:schemeClr val="accent2"/>
                </a:solidFill>
              </a:rPr>
              <a:t>Cache Control</a:t>
            </a:r>
            <a:endParaRPr lang="en-GB" altLang="en-US" smtClean="0">
              <a:solidFill>
                <a:schemeClr val="accent2"/>
              </a:solidFill>
            </a:endParaRPr>
          </a:p>
        </p:txBody>
      </p:sp>
      <p:grpSp>
        <p:nvGrpSpPr>
          <p:cNvPr id="2" name="Group 1" descr="CACHE CONTROL"/>
          <p:cNvGrpSpPr/>
          <p:nvPr/>
        </p:nvGrpSpPr>
        <p:grpSpPr>
          <a:xfrm>
            <a:off x="828675" y="1916113"/>
            <a:ext cx="7920038" cy="3024187"/>
            <a:chOff x="828675" y="1916113"/>
            <a:chExt cx="7920038" cy="3024187"/>
          </a:xfrm>
        </p:grpSpPr>
        <p:sp>
          <p:nvSpPr>
            <p:cNvPr id="385028" name="Rectangle 4"/>
            <p:cNvSpPr>
              <a:spLocks noChangeArrowheads="1"/>
            </p:cNvSpPr>
            <p:nvPr/>
          </p:nvSpPr>
          <p:spPr bwMode="auto">
            <a:xfrm>
              <a:off x="4211638" y="1916113"/>
              <a:ext cx="1152525" cy="2952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AU" altLang="en-US" sz="1800">
                  <a:latin typeface="Arial" pitchFamily="34" charset="0"/>
                  <a:cs typeface="Arial" pitchFamily="34" charset="0"/>
                </a:rPr>
                <a:t>Cache</a:t>
              </a:r>
            </a:p>
          </p:txBody>
        </p:sp>
        <p:sp>
          <p:nvSpPr>
            <p:cNvPr id="385029" name="Rectangle 5"/>
            <p:cNvSpPr>
              <a:spLocks noChangeArrowheads="1"/>
            </p:cNvSpPr>
            <p:nvPr/>
          </p:nvSpPr>
          <p:spPr bwMode="auto">
            <a:xfrm>
              <a:off x="828675" y="1987550"/>
              <a:ext cx="1152525" cy="2952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AU" altLang="en-US" sz="1800">
                  <a:latin typeface="Arial" pitchFamily="34" charset="0"/>
                  <a:cs typeface="Arial" pitchFamily="34" charset="0"/>
                </a:rPr>
                <a:t>CPU</a:t>
              </a:r>
            </a:p>
          </p:txBody>
        </p:sp>
        <p:sp>
          <p:nvSpPr>
            <p:cNvPr id="385030" name="Rectangle 6"/>
            <p:cNvSpPr>
              <a:spLocks noChangeArrowheads="1"/>
            </p:cNvSpPr>
            <p:nvPr/>
          </p:nvSpPr>
          <p:spPr bwMode="auto">
            <a:xfrm>
              <a:off x="7596188" y="1916113"/>
              <a:ext cx="1152525" cy="2952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AU" altLang="en-US" sz="1800">
                  <a:latin typeface="Arial" pitchFamily="34" charset="0"/>
                  <a:cs typeface="Arial" pitchFamily="34" charset="0"/>
                </a:rPr>
                <a:t>Memory</a:t>
              </a:r>
            </a:p>
          </p:txBody>
        </p:sp>
        <p:sp>
          <p:nvSpPr>
            <p:cNvPr id="385031" name="Line 7"/>
            <p:cNvSpPr>
              <a:spLocks noChangeShapeType="1"/>
            </p:cNvSpPr>
            <p:nvPr/>
          </p:nvSpPr>
          <p:spPr bwMode="auto">
            <a:xfrm>
              <a:off x="1979613" y="2347913"/>
              <a:ext cx="2232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32" name="Line 8"/>
            <p:cNvSpPr>
              <a:spLocks noChangeShapeType="1"/>
            </p:cNvSpPr>
            <p:nvPr/>
          </p:nvSpPr>
          <p:spPr bwMode="auto">
            <a:xfrm>
              <a:off x="1979613" y="2706688"/>
              <a:ext cx="2232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33" name="Text Box 9"/>
            <p:cNvSpPr txBox="1">
              <a:spLocks noChangeArrowheads="1"/>
            </p:cNvSpPr>
            <p:nvPr/>
          </p:nvSpPr>
          <p:spPr bwMode="auto">
            <a:xfrm>
              <a:off x="2195513" y="2058988"/>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Read/Write</a:t>
              </a:r>
            </a:p>
          </p:txBody>
        </p:sp>
        <p:sp>
          <p:nvSpPr>
            <p:cNvPr id="385034" name="Text Box 10"/>
            <p:cNvSpPr txBox="1">
              <a:spLocks noChangeArrowheads="1"/>
            </p:cNvSpPr>
            <p:nvPr/>
          </p:nvSpPr>
          <p:spPr bwMode="auto">
            <a:xfrm>
              <a:off x="2195513" y="241935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Valid</a:t>
              </a:r>
            </a:p>
          </p:txBody>
        </p:sp>
        <p:sp>
          <p:nvSpPr>
            <p:cNvPr id="385035" name="Line 11"/>
            <p:cNvSpPr>
              <a:spLocks noChangeShapeType="1"/>
            </p:cNvSpPr>
            <p:nvPr/>
          </p:nvSpPr>
          <p:spPr bwMode="auto">
            <a:xfrm>
              <a:off x="1979613" y="3140075"/>
              <a:ext cx="22320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36" name="Text Box 12"/>
            <p:cNvSpPr txBox="1">
              <a:spLocks noChangeArrowheads="1"/>
            </p:cNvSpPr>
            <p:nvPr/>
          </p:nvSpPr>
          <p:spPr bwMode="auto">
            <a:xfrm>
              <a:off x="2195513" y="2852738"/>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Address</a:t>
              </a:r>
            </a:p>
          </p:txBody>
        </p:sp>
        <p:sp>
          <p:nvSpPr>
            <p:cNvPr id="385037" name="Line 13"/>
            <p:cNvSpPr>
              <a:spLocks noChangeShapeType="1"/>
            </p:cNvSpPr>
            <p:nvPr/>
          </p:nvSpPr>
          <p:spPr bwMode="auto">
            <a:xfrm>
              <a:off x="1979613" y="3571875"/>
              <a:ext cx="22320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38" name="Text Box 14"/>
            <p:cNvSpPr txBox="1">
              <a:spLocks noChangeArrowheads="1"/>
            </p:cNvSpPr>
            <p:nvPr/>
          </p:nvSpPr>
          <p:spPr bwMode="auto">
            <a:xfrm>
              <a:off x="2195513" y="3284538"/>
              <a:ext cx="126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Write Data</a:t>
              </a:r>
            </a:p>
          </p:txBody>
        </p:sp>
        <p:sp>
          <p:nvSpPr>
            <p:cNvPr id="385039" name="Line 15"/>
            <p:cNvSpPr>
              <a:spLocks noChangeShapeType="1"/>
            </p:cNvSpPr>
            <p:nvPr/>
          </p:nvSpPr>
          <p:spPr bwMode="auto">
            <a:xfrm>
              <a:off x="1979613" y="4003675"/>
              <a:ext cx="223202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85040" name="Text Box 16"/>
            <p:cNvSpPr txBox="1">
              <a:spLocks noChangeArrowheads="1"/>
            </p:cNvSpPr>
            <p:nvPr/>
          </p:nvSpPr>
          <p:spPr bwMode="auto">
            <a:xfrm>
              <a:off x="2195513" y="371633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Read Data</a:t>
              </a:r>
            </a:p>
          </p:txBody>
        </p:sp>
        <p:sp>
          <p:nvSpPr>
            <p:cNvPr id="385041" name="Line 17"/>
            <p:cNvSpPr>
              <a:spLocks noChangeShapeType="1"/>
            </p:cNvSpPr>
            <p:nvPr/>
          </p:nvSpPr>
          <p:spPr bwMode="auto">
            <a:xfrm>
              <a:off x="1979613" y="4435475"/>
              <a:ext cx="2232025"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85042" name="Text Box 18"/>
            <p:cNvSpPr txBox="1">
              <a:spLocks noChangeArrowheads="1"/>
            </p:cNvSpPr>
            <p:nvPr/>
          </p:nvSpPr>
          <p:spPr bwMode="auto">
            <a:xfrm>
              <a:off x="2195513" y="414813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Ready</a:t>
              </a:r>
            </a:p>
          </p:txBody>
        </p:sp>
        <p:sp>
          <p:nvSpPr>
            <p:cNvPr id="385043" name="Line 19"/>
            <p:cNvSpPr>
              <a:spLocks noChangeShapeType="1"/>
            </p:cNvSpPr>
            <p:nvPr/>
          </p:nvSpPr>
          <p:spPr bwMode="auto">
            <a:xfrm flipV="1">
              <a:off x="3756025" y="3067050"/>
              <a:ext cx="144463"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044" name="Line 20"/>
            <p:cNvSpPr>
              <a:spLocks noChangeShapeType="1"/>
            </p:cNvSpPr>
            <p:nvPr/>
          </p:nvSpPr>
          <p:spPr bwMode="auto">
            <a:xfrm flipV="1">
              <a:off x="3756025" y="3498850"/>
              <a:ext cx="144463"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045" name="Line 21"/>
            <p:cNvSpPr>
              <a:spLocks noChangeShapeType="1"/>
            </p:cNvSpPr>
            <p:nvPr/>
          </p:nvSpPr>
          <p:spPr bwMode="auto">
            <a:xfrm flipV="1">
              <a:off x="3756025" y="3932238"/>
              <a:ext cx="144463"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046" name="Text Box 22"/>
            <p:cNvSpPr txBox="1">
              <a:spLocks noChangeArrowheads="1"/>
            </p:cNvSpPr>
            <p:nvPr/>
          </p:nvSpPr>
          <p:spPr bwMode="auto">
            <a:xfrm>
              <a:off x="3636963" y="27781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AU" altLang="en-US" sz="1400">
                  <a:latin typeface="Arial" pitchFamily="34" charset="0"/>
                  <a:cs typeface="Arial" pitchFamily="34" charset="0"/>
                </a:rPr>
                <a:t>32</a:t>
              </a:r>
            </a:p>
          </p:txBody>
        </p:sp>
        <p:sp>
          <p:nvSpPr>
            <p:cNvPr id="385047" name="Text Box 23"/>
            <p:cNvSpPr txBox="1">
              <a:spLocks noChangeArrowheads="1"/>
            </p:cNvSpPr>
            <p:nvPr/>
          </p:nvSpPr>
          <p:spPr bwMode="auto">
            <a:xfrm>
              <a:off x="3636963" y="321151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AU" altLang="en-US" sz="1400">
                  <a:latin typeface="Arial" pitchFamily="34" charset="0"/>
                  <a:cs typeface="Arial" pitchFamily="34" charset="0"/>
                </a:rPr>
                <a:t>32</a:t>
              </a:r>
            </a:p>
          </p:txBody>
        </p:sp>
        <p:sp>
          <p:nvSpPr>
            <p:cNvPr id="385048" name="Text Box 24"/>
            <p:cNvSpPr txBox="1">
              <a:spLocks noChangeArrowheads="1"/>
            </p:cNvSpPr>
            <p:nvPr/>
          </p:nvSpPr>
          <p:spPr bwMode="auto">
            <a:xfrm>
              <a:off x="3636963" y="36449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AU" altLang="en-US" sz="1400">
                  <a:latin typeface="Arial" pitchFamily="34" charset="0"/>
                  <a:cs typeface="Arial" pitchFamily="34" charset="0"/>
                </a:rPr>
                <a:t>32</a:t>
              </a:r>
            </a:p>
          </p:txBody>
        </p:sp>
        <p:sp>
          <p:nvSpPr>
            <p:cNvPr id="385049" name="Line 25"/>
            <p:cNvSpPr>
              <a:spLocks noChangeShapeType="1"/>
            </p:cNvSpPr>
            <p:nvPr/>
          </p:nvSpPr>
          <p:spPr bwMode="auto">
            <a:xfrm>
              <a:off x="5364163" y="2347913"/>
              <a:ext cx="2232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0" name="Line 26"/>
            <p:cNvSpPr>
              <a:spLocks noChangeShapeType="1"/>
            </p:cNvSpPr>
            <p:nvPr/>
          </p:nvSpPr>
          <p:spPr bwMode="auto">
            <a:xfrm>
              <a:off x="5364163" y="2706688"/>
              <a:ext cx="2232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1" name="Text Box 27"/>
            <p:cNvSpPr txBox="1">
              <a:spLocks noChangeArrowheads="1"/>
            </p:cNvSpPr>
            <p:nvPr/>
          </p:nvSpPr>
          <p:spPr bwMode="auto">
            <a:xfrm>
              <a:off x="5580063" y="2058988"/>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Read/Write</a:t>
              </a:r>
            </a:p>
          </p:txBody>
        </p:sp>
        <p:sp>
          <p:nvSpPr>
            <p:cNvPr id="385052" name="Text Box 28"/>
            <p:cNvSpPr txBox="1">
              <a:spLocks noChangeArrowheads="1"/>
            </p:cNvSpPr>
            <p:nvPr/>
          </p:nvSpPr>
          <p:spPr bwMode="auto">
            <a:xfrm>
              <a:off x="5580063" y="241935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Valid</a:t>
              </a:r>
            </a:p>
          </p:txBody>
        </p:sp>
        <p:sp>
          <p:nvSpPr>
            <p:cNvPr id="385053" name="Line 29"/>
            <p:cNvSpPr>
              <a:spLocks noChangeShapeType="1"/>
            </p:cNvSpPr>
            <p:nvPr/>
          </p:nvSpPr>
          <p:spPr bwMode="auto">
            <a:xfrm>
              <a:off x="5364163" y="3140075"/>
              <a:ext cx="22320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4" name="Text Box 30"/>
            <p:cNvSpPr txBox="1">
              <a:spLocks noChangeArrowheads="1"/>
            </p:cNvSpPr>
            <p:nvPr/>
          </p:nvSpPr>
          <p:spPr bwMode="auto">
            <a:xfrm>
              <a:off x="5580063" y="2852738"/>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Address</a:t>
              </a:r>
            </a:p>
          </p:txBody>
        </p:sp>
        <p:sp>
          <p:nvSpPr>
            <p:cNvPr id="385055" name="Line 31"/>
            <p:cNvSpPr>
              <a:spLocks noChangeShapeType="1"/>
            </p:cNvSpPr>
            <p:nvPr/>
          </p:nvSpPr>
          <p:spPr bwMode="auto">
            <a:xfrm>
              <a:off x="5364163" y="3571875"/>
              <a:ext cx="22320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6" name="Text Box 32"/>
            <p:cNvSpPr txBox="1">
              <a:spLocks noChangeArrowheads="1"/>
            </p:cNvSpPr>
            <p:nvPr/>
          </p:nvSpPr>
          <p:spPr bwMode="auto">
            <a:xfrm>
              <a:off x="5580063" y="3284538"/>
              <a:ext cx="126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Write Data</a:t>
              </a:r>
            </a:p>
          </p:txBody>
        </p:sp>
        <p:sp>
          <p:nvSpPr>
            <p:cNvPr id="385057" name="Line 33"/>
            <p:cNvSpPr>
              <a:spLocks noChangeShapeType="1"/>
            </p:cNvSpPr>
            <p:nvPr/>
          </p:nvSpPr>
          <p:spPr bwMode="auto">
            <a:xfrm>
              <a:off x="5364163" y="4003675"/>
              <a:ext cx="223202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85058" name="Text Box 34"/>
            <p:cNvSpPr txBox="1">
              <a:spLocks noChangeArrowheads="1"/>
            </p:cNvSpPr>
            <p:nvPr/>
          </p:nvSpPr>
          <p:spPr bwMode="auto">
            <a:xfrm>
              <a:off x="5580063" y="371633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Read Data</a:t>
              </a:r>
            </a:p>
          </p:txBody>
        </p:sp>
        <p:sp>
          <p:nvSpPr>
            <p:cNvPr id="385059" name="Line 35"/>
            <p:cNvSpPr>
              <a:spLocks noChangeShapeType="1"/>
            </p:cNvSpPr>
            <p:nvPr/>
          </p:nvSpPr>
          <p:spPr bwMode="auto">
            <a:xfrm>
              <a:off x="5364163" y="4435475"/>
              <a:ext cx="2232025"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85060" name="Text Box 36"/>
            <p:cNvSpPr txBox="1">
              <a:spLocks noChangeArrowheads="1"/>
            </p:cNvSpPr>
            <p:nvPr/>
          </p:nvSpPr>
          <p:spPr bwMode="auto">
            <a:xfrm>
              <a:off x="5580063" y="414813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AU" altLang="en-US" sz="1800">
                  <a:latin typeface="Arial" pitchFamily="34" charset="0"/>
                  <a:cs typeface="Arial" pitchFamily="34" charset="0"/>
                </a:rPr>
                <a:t>Ready</a:t>
              </a:r>
            </a:p>
          </p:txBody>
        </p:sp>
        <p:sp>
          <p:nvSpPr>
            <p:cNvPr id="385061" name="Line 37"/>
            <p:cNvSpPr>
              <a:spLocks noChangeShapeType="1"/>
            </p:cNvSpPr>
            <p:nvPr/>
          </p:nvSpPr>
          <p:spPr bwMode="auto">
            <a:xfrm flipV="1">
              <a:off x="7140575" y="3067050"/>
              <a:ext cx="144463"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062" name="Line 38"/>
            <p:cNvSpPr>
              <a:spLocks noChangeShapeType="1"/>
            </p:cNvSpPr>
            <p:nvPr/>
          </p:nvSpPr>
          <p:spPr bwMode="auto">
            <a:xfrm flipV="1">
              <a:off x="7140575" y="3498850"/>
              <a:ext cx="144463"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063" name="Line 39"/>
            <p:cNvSpPr>
              <a:spLocks noChangeShapeType="1"/>
            </p:cNvSpPr>
            <p:nvPr/>
          </p:nvSpPr>
          <p:spPr bwMode="auto">
            <a:xfrm flipV="1">
              <a:off x="7140575" y="3932238"/>
              <a:ext cx="144463"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064" name="Text Box 40"/>
            <p:cNvSpPr txBox="1">
              <a:spLocks noChangeArrowheads="1"/>
            </p:cNvSpPr>
            <p:nvPr/>
          </p:nvSpPr>
          <p:spPr bwMode="auto">
            <a:xfrm>
              <a:off x="7021513" y="27781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AU" altLang="en-US" sz="1400">
                  <a:latin typeface="Arial" pitchFamily="34" charset="0"/>
                  <a:cs typeface="Arial" pitchFamily="34" charset="0"/>
                </a:rPr>
                <a:t>32</a:t>
              </a:r>
            </a:p>
          </p:txBody>
        </p:sp>
        <p:sp>
          <p:nvSpPr>
            <p:cNvPr id="385065" name="Text Box 41"/>
            <p:cNvSpPr txBox="1">
              <a:spLocks noChangeArrowheads="1"/>
            </p:cNvSpPr>
            <p:nvPr/>
          </p:nvSpPr>
          <p:spPr bwMode="auto">
            <a:xfrm>
              <a:off x="6972300" y="3211513"/>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AU" altLang="en-US" sz="1400">
                  <a:latin typeface="Arial" pitchFamily="34" charset="0"/>
                  <a:cs typeface="Arial" pitchFamily="34" charset="0"/>
                </a:rPr>
                <a:t>128</a:t>
              </a:r>
            </a:p>
          </p:txBody>
        </p:sp>
        <p:sp>
          <p:nvSpPr>
            <p:cNvPr id="385066" name="Text Box 42"/>
            <p:cNvSpPr txBox="1">
              <a:spLocks noChangeArrowheads="1"/>
            </p:cNvSpPr>
            <p:nvPr/>
          </p:nvSpPr>
          <p:spPr bwMode="auto">
            <a:xfrm>
              <a:off x="6972300" y="36449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AU" altLang="en-US" sz="1400">
                  <a:latin typeface="Arial" pitchFamily="34" charset="0"/>
                  <a:cs typeface="Arial" pitchFamily="34" charset="0"/>
                </a:rPr>
                <a:t>128</a:t>
              </a:r>
            </a:p>
          </p:txBody>
        </p:sp>
      </p:grpSp>
      <p:sp>
        <p:nvSpPr>
          <p:cNvPr id="385067" name="AutoShape 43"/>
          <p:cNvSpPr>
            <a:spLocks/>
          </p:cNvSpPr>
          <p:nvPr/>
        </p:nvSpPr>
        <p:spPr bwMode="auto">
          <a:xfrm>
            <a:off x="4648200" y="5334000"/>
            <a:ext cx="1795463" cy="1143000"/>
          </a:xfrm>
          <a:prstGeom prst="borderCallout1">
            <a:avLst>
              <a:gd name="adj1" fmla="val 10000"/>
              <a:gd name="adj2" fmla="val 104245"/>
              <a:gd name="adj3" fmla="val -58333"/>
              <a:gd name="adj4" fmla="val 130241"/>
            </a:avLst>
          </a:prstGeom>
          <a:solidFill>
            <a:srgbClr val="C0C0C0">
              <a:alpha val="65881"/>
            </a:srgbClr>
          </a:solidFill>
          <a:ln>
            <a:noFill/>
          </a:ln>
          <a:extLst>
            <a:ext uri="{91240B29-F687-4F45-9708-019B960494DF}">
              <a14:hiddenLine xmlns:a14="http://schemas.microsoft.com/office/drawing/2010/main" w="9525">
                <a:solidFill>
                  <a:srgbClr val="000000"/>
                </a:solidFill>
                <a:miter lim="800000"/>
                <a:headEnd/>
                <a:tailEnd type="triangle" w="med" len="med"/>
              </a14:hiddenLine>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l-GR" altLang="en-US" sz="1800">
                <a:latin typeface="Arial" pitchFamily="34" charset="0"/>
                <a:cs typeface="Arial" pitchFamily="34" charset="0"/>
              </a:rPr>
              <a:t>Πολλαπλοί κύκλοι ανά προσπέλαση </a:t>
            </a:r>
          </a:p>
          <a:p>
            <a:pPr algn="ctr"/>
            <a:r>
              <a:rPr lang="el-GR" altLang="en-US" sz="1800">
                <a:latin typeface="Arial" pitchFamily="34" charset="0"/>
                <a:cs typeface="Arial" pitchFamily="34" charset="0"/>
              </a:rPr>
              <a:t>μνήμης </a:t>
            </a:r>
            <a:endParaRPr lang="en-AU" altLang="en-US" sz="1800">
              <a:latin typeface="Arial" pitchFamily="34" charset="0"/>
              <a:cs typeface="Arial" pitchFamily="34" charset="0"/>
            </a:endParaRPr>
          </a:p>
        </p:txBody>
      </p:sp>
      <p:sp>
        <p:nvSpPr>
          <p:cNvPr id="385068" name="Line 44" descr="CACHE CONTROL"/>
          <p:cNvSpPr>
            <a:spLocks noChangeShapeType="1"/>
          </p:cNvSpPr>
          <p:nvPr/>
        </p:nvSpPr>
        <p:spPr bwMode="auto">
          <a:xfrm flipV="1">
            <a:off x="6477000" y="4648200"/>
            <a:ext cx="762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8" descr="PENTIUM"/>
          <p:cNvSpPr>
            <a:spLocks noChangeArrowheads="1"/>
          </p:cNvSpPr>
          <p:nvPr/>
        </p:nvSpPr>
        <p:spPr bwMode="auto">
          <a:xfrm>
            <a:off x="762000" y="6172200"/>
            <a:ext cx="7467600" cy="457200"/>
          </a:xfrm>
          <a:prstGeom prst="rect">
            <a:avLst/>
          </a:prstGeom>
          <a:solidFill>
            <a:srgbClr val="FF9900">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8" name="Slide Number Placeholder 5"/>
          <p:cNvSpPr>
            <a:spLocks noGrp="1"/>
          </p:cNvSpPr>
          <p:nvPr>
            <p:ph type="sldNum" sz="quarter" idx="12"/>
          </p:nvPr>
        </p:nvSpPr>
        <p:spPr/>
        <p:txBody>
          <a:bodyPr/>
          <a:lstStyle/>
          <a:p>
            <a:pPr>
              <a:defRPr/>
            </a:pPr>
            <a:fld id="{10F2EFEC-6DE9-46B5-8E22-8B50B68D2F77}" type="slidenum">
              <a:rPr lang="en-US"/>
              <a:pPr>
                <a:defRPr/>
              </a:pPr>
              <a:t>6</a:t>
            </a:fld>
            <a:endParaRPr lang="en-US"/>
          </a:p>
        </p:txBody>
      </p:sp>
      <p:sp>
        <p:nvSpPr>
          <p:cNvPr id="11268"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Ιεραρχία Μνήμης</a:t>
            </a:r>
            <a:endParaRPr lang="en-US" altLang="en-US" smtClean="0">
              <a:solidFill>
                <a:schemeClr val="accent2"/>
              </a:solidFill>
            </a:endParaRPr>
          </a:p>
        </p:txBody>
      </p:sp>
      <p:sp>
        <p:nvSpPr>
          <p:cNvPr id="11269" name="Rectangle 4"/>
          <p:cNvSpPr>
            <a:spLocks noGrp="1" noChangeArrowheads="1"/>
          </p:cNvSpPr>
          <p:nvPr>
            <p:ph type="body" sz="half" idx="1"/>
          </p:nvPr>
        </p:nvSpPr>
        <p:spPr>
          <a:xfrm>
            <a:off x="381000" y="914400"/>
            <a:ext cx="8610600" cy="2293938"/>
          </a:xfrm>
          <a:noFill/>
        </p:spPr>
        <p:txBody>
          <a:bodyPr lIns="63500" tIns="25400" rIns="63500" bIns="25400">
            <a:spAutoFit/>
          </a:bodyPr>
          <a:lstStyle/>
          <a:p>
            <a:pPr eaLnBrk="1" hangingPunct="1"/>
            <a:r>
              <a:rPr lang="el-GR" altLang="en-US" sz="2800" smtClean="0"/>
              <a:t>Επεξεργαστής εκτελεί</a:t>
            </a:r>
            <a:r>
              <a:rPr lang="en-US" altLang="en-US" sz="2800" smtClean="0"/>
              <a:t> </a:t>
            </a:r>
          </a:p>
          <a:p>
            <a:pPr lvl="1" eaLnBrk="1" hangingPunct="1"/>
            <a:r>
              <a:rPr lang="en-US" altLang="en-US" sz="2400" smtClean="0"/>
              <a:t>idealCPI = 1.1 </a:t>
            </a:r>
            <a:r>
              <a:rPr lang="el-GR" altLang="en-US" sz="2400" smtClean="0"/>
              <a:t>χωρίς </a:t>
            </a:r>
            <a:r>
              <a:rPr lang="en-US" altLang="en-US" sz="2400" smtClean="0"/>
              <a:t>stalls (</a:t>
            </a:r>
            <a:r>
              <a:rPr lang="el-GR" altLang="en-US" sz="2400" smtClean="0"/>
              <a:t>αναμονή)</a:t>
            </a:r>
            <a:endParaRPr lang="en-US" altLang="en-US" sz="2400" smtClean="0"/>
          </a:p>
          <a:p>
            <a:pPr lvl="1" eaLnBrk="1" hangingPunct="1"/>
            <a:r>
              <a:rPr lang="en-US" altLang="en-US" sz="2400" smtClean="0"/>
              <a:t>50% arith/logic, 30% ld/st, 20% control</a:t>
            </a:r>
          </a:p>
          <a:p>
            <a:pPr eaLnBrk="1" hangingPunct="1"/>
            <a:r>
              <a:rPr lang="el-GR" altLang="en-US" sz="2800" smtClean="0"/>
              <a:t>και </a:t>
            </a:r>
            <a:r>
              <a:rPr lang="en-US" altLang="en-US" sz="2800" smtClean="0"/>
              <a:t>10% </a:t>
            </a:r>
            <a:r>
              <a:rPr lang="el-GR" altLang="en-US" sz="2800" smtClean="0"/>
              <a:t>των εντολών πρόσβασης (</a:t>
            </a:r>
            <a:r>
              <a:rPr lang="en-US" altLang="en-US" sz="2800" smtClean="0"/>
              <a:t>ld </a:t>
            </a:r>
            <a:r>
              <a:rPr lang="el-GR" altLang="en-US" sz="2800" smtClean="0"/>
              <a:t>και </a:t>
            </a:r>
            <a:r>
              <a:rPr lang="en-US" altLang="en-US" sz="2800" smtClean="0"/>
              <a:t>st)</a:t>
            </a:r>
            <a:r>
              <a:rPr lang="el-GR" altLang="en-US" sz="2800" smtClean="0"/>
              <a:t> </a:t>
            </a:r>
            <a:r>
              <a:rPr lang="en-US" altLang="en-US" sz="2800" smtClean="0"/>
              <a:t>                                               </a:t>
            </a:r>
            <a:r>
              <a:rPr lang="el-GR" altLang="en-US" sz="2800" smtClean="0"/>
              <a:t>μνήμης είναι</a:t>
            </a:r>
            <a:r>
              <a:rPr lang="en-US" altLang="en-US" sz="2800" smtClean="0"/>
              <a:t> miss </a:t>
            </a:r>
            <a:r>
              <a:rPr lang="el-GR" altLang="en-US" sz="2800" smtClean="0"/>
              <a:t>με</a:t>
            </a:r>
            <a:r>
              <a:rPr lang="en-US" altLang="en-US" sz="2800" smtClean="0"/>
              <a:t> 50 </a:t>
            </a:r>
            <a:r>
              <a:rPr lang="el-GR" altLang="en-US" sz="2800" smtClean="0"/>
              <a:t>κύκλους πρόστιμο (</a:t>
            </a:r>
            <a:r>
              <a:rPr lang="en-US" altLang="en-US" sz="2800" smtClean="0"/>
              <a:t>penalty</a:t>
            </a:r>
            <a:r>
              <a:rPr lang="el-GR" altLang="en-US" sz="2800" smtClean="0"/>
              <a:t>)</a:t>
            </a:r>
            <a:endParaRPr lang="en-US" altLang="en-US" sz="2800" smtClean="0"/>
          </a:p>
        </p:txBody>
      </p:sp>
      <p:sp>
        <p:nvSpPr>
          <p:cNvPr id="430085" name="Rectangle 5"/>
          <p:cNvSpPr>
            <a:spLocks noChangeArrowheads="1"/>
          </p:cNvSpPr>
          <p:nvPr/>
        </p:nvSpPr>
        <p:spPr bwMode="auto">
          <a:xfrm>
            <a:off x="304800" y="3429000"/>
            <a:ext cx="8610600" cy="32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lvl1pPr marL="342900" indent="-342900"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spcBef>
                <a:spcPct val="20000"/>
              </a:spcBef>
              <a:buFontTx/>
              <a:buChar char="•"/>
            </a:pPr>
            <a:r>
              <a:rPr lang="en-US" altLang="en-US" sz="2400" b="1" dirty="0">
                <a:solidFill>
                  <a:srgbClr val="CC6600"/>
                </a:solidFill>
                <a:cs typeface="Arial" pitchFamily="34" charset="0"/>
              </a:rPr>
              <a:t>CPI 	= </a:t>
            </a:r>
            <a:r>
              <a:rPr lang="en-US" altLang="en-US" sz="2400" b="1" dirty="0" err="1">
                <a:solidFill>
                  <a:srgbClr val="CC6600"/>
                </a:solidFill>
                <a:cs typeface="Arial" pitchFamily="34" charset="0"/>
              </a:rPr>
              <a:t>idealCPI</a:t>
            </a:r>
            <a:r>
              <a:rPr lang="en-US" altLang="en-US" sz="2400" b="1" dirty="0">
                <a:solidFill>
                  <a:srgbClr val="CC6600"/>
                </a:solidFill>
                <a:cs typeface="Arial" pitchFamily="34" charset="0"/>
              </a:rPr>
              <a:t> + </a:t>
            </a:r>
            <a:r>
              <a:rPr lang="el-GR" altLang="en-US" sz="2400" b="1" dirty="0">
                <a:solidFill>
                  <a:srgbClr val="CC6600"/>
                </a:solidFill>
                <a:cs typeface="Arial" pitchFamily="34" charset="0"/>
              </a:rPr>
              <a:t>μέσος όρος</a:t>
            </a:r>
            <a:r>
              <a:rPr lang="en-US" altLang="en-US" sz="2400" b="1" dirty="0">
                <a:solidFill>
                  <a:srgbClr val="CC6600"/>
                </a:solidFill>
                <a:cs typeface="Arial" pitchFamily="34" charset="0"/>
              </a:rPr>
              <a:t> stalls per instruction		            = 1.1(cycle)  + ( 0.30 (data memory ops/</a:t>
            </a:r>
            <a:r>
              <a:rPr lang="en-US" altLang="en-US" sz="2400" b="1" dirty="0" err="1">
                <a:solidFill>
                  <a:srgbClr val="CC6600"/>
                </a:solidFill>
                <a:cs typeface="Arial" pitchFamily="34" charset="0"/>
              </a:rPr>
              <a:t>instr</a:t>
            </a:r>
            <a:r>
              <a:rPr lang="en-US" altLang="en-US" sz="2400" b="1" dirty="0">
                <a:solidFill>
                  <a:srgbClr val="CC6600"/>
                </a:solidFill>
                <a:cs typeface="Arial" pitchFamily="34" charset="0"/>
              </a:rPr>
              <a:t>) </a:t>
            </a:r>
            <a:br>
              <a:rPr lang="en-US" altLang="en-US" sz="2400" b="1" dirty="0">
                <a:solidFill>
                  <a:srgbClr val="CC6600"/>
                </a:solidFill>
                <a:cs typeface="Arial" pitchFamily="34" charset="0"/>
              </a:rPr>
            </a:br>
            <a:r>
              <a:rPr lang="en-US" altLang="en-US" sz="2400" b="1" dirty="0">
                <a:solidFill>
                  <a:srgbClr val="CC6600"/>
                </a:solidFill>
                <a:cs typeface="Arial" pitchFamily="34" charset="0"/>
              </a:rPr>
              <a:t>		</a:t>
            </a:r>
            <a:r>
              <a:rPr lang="el-GR" altLang="en-US" sz="2400" b="1" dirty="0">
                <a:solidFill>
                  <a:srgbClr val="CC6600"/>
                </a:solidFill>
                <a:cs typeface="Arial" pitchFamily="34" charset="0"/>
              </a:rPr>
              <a:t>    </a:t>
            </a:r>
            <a:r>
              <a:rPr lang="en-US" altLang="en-US" sz="2400" b="1" dirty="0">
                <a:solidFill>
                  <a:srgbClr val="CC6600"/>
                </a:solidFill>
                <a:cs typeface="Arial" pitchFamily="34" charset="0"/>
              </a:rPr>
              <a:t>x 0.10 (miss/</a:t>
            </a:r>
            <a:r>
              <a:rPr lang="en-US" altLang="en-US" sz="2400" b="1" dirty="0" err="1">
                <a:solidFill>
                  <a:srgbClr val="CC6600"/>
                </a:solidFill>
                <a:cs typeface="Arial" pitchFamily="34" charset="0"/>
              </a:rPr>
              <a:t>datamemop</a:t>
            </a:r>
            <a:r>
              <a:rPr lang="en-US" altLang="en-US" sz="2400" b="1" dirty="0">
                <a:solidFill>
                  <a:srgbClr val="CC6600"/>
                </a:solidFill>
                <a:cs typeface="Arial" pitchFamily="34" charset="0"/>
              </a:rPr>
              <a:t>) x 50 (cycle/miss) )</a:t>
            </a:r>
            <a:br>
              <a:rPr lang="en-US" altLang="en-US" sz="2400" b="1" dirty="0">
                <a:solidFill>
                  <a:srgbClr val="CC6600"/>
                </a:solidFill>
                <a:cs typeface="Arial" pitchFamily="34" charset="0"/>
              </a:rPr>
            </a:br>
            <a:r>
              <a:rPr lang="en-US" altLang="en-US" sz="2400" b="1" dirty="0">
                <a:solidFill>
                  <a:srgbClr val="CC6600"/>
                </a:solidFill>
                <a:cs typeface="Arial" pitchFamily="34" charset="0"/>
              </a:rPr>
              <a:t>	</a:t>
            </a:r>
            <a:r>
              <a:rPr lang="el-GR" altLang="en-US" sz="2400" b="1" dirty="0">
                <a:solidFill>
                  <a:srgbClr val="CC6600"/>
                </a:solidFill>
                <a:cs typeface="Arial" pitchFamily="34" charset="0"/>
              </a:rPr>
              <a:t>            </a:t>
            </a:r>
            <a:r>
              <a:rPr lang="en-US" altLang="en-US" sz="2400" b="1" dirty="0">
                <a:solidFill>
                  <a:srgbClr val="CC6600"/>
                </a:solidFill>
                <a:cs typeface="Arial" pitchFamily="34" charset="0"/>
              </a:rPr>
              <a:t>= 1.1 cycle +  1.5 cycle = 2.6</a:t>
            </a:r>
          </a:p>
          <a:p>
            <a:pPr eaLnBrk="1" hangingPunct="1">
              <a:spcBef>
                <a:spcPct val="20000"/>
              </a:spcBef>
            </a:pPr>
            <a:r>
              <a:rPr lang="en-US" altLang="en-US" sz="2400" dirty="0">
                <a:cs typeface="Arial" pitchFamily="34" charset="0"/>
              </a:rPr>
              <a:t>   </a:t>
            </a:r>
            <a:r>
              <a:rPr lang="el-GR" altLang="en-US" sz="2400" dirty="0">
                <a:cs typeface="Arial" pitchFamily="34" charset="0"/>
              </a:rPr>
              <a:t> άρα το</a:t>
            </a:r>
            <a:r>
              <a:rPr lang="en-US" altLang="en-US" sz="2400" dirty="0">
                <a:cs typeface="Arial" pitchFamily="34" charset="0"/>
              </a:rPr>
              <a:t> 58% </a:t>
            </a:r>
            <a:r>
              <a:rPr lang="el-GR" altLang="en-US" sz="2400" dirty="0">
                <a:cs typeface="Arial" pitchFamily="34" charset="0"/>
              </a:rPr>
              <a:t>του χρόνου ο επεξεργαστής αναμένει </a:t>
            </a:r>
            <a:r>
              <a:rPr lang="en-US" altLang="en-US" sz="2400" dirty="0">
                <a:cs typeface="Arial" pitchFamily="34" charset="0"/>
              </a:rPr>
              <a:t> </a:t>
            </a:r>
            <a:r>
              <a:rPr lang="el-GR" altLang="en-US" sz="2400" dirty="0">
                <a:cs typeface="Arial" pitchFamily="34" charset="0"/>
              </a:rPr>
              <a:t>(</a:t>
            </a:r>
            <a:r>
              <a:rPr lang="en-US" altLang="en-US" sz="2400" dirty="0">
                <a:cs typeface="Arial" pitchFamily="34" charset="0"/>
              </a:rPr>
              <a:t>stalls) </a:t>
            </a:r>
            <a:r>
              <a:rPr lang="el-GR" altLang="en-US" sz="2400" dirty="0">
                <a:cs typeface="Arial" pitchFamily="34" charset="0"/>
              </a:rPr>
              <a:t>για πρόσβαση στην μνήμη !!</a:t>
            </a:r>
            <a:endParaRPr lang="en-US" altLang="en-US" sz="2400" dirty="0">
              <a:cs typeface="Arial" pitchFamily="34" charset="0"/>
            </a:endParaRPr>
          </a:p>
          <a:p>
            <a:pPr eaLnBrk="1" hangingPunct="1">
              <a:spcBef>
                <a:spcPct val="20000"/>
              </a:spcBef>
              <a:buFontTx/>
              <a:buChar char="•"/>
            </a:pPr>
            <a:r>
              <a:rPr lang="el-GR" altLang="en-US" sz="2400" dirty="0">
                <a:cs typeface="Arial" pitchFamily="34" charset="0"/>
              </a:rPr>
              <a:t>Με</a:t>
            </a:r>
            <a:r>
              <a:rPr lang="en-US" altLang="en-US" sz="2400" dirty="0">
                <a:cs typeface="Arial" pitchFamily="34" charset="0"/>
              </a:rPr>
              <a:t> 1% instruction miss rate </a:t>
            </a:r>
            <a:r>
              <a:rPr lang="el-GR" altLang="en-US" sz="2400" dirty="0">
                <a:cs typeface="Arial" pitchFamily="34" charset="0"/>
              </a:rPr>
              <a:t>(ρυθμός </a:t>
            </a:r>
            <a:r>
              <a:rPr lang="en-US" altLang="en-US" sz="2400" dirty="0">
                <a:cs typeface="Arial" pitchFamily="34" charset="0"/>
              </a:rPr>
              <a:t>misses) </a:t>
            </a:r>
            <a:r>
              <a:rPr lang="el-GR" altLang="en-US" sz="2400" dirty="0">
                <a:cs typeface="Arial" pitchFamily="34" charset="0"/>
              </a:rPr>
              <a:t>το</a:t>
            </a:r>
            <a:r>
              <a:rPr lang="en-US" altLang="en-US" sz="2400" dirty="0">
                <a:cs typeface="Arial" pitchFamily="34" charset="0"/>
              </a:rPr>
              <a:t> CPI</a:t>
            </a:r>
            <a:r>
              <a:rPr lang="el-GR" altLang="en-US" sz="2400" dirty="0">
                <a:cs typeface="Arial" pitchFamily="34" charset="0"/>
              </a:rPr>
              <a:t> είναι 1.6 </a:t>
            </a:r>
            <a:endParaRPr lang="en-US" altLang="en-US" sz="2400" dirty="0">
              <a:cs typeface="Arial" pitchFamily="34" charset="0"/>
            </a:endParaRPr>
          </a:p>
          <a:p>
            <a:pPr eaLnBrk="1" hangingPunct="1">
              <a:spcBef>
                <a:spcPct val="20000"/>
              </a:spcBef>
            </a:pPr>
            <a:r>
              <a:rPr lang="en-US" altLang="en-US" sz="2400" dirty="0">
                <a:cs typeface="Arial" pitchFamily="34" charset="0"/>
              </a:rPr>
              <a:t>       </a:t>
            </a:r>
            <a:r>
              <a:rPr lang="en-US" altLang="en-US" sz="2200" b="1" dirty="0">
                <a:solidFill>
                  <a:srgbClr val="660066"/>
                </a:solidFill>
                <a:cs typeface="Arial" pitchFamily="34" charset="0"/>
              </a:rPr>
              <a:t>Pentium Core 2 </a:t>
            </a:r>
            <a:r>
              <a:rPr lang="en-US" altLang="en-US" sz="2200" b="1" dirty="0" smtClean="0">
                <a:solidFill>
                  <a:srgbClr val="660066"/>
                </a:solidFill>
                <a:cs typeface="Arial" pitchFamily="34" charset="0"/>
              </a:rPr>
              <a:t>Duo </a:t>
            </a:r>
            <a:r>
              <a:rPr lang="en-US" altLang="en-US" sz="2200" b="1" dirty="0">
                <a:solidFill>
                  <a:srgbClr val="660066"/>
                </a:solidFill>
                <a:cs typeface="Arial" pitchFamily="34" charset="0"/>
              </a:rPr>
              <a:t>vs.</a:t>
            </a:r>
            <a:r>
              <a:rPr lang="el-GR" altLang="en-US" sz="2200" b="1" dirty="0">
                <a:solidFill>
                  <a:srgbClr val="660066"/>
                </a:solidFill>
                <a:cs typeface="Arial" pitchFamily="34" charset="0"/>
              </a:rPr>
              <a:t> </a:t>
            </a:r>
            <a:r>
              <a:rPr lang="en-US" altLang="en-US" sz="2200" b="1" dirty="0">
                <a:solidFill>
                  <a:srgbClr val="660066"/>
                </a:solidFill>
                <a:cs typeface="Arial" pitchFamily="34" charset="0"/>
              </a:rPr>
              <a:t>Core Duo: </a:t>
            </a:r>
            <a:r>
              <a:rPr lang="el-GR" altLang="en-US" sz="2200" b="1" dirty="0">
                <a:solidFill>
                  <a:srgbClr val="660066"/>
                </a:solidFill>
                <a:cs typeface="Arial" pitchFamily="34" charset="0"/>
              </a:rPr>
              <a:t>διπλάσια μνήμη </a:t>
            </a:r>
            <a:r>
              <a:rPr lang="en-US" altLang="en-US" sz="2200" b="1" dirty="0">
                <a:solidFill>
                  <a:srgbClr val="660066"/>
                </a:solidFill>
                <a:cs typeface="Arial" pitchFamily="34" charset="0"/>
              </a:rPr>
              <a:t>cache!</a:t>
            </a:r>
          </a:p>
        </p:txBody>
      </p:sp>
      <p:graphicFrame>
        <p:nvGraphicFramePr>
          <p:cNvPr id="11266" name="Object 6" descr="MEMORY"/>
          <p:cNvGraphicFramePr>
            <a:graphicFrameLocks noChangeAspect="1"/>
          </p:cNvGraphicFramePr>
          <p:nvPr>
            <p:extLst>
              <p:ext uri="{D42A27DB-BD31-4B8C-83A1-F6EECF244321}">
                <p14:modId xmlns:p14="http://schemas.microsoft.com/office/powerpoint/2010/main" val="1190695399"/>
              </p:ext>
            </p:extLst>
          </p:nvPr>
        </p:nvGraphicFramePr>
        <p:xfrm>
          <a:off x="5486400" y="304800"/>
          <a:ext cx="3448050" cy="2306638"/>
        </p:xfrm>
        <a:graphic>
          <a:graphicData uri="http://schemas.openxmlformats.org/presentationml/2006/ole">
            <mc:AlternateContent xmlns:mc="http://schemas.openxmlformats.org/markup-compatibility/2006">
              <mc:Choice xmlns:v="urn:schemas-microsoft-com:vml" Requires="v">
                <p:oleObj spid="_x0000_s11289" name="Chart" r:id="rId4" imgW="6096000" imgH="4076700" progId="MSGraph.Chart.8">
                  <p:embed followColorScheme="full"/>
                </p:oleObj>
              </mc:Choice>
              <mc:Fallback>
                <p:oleObj name="Chart" r:id="rId4" imgW="6096000" imgH="4076700" progId="MSGraph.Chart.8">
                  <p:embed followColorScheme="full"/>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04800"/>
                        <a:ext cx="3448050"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0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0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08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0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CA4186D-F1F3-4C00-A60E-B75755C78722}" type="slidenum">
              <a:rPr lang="en-US"/>
              <a:pPr>
                <a:defRPr/>
              </a:pPr>
              <a:t>60</a:t>
            </a:fld>
            <a:endParaRPr lang="en-US"/>
          </a:p>
        </p:txBody>
      </p:sp>
      <p:sp>
        <p:nvSpPr>
          <p:cNvPr id="386051" name="Rectangle 2"/>
          <p:cNvSpPr>
            <a:spLocks noGrp="1" noChangeArrowheads="1"/>
          </p:cNvSpPr>
          <p:nvPr>
            <p:ph type="title"/>
          </p:nvPr>
        </p:nvSpPr>
        <p:spPr>
          <a:xfrm>
            <a:off x="685800" y="0"/>
            <a:ext cx="7772400" cy="1143000"/>
          </a:xfrm>
        </p:spPr>
        <p:txBody>
          <a:bodyPr/>
          <a:lstStyle/>
          <a:p>
            <a:pPr eaLnBrk="1" hangingPunct="1"/>
            <a:r>
              <a:rPr lang="en-US" altLang="en-US" smtClean="0">
                <a:solidFill>
                  <a:schemeClr val="accent2"/>
                </a:solidFill>
              </a:rPr>
              <a:t>Cache Control</a:t>
            </a:r>
            <a:endParaRPr lang="en-GB" altLang="en-US" smtClean="0">
              <a:solidFill>
                <a:schemeClr val="accent2"/>
              </a:solidFill>
            </a:endParaRPr>
          </a:p>
        </p:txBody>
      </p:sp>
      <p:pic>
        <p:nvPicPr>
          <p:cNvPr id="386052" name="Picture 5" descr="f05-33-P37449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2667000"/>
            <a:ext cx="3471863" cy="3048000"/>
          </a:xfrm>
          <a:noFill/>
        </p:spPr>
      </p:pic>
      <p:sp>
        <p:nvSpPr>
          <p:cNvPr id="386053" name="Text Box 4"/>
          <p:cNvSpPr txBox="1">
            <a:spLocks noChangeArrowheads="1"/>
          </p:cNvSpPr>
          <p:nvPr/>
        </p:nvSpPr>
        <p:spPr bwMode="auto">
          <a:xfrm>
            <a:off x="0" y="914400"/>
            <a:ext cx="35036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Χρησιμοποιούμε </a:t>
            </a:r>
            <a:r>
              <a:rPr lang="en-US" altLang="en-US" sz="2400"/>
              <a:t>FSM </a:t>
            </a:r>
            <a:endParaRPr lang="el-GR" altLang="en-US" sz="2400"/>
          </a:p>
          <a:p>
            <a:pPr eaLnBrk="1" hangingPunct="1"/>
            <a:r>
              <a:rPr lang="el-GR" altLang="en-US" sz="2400"/>
              <a:t>για την σειριακή εκτέλεση </a:t>
            </a:r>
          </a:p>
          <a:p>
            <a:pPr eaLnBrk="1" hangingPunct="1"/>
            <a:r>
              <a:rPr lang="el-GR" altLang="en-US" sz="2400"/>
              <a:t>των βημάτων:</a:t>
            </a:r>
            <a:endParaRPr lang="en-GB" altLang="en-US" sz="2400"/>
          </a:p>
        </p:txBody>
      </p:sp>
      <p:pic>
        <p:nvPicPr>
          <p:cNvPr id="386054" name="Picture 7" descr="f05-34-P37449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352800" y="990600"/>
            <a:ext cx="5791200" cy="5310188"/>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pPr>
              <a:defRPr/>
            </a:pPr>
            <a:fld id="{198DE990-E5C5-43AF-B314-E9A552E278B6}" type="slidenum">
              <a:rPr lang="en-US"/>
              <a:pPr>
                <a:defRPr/>
              </a:pPr>
              <a:t>61</a:t>
            </a:fld>
            <a:endParaRPr lang="en-US"/>
          </a:p>
        </p:txBody>
      </p:sp>
      <p:sp>
        <p:nvSpPr>
          <p:cNvPr id="387075" name="Rectangle 2"/>
          <p:cNvSpPr>
            <a:spLocks noGrp="1" noChangeArrowheads="1"/>
          </p:cNvSpPr>
          <p:nvPr>
            <p:ph type="title"/>
          </p:nvPr>
        </p:nvSpPr>
        <p:spPr>
          <a:xfrm>
            <a:off x="609600" y="0"/>
            <a:ext cx="8229600" cy="1143000"/>
          </a:xfrm>
        </p:spPr>
        <p:txBody>
          <a:bodyPr/>
          <a:lstStyle/>
          <a:p>
            <a:pPr eaLnBrk="1" hangingPunct="1"/>
            <a:r>
              <a:rPr lang="en-US" altLang="en-US" sz="4000" smtClean="0">
                <a:solidFill>
                  <a:schemeClr val="accent2"/>
                </a:solidFill>
              </a:rPr>
              <a:t>Caches </a:t>
            </a:r>
            <a:r>
              <a:rPr lang="el-GR" altLang="en-US" sz="4000" smtClean="0">
                <a:solidFill>
                  <a:schemeClr val="accent2"/>
                </a:solidFill>
              </a:rPr>
              <a:t>και Πολυπύρηνα Συστήματα</a:t>
            </a:r>
            <a:endParaRPr lang="en-GB" altLang="en-US" sz="4000" smtClean="0">
              <a:solidFill>
                <a:schemeClr val="accent2"/>
              </a:solidFill>
            </a:endParaRPr>
          </a:p>
        </p:txBody>
      </p:sp>
      <p:sp>
        <p:nvSpPr>
          <p:cNvPr id="387076" name="Content Placeholder 2"/>
          <p:cNvSpPr>
            <a:spLocks/>
          </p:cNvSpPr>
          <p:nvPr/>
        </p:nvSpPr>
        <p:spPr bwMode="auto">
          <a:xfrm>
            <a:off x="457200" y="1295400"/>
            <a:ext cx="8153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spcBef>
                <a:spcPct val="20000"/>
              </a:spcBef>
              <a:buFontTx/>
              <a:buChar char="•"/>
            </a:pPr>
            <a:r>
              <a:rPr lang="el-GR" altLang="en-US" sz="2400">
                <a:cs typeface="Arial" pitchFamily="34" charset="0"/>
              </a:rPr>
              <a:t>Στα πολυπύρηνα συστήματα του μέλλοντος οι διάφορες πυρήνες θα μοιράζονται πολύ πιθανόν ένα κομμάτι της μνήμης </a:t>
            </a:r>
            <a:r>
              <a:rPr lang="en-US" altLang="en-US" sz="2400">
                <a:cs typeface="Arial" pitchFamily="34" charset="0"/>
              </a:rPr>
              <a:t>cache</a:t>
            </a:r>
            <a:r>
              <a:rPr lang="el-GR" altLang="en-US" sz="2400">
                <a:cs typeface="Arial" pitchFamily="34" charset="0"/>
              </a:rPr>
              <a:t> προκαλώντας ένα </a:t>
            </a:r>
            <a:r>
              <a:rPr lang="en-US" altLang="en-US" sz="2400" b="1">
                <a:solidFill>
                  <a:srgbClr val="660066"/>
                </a:solidFill>
                <a:cs typeface="Arial" pitchFamily="34" charset="0"/>
              </a:rPr>
              <a:t>cache coherence problem</a:t>
            </a:r>
          </a:p>
        </p:txBody>
      </p:sp>
      <p:grpSp>
        <p:nvGrpSpPr>
          <p:cNvPr id="2" name="Group 1" descr="CACHES"/>
          <p:cNvGrpSpPr/>
          <p:nvPr/>
        </p:nvGrpSpPr>
        <p:grpSpPr>
          <a:xfrm>
            <a:off x="2057400" y="2819400"/>
            <a:ext cx="4724400" cy="3543300"/>
            <a:chOff x="2057400" y="2819400"/>
            <a:chExt cx="4724400" cy="3543300"/>
          </a:xfrm>
        </p:grpSpPr>
        <p:sp>
          <p:nvSpPr>
            <p:cNvPr id="387077" name="Rectangle 3"/>
            <p:cNvSpPr>
              <a:spLocks noChangeArrowheads="1"/>
            </p:cNvSpPr>
            <p:nvPr/>
          </p:nvSpPr>
          <p:spPr bwMode="auto">
            <a:xfrm>
              <a:off x="2514600" y="3429000"/>
              <a:ext cx="1871663" cy="11271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87078" name="TextBox 4"/>
            <p:cNvSpPr txBox="1">
              <a:spLocks noChangeArrowheads="1"/>
            </p:cNvSpPr>
            <p:nvPr/>
          </p:nvSpPr>
          <p:spPr bwMode="auto">
            <a:xfrm>
              <a:off x="2982913" y="3810000"/>
              <a:ext cx="979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Core 1</a:t>
              </a:r>
            </a:p>
          </p:txBody>
        </p:sp>
        <p:sp>
          <p:nvSpPr>
            <p:cNvPr id="387079" name="Rectangle 5"/>
            <p:cNvSpPr>
              <a:spLocks noChangeArrowheads="1"/>
            </p:cNvSpPr>
            <p:nvPr/>
          </p:nvSpPr>
          <p:spPr bwMode="auto">
            <a:xfrm>
              <a:off x="4572000" y="3429000"/>
              <a:ext cx="1871663" cy="11271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87080" name="TextBox 6"/>
            <p:cNvSpPr txBox="1">
              <a:spLocks noChangeArrowheads="1"/>
            </p:cNvSpPr>
            <p:nvPr/>
          </p:nvSpPr>
          <p:spPr bwMode="auto">
            <a:xfrm>
              <a:off x="5040313" y="3810000"/>
              <a:ext cx="979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Core 2</a:t>
              </a:r>
            </a:p>
          </p:txBody>
        </p:sp>
        <p:sp>
          <p:nvSpPr>
            <p:cNvPr id="387081" name="Rectangle 11"/>
            <p:cNvSpPr>
              <a:spLocks noChangeArrowheads="1"/>
            </p:cNvSpPr>
            <p:nvPr/>
          </p:nvSpPr>
          <p:spPr bwMode="auto">
            <a:xfrm>
              <a:off x="4572000" y="4572000"/>
              <a:ext cx="936625" cy="7620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87082" name="TextBox 13"/>
            <p:cNvSpPr txBox="1">
              <a:spLocks noChangeArrowheads="1"/>
            </p:cNvSpPr>
            <p:nvPr/>
          </p:nvSpPr>
          <p:spPr bwMode="auto">
            <a:xfrm>
              <a:off x="4648200" y="4495800"/>
              <a:ext cx="779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L1 I$</a:t>
              </a:r>
            </a:p>
          </p:txBody>
        </p:sp>
        <p:sp>
          <p:nvSpPr>
            <p:cNvPr id="387083" name="TextBox 14"/>
            <p:cNvSpPr txBox="1">
              <a:spLocks noChangeArrowheads="1"/>
            </p:cNvSpPr>
            <p:nvPr/>
          </p:nvSpPr>
          <p:spPr bwMode="auto">
            <a:xfrm>
              <a:off x="5507038" y="4495800"/>
              <a:ext cx="893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L1 D$</a:t>
              </a:r>
            </a:p>
          </p:txBody>
        </p:sp>
        <p:sp>
          <p:nvSpPr>
            <p:cNvPr id="387084" name="Rectangle 15"/>
            <p:cNvSpPr>
              <a:spLocks noChangeArrowheads="1"/>
            </p:cNvSpPr>
            <p:nvPr/>
          </p:nvSpPr>
          <p:spPr bwMode="auto">
            <a:xfrm>
              <a:off x="2590800" y="5486400"/>
              <a:ext cx="3886200" cy="8763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87085" name="TextBox 16"/>
            <p:cNvSpPr txBox="1">
              <a:spLocks noChangeArrowheads="1"/>
            </p:cNvSpPr>
            <p:nvPr/>
          </p:nvSpPr>
          <p:spPr bwMode="auto">
            <a:xfrm>
              <a:off x="3505200" y="5943600"/>
              <a:ext cx="239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Unified (shared) L2</a:t>
              </a:r>
            </a:p>
          </p:txBody>
        </p:sp>
        <p:sp>
          <p:nvSpPr>
            <p:cNvPr id="387086" name="Rectangle 19"/>
            <p:cNvSpPr>
              <a:spLocks noChangeArrowheads="1"/>
            </p:cNvSpPr>
            <p:nvPr/>
          </p:nvSpPr>
          <p:spPr bwMode="auto">
            <a:xfrm>
              <a:off x="2057400" y="2819400"/>
              <a:ext cx="4724400" cy="3505200"/>
            </a:xfrm>
            <a:prstGeom prst="rect">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87087" name="Rectangle 20"/>
            <p:cNvSpPr>
              <a:spLocks noChangeArrowheads="1"/>
            </p:cNvSpPr>
            <p:nvPr/>
          </p:nvSpPr>
          <p:spPr bwMode="auto">
            <a:xfrm>
              <a:off x="5486400" y="4572000"/>
              <a:ext cx="936625" cy="7620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87088" name="Rectangle 21"/>
            <p:cNvSpPr>
              <a:spLocks noChangeArrowheads="1"/>
            </p:cNvSpPr>
            <p:nvPr/>
          </p:nvSpPr>
          <p:spPr bwMode="auto">
            <a:xfrm>
              <a:off x="2514600" y="4572000"/>
              <a:ext cx="936625" cy="7620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87089" name="TextBox 22"/>
            <p:cNvSpPr txBox="1">
              <a:spLocks noChangeArrowheads="1"/>
            </p:cNvSpPr>
            <p:nvPr/>
          </p:nvSpPr>
          <p:spPr bwMode="auto">
            <a:xfrm>
              <a:off x="2590800" y="4495800"/>
              <a:ext cx="779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L1 I$</a:t>
              </a:r>
            </a:p>
          </p:txBody>
        </p:sp>
        <p:sp>
          <p:nvSpPr>
            <p:cNvPr id="387090" name="TextBox 23"/>
            <p:cNvSpPr txBox="1">
              <a:spLocks noChangeArrowheads="1"/>
            </p:cNvSpPr>
            <p:nvPr/>
          </p:nvSpPr>
          <p:spPr bwMode="auto">
            <a:xfrm>
              <a:off x="3449638" y="4495800"/>
              <a:ext cx="893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L1 D$</a:t>
              </a:r>
            </a:p>
          </p:txBody>
        </p:sp>
        <p:sp>
          <p:nvSpPr>
            <p:cNvPr id="387091" name="Rectangle 24"/>
            <p:cNvSpPr>
              <a:spLocks noChangeArrowheads="1"/>
            </p:cNvSpPr>
            <p:nvPr/>
          </p:nvSpPr>
          <p:spPr bwMode="auto">
            <a:xfrm>
              <a:off x="3429000" y="4572000"/>
              <a:ext cx="936625" cy="7620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sp>
          <p:nvSpPr>
            <p:cNvPr id="387092" name="TextBox 18"/>
            <p:cNvSpPr txBox="1">
              <a:spLocks noChangeArrowheads="1"/>
            </p:cNvSpPr>
            <p:nvPr/>
          </p:nvSpPr>
          <p:spPr bwMode="auto">
            <a:xfrm>
              <a:off x="4114800" y="5562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a:solidFill>
                    <a:schemeClr val="accent2"/>
                  </a:solidFill>
                  <a:latin typeface="Arial" pitchFamily="34" charset="0"/>
                  <a:cs typeface="Arial" pitchFamily="34" charset="0"/>
                </a:rPr>
                <a:t>X = 0</a:t>
              </a:r>
            </a:p>
          </p:txBody>
        </p:sp>
        <p:sp>
          <p:nvSpPr>
            <p:cNvPr id="26" name="TextBox 25"/>
            <p:cNvSpPr txBox="1">
              <a:spLocks noChangeArrowheads="1"/>
            </p:cNvSpPr>
            <p:nvPr/>
          </p:nvSpPr>
          <p:spPr bwMode="auto">
            <a:xfrm>
              <a:off x="3429000" y="4800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a:solidFill>
                    <a:schemeClr val="accent2"/>
                  </a:solidFill>
                  <a:latin typeface="Arial" pitchFamily="34" charset="0"/>
                  <a:cs typeface="Arial" pitchFamily="34" charset="0"/>
                </a:rPr>
                <a:t>X = 0</a:t>
              </a:r>
            </a:p>
          </p:txBody>
        </p:sp>
        <p:sp>
          <p:nvSpPr>
            <p:cNvPr id="27" name="TextBox 26"/>
            <p:cNvSpPr txBox="1">
              <a:spLocks noChangeArrowheads="1"/>
            </p:cNvSpPr>
            <p:nvPr/>
          </p:nvSpPr>
          <p:spPr bwMode="auto">
            <a:xfrm>
              <a:off x="5486400" y="4800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a:solidFill>
                    <a:schemeClr val="accent2"/>
                  </a:solidFill>
                  <a:latin typeface="Arial" pitchFamily="34" charset="0"/>
                  <a:cs typeface="Arial" pitchFamily="34" charset="0"/>
                </a:rPr>
                <a:t>X = 0</a:t>
              </a:r>
            </a:p>
          </p:txBody>
        </p:sp>
        <p:sp>
          <p:nvSpPr>
            <p:cNvPr id="28" name="TextBox 27"/>
            <p:cNvSpPr txBox="1">
              <a:spLocks noChangeArrowheads="1"/>
            </p:cNvSpPr>
            <p:nvPr/>
          </p:nvSpPr>
          <p:spPr bwMode="auto">
            <a:xfrm>
              <a:off x="2895600" y="34290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a:solidFill>
                    <a:schemeClr val="accent2"/>
                  </a:solidFill>
                  <a:latin typeface="Arial" pitchFamily="34" charset="0"/>
                  <a:cs typeface="Arial" pitchFamily="34" charset="0"/>
                </a:rPr>
                <a:t>Read X</a:t>
              </a:r>
            </a:p>
          </p:txBody>
        </p:sp>
        <p:sp>
          <p:nvSpPr>
            <p:cNvPr id="29" name="TextBox 28"/>
            <p:cNvSpPr txBox="1">
              <a:spLocks noChangeArrowheads="1"/>
            </p:cNvSpPr>
            <p:nvPr/>
          </p:nvSpPr>
          <p:spPr bwMode="auto">
            <a:xfrm>
              <a:off x="4876800" y="34290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a:solidFill>
                    <a:schemeClr val="accent2"/>
                  </a:solidFill>
                  <a:latin typeface="Arial" pitchFamily="34" charset="0"/>
                  <a:cs typeface="Arial" pitchFamily="34" charset="0"/>
                </a:rPr>
                <a:t>Read X</a:t>
              </a:r>
            </a:p>
          </p:txBody>
        </p:sp>
        <p:sp>
          <p:nvSpPr>
            <p:cNvPr id="30" name="TextBox 29"/>
            <p:cNvSpPr txBox="1">
              <a:spLocks noChangeArrowheads="1"/>
            </p:cNvSpPr>
            <p:nvPr/>
          </p:nvSpPr>
          <p:spPr bwMode="auto">
            <a:xfrm>
              <a:off x="2667000" y="41148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a:solidFill>
                    <a:schemeClr val="accent2"/>
                  </a:solidFill>
                  <a:latin typeface="Arial" pitchFamily="34" charset="0"/>
                  <a:cs typeface="Arial" pitchFamily="34" charset="0"/>
                </a:rPr>
                <a:t>Write 1 to X</a:t>
              </a:r>
            </a:p>
          </p:txBody>
        </p:sp>
        <p:sp>
          <p:nvSpPr>
            <p:cNvPr id="31" name="TextBox 30"/>
            <p:cNvSpPr txBox="1">
              <a:spLocks noChangeArrowheads="1"/>
            </p:cNvSpPr>
            <p:nvPr/>
          </p:nvSpPr>
          <p:spPr bwMode="auto">
            <a:xfrm>
              <a:off x="4038600" y="5562600"/>
              <a:ext cx="914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a:solidFill>
                    <a:schemeClr val="accent2"/>
                  </a:solidFill>
                  <a:latin typeface="Arial" pitchFamily="34" charset="0"/>
                  <a:cs typeface="Arial" pitchFamily="34" charset="0"/>
                </a:rPr>
                <a:t>X = 1</a:t>
              </a:r>
            </a:p>
          </p:txBody>
        </p:sp>
        <p:sp>
          <p:nvSpPr>
            <p:cNvPr id="32" name="TextBox 31"/>
            <p:cNvSpPr txBox="1">
              <a:spLocks noChangeArrowheads="1"/>
            </p:cNvSpPr>
            <p:nvPr/>
          </p:nvSpPr>
          <p:spPr bwMode="auto">
            <a:xfrm>
              <a:off x="3505200" y="4857750"/>
              <a:ext cx="8382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a:solidFill>
                    <a:schemeClr val="accent2"/>
                  </a:solidFill>
                  <a:latin typeface="Arial" pitchFamily="34" charset="0"/>
                  <a:cs typeface="Arial" pitchFamily="34" charset="0"/>
                </a:rPr>
                <a:t>X = 1</a:t>
              </a:r>
            </a:p>
          </p:txBody>
        </p:sp>
        <p:sp>
          <p:nvSpPr>
            <p:cNvPr id="33" name="Oval 32"/>
            <p:cNvSpPr>
              <a:spLocks noChangeArrowheads="1"/>
            </p:cNvSpPr>
            <p:nvPr/>
          </p:nvSpPr>
          <p:spPr bwMode="auto">
            <a:xfrm>
              <a:off x="5562600" y="4724400"/>
              <a:ext cx="838200" cy="533400"/>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endParaRPr lang="en-GB" altLang="en-US" sz="1800">
                <a:solidFill>
                  <a:schemeClr val="accent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81F0EE5-CC9F-46B7-9B03-A07C118AB23E}" type="slidenum">
              <a:rPr lang="en-US"/>
              <a:pPr>
                <a:defRPr/>
              </a:pPr>
              <a:t>62</a:t>
            </a:fld>
            <a:endParaRPr lang="en-US"/>
          </a:p>
        </p:txBody>
      </p:sp>
      <p:sp>
        <p:nvSpPr>
          <p:cNvPr id="388099" name="Rectangle 4"/>
          <p:cNvSpPr>
            <a:spLocks noGrp="1" noChangeArrowheads="1"/>
          </p:cNvSpPr>
          <p:nvPr>
            <p:ph type="title"/>
          </p:nvPr>
        </p:nvSpPr>
        <p:spPr>
          <a:xfrm>
            <a:off x="609600" y="0"/>
            <a:ext cx="8229600" cy="1143000"/>
          </a:xfrm>
          <a:noFill/>
        </p:spPr>
        <p:txBody>
          <a:bodyPr/>
          <a:lstStyle/>
          <a:p>
            <a:pPr eaLnBrk="1" hangingPunct="1"/>
            <a:r>
              <a:rPr lang="en-US" altLang="en-US" sz="4000" smtClean="0">
                <a:solidFill>
                  <a:schemeClr val="accent2"/>
                </a:solidFill>
              </a:rPr>
              <a:t>Caches </a:t>
            </a:r>
            <a:r>
              <a:rPr lang="el-GR" altLang="en-US" sz="4000" smtClean="0">
                <a:solidFill>
                  <a:schemeClr val="accent2"/>
                </a:solidFill>
              </a:rPr>
              <a:t>και Πολυπύρηνα Συστήματα</a:t>
            </a:r>
            <a:endParaRPr lang="en-GB" altLang="en-US" sz="4000" smtClean="0">
              <a:solidFill>
                <a:schemeClr val="accent2"/>
              </a:solidFill>
            </a:endParaRPr>
          </a:p>
        </p:txBody>
      </p:sp>
      <p:sp>
        <p:nvSpPr>
          <p:cNvPr id="388100" name="Title 1"/>
          <p:cNvSpPr>
            <a:spLocks/>
          </p:cNvSpPr>
          <p:nvPr/>
        </p:nvSpPr>
        <p:spPr bwMode="auto">
          <a:xfrm>
            <a:off x="381000" y="1371600"/>
            <a:ext cx="8763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buFontTx/>
              <a:buChar char="•"/>
            </a:pPr>
            <a:r>
              <a:rPr lang="en-US" altLang="en-US" sz="3200" u="sng">
                <a:solidFill>
                  <a:srgbClr val="660066"/>
                </a:solidFill>
                <a:cs typeface="Arial" pitchFamily="34" charset="0"/>
              </a:rPr>
              <a:t>Cache Coherence Protocols</a:t>
            </a:r>
            <a:r>
              <a:rPr lang="el-GR" altLang="en-US" sz="3200" u="sng">
                <a:solidFill>
                  <a:srgbClr val="660066"/>
                </a:solidFill>
                <a:cs typeface="Arial" pitchFamily="34" charset="0"/>
              </a:rPr>
              <a:t/>
            </a:r>
            <a:br>
              <a:rPr lang="el-GR" altLang="en-US" sz="3200" u="sng">
                <a:solidFill>
                  <a:srgbClr val="660066"/>
                </a:solidFill>
                <a:cs typeface="Arial" pitchFamily="34" charset="0"/>
              </a:rPr>
            </a:br>
            <a:r>
              <a:rPr lang="el-GR" altLang="en-US" sz="3200">
                <a:solidFill>
                  <a:srgbClr val="660066"/>
                </a:solidFill>
                <a:cs typeface="Arial" pitchFamily="34" charset="0"/>
              </a:rPr>
              <a:t> </a:t>
            </a:r>
            <a:r>
              <a:rPr lang="el-GR" altLang="en-US" sz="2800">
                <a:cs typeface="Arial" pitchFamily="34" charset="0"/>
              </a:rPr>
              <a:t>Ένα </a:t>
            </a:r>
            <a:r>
              <a:rPr lang="en-US" altLang="en-US" sz="2800">
                <a:cs typeface="Arial" pitchFamily="34" charset="0"/>
              </a:rPr>
              <a:t>snooping protocol </a:t>
            </a:r>
            <a:r>
              <a:rPr lang="el-GR" altLang="en-US" sz="2800">
                <a:cs typeface="Arial" pitchFamily="34" charset="0"/>
              </a:rPr>
              <a:t>όπου ο </a:t>
            </a:r>
            <a:r>
              <a:rPr lang="en-US" altLang="en-US" sz="2800">
                <a:cs typeface="Arial" pitchFamily="34" charset="0"/>
              </a:rPr>
              <a:t>cache controller </a:t>
            </a:r>
            <a:br>
              <a:rPr lang="en-US" altLang="en-US" sz="2800">
                <a:cs typeface="Arial" pitchFamily="34" charset="0"/>
              </a:rPr>
            </a:br>
            <a:r>
              <a:rPr lang="en-US" altLang="en-US" sz="2800">
                <a:cs typeface="Arial" pitchFamily="34" charset="0"/>
              </a:rPr>
              <a:t>   snoops (</a:t>
            </a:r>
            <a:r>
              <a:rPr lang="el-GR" altLang="en-US" sz="2800">
                <a:cs typeface="Arial" pitchFamily="34" charset="0"/>
              </a:rPr>
              <a:t>ελέγχει συστηματικά) το </a:t>
            </a:r>
            <a:r>
              <a:rPr lang="en-US" altLang="en-US" sz="2800">
                <a:cs typeface="Arial" pitchFamily="34" charset="0"/>
              </a:rPr>
              <a:t>bus </a:t>
            </a:r>
            <a:r>
              <a:rPr lang="el-GR" altLang="en-US" sz="2800">
                <a:cs typeface="Arial" pitchFamily="34" charset="0"/>
              </a:rPr>
              <a:t>για «πιο» </a:t>
            </a:r>
            <a:br>
              <a:rPr lang="el-GR" altLang="en-US" sz="2800">
                <a:cs typeface="Arial" pitchFamily="34" charset="0"/>
              </a:rPr>
            </a:br>
            <a:r>
              <a:rPr lang="el-GR" altLang="en-US" sz="2800">
                <a:cs typeface="Arial" pitchFamily="34" charset="0"/>
              </a:rPr>
              <a:t>   ανανεωμένα </a:t>
            </a:r>
            <a:r>
              <a:rPr lang="en-US" altLang="en-US" sz="2800">
                <a:cs typeface="Arial" pitchFamily="34" charset="0"/>
              </a:rPr>
              <a:t>blocks </a:t>
            </a:r>
            <a:r>
              <a:rPr lang="el-GR" altLang="en-US" sz="2800">
                <a:cs typeface="Arial" pitchFamily="34" charset="0"/>
              </a:rPr>
              <a:t>που περιέχει η δική του </a:t>
            </a:r>
            <a:r>
              <a:rPr lang="en-US" altLang="en-US" sz="2800">
                <a:cs typeface="Arial" pitchFamily="34" charset="0"/>
              </a:rPr>
              <a:t>cache </a:t>
            </a:r>
            <a:br>
              <a:rPr lang="en-US" altLang="en-US" sz="2800">
                <a:cs typeface="Arial" pitchFamily="34" charset="0"/>
              </a:rPr>
            </a:br>
            <a:r>
              <a:rPr lang="en-US" altLang="en-US" sz="2800">
                <a:cs typeface="Arial" pitchFamily="34" charset="0"/>
              </a:rPr>
              <a:t/>
            </a:r>
            <a:br>
              <a:rPr lang="en-US" altLang="en-US" sz="2800">
                <a:cs typeface="Arial" pitchFamily="34" charset="0"/>
              </a:rPr>
            </a:br>
            <a:r>
              <a:rPr lang="en-US" altLang="en-US" sz="3200" u="sng">
                <a:solidFill>
                  <a:srgbClr val="660066"/>
                </a:solidFill>
                <a:cs typeface="Arial" pitchFamily="34" charset="0"/>
              </a:rPr>
              <a:t>Write Invalidate protocols</a:t>
            </a:r>
            <a:br>
              <a:rPr lang="en-US" altLang="en-US" sz="3200" u="sng">
                <a:solidFill>
                  <a:srgbClr val="660066"/>
                </a:solidFill>
                <a:cs typeface="Arial" pitchFamily="34" charset="0"/>
              </a:rPr>
            </a:br>
            <a:r>
              <a:rPr lang="en-US" altLang="en-US" sz="2800">
                <a:cs typeface="Arial" pitchFamily="34" charset="0"/>
              </a:rPr>
              <a:t> </a:t>
            </a:r>
            <a:r>
              <a:rPr lang="el-GR" altLang="en-US" sz="2800">
                <a:cs typeface="Arial" pitchFamily="34" charset="0"/>
              </a:rPr>
              <a:t>Αν δυο επεξεργαστές (πυρήνες) πάνε να γράψουν </a:t>
            </a:r>
            <a:br>
              <a:rPr lang="el-GR" altLang="en-US" sz="2800">
                <a:cs typeface="Arial" pitchFamily="34" charset="0"/>
              </a:rPr>
            </a:br>
            <a:r>
              <a:rPr lang="el-GR" altLang="en-US" sz="2800">
                <a:cs typeface="Arial" pitchFamily="34" charset="0"/>
              </a:rPr>
              <a:t>  την ίδια μεταβλητή, τότε κερδίζει μόνο ο ένας και κάνει    </a:t>
            </a:r>
            <a:br>
              <a:rPr lang="el-GR" altLang="en-US" sz="2800">
                <a:cs typeface="Arial" pitchFamily="34" charset="0"/>
              </a:rPr>
            </a:br>
            <a:r>
              <a:rPr lang="el-GR" altLang="en-US" sz="2800">
                <a:cs typeface="Arial" pitchFamily="34" charset="0"/>
              </a:rPr>
              <a:t>   </a:t>
            </a:r>
            <a:r>
              <a:rPr lang="en-US" altLang="en-US" sz="2800">
                <a:cs typeface="Arial" pitchFamily="34" charset="0"/>
              </a:rPr>
              <a:t>invalidate </a:t>
            </a:r>
            <a:r>
              <a:rPr lang="el-GR" altLang="en-US" sz="2800">
                <a:cs typeface="Arial" pitchFamily="34" charset="0"/>
              </a:rPr>
              <a:t>το γράψιμο του άλλου. Ουσιαστικά επιβάλει </a:t>
            </a:r>
            <a:br>
              <a:rPr lang="el-GR" altLang="en-US" sz="2800">
                <a:cs typeface="Arial" pitchFamily="34" charset="0"/>
              </a:rPr>
            </a:br>
            <a:r>
              <a:rPr lang="el-GR" altLang="en-US" sz="2800">
                <a:cs typeface="Arial" pitchFamily="34" charset="0"/>
              </a:rPr>
              <a:t>   μια «σειριακή γραφή γεγονότων»</a:t>
            </a:r>
            <a:endParaRPr lang="en-US" altLang="en-US" sz="280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3E1E07D-5985-444C-9DA8-0FB4EEA4B5CA}" type="slidenum">
              <a:rPr lang="en-US"/>
              <a:pPr>
                <a:defRPr/>
              </a:pPr>
              <a:t>63</a:t>
            </a:fld>
            <a:endParaRPr lang="en-US"/>
          </a:p>
        </p:txBody>
      </p:sp>
      <p:sp>
        <p:nvSpPr>
          <p:cNvPr id="389123" name="Rectangle 2"/>
          <p:cNvSpPr>
            <a:spLocks noGrp="1" noChangeArrowheads="1"/>
          </p:cNvSpPr>
          <p:nvPr>
            <p:ph type="title"/>
          </p:nvPr>
        </p:nvSpPr>
        <p:spPr>
          <a:xfrm>
            <a:off x="762000" y="0"/>
            <a:ext cx="7772400" cy="1143000"/>
          </a:xfrm>
          <a:noFill/>
        </p:spPr>
        <p:txBody>
          <a:bodyPr/>
          <a:lstStyle/>
          <a:p>
            <a:pPr eaLnBrk="1" hangingPunct="1"/>
            <a:r>
              <a:rPr lang="el-GR" altLang="en-US" smtClean="0">
                <a:solidFill>
                  <a:schemeClr val="accent2"/>
                </a:solidFill>
              </a:rPr>
              <a:t>Εικονική Μνήμη</a:t>
            </a:r>
            <a:endParaRPr lang="en-US" altLang="en-US" smtClean="0">
              <a:solidFill>
                <a:schemeClr val="accent2"/>
              </a:solidFill>
            </a:endParaRPr>
          </a:p>
        </p:txBody>
      </p:sp>
      <p:sp>
        <p:nvSpPr>
          <p:cNvPr id="389124" name="Text Box 3"/>
          <p:cNvSpPr txBox="1">
            <a:spLocks noChangeArrowheads="1"/>
          </p:cNvSpPr>
          <p:nvPr/>
        </p:nvSpPr>
        <p:spPr bwMode="auto">
          <a:xfrm>
            <a:off x="152400" y="1143000"/>
            <a:ext cx="8702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Η κεντρική μνήμη (</a:t>
            </a:r>
            <a:r>
              <a:rPr lang="en-US" altLang="en-US" sz="2400"/>
              <a:t>main memory, DRAM) </a:t>
            </a:r>
            <a:r>
              <a:rPr lang="el-GR" altLang="en-US" sz="2400"/>
              <a:t>μπορεί να παίξει το</a:t>
            </a:r>
            <a:r>
              <a:rPr lang="en-US" altLang="en-US" sz="2400"/>
              <a:t> </a:t>
            </a:r>
            <a:r>
              <a:rPr lang="el-GR" altLang="en-US" sz="2400"/>
              <a:t>ρόλο μιας μεγάλης </a:t>
            </a:r>
            <a:r>
              <a:rPr lang="en-US" altLang="en-US" sz="2400"/>
              <a:t>cache </a:t>
            </a:r>
            <a:r>
              <a:rPr lang="el-GR" altLang="en-US" sz="2400"/>
              <a:t>για την δευτερέυουσα μνήμη (σκληρός</a:t>
            </a:r>
            <a:r>
              <a:rPr lang="en-US" altLang="en-US" sz="2400"/>
              <a:t> </a:t>
            </a:r>
            <a:r>
              <a:rPr lang="el-GR" altLang="en-US" sz="2400"/>
              <a:t>δίσκος). </a:t>
            </a:r>
            <a:endParaRPr lang="en-US" altLang="en-US" sz="2400"/>
          </a:p>
          <a:p>
            <a:pPr eaLnBrk="1" hangingPunct="1"/>
            <a:endParaRPr lang="en-US" altLang="en-US" sz="2400"/>
          </a:p>
          <a:p>
            <a:pPr eaLnBrk="1" hangingPunct="1"/>
            <a:r>
              <a:rPr lang="el-GR" altLang="en-US" sz="2400"/>
              <a:t>Αυτό ονομάζεται </a:t>
            </a:r>
            <a:r>
              <a:rPr lang="el-GR" altLang="en-US" sz="2400" b="1">
                <a:solidFill>
                  <a:srgbClr val="FF9900"/>
                </a:solidFill>
              </a:rPr>
              <a:t>εικονική</a:t>
            </a:r>
            <a:r>
              <a:rPr lang="en-US" altLang="en-US" sz="2400" b="1">
                <a:solidFill>
                  <a:srgbClr val="FF9900"/>
                </a:solidFill>
              </a:rPr>
              <a:t> </a:t>
            </a:r>
            <a:r>
              <a:rPr lang="el-GR" altLang="en-US" sz="2400" b="1">
                <a:solidFill>
                  <a:srgbClr val="FF9900"/>
                </a:solidFill>
              </a:rPr>
              <a:t>μνήμη (</a:t>
            </a:r>
            <a:r>
              <a:rPr lang="en-US" altLang="en-US" sz="2400" b="1">
                <a:solidFill>
                  <a:srgbClr val="FF9900"/>
                </a:solidFill>
              </a:rPr>
              <a:t>virtual memory)</a:t>
            </a:r>
          </a:p>
        </p:txBody>
      </p:sp>
      <p:pic>
        <p:nvPicPr>
          <p:cNvPr id="389125" name="Picture 4" descr="VIRTUAL MEMOR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04800" y="3062288"/>
            <a:ext cx="5105400" cy="3467100"/>
          </a:xfrm>
          <a:noFill/>
        </p:spPr>
      </p:pic>
      <p:sp>
        <p:nvSpPr>
          <p:cNvPr id="389126" name="Text Box 6"/>
          <p:cNvSpPr txBox="1">
            <a:spLocks noChangeArrowheads="1"/>
          </p:cNvSpPr>
          <p:nvPr/>
        </p:nvSpPr>
        <p:spPr bwMode="auto">
          <a:xfrm>
            <a:off x="5791200" y="3200400"/>
            <a:ext cx="317658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u="sng"/>
              <a:t>Πλεονεκτήματα:</a:t>
            </a:r>
          </a:p>
          <a:p>
            <a:pPr eaLnBrk="1" hangingPunct="1"/>
            <a:endParaRPr lang="el-GR" altLang="en-US" sz="2400" u="sng"/>
          </a:p>
          <a:p>
            <a:pPr eaLnBrk="1" hangingPunct="1"/>
            <a:r>
              <a:rPr lang="el-GR" altLang="en-US" sz="2400"/>
              <a:t> - ψευδαίσθηση ότι </a:t>
            </a:r>
          </a:p>
          <a:p>
            <a:pPr eaLnBrk="1" hangingPunct="1"/>
            <a:r>
              <a:rPr lang="el-GR" altLang="en-US" sz="2400"/>
              <a:t>    έχουμε μεγάλη μνήμη</a:t>
            </a:r>
          </a:p>
          <a:p>
            <a:pPr eaLnBrk="1" hangingPunct="1"/>
            <a:r>
              <a:rPr lang="el-GR" altLang="en-US" sz="2400"/>
              <a:t> - μετακίνηση των</a:t>
            </a:r>
          </a:p>
          <a:p>
            <a:pPr eaLnBrk="1" hangingPunct="1"/>
            <a:r>
              <a:rPr lang="el-GR" altLang="en-US" sz="2400"/>
              <a:t>   προγραμμάτων </a:t>
            </a:r>
            <a:r>
              <a:rPr lang="en-US" altLang="en-US" sz="2400"/>
              <a:t> (</a:t>
            </a:r>
            <a:r>
              <a:rPr lang="el-GR" altLang="en-US" sz="2400"/>
              <a:t>με </a:t>
            </a:r>
          </a:p>
          <a:p>
            <a:pPr eaLnBrk="1" hangingPunct="1"/>
            <a:r>
              <a:rPr lang="el-GR" altLang="en-US" sz="2400"/>
              <a:t>   λειτουργικό σύστημα)</a:t>
            </a:r>
          </a:p>
          <a:p>
            <a:pPr eaLnBrk="1" hangingPunct="1"/>
            <a:r>
              <a:rPr lang="el-GR" altLang="en-US" sz="2400"/>
              <a:t> - Προστασία</a:t>
            </a:r>
            <a:endParaRPr lang="en-US" altLang="en-US" sz="2400"/>
          </a:p>
        </p:txBody>
      </p:sp>
      <p:sp>
        <p:nvSpPr>
          <p:cNvPr id="389127" name="Rectangle 7" descr="VIRTUAL MEMORY"/>
          <p:cNvSpPr>
            <a:spLocks noChangeArrowheads="1"/>
          </p:cNvSpPr>
          <p:nvPr/>
        </p:nvSpPr>
        <p:spPr bwMode="auto">
          <a:xfrm>
            <a:off x="1981200" y="3124200"/>
            <a:ext cx="1752600" cy="2971800"/>
          </a:xfrm>
          <a:prstGeom prst="rect">
            <a:avLst/>
          </a:prstGeom>
          <a:solidFill>
            <a:srgbClr val="FFFF99">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E69B16E-19FA-4AD0-A0FF-D30B22CD7CF4}" type="slidenum">
              <a:rPr lang="en-US" smtClean="0"/>
              <a:pPr>
                <a:defRPr/>
              </a:pPr>
              <a:t>64</a:t>
            </a:fld>
            <a:endParaRPr lang="en-US"/>
          </a:p>
        </p:txBody>
      </p:sp>
      <p:pic>
        <p:nvPicPr>
          <p:cNvPr id="14338" name="Picture 2" descr="VIRTUAL MEM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11" y="0"/>
            <a:ext cx="8596789" cy="663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019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95F2B42E-D532-46CC-9BF2-7A8790B308BF}" type="slidenum">
              <a:rPr lang="en-US"/>
              <a:pPr>
                <a:defRPr/>
              </a:pPr>
              <a:t>65</a:t>
            </a:fld>
            <a:endParaRPr lang="en-US"/>
          </a:p>
        </p:txBody>
      </p:sp>
      <p:sp>
        <p:nvSpPr>
          <p:cNvPr id="390147"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Εικονική Μνήμη</a:t>
            </a:r>
            <a:endParaRPr lang="en-US" altLang="en-US" smtClean="0">
              <a:solidFill>
                <a:schemeClr val="accent2"/>
              </a:solidFill>
            </a:endParaRPr>
          </a:p>
        </p:txBody>
      </p:sp>
      <p:sp>
        <p:nvSpPr>
          <p:cNvPr id="390148" name="Text Box 3"/>
          <p:cNvSpPr txBox="1">
            <a:spLocks noChangeArrowheads="1"/>
          </p:cNvSpPr>
          <p:nvPr/>
        </p:nvSpPr>
        <p:spPr bwMode="auto">
          <a:xfrm>
            <a:off x="517525" y="1260475"/>
            <a:ext cx="8147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Μια </a:t>
            </a:r>
            <a:r>
              <a:rPr lang="el-GR" altLang="en-US" sz="2400" b="1">
                <a:solidFill>
                  <a:srgbClr val="FF9900"/>
                </a:solidFill>
              </a:rPr>
              <a:t>εικονική διεύθυνση (</a:t>
            </a:r>
            <a:r>
              <a:rPr lang="en-US" altLang="en-US" sz="2400" b="1">
                <a:solidFill>
                  <a:srgbClr val="FF9900"/>
                </a:solidFill>
              </a:rPr>
              <a:t>virtual address)</a:t>
            </a:r>
            <a:r>
              <a:rPr lang="en-US" altLang="en-US" sz="2400"/>
              <a:t> </a:t>
            </a:r>
            <a:r>
              <a:rPr lang="el-GR" altLang="en-US" sz="2400"/>
              <a:t>μεταφράζεται σε</a:t>
            </a:r>
          </a:p>
          <a:p>
            <a:pPr eaLnBrk="1" hangingPunct="1"/>
            <a:r>
              <a:rPr lang="el-GR" altLang="en-US" sz="2400" b="1">
                <a:solidFill>
                  <a:srgbClr val="FF9900"/>
                </a:solidFill>
              </a:rPr>
              <a:t>φυσική διεύθυνση (</a:t>
            </a:r>
            <a:r>
              <a:rPr lang="en-US" altLang="en-US" sz="2400" b="1">
                <a:solidFill>
                  <a:srgbClr val="FF9900"/>
                </a:solidFill>
              </a:rPr>
              <a:t>physical address)</a:t>
            </a:r>
            <a:r>
              <a:rPr lang="en-US" altLang="en-US" sz="2400"/>
              <a:t> </a:t>
            </a:r>
            <a:r>
              <a:rPr lang="el-GR" altLang="en-US" sz="2400"/>
              <a:t>με </a:t>
            </a:r>
            <a:r>
              <a:rPr lang="en-US" altLang="en-US" sz="2400"/>
              <a:t>hardware </a:t>
            </a:r>
            <a:r>
              <a:rPr lang="el-GR" altLang="en-US" sz="2400"/>
              <a:t>και </a:t>
            </a:r>
            <a:r>
              <a:rPr lang="en-US" altLang="en-US" sz="2400"/>
              <a:t>software</a:t>
            </a:r>
          </a:p>
        </p:txBody>
      </p:sp>
      <p:sp>
        <p:nvSpPr>
          <p:cNvPr id="390149" name="Text Box 4"/>
          <p:cNvSpPr txBox="1">
            <a:spLocks noChangeArrowheads="1"/>
          </p:cNvSpPr>
          <p:nvPr/>
        </p:nvSpPr>
        <p:spPr bwMode="auto">
          <a:xfrm>
            <a:off x="533400" y="2706688"/>
            <a:ext cx="294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solidFill>
                  <a:srgbClr val="CC0099"/>
                </a:solidFill>
                <a:latin typeface="Arial" pitchFamily="34" charset="0"/>
                <a:cs typeface="Arial" pitchFamily="34" charset="0"/>
              </a:rPr>
              <a:t>Virtual Address (VA)</a:t>
            </a:r>
          </a:p>
        </p:txBody>
      </p:sp>
      <p:grpSp>
        <p:nvGrpSpPr>
          <p:cNvPr id="2" name="Group 10" descr="VIRTUAL MEMORY"/>
          <p:cNvGrpSpPr>
            <a:grpSpLocks/>
          </p:cNvGrpSpPr>
          <p:nvPr/>
        </p:nvGrpSpPr>
        <p:grpSpPr bwMode="auto">
          <a:xfrm>
            <a:off x="1752600" y="4953000"/>
            <a:ext cx="6705600" cy="1030288"/>
            <a:chOff x="1200" y="2807"/>
            <a:chExt cx="4224" cy="649"/>
          </a:xfrm>
        </p:grpSpPr>
        <p:sp>
          <p:nvSpPr>
            <p:cNvPr id="390161" name="Rectangle 11"/>
            <p:cNvSpPr>
              <a:spLocks noChangeArrowheads="1"/>
            </p:cNvSpPr>
            <p:nvPr/>
          </p:nvSpPr>
          <p:spPr bwMode="auto">
            <a:xfrm>
              <a:off x="1248" y="2807"/>
              <a:ext cx="3840" cy="24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90162" name="Line 12"/>
            <p:cNvSpPr>
              <a:spLocks noChangeShapeType="1"/>
            </p:cNvSpPr>
            <p:nvPr/>
          </p:nvSpPr>
          <p:spPr bwMode="auto">
            <a:xfrm>
              <a:off x="3792" y="2807"/>
              <a:ext cx="0"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163" name="Text Box 13"/>
            <p:cNvSpPr txBox="1">
              <a:spLocks noChangeArrowheads="1"/>
            </p:cNvSpPr>
            <p:nvPr/>
          </p:nvSpPr>
          <p:spPr bwMode="auto">
            <a:xfrm>
              <a:off x="3878" y="2830"/>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Page offset</a:t>
              </a:r>
            </a:p>
          </p:txBody>
        </p:sp>
        <p:sp>
          <p:nvSpPr>
            <p:cNvPr id="390164" name="Text Box 14"/>
            <p:cNvSpPr txBox="1">
              <a:spLocks noChangeArrowheads="1"/>
            </p:cNvSpPr>
            <p:nvPr/>
          </p:nvSpPr>
          <p:spPr bwMode="auto">
            <a:xfrm>
              <a:off x="1536" y="2830"/>
              <a:ext cx="1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Physical page number</a:t>
              </a:r>
            </a:p>
          </p:txBody>
        </p:sp>
        <p:sp>
          <p:nvSpPr>
            <p:cNvPr id="390165" name="Text Box 15"/>
            <p:cNvSpPr txBox="1">
              <a:spLocks noChangeArrowheads="1"/>
            </p:cNvSpPr>
            <p:nvPr/>
          </p:nvSpPr>
          <p:spPr bwMode="auto">
            <a:xfrm>
              <a:off x="3397" y="3168"/>
              <a:ext cx="20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2400">
                  <a:solidFill>
                    <a:srgbClr val="CC0099"/>
                  </a:solidFill>
                  <a:latin typeface="Arial" pitchFamily="34" charset="0"/>
                  <a:cs typeface="Arial" pitchFamily="34" charset="0"/>
                </a:rPr>
                <a:t>Physical Address (PA)</a:t>
              </a:r>
            </a:p>
          </p:txBody>
        </p:sp>
        <p:sp>
          <p:nvSpPr>
            <p:cNvPr id="390166" name="Text Box 16"/>
            <p:cNvSpPr txBox="1">
              <a:spLocks noChangeArrowheads="1"/>
            </p:cNvSpPr>
            <p:nvPr/>
          </p:nvSpPr>
          <p:spPr bwMode="auto">
            <a:xfrm>
              <a:off x="1200" y="3047"/>
              <a:ext cx="39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29                        .  .  .                               12  11                            0</a:t>
              </a:r>
            </a:p>
          </p:txBody>
        </p:sp>
      </p:grpSp>
      <p:grpSp>
        <p:nvGrpSpPr>
          <p:cNvPr id="3" name="Group 2" descr="VIRTUAL MEMORY"/>
          <p:cNvGrpSpPr/>
          <p:nvPr/>
        </p:nvGrpSpPr>
        <p:grpSpPr>
          <a:xfrm>
            <a:off x="974725" y="3032125"/>
            <a:ext cx="7027863" cy="1920875"/>
            <a:chOff x="974725" y="3032125"/>
            <a:chExt cx="7027863" cy="1920875"/>
          </a:xfrm>
        </p:grpSpPr>
        <p:sp>
          <p:nvSpPr>
            <p:cNvPr id="390150" name="Rectangle 5"/>
            <p:cNvSpPr>
              <a:spLocks noChangeArrowheads="1"/>
            </p:cNvSpPr>
            <p:nvPr/>
          </p:nvSpPr>
          <p:spPr bwMode="auto">
            <a:xfrm>
              <a:off x="1066800" y="3352800"/>
              <a:ext cx="68580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90151" name="Line 6"/>
            <p:cNvSpPr>
              <a:spLocks noChangeShapeType="1"/>
            </p:cNvSpPr>
            <p:nvPr/>
          </p:nvSpPr>
          <p:spPr bwMode="auto">
            <a:xfrm>
              <a:off x="5943600" y="33528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152" name="Text Box 7"/>
            <p:cNvSpPr txBox="1">
              <a:spLocks noChangeArrowheads="1"/>
            </p:cNvSpPr>
            <p:nvPr/>
          </p:nvSpPr>
          <p:spPr bwMode="auto">
            <a:xfrm>
              <a:off x="6003925" y="3389313"/>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Page offset</a:t>
              </a:r>
            </a:p>
          </p:txBody>
        </p:sp>
        <p:sp>
          <p:nvSpPr>
            <p:cNvPr id="390153" name="Text Box 8"/>
            <p:cNvSpPr txBox="1">
              <a:spLocks noChangeArrowheads="1"/>
            </p:cNvSpPr>
            <p:nvPr/>
          </p:nvSpPr>
          <p:spPr bwMode="auto">
            <a:xfrm>
              <a:off x="1812925" y="3389313"/>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800">
                  <a:latin typeface="Arial" pitchFamily="34" charset="0"/>
                  <a:cs typeface="Arial" pitchFamily="34" charset="0"/>
                </a:rPr>
                <a:t>Virtual page number</a:t>
              </a:r>
            </a:p>
          </p:txBody>
        </p:sp>
        <p:sp>
          <p:nvSpPr>
            <p:cNvPr id="390154" name="Text Box 9"/>
            <p:cNvSpPr txBox="1">
              <a:spLocks noChangeArrowheads="1"/>
            </p:cNvSpPr>
            <p:nvPr/>
          </p:nvSpPr>
          <p:spPr bwMode="auto">
            <a:xfrm>
              <a:off x="974725" y="3032125"/>
              <a:ext cx="7027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31  30                          .  .  .                                      12  11          .  .  .          0</a:t>
              </a:r>
            </a:p>
          </p:txBody>
        </p:sp>
        <p:sp>
          <p:nvSpPr>
            <p:cNvPr id="390156" name="AutoShape 18"/>
            <p:cNvSpPr>
              <a:spLocks noChangeArrowheads="1"/>
            </p:cNvSpPr>
            <p:nvPr/>
          </p:nvSpPr>
          <p:spPr bwMode="auto">
            <a:xfrm>
              <a:off x="2667000" y="4114800"/>
              <a:ext cx="1828800" cy="457200"/>
            </a:xfrm>
            <a:prstGeom prst="flowChartAlternateProcess">
              <a:avLst/>
            </a:prstGeom>
            <a:solidFill>
              <a:srgbClr val="FF0000">
                <a:alpha val="16862"/>
              </a:srgbClr>
            </a:solidFill>
            <a:ln w="28575">
              <a:solidFill>
                <a:srgbClr val="FF0000"/>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90157" name="Text Box 19"/>
            <p:cNvSpPr txBox="1">
              <a:spLocks noChangeArrowheads="1"/>
            </p:cNvSpPr>
            <p:nvPr/>
          </p:nvSpPr>
          <p:spPr bwMode="auto">
            <a:xfrm>
              <a:off x="2879725" y="4151313"/>
              <a:ext cx="1376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l-GR" altLang="en-US" sz="1800">
                  <a:latin typeface="Arial" pitchFamily="34" charset="0"/>
                  <a:cs typeface="Arial" pitchFamily="34" charset="0"/>
                </a:rPr>
                <a:t>Μετάφραση</a:t>
              </a:r>
              <a:endParaRPr lang="en-US" altLang="en-US" sz="1800">
                <a:latin typeface="Arial" pitchFamily="34" charset="0"/>
                <a:cs typeface="Arial" pitchFamily="34" charset="0"/>
              </a:endParaRPr>
            </a:p>
          </p:txBody>
        </p:sp>
        <p:sp>
          <p:nvSpPr>
            <p:cNvPr id="390158" name="Line 20"/>
            <p:cNvSpPr>
              <a:spLocks noChangeShapeType="1"/>
            </p:cNvSpPr>
            <p:nvPr/>
          </p:nvSpPr>
          <p:spPr bwMode="auto">
            <a:xfrm>
              <a:off x="3581400" y="373380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159" name="Line 21"/>
            <p:cNvSpPr>
              <a:spLocks noChangeShapeType="1"/>
            </p:cNvSpPr>
            <p:nvPr/>
          </p:nvSpPr>
          <p:spPr bwMode="auto">
            <a:xfrm>
              <a:off x="3581400" y="457200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160" name="Line 22"/>
            <p:cNvSpPr>
              <a:spLocks noChangeShapeType="1"/>
            </p:cNvSpPr>
            <p:nvPr/>
          </p:nvSpPr>
          <p:spPr bwMode="auto">
            <a:xfrm>
              <a:off x="6858000" y="3733800"/>
              <a:ext cx="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pPr>
              <a:defRPr/>
            </a:pPr>
            <a:fld id="{5EEACE32-4092-4490-AE32-42274955740B}" type="slidenum">
              <a:rPr lang="en-US"/>
              <a:pPr>
                <a:defRPr/>
              </a:pPr>
              <a:t>66</a:t>
            </a:fld>
            <a:endParaRPr lang="en-US"/>
          </a:p>
        </p:txBody>
      </p:sp>
      <p:sp>
        <p:nvSpPr>
          <p:cNvPr id="392195"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Εικονική Μνήμη</a:t>
            </a:r>
            <a:endParaRPr lang="en-US" altLang="en-US" smtClean="0">
              <a:solidFill>
                <a:schemeClr val="accent2"/>
              </a:solidFill>
            </a:endParaRPr>
          </a:p>
        </p:txBody>
      </p:sp>
      <p:sp>
        <p:nvSpPr>
          <p:cNvPr id="392196" name="Text Box 3"/>
          <p:cNvSpPr txBox="1">
            <a:spLocks noChangeArrowheads="1"/>
          </p:cNvSpPr>
          <p:nvPr/>
        </p:nvSpPr>
        <p:spPr bwMode="auto">
          <a:xfrm>
            <a:off x="533400" y="1371600"/>
            <a:ext cx="8143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Παρατηρούμε ότι παίρνει επιπλέον χρόνο (ένα </a:t>
            </a:r>
            <a:r>
              <a:rPr lang="en-US" altLang="en-US" sz="2400"/>
              <a:t>memory access</a:t>
            </a:r>
          </a:p>
          <a:p>
            <a:pPr eaLnBrk="1" hangingPunct="1"/>
            <a:r>
              <a:rPr lang="el-GR" altLang="en-US" sz="2400"/>
              <a:t>λόγω του </a:t>
            </a:r>
            <a:r>
              <a:rPr lang="en-US" altLang="en-US" sz="2400"/>
              <a:t>Page Table) </a:t>
            </a:r>
            <a:r>
              <a:rPr lang="el-GR" altLang="en-US" sz="2400"/>
              <a:t>για να χρησιμοποιήσουμε</a:t>
            </a:r>
            <a:r>
              <a:rPr lang="en-US" altLang="en-US" sz="2400"/>
              <a:t> </a:t>
            </a:r>
            <a:r>
              <a:rPr lang="el-GR" altLang="en-US" sz="2400"/>
              <a:t>εικονική μνήμη,</a:t>
            </a:r>
          </a:p>
          <a:p>
            <a:pPr eaLnBrk="1" hangingPunct="1"/>
            <a:r>
              <a:rPr lang="el-GR" altLang="en-US" sz="2400"/>
              <a:t>γεγονός που κάνει την χρήση μιας </a:t>
            </a:r>
            <a:r>
              <a:rPr lang="en-US" altLang="en-US" sz="2400"/>
              <a:t>cache </a:t>
            </a:r>
            <a:r>
              <a:rPr lang="el-GR" altLang="en-US" sz="2400"/>
              <a:t>λιγότερο αποδοτική</a:t>
            </a:r>
          </a:p>
          <a:p>
            <a:pPr eaLnBrk="1" hangingPunct="1"/>
            <a:endParaRPr lang="en-US" altLang="en-US" sz="2400"/>
          </a:p>
        </p:txBody>
      </p:sp>
      <p:grpSp>
        <p:nvGrpSpPr>
          <p:cNvPr id="392197" name="Group 4" descr="VIRTUAL MEMORY"/>
          <p:cNvGrpSpPr>
            <a:grpSpLocks/>
          </p:cNvGrpSpPr>
          <p:nvPr/>
        </p:nvGrpSpPr>
        <p:grpSpPr bwMode="auto">
          <a:xfrm>
            <a:off x="1219200" y="2971800"/>
            <a:ext cx="6565900" cy="1554163"/>
            <a:chOff x="600" y="464"/>
            <a:chExt cx="4136" cy="979"/>
          </a:xfrm>
        </p:grpSpPr>
        <p:sp>
          <p:nvSpPr>
            <p:cNvPr id="392199" name="Line 5"/>
            <p:cNvSpPr>
              <a:spLocks noChangeShapeType="1"/>
            </p:cNvSpPr>
            <p:nvPr/>
          </p:nvSpPr>
          <p:spPr bwMode="auto">
            <a:xfrm>
              <a:off x="632" y="536"/>
              <a:ext cx="6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00" name="Line 6"/>
            <p:cNvSpPr>
              <a:spLocks noChangeShapeType="1"/>
            </p:cNvSpPr>
            <p:nvPr/>
          </p:nvSpPr>
          <p:spPr bwMode="auto">
            <a:xfrm>
              <a:off x="1256" y="544"/>
              <a:ext cx="0" cy="5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01" name="Line 7"/>
            <p:cNvSpPr>
              <a:spLocks noChangeShapeType="1"/>
            </p:cNvSpPr>
            <p:nvPr/>
          </p:nvSpPr>
          <p:spPr bwMode="auto">
            <a:xfrm flipH="1">
              <a:off x="600" y="1152"/>
              <a:ext cx="66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02" name="Rectangle 8"/>
            <p:cNvSpPr>
              <a:spLocks noChangeArrowheads="1"/>
            </p:cNvSpPr>
            <p:nvPr/>
          </p:nvSpPr>
          <p:spPr bwMode="auto">
            <a:xfrm>
              <a:off x="664" y="768"/>
              <a:ext cx="38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CPU</a:t>
              </a:r>
            </a:p>
          </p:txBody>
        </p:sp>
        <p:sp>
          <p:nvSpPr>
            <p:cNvPr id="392203" name="Rectangle 9"/>
            <p:cNvSpPr>
              <a:spLocks noChangeArrowheads="1"/>
            </p:cNvSpPr>
            <p:nvPr/>
          </p:nvSpPr>
          <p:spPr bwMode="auto">
            <a:xfrm>
              <a:off x="1672" y="560"/>
              <a:ext cx="672"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b="1">
                  <a:latin typeface="Arial" pitchFamily="34" charset="0"/>
                  <a:cs typeface="Arial" pitchFamily="34" charset="0"/>
                </a:rPr>
                <a:t>Trans-</a:t>
              </a:r>
            </a:p>
            <a:p>
              <a:pPr algn="ctr"/>
              <a:r>
                <a:rPr lang="en-US" altLang="en-US" sz="1800" b="1">
                  <a:latin typeface="Arial" pitchFamily="34" charset="0"/>
                  <a:cs typeface="Arial" pitchFamily="34" charset="0"/>
                </a:rPr>
                <a:t>lation</a:t>
              </a:r>
            </a:p>
          </p:txBody>
        </p:sp>
        <p:sp>
          <p:nvSpPr>
            <p:cNvPr id="392204" name="Rectangle 10"/>
            <p:cNvSpPr>
              <a:spLocks noChangeArrowheads="1"/>
            </p:cNvSpPr>
            <p:nvPr/>
          </p:nvSpPr>
          <p:spPr bwMode="auto">
            <a:xfrm>
              <a:off x="2824" y="560"/>
              <a:ext cx="672"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b="1" dirty="0">
                  <a:latin typeface="Arial" pitchFamily="34" charset="0"/>
                  <a:cs typeface="Arial" pitchFamily="34" charset="0"/>
                </a:rPr>
                <a:t>Cache</a:t>
              </a:r>
            </a:p>
          </p:txBody>
        </p:sp>
        <p:sp>
          <p:nvSpPr>
            <p:cNvPr id="392205" name="Rectangle 11"/>
            <p:cNvSpPr>
              <a:spLocks noChangeArrowheads="1"/>
            </p:cNvSpPr>
            <p:nvPr/>
          </p:nvSpPr>
          <p:spPr bwMode="auto">
            <a:xfrm>
              <a:off x="4064" y="568"/>
              <a:ext cx="672"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b="1">
                  <a:latin typeface="Arial" pitchFamily="34" charset="0"/>
                  <a:cs typeface="Arial" pitchFamily="34" charset="0"/>
                </a:rPr>
                <a:t>Main</a:t>
              </a:r>
            </a:p>
            <a:p>
              <a:pPr algn="ctr"/>
              <a:r>
                <a:rPr lang="en-US" altLang="en-US" sz="1800" b="1">
                  <a:latin typeface="Arial" pitchFamily="34" charset="0"/>
                  <a:cs typeface="Arial" pitchFamily="34" charset="0"/>
                </a:rPr>
                <a:t>Memory</a:t>
              </a:r>
            </a:p>
          </p:txBody>
        </p:sp>
        <p:sp>
          <p:nvSpPr>
            <p:cNvPr id="392206" name="Line 12"/>
            <p:cNvSpPr>
              <a:spLocks noChangeShapeType="1"/>
            </p:cNvSpPr>
            <p:nvPr/>
          </p:nvSpPr>
          <p:spPr bwMode="auto">
            <a:xfrm>
              <a:off x="1264" y="648"/>
              <a:ext cx="39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2207" name="Line 13"/>
            <p:cNvSpPr>
              <a:spLocks noChangeShapeType="1"/>
            </p:cNvSpPr>
            <p:nvPr/>
          </p:nvSpPr>
          <p:spPr bwMode="auto">
            <a:xfrm>
              <a:off x="2344" y="648"/>
              <a:ext cx="46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2208" name="Line 14"/>
            <p:cNvSpPr>
              <a:spLocks noChangeShapeType="1"/>
            </p:cNvSpPr>
            <p:nvPr/>
          </p:nvSpPr>
          <p:spPr bwMode="auto">
            <a:xfrm>
              <a:off x="3504" y="632"/>
              <a:ext cx="54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2209" name="Line 15"/>
            <p:cNvSpPr>
              <a:spLocks noChangeShapeType="1"/>
            </p:cNvSpPr>
            <p:nvPr/>
          </p:nvSpPr>
          <p:spPr bwMode="auto">
            <a:xfrm flipH="1">
              <a:off x="3920" y="1040"/>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0" name="Line 16"/>
            <p:cNvSpPr>
              <a:spLocks noChangeShapeType="1"/>
            </p:cNvSpPr>
            <p:nvPr/>
          </p:nvSpPr>
          <p:spPr bwMode="auto">
            <a:xfrm>
              <a:off x="3928" y="1048"/>
              <a:ext cx="0" cy="36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1" name="Line 17"/>
            <p:cNvSpPr>
              <a:spLocks noChangeShapeType="1"/>
            </p:cNvSpPr>
            <p:nvPr/>
          </p:nvSpPr>
          <p:spPr bwMode="auto">
            <a:xfrm flipH="1">
              <a:off x="1408" y="1416"/>
              <a:ext cx="25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2" name="Line 18"/>
            <p:cNvSpPr>
              <a:spLocks noChangeShapeType="1"/>
            </p:cNvSpPr>
            <p:nvPr/>
          </p:nvSpPr>
          <p:spPr bwMode="auto">
            <a:xfrm flipV="1">
              <a:off x="1416" y="1072"/>
              <a:ext cx="0" cy="3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3" name="Line 19"/>
            <p:cNvSpPr>
              <a:spLocks noChangeShapeType="1"/>
            </p:cNvSpPr>
            <p:nvPr/>
          </p:nvSpPr>
          <p:spPr bwMode="auto">
            <a:xfrm flipH="1">
              <a:off x="1248" y="1080"/>
              <a:ext cx="17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2214" name="Line 20"/>
            <p:cNvSpPr>
              <a:spLocks noChangeShapeType="1"/>
            </p:cNvSpPr>
            <p:nvPr/>
          </p:nvSpPr>
          <p:spPr bwMode="auto">
            <a:xfrm flipV="1">
              <a:off x="3664" y="1048"/>
              <a:ext cx="0" cy="3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5" name="Line 21"/>
            <p:cNvSpPr>
              <a:spLocks noChangeShapeType="1"/>
            </p:cNvSpPr>
            <p:nvPr/>
          </p:nvSpPr>
          <p:spPr bwMode="auto">
            <a:xfrm flipH="1">
              <a:off x="3496" y="1056"/>
              <a:ext cx="17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2216" name="Line 22"/>
            <p:cNvSpPr>
              <a:spLocks noChangeShapeType="1"/>
            </p:cNvSpPr>
            <p:nvPr/>
          </p:nvSpPr>
          <p:spPr bwMode="auto">
            <a:xfrm flipH="1">
              <a:off x="2656" y="1040"/>
              <a:ext cx="1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7" name="Line 23"/>
            <p:cNvSpPr>
              <a:spLocks noChangeShapeType="1"/>
            </p:cNvSpPr>
            <p:nvPr/>
          </p:nvSpPr>
          <p:spPr bwMode="auto">
            <a:xfrm>
              <a:off x="2664" y="1048"/>
              <a:ext cx="0" cy="36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2218" name="Oval 24"/>
            <p:cNvSpPr>
              <a:spLocks noChangeArrowheads="1"/>
            </p:cNvSpPr>
            <p:nvPr/>
          </p:nvSpPr>
          <p:spPr bwMode="auto">
            <a:xfrm>
              <a:off x="3664" y="1392"/>
              <a:ext cx="16" cy="24"/>
            </a:xfrm>
            <a:prstGeom prst="ellipse">
              <a:avLst/>
            </a:prstGeom>
            <a:solidFill>
              <a:schemeClr val="accent1"/>
            </a:solidFill>
            <a:ln w="25400">
              <a:solidFill>
                <a:schemeClr val="tx1"/>
              </a:solidFill>
              <a:round/>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92219" name="Rectangle 25"/>
            <p:cNvSpPr>
              <a:spLocks noChangeArrowheads="1"/>
            </p:cNvSpPr>
            <p:nvPr/>
          </p:nvSpPr>
          <p:spPr bwMode="auto">
            <a:xfrm>
              <a:off x="1280" y="480"/>
              <a:ext cx="2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VA</a:t>
              </a:r>
            </a:p>
          </p:txBody>
        </p:sp>
        <p:sp>
          <p:nvSpPr>
            <p:cNvPr id="392220" name="Rectangle 26"/>
            <p:cNvSpPr>
              <a:spLocks noChangeArrowheads="1"/>
            </p:cNvSpPr>
            <p:nvPr/>
          </p:nvSpPr>
          <p:spPr bwMode="auto">
            <a:xfrm>
              <a:off x="2360" y="480"/>
              <a:ext cx="2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dirty="0">
                  <a:latin typeface="Arial" pitchFamily="34" charset="0"/>
                  <a:cs typeface="Arial" pitchFamily="34" charset="0"/>
                </a:rPr>
                <a:t>PA</a:t>
              </a:r>
            </a:p>
          </p:txBody>
        </p:sp>
        <p:sp>
          <p:nvSpPr>
            <p:cNvPr id="392221" name="Rectangle 27" descr="VIRTUAL MEMORY"/>
            <p:cNvSpPr>
              <a:spLocks noChangeArrowheads="1"/>
            </p:cNvSpPr>
            <p:nvPr/>
          </p:nvSpPr>
          <p:spPr bwMode="auto">
            <a:xfrm>
              <a:off x="3536" y="464"/>
              <a:ext cx="4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dirty="0">
                  <a:latin typeface="Arial" pitchFamily="34" charset="0"/>
                  <a:cs typeface="Arial" pitchFamily="34" charset="0"/>
                </a:rPr>
                <a:t>miss</a:t>
              </a:r>
            </a:p>
          </p:txBody>
        </p:sp>
        <p:sp>
          <p:nvSpPr>
            <p:cNvPr id="392222" name="Rectangle 28"/>
            <p:cNvSpPr>
              <a:spLocks noChangeArrowheads="1"/>
            </p:cNvSpPr>
            <p:nvPr/>
          </p:nvSpPr>
          <p:spPr bwMode="auto">
            <a:xfrm>
              <a:off x="2408" y="1088"/>
              <a:ext cx="25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hit</a:t>
              </a:r>
            </a:p>
          </p:txBody>
        </p:sp>
        <p:sp>
          <p:nvSpPr>
            <p:cNvPr id="392223" name="Rectangle 29"/>
            <p:cNvSpPr>
              <a:spLocks noChangeArrowheads="1"/>
            </p:cNvSpPr>
            <p:nvPr/>
          </p:nvSpPr>
          <p:spPr bwMode="auto">
            <a:xfrm>
              <a:off x="1816" y="1264"/>
              <a:ext cx="37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data</a:t>
              </a:r>
            </a:p>
          </p:txBody>
        </p:sp>
      </p:grpSp>
      <p:sp>
        <p:nvSpPr>
          <p:cNvPr id="392198" name="Text Box 30"/>
          <p:cNvSpPr txBox="1">
            <a:spLocks noChangeArrowheads="1"/>
          </p:cNvSpPr>
          <p:nvPr/>
        </p:nvSpPr>
        <p:spPr bwMode="auto">
          <a:xfrm>
            <a:off x="669925" y="4994275"/>
            <a:ext cx="81772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Η λύση είναι να χρησιμοποιήσουμε ένα </a:t>
            </a:r>
            <a:r>
              <a:rPr lang="en-US" altLang="en-US" sz="2400" b="1">
                <a:solidFill>
                  <a:srgbClr val="FF9900"/>
                </a:solidFill>
              </a:rPr>
              <a:t>Translation Lookahead</a:t>
            </a:r>
          </a:p>
          <a:p>
            <a:pPr eaLnBrk="1" hangingPunct="1"/>
            <a:r>
              <a:rPr lang="en-US" altLang="en-US" sz="2400" b="1">
                <a:solidFill>
                  <a:srgbClr val="FF9900"/>
                </a:solidFill>
              </a:rPr>
              <a:t>Buffer (TLB, Buffer </a:t>
            </a:r>
            <a:r>
              <a:rPr lang="el-GR" altLang="en-US" sz="2400" b="1">
                <a:solidFill>
                  <a:srgbClr val="FF9900"/>
                </a:solidFill>
              </a:rPr>
              <a:t>μετάφρασης)</a:t>
            </a:r>
            <a:r>
              <a:rPr lang="el-GR" altLang="en-US" sz="2400"/>
              <a:t> που κρατά αντίτυπα του</a:t>
            </a:r>
          </a:p>
          <a:p>
            <a:pPr eaLnBrk="1" hangingPunct="1"/>
            <a:r>
              <a:rPr lang="en-US" altLang="en-US" sz="2400"/>
              <a:t>Page Table </a:t>
            </a:r>
            <a:r>
              <a:rPr lang="el-GR" altLang="en-US" sz="2400"/>
              <a:t>για πρόσφατες αναφορές.</a:t>
            </a:r>
            <a:endParaRPr lang="en-US" altLang="en-US" sz="24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9E41CF7C-73C4-402E-8315-C845D0C5DBA1}" type="slidenum">
              <a:rPr lang="en-US"/>
              <a:pPr>
                <a:defRPr/>
              </a:pPr>
              <a:t>67</a:t>
            </a:fld>
            <a:endParaRPr lang="en-US"/>
          </a:p>
        </p:txBody>
      </p:sp>
      <p:sp>
        <p:nvSpPr>
          <p:cNvPr id="394243" name="Rectangle 2"/>
          <p:cNvSpPr>
            <a:spLocks noGrp="1" noChangeArrowheads="1"/>
          </p:cNvSpPr>
          <p:nvPr>
            <p:ph type="title"/>
          </p:nvPr>
        </p:nvSpPr>
        <p:spPr>
          <a:xfrm>
            <a:off x="685800" y="0"/>
            <a:ext cx="7772400" cy="1143000"/>
          </a:xfrm>
        </p:spPr>
        <p:txBody>
          <a:bodyPr/>
          <a:lstStyle/>
          <a:p>
            <a:pPr eaLnBrk="1" hangingPunct="1"/>
            <a:r>
              <a:rPr lang="el-GR" altLang="en-US" smtClean="0">
                <a:solidFill>
                  <a:schemeClr val="accent2"/>
                </a:solidFill>
              </a:rPr>
              <a:t>Εικονική Μνήμη </a:t>
            </a:r>
            <a:endParaRPr lang="en-US" altLang="en-US" smtClean="0">
              <a:solidFill>
                <a:schemeClr val="accent2"/>
              </a:solidFill>
            </a:endParaRPr>
          </a:p>
        </p:txBody>
      </p:sp>
      <p:sp>
        <p:nvSpPr>
          <p:cNvPr id="394244" name="Rectangle 3"/>
          <p:cNvSpPr>
            <a:spLocks noGrp="1" noChangeArrowheads="1"/>
          </p:cNvSpPr>
          <p:nvPr>
            <p:ph type="body" idx="1"/>
          </p:nvPr>
        </p:nvSpPr>
        <p:spPr>
          <a:xfrm>
            <a:off x="120650" y="1371600"/>
            <a:ext cx="8610600" cy="4876800"/>
          </a:xfrm>
        </p:spPr>
        <p:txBody>
          <a:bodyPr/>
          <a:lstStyle/>
          <a:p>
            <a:pPr eaLnBrk="1" hangingPunct="1"/>
            <a:r>
              <a:rPr lang="el-GR" altLang="en-US" sz="2400" dirty="0" smtClean="0"/>
              <a:t>Όπως η </a:t>
            </a:r>
            <a:r>
              <a:rPr lang="en-US" altLang="en-US" sz="2400" dirty="0" smtClean="0"/>
              <a:t>cache, </a:t>
            </a:r>
            <a:r>
              <a:rPr lang="el-GR" altLang="en-US" sz="2400" dirty="0" smtClean="0"/>
              <a:t>το </a:t>
            </a:r>
            <a:r>
              <a:rPr lang="en-US" altLang="en-US" sz="2400" dirty="0" smtClean="0"/>
              <a:t>TLB </a:t>
            </a:r>
            <a:r>
              <a:rPr lang="el-GR" altLang="en-US" sz="2400" dirty="0" smtClean="0"/>
              <a:t>μπορεί να είναι </a:t>
            </a:r>
            <a:r>
              <a:rPr lang="en-US" altLang="en-US" sz="2400" dirty="0" smtClean="0"/>
              <a:t>direct mapped, fully associative, </a:t>
            </a:r>
            <a:r>
              <a:rPr lang="el-GR" altLang="en-US" sz="2400" dirty="0" smtClean="0"/>
              <a:t>ή </a:t>
            </a:r>
            <a:r>
              <a:rPr lang="en-US" altLang="en-US" sz="2400" dirty="0" smtClean="0"/>
              <a:t>set associative</a:t>
            </a:r>
            <a:endParaRPr lang="el-GR" altLang="en-US" sz="2400" dirty="0" smtClean="0"/>
          </a:p>
          <a:p>
            <a:pPr eaLnBrk="1" hangingPunct="1"/>
            <a:endParaRPr lang="el-GR" altLang="en-US" sz="2400" dirty="0" smtClean="0"/>
          </a:p>
          <a:p>
            <a:pPr eaLnBrk="1" hangingPunct="1"/>
            <a:endParaRPr lang="el-GR" altLang="en-US" sz="2400" dirty="0" smtClean="0"/>
          </a:p>
          <a:p>
            <a:pPr eaLnBrk="1" hangingPunct="1"/>
            <a:endParaRPr lang="el-GR" altLang="en-US" sz="2400" dirty="0" smtClean="0"/>
          </a:p>
          <a:p>
            <a:pPr eaLnBrk="1" hangingPunct="1"/>
            <a:endParaRPr lang="el-GR" altLang="en-US" sz="2400" dirty="0" smtClean="0"/>
          </a:p>
          <a:p>
            <a:pPr eaLnBrk="1" hangingPunct="1"/>
            <a:endParaRPr lang="el-GR" altLang="en-US" sz="2400" dirty="0" smtClean="0"/>
          </a:p>
          <a:p>
            <a:pPr eaLnBrk="1" hangingPunct="1"/>
            <a:endParaRPr lang="en-US" altLang="en-US" sz="2400" dirty="0" smtClean="0"/>
          </a:p>
          <a:p>
            <a:pPr eaLnBrk="1" hangingPunct="1"/>
            <a:r>
              <a:rPr lang="el-GR" altLang="en-US" sz="2400" dirty="0" smtClean="0"/>
              <a:t>Προσπέλαση σε </a:t>
            </a:r>
            <a:r>
              <a:rPr lang="en-US" altLang="en-US" sz="2400" dirty="0" smtClean="0"/>
              <a:t>TLBs </a:t>
            </a:r>
            <a:r>
              <a:rPr lang="el-GR" altLang="en-US" sz="2400" dirty="0" smtClean="0"/>
              <a:t>είναι πιο γρήγορη από αυτή σε </a:t>
            </a:r>
            <a:r>
              <a:rPr lang="en-US" altLang="en-US" sz="2400" dirty="0" smtClean="0"/>
              <a:t>cache </a:t>
            </a:r>
            <a:r>
              <a:rPr lang="el-GR" altLang="en-US" sz="2400" dirty="0" smtClean="0"/>
              <a:t>επειδή έχουν μικρό μέγεθος</a:t>
            </a:r>
          </a:p>
          <a:p>
            <a:pPr lvl="1" eaLnBrk="1" hangingPunct="1"/>
            <a:r>
              <a:rPr lang="el-GR" altLang="en-US" sz="2000" dirty="0" smtClean="0"/>
              <a:t>Τα </a:t>
            </a:r>
            <a:r>
              <a:rPr lang="en-US" altLang="en-US" sz="2000" dirty="0" smtClean="0"/>
              <a:t>TLBs </a:t>
            </a:r>
            <a:r>
              <a:rPr lang="el-GR" altLang="en-US" sz="2000" dirty="0" smtClean="0"/>
              <a:t>έχουν 128 με 256 </a:t>
            </a:r>
            <a:r>
              <a:rPr lang="en-US" altLang="en-US" sz="2000" dirty="0" smtClean="0"/>
              <a:t>entries </a:t>
            </a:r>
            <a:r>
              <a:rPr lang="el-GR" altLang="en-US" sz="2000" dirty="0" smtClean="0"/>
              <a:t>στις σύγχρονες μηχανές</a:t>
            </a:r>
            <a:endParaRPr lang="en-US" altLang="en-US" sz="2000" dirty="0" smtClean="0"/>
          </a:p>
        </p:txBody>
      </p:sp>
      <p:sp>
        <p:nvSpPr>
          <p:cNvPr id="394246" name="Rectangle 5"/>
          <p:cNvSpPr>
            <a:spLocks noChangeArrowheads="1"/>
          </p:cNvSpPr>
          <p:nvPr/>
        </p:nvSpPr>
        <p:spPr bwMode="auto">
          <a:xfrm>
            <a:off x="990600" y="2590800"/>
            <a:ext cx="73025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  V    Virtual Page #      Physical Page #    Dirty    Ref     Access</a:t>
            </a:r>
          </a:p>
        </p:txBody>
      </p:sp>
      <p:grpSp>
        <p:nvGrpSpPr>
          <p:cNvPr id="2" name="Group 1" descr="VIRTUAL MEMORY"/>
          <p:cNvGrpSpPr/>
          <p:nvPr/>
        </p:nvGrpSpPr>
        <p:grpSpPr>
          <a:xfrm>
            <a:off x="990600" y="2559050"/>
            <a:ext cx="6870700" cy="1498600"/>
            <a:chOff x="990600" y="2559050"/>
            <a:chExt cx="6870700" cy="1498600"/>
          </a:xfrm>
        </p:grpSpPr>
        <p:sp>
          <p:nvSpPr>
            <p:cNvPr id="394245" name="Rectangle 4"/>
            <p:cNvSpPr>
              <a:spLocks noChangeArrowheads="1"/>
            </p:cNvSpPr>
            <p:nvPr/>
          </p:nvSpPr>
          <p:spPr bwMode="auto">
            <a:xfrm>
              <a:off x="990600" y="2559050"/>
              <a:ext cx="6858000" cy="1473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94247" name="Line 6"/>
            <p:cNvSpPr>
              <a:spLocks noChangeShapeType="1"/>
            </p:cNvSpPr>
            <p:nvPr/>
          </p:nvSpPr>
          <p:spPr bwMode="auto">
            <a:xfrm>
              <a:off x="3314700" y="2559050"/>
              <a:ext cx="0" cy="1473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4248" name="Line 7"/>
            <p:cNvSpPr>
              <a:spLocks noChangeShapeType="1"/>
            </p:cNvSpPr>
            <p:nvPr/>
          </p:nvSpPr>
          <p:spPr bwMode="auto">
            <a:xfrm flipH="1">
              <a:off x="5397500" y="2584450"/>
              <a:ext cx="0" cy="144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4249" name="Line 8"/>
            <p:cNvSpPr>
              <a:spLocks noChangeShapeType="1"/>
            </p:cNvSpPr>
            <p:nvPr/>
          </p:nvSpPr>
          <p:spPr bwMode="auto">
            <a:xfrm>
              <a:off x="1447800" y="2584450"/>
              <a:ext cx="0" cy="1473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4250" name="Line 9"/>
            <p:cNvSpPr>
              <a:spLocks noChangeShapeType="1"/>
            </p:cNvSpPr>
            <p:nvPr/>
          </p:nvSpPr>
          <p:spPr bwMode="auto">
            <a:xfrm>
              <a:off x="6096000" y="2584450"/>
              <a:ext cx="0" cy="144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4251" name="Line 10"/>
            <p:cNvSpPr>
              <a:spLocks noChangeShapeType="1"/>
            </p:cNvSpPr>
            <p:nvPr/>
          </p:nvSpPr>
          <p:spPr bwMode="auto">
            <a:xfrm>
              <a:off x="990600" y="2857500"/>
              <a:ext cx="6870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4252" name="Line 11"/>
            <p:cNvSpPr>
              <a:spLocks noChangeShapeType="1"/>
            </p:cNvSpPr>
            <p:nvPr/>
          </p:nvSpPr>
          <p:spPr bwMode="auto">
            <a:xfrm>
              <a:off x="6858000" y="2584450"/>
              <a:ext cx="0" cy="144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pPr>
              <a:defRPr/>
            </a:pPr>
            <a:fld id="{AB5E2B00-86BA-4454-ABA6-C6404671B82F}" type="slidenum">
              <a:rPr lang="en-US"/>
              <a:pPr>
                <a:defRPr/>
              </a:pPr>
              <a:t>68</a:t>
            </a:fld>
            <a:endParaRPr lang="en-US"/>
          </a:p>
        </p:txBody>
      </p:sp>
      <p:sp>
        <p:nvSpPr>
          <p:cNvPr id="395267" name="Rectangle 2"/>
          <p:cNvSpPr>
            <a:spLocks noGrp="1" noChangeArrowheads="1"/>
          </p:cNvSpPr>
          <p:nvPr>
            <p:ph type="title"/>
          </p:nvPr>
        </p:nvSpPr>
        <p:spPr>
          <a:xfrm>
            <a:off x="762000" y="0"/>
            <a:ext cx="7772400" cy="1143000"/>
          </a:xfrm>
        </p:spPr>
        <p:txBody>
          <a:bodyPr/>
          <a:lstStyle/>
          <a:p>
            <a:pPr eaLnBrk="1" hangingPunct="1"/>
            <a:r>
              <a:rPr lang="el-GR" altLang="en-US" smtClean="0">
                <a:solidFill>
                  <a:schemeClr val="accent2"/>
                </a:solidFill>
              </a:rPr>
              <a:t>Εικονική Μνήμη</a:t>
            </a:r>
            <a:endParaRPr lang="en-US" altLang="en-US" smtClean="0">
              <a:solidFill>
                <a:schemeClr val="accent2"/>
              </a:solidFill>
            </a:endParaRPr>
          </a:p>
        </p:txBody>
      </p:sp>
      <p:sp>
        <p:nvSpPr>
          <p:cNvPr id="395268" name="Rectangle 3"/>
          <p:cNvSpPr>
            <a:spLocks noGrp="1" noChangeArrowheads="1"/>
          </p:cNvSpPr>
          <p:nvPr>
            <p:ph type="body" idx="1"/>
          </p:nvPr>
        </p:nvSpPr>
        <p:spPr>
          <a:xfrm>
            <a:off x="152400" y="3886200"/>
            <a:ext cx="8458200" cy="2743200"/>
          </a:xfrm>
        </p:spPr>
        <p:txBody>
          <a:bodyPr/>
          <a:lstStyle/>
          <a:p>
            <a:pPr eaLnBrk="1" hangingPunct="1"/>
            <a:r>
              <a:rPr lang="en-US" altLang="en-US" sz="2800" smtClean="0"/>
              <a:t>TLB miss: </a:t>
            </a:r>
            <a:r>
              <a:rPr lang="el-GR" altLang="en-US" sz="2400" smtClean="0"/>
              <a:t>λείπει η σελίδα </a:t>
            </a:r>
            <a:r>
              <a:rPr lang="en-US" altLang="en-US" sz="2400" smtClean="0"/>
              <a:t>(</a:t>
            </a:r>
            <a:r>
              <a:rPr lang="en-US" altLang="en-US" sz="2400" b="1" smtClean="0">
                <a:solidFill>
                  <a:srgbClr val="CC0099"/>
                </a:solidFill>
              </a:rPr>
              <a:t>page fault</a:t>
            </a:r>
            <a:r>
              <a:rPr lang="en-US" altLang="en-US" sz="2400" smtClean="0"/>
              <a:t>) </a:t>
            </a:r>
            <a:r>
              <a:rPr lang="el-GR" altLang="en-US" sz="2400" smtClean="0"/>
              <a:t>ή απλά είναι </a:t>
            </a:r>
            <a:r>
              <a:rPr lang="en-US" altLang="en-US" sz="2400" smtClean="0"/>
              <a:t>miss?</a:t>
            </a:r>
          </a:p>
          <a:p>
            <a:pPr lvl="1" eaLnBrk="1" hangingPunct="1"/>
            <a:r>
              <a:rPr lang="el-GR" altLang="en-US" sz="2000" smtClean="0"/>
              <a:t>Αν η σελίδα είναι στην μνήμη τότε στο </a:t>
            </a:r>
            <a:r>
              <a:rPr lang="en-US" altLang="en-US" sz="2000" smtClean="0"/>
              <a:t>miss </a:t>
            </a:r>
            <a:r>
              <a:rPr lang="el-GR" altLang="en-US" sz="2000" smtClean="0"/>
              <a:t>απλά φορτώνουμε την πληροφορία μετάφρασης από το </a:t>
            </a:r>
            <a:r>
              <a:rPr lang="en-US" altLang="en-US" sz="2000" smtClean="0"/>
              <a:t>page table </a:t>
            </a:r>
            <a:r>
              <a:rPr lang="el-GR" altLang="en-US" sz="2000" smtClean="0"/>
              <a:t>στο </a:t>
            </a:r>
            <a:r>
              <a:rPr lang="en-US" altLang="en-US" sz="2000" smtClean="0"/>
              <a:t>TLB</a:t>
            </a:r>
          </a:p>
          <a:p>
            <a:pPr lvl="2" eaLnBrk="1" hangingPunct="1"/>
            <a:r>
              <a:rPr lang="en-US" altLang="en-US" sz="1800" smtClean="0"/>
              <a:t>10s </a:t>
            </a:r>
            <a:r>
              <a:rPr lang="el-GR" altLang="en-US" sz="1800" smtClean="0"/>
              <a:t>κύκλων για να γίνει η φόρτωση</a:t>
            </a:r>
          </a:p>
          <a:p>
            <a:pPr lvl="1" eaLnBrk="1" hangingPunct="1"/>
            <a:r>
              <a:rPr lang="el-GR" altLang="en-US" sz="2000" smtClean="0"/>
              <a:t>Αν η σελίδα δεν είναι στην μνήμη, έχουμε </a:t>
            </a:r>
            <a:r>
              <a:rPr lang="en-US" altLang="en-US" sz="2000" smtClean="0"/>
              <a:t>page fault</a:t>
            </a:r>
          </a:p>
          <a:p>
            <a:pPr lvl="2" eaLnBrk="1" hangingPunct="1"/>
            <a:r>
              <a:rPr lang="en-US" altLang="en-US" sz="1800" smtClean="0"/>
              <a:t>1,000,000s </a:t>
            </a:r>
            <a:r>
              <a:rPr lang="el-GR" altLang="en-US" sz="1800" smtClean="0"/>
              <a:t>κύκλων για να φορτώσουμε την σελίδα στην μνήμη</a:t>
            </a:r>
          </a:p>
          <a:p>
            <a:pPr eaLnBrk="1" hangingPunct="1"/>
            <a:r>
              <a:rPr lang="el-GR" altLang="en-US" sz="2400" smtClean="0"/>
              <a:t>Τα περισσότερα </a:t>
            </a:r>
            <a:r>
              <a:rPr lang="en-US" altLang="en-US" sz="2400" smtClean="0"/>
              <a:t>misses </a:t>
            </a:r>
            <a:r>
              <a:rPr lang="el-GR" altLang="en-US" sz="2400" smtClean="0"/>
              <a:t>δεν είναι συνήθως </a:t>
            </a:r>
            <a:r>
              <a:rPr lang="en-US" altLang="en-US" sz="2400" smtClean="0"/>
              <a:t>page faults</a:t>
            </a:r>
            <a:r>
              <a:rPr lang="el-GR" altLang="en-US" sz="2400" smtClean="0"/>
              <a:t> </a:t>
            </a:r>
            <a:r>
              <a:rPr lang="en-US" altLang="en-US" sz="2400" smtClean="0"/>
              <a:t> </a:t>
            </a:r>
          </a:p>
        </p:txBody>
      </p:sp>
      <p:grpSp>
        <p:nvGrpSpPr>
          <p:cNvPr id="395269" name="Group 4" descr="VIRTUAL MEMORY"/>
          <p:cNvGrpSpPr>
            <a:grpSpLocks/>
          </p:cNvGrpSpPr>
          <p:nvPr/>
        </p:nvGrpSpPr>
        <p:grpSpPr bwMode="auto">
          <a:xfrm>
            <a:off x="1143000" y="762000"/>
            <a:ext cx="6565900" cy="2908300"/>
            <a:chOff x="720" y="624"/>
            <a:chExt cx="4136" cy="1832"/>
          </a:xfrm>
        </p:grpSpPr>
        <p:sp>
          <p:nvSpPr>
            <p:cNvPr id="395270" name="Line 5"/>
            <p:cNvSpPr>
              <a:spLocks noChangeShapeType="1"/>
            </p:cNvSpPr>
            <p:nvPr/>
          </p:nvSpPr>
          <p:spPr bwMode="auto">
            <a:xfrm>
              <a:off x="752" y="824"/>
              <a:ext cx="6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5271" name="Line 6"/>
            <p:cNvSpPr>
              <a:spLocks noChangeShapeType="1"/>
            </p:cNvSpPr>
            <p:nvPr/>
          </p:nvSpPr>
          <p:spPr bwMode="auto">
            <a:xfrm>
              <a:off x="1376" y="832"/>
              <a:ext cx="0" cy="5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5272" name="Line 7"/>
            <p:cNvSpPr>
              <a:spLocks noChangeShapeType="1"/>
            </p:cNvSpPr>
            <p:nvPr/>
          </p:nvSpPr>
          <p:spPr bwMode="auto">
            <a:xfrm flipH="1">
              <a:off x="720" y="1440"/>
              <a:ext cx="66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5273" name="Rectangle 8"/>
            <p:cNvSpPr>
              <a:spLocks noChangeArrowheads="1"/>
            </p:cNvSpPr>
            <p:nvPr/>
          </p:nvSpPr>
          <p:spPr bwMode="auto">
            <a:xfrm>
              <a:off x="784" y="1056"/>
              <a:ext cx="38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CPU</a:t>
              </a:r>
            </a:p>
          </p:txBody>
        </p:sp>
        <p:sp>
          <p:nvSpPr>
            <p:cNvPr id="395274" name="Rectangle 9"/>
            <p:cNvSpPr>
              <a:spLocks noChangeArrowheads="1"/>
            </p:cNvSpPr>
            <p:nvPr/>
          </p:nvSpPr>
          <p:spPr bwMode="auto">
            <a:xfrm>
              <a:off x="1792" y="848"/>
              <a:ext cx="672"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b="1">
                  <a:latin typeface="Arial" pitchFamily="34" charset="0"/>
                  <a:cs typeface="Arial" pitchFamily="34" charset="0"/>
                </a:rPr>
                <a:t>TLB</a:t>
              </a:r>
            </a:p>
            <a:p>
              <a:pPr algn="ctr"/>
              <a:r>
                <a:rPr lang="en-US" altLang="en-US" sz="1800" b="1">
                  <a:latin typeface="Arial" pitchFamily="34" charset="0"/>
                  <a:cs typeface="Arial" pitchFamily="34" charset="0"/>
                </a:rPr>
                <a:t>Lookup</a:t>
              </a:r>
            </a:p>
          </p:txBody>
        </p:sp>
        <p:sp>
          <p:nvSpPr>
            <p:cNvPr id="395275" name="Rectangle 10"/>
            <p:cNvSpPr>
              <a:spLocks noChangeArrowheads="1"/>
            </p:cNvSpPr>
            <p:nvPr/>
          </p:nvSpPr>
          <p:spPr bwMode="auto">
            <a:xfrm>
              <a:off x="2944" y="848"/>
              <a:ext cx="672"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b="1">
                  <a:latin typeface="Arial" pitchFamily="34" charset="0"/>
                  <a:cs typeface="Arial" pitchFamily="34" charset="0"/>
                </a:rPr>
                <a:t>Cache</a:t>
              </a:r>
            </a:p>
          </p:txBody>
        </p:sp>
        <p:sp>
          <p:nvSpPr>
            <p:cNvPr id="395276" name="Rectangle 11"/>
            <p:cNvSpPr>
              <a:spLocks noChangeArrowheads="1"/>
            </p:cNvSpPr>
            <p:nvPr/>
          </p:nvSpPr>
          <p:spPr bwMode="auto">
            <a:xfrm>
              <a:off x="4184" y="856"/>
              <a:ext cx="672"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b="1">
                  <a:latin typeface="Arial" pitchFamily="34" charset="0"/>
                  <a:cs typeface="Arial" pitchFamily="34" charset="0"/>
                </a:rPr>
                <a:t>Main</a:t>
              </a:r>
            </a:p>
            <a:p>
              <a:pPr algn="ctr"/>
              <a:r>
                <a:rPr lang="en-US" altLang="en-US" sz="1800" b="1">
                  <a:latin typeface="Arial" pitchFamily="34" charset="0"/>
                  <a:cs typeface="Arial" pitchFamily="34" charset="0"/>
                </a:rPr>
                <a:t>Memory</a:t>
              </a:r>
            </a:p>
          </p:txBody>
        </p:sp>
        <p:sp>
          <p:nvSpPr>
            <p:cNvPr id="395277" name="Line 12"/>
            <p:cNvSpPr>
              <a:spLocks noChangeShapeType="1"/>
            </p:cNvSpPr>
            <p:nvPr/>
          </p:nvSpPr>
          <p:spPr bwMode="auto">
            <a:xfrm>
              <a:off x="1384" y="936"/>
              <a:ext cx="39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278" name="Line 13"/>
            <p:cNvSpPr>
              <a:spLocks noChangeShapeType="1"/>
            </p:cNvSpPr>
            <p:nvPr/>
          </p:nvSpPr>
          <p:spPr bwMode="auto">
            <a:xfrm>
              <a:off x="2464" y="936"/>
              <a:ext cx="46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279" name="Line 14"/>
            <p:cNvSpPr>
              <a:spLocks noChangeShapeType="1"/>
            </p:cNvSpPr>
            <p:nvPr/>
          </p:nvSpPr>
          <p:spPr bwMode="auto">
            <a:xfrm>
              <a:off x="3624" y="920"/>
              <a:ext cx="54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280" name="Line 15"/>
            <p:cNvSpPr>
              <a:spLocks noChangeShapeType="1"/>
            </p:cNvSpPr>
            <p:nvPr/>
          </p:nvSpPr>
          <p:spPr bwMode="auto">
            <a:xfrm flipH="1">
              <a:off x="4040" y="1328"/>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5281" name="Line 16"/>
            <p:cNvSpPr>
              <a:spLocks noChangeShapeType="1"/>
            </p:cNvSpPr>
            <p:nvPr/>
          </p:nvSpPr>
          <p:spPr bwMode="auto">
            <a:xfrm>
              <a:off x="4056" y="1336"/>
              <a:ext cx="8" cy="11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5282" name="Line 17"/>
            <p:cNvSpPr>
              <a:spLocks noChangeShapeType="1"/>
            </p:cNvSpPr>
            <p:nvPr/>
          </p:nvSpPr>
          <p:spPr bwMode="auto">
            <a:xfrm flipH="1" flipV="1">
              <a:off x="1568" y="2448"/>
              <a:ext cx="1216" cy="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5283" name="Line 18"/>
            <p:cNvSpPr>
              <a:spLocks noChangeShapeType="1"/>
            </p:cNvSpPr>
            <p:nvPr/>
          </p:nvSpPr>
          <p:spPr bwMode="auto">
            <a:xfrm flipH="1" flipV="1">
              <a:off x="1568" y="1344"/>
              <a:ext cx="0" cy="11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5284" name="Line 19"/>
            <p:cNvSpPr>
              <a:spLocks noChangeShapeType="1"/>
            </p:cNvSpPr>
            <p:nvPr/>
          </p:nvSpPr>
          <p:spPr bwMode="auto">
            <a:xfrm flipH="1" flipV="1">
              <a:off x="1376" y="1392"/>
              <a:ext cx="19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285" name="Line 20"/>
            <p:cNvSpPr>
              <a:spLocks noChangeShapeType="1"/>
            </p:cNvSpPr>
            <p:nvPr/>
          </p:nvSpPr>
          <p:spPr bwMode="auto">
            <a:xfrm flipH="1">
              <a:off x="3616" y="1344"/>
              <a:ext cx="17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286" name="Line 21"/>
            <p:cNvSpPr>
              <a:spLocks noChangeShapeType="1"/>
            </p:cNvSpPr>
            <p:nvPr/>
          </p:nvSpPr>
          <p:spPr bwMode="auto">
            <a:xfrm>
              <a:off x="2816" y="1344"/>
              <a:ext cx="0" cy="110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287" name="Rectangle 22"/>
            <p:cNvSpPr>
              <a:spLocks noChangeArrowheads="1"/>
            </p:cNvSpPr>
            <p:nvPr/>
          </p:nvSpPr>
          <p:spPr bwMode="auto">
            <a:xfrm>
              <a:off x="1400" y="768"/>
              <a:ext cx="2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VA</a:t>
              </a:r>
            </a:p>
          </p:txBody>
        </p:sp>
        <p:sp>
          <p:nvSpPr>
            <p:cNvPr id="395288" name="Rectangle 23"/>
            <p:cNvSpPr>
              <a:spLocks noChangeArrowheads="1"/>
            </p:cNvSpPr>
            <p:nvPr/>
          </p:nvSpPr>
          <p:spPr bwMode="auto">
            <a:xfrm>
              <a:off x="2480" y="768"/>
              <a:ext cx="2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PA</a:t>
              </a:r>
            </a:p>
          </p:txBody>
        </p:sp>
        <p:sp>
          <p:nvSpPr>
            <p:cNvPr id="395289" name="Rectangle 24"/>
            <p:cNvSpPr>
              <a:spLocks noChangeArrowheads="1"/>
            </p:cNvSpPr>
            <p:nvPr/>
          </p:nvSpPr>
          <p:spPr bwMode="auto">
            <a:xfrm>
              <a:off x="3656" y="752"/>
              <a:ext cx="4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miss</a:t>
              </a:r>
            </a:p>
          </p:txBody>
        </p:sp>
        <p:sp>
          <p:nvSpPr>
            <p:cNvPr id="395290" name="Rectangle 25"/>
            <p:cNvSpPr>
              <a:spLocks noChangeArrowheads="1"/>
            </p:cNvSpPr>
            <p:nvPr/>
          </p:nvSpPr>
          <p:spPr bwMode="auto">
            <a:xfrm>
              <a:off x="2880" y="1464"/>
              <a:ext cx="25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hit</a:t>
              </a:r>
            </a:p>
          </p:txBody>
        </p:sp>
        <p:sp>
          <p:nvSpPr>
            <p:cNvPr id="395291" name="Rectangle 26"/>
            <p:cNvSpPr>
              <a:spLocks noChangeArrowheads="1"/>
            </p:cNvSpPr>
            <p:nvPr/>
          </p:nvSpPr>
          <p:spPr bwMode="auto">
            <a:xfrm>
              <a:off x="3120" y="2272"/>
              <a:ext cx="37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data</a:t>
              </a:r>
            </a:p>
          </p:txBody>
        </p:sp>
        <p:sp>
          <p:nvSpPr>
            <p:cNvPr id="395292" name="Rectangle 27"/>
            <p:cNvSpPr>
              <a:spLocks noChangeArrowheads="1"/>
            </p:cNvSpPr>
            <p:nvPr/>
          </p:nvSpPr>
          <p:spPr bwMode="auto">
            <a:xfrm>
              <a:off x="1792" y="1712"/>
              <a:ext cx="672" cy="56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800" b="1" dirty="0">
                  <a:latin typeface="Arial" pitchFamily="34" charset="0"/>
                  <a:cs typeface="Arial" pitchFamily="34" charset="0"/>
                </a:rPr>
                <a:t>Trans-</a:t>
              </a:r>
            </a:p>
            <a:p>
              <a:pPr algn="ctr"/>
              <a:r>
                <a:rPr lang="en-US" altLang="en-US" sz="1800" b="1" dirty="0" err="1">
                  <a:latin typeface="Arial" pitchFamily="34" charset="0"/>
                  <a:cs typeface="Arial" pitchFamily="34" charset="0"/>
                </a:rPr>
                <a:t>lation</a:t>
              </a:r>
              <a:endParaRPr lang="en-US" altLang="en-US" sz="1800" b="1" dirty="0">
                <a:latin typeface="Arial" pitchFamily="34" charset="0"/>
                <a:cs typeface="Arial" pitchFamily="34" charset="0"/>
              </a:endParaRPr>
            </a:p>
          </p:txBody>
        </p:sp>
        <p:sp>
          <p:nvSpPr>
            <p:cNvPr id="395293" name="Rectangle 28"/>
            <p:cNvSpPr>
              <a:spLocks noChangeArrowheads="1"/>
            </p:cNvSpPr>
            <p:nvPr/>
          </p:nvSpPr>
          <p:spPr bwMode="auto">
            <a:xfrm>
              <a:off x="2480" y="624"/>
              <a:ext cx="25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hit</a:t>
              </a:r>
            </a:p>
          </p:txBody>
        </p:sp>
        <p:sp>
          <p:nvSpPr>
            <p:cNvPr id="395294" name="Line 29"/>
            <p:cNvSpPr>
              <a:spLocks noChangeShapeType="1"/>
            </p:cNvSpPr>
            <p:nvPr/>
          </p:nvSpPr>
          <p:spPr bwMode="auto">
            <a:xfrm>
              <a:off x="2120" y="1432"/>
              <a:ext cx="0" cy="26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295" name="Rectangle 30"/>
            <p:cNvSpPr>
              <a:spLocks noChangeArrowheads="1"/>
            </p:cNvSpPr>
            <p:nvPr/>
          </p:nvSpPr>
          <p:spPr bwMode="auto">
            <a:xfrm>
              <a:off x="1704" y="1464"/>
              <a:ext cx="4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latin typeface="Arial" pitchFamily="34" charset="0"/>
                  <a:cs typeface="Arial" pitchFamily="34" charset="0"/>
                </a:rPr>
                <a:t>miss</a:t>
              </a:r>
            </a:p>
          </p:txBody>
        </p:sp>
        <p:sp>
          <p:nvSpPr>
            <p:cNvPr id="395296" name="Line 31"/>
            <p:cNvSpPr>
              <a:spLocks noChangeShapeType="1"/>
            </p:cNvSpPr>
            <p:nvPr/>
          </p:nvSpPr>
          <p:spPr bwMode="auto">
            <a:xfrm>
              <a:off x="2128" y="2312"/>
              <a:ext cx="0" cy="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5297" name="Line 32"/>
            <p:cNvSpPr>
              <a:spLocks noChangeShapeType="1"/>
            </p:cNvSpPr>
            <p:nvPr/>
          </p:nvSpPr>
          <p:spPr bwMode="auto">
            <a:xfrm>
              <a:off x="2136" y="2376"/>
              <a:ext cx="4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5298" name="Line 33"/>
            <p:cNvSpPr>
              <a:spLocks noChangeShapeType="1"/>
            </p:cNvSpPr>
            <p:nvPr/>
          </p:nvSpPr>
          <p:spPr bwMode="auto">
            <a:xfrm flipV="1">
              <a:off x="2560" y="928"/>
              <a:ext cx="0" cy="145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299" name="Line 34"/>
            <p:cNvSpPr>
              <a:spLocks noChangeShapeType="1"/>
            </p:cNvSpPr>
            <p:nvPr/>
          </p:nvSpPr>
          <p:spPr bwMode="auto">
            <a:xfrm flipH="1">
              <a:off x="2768" y="2456"/>
              <a:ext cx="12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300" name="Rectangle 35"/>
            <p:cNvSpPr>
              <a:spLocks noChangeArrowheads="1"/>
            </p:cNvSpPr>
            <p:nvPr/>
          </p:nvSpPr>
          <p:spPr bwMode="auto">
            <a:xfrm>
              <a:off x="3248" y="624"/>
              <a:ext cx="28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solidFill>
                    <a:schemeClr val="bg2"/>
                  </a:solidFill>
                  <a:latin typeface="Arial" pitchFamily="34" charset="0"/>
                  <a:cs typeface="Arial" pitchFamily="34" charset="0"/>
                </a:rPr>
                <a:t>¾ t</a:t>
              </a:r>
              <a:endParaRPr lang="en-US" altLang="en-US" sz="1800" b="1">
                <a:latin typeface="Arial" pitchFamily="34" charset="0"/>
                <a:cs typeface="Arial" pitchFamily="34" charset="0"/>
              </a:endParaRPr>
            </a:p>
          </p:txBody>
        </p:sp>
        <p:sp>
          <p:nvSpPr>
            <p:cNvPr id="395301" name="Rectangle 36"/>
            <p:cNvSpPr>
              <a:spLocks noChangeArrowheads="1"/>
            </p:cNvSpPr>
            <p:nvPr/>
          </p:nvSpPr>
          <p:spPr bwMode="auto">
            <a:xfrm>
              <a:off x="1936" y="632"/>
              <a:ext cx="32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a:solidFill>
                    <a:schemeClr val="bg2"/>
                  </a:solidFill>
                  <a:latin typeface="Arial" pitchFamily="34" charset="0"/>
                  <a:cs typeface="Arial" pitchFamily="34" charset="0"/>
                </a:rPr>
                <a:t>¼  t</a:t>
              </a:r>
              <a:endParaRPr lang="en-US" altLang="en-US" sz="1800" b="1">
                <a:latin typeface="Arial" pitchFamily="34" charset="0"/>
                <a:cs typeface="Arial" pitchFamily="34" charset="0"/>
              </a:endParaRPr>
            </a:p>
          </p:txBody>
        </p:sp>
        <p:sp>
          <p:nvSpPr>
            <p:cNvPr id="395302" name="Line 37"/>
            <p:cNvSpPr>
              <a:spLocks noChangeShapeType="1"/>
            </p:cNvSpPr>
            <p:nvPr/>
          </p:nvSpPr>
          <p:spPr bwMode="auto">
            <a:xfrm>
              <a:off x="3792" y="1344"/>
              <a:ext cx="0" cy="11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5303" name="Line 38"/>
            <p:cNvSpPr>
              <a:spLocks noChangeShapeType="1"/>
            </p:cNvSpPr>
            <p:nvPr/>
          </p:nvSpPr>
          <p:spPr bwMode="auto">
            <a:xfrm>
              <a:off x="2784" y="1344"/>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5"/>
          <p:cNvSpPr>
            <a:spLocks noGrp="1"/>
          </p:cNvSpPr>
          <p:nvPr>
            <p:ph type="sldNum" sz="quarter" idx="12"/>
          </p:nvPr>
        </p:nvSpPr>
        <p:spPr/>
        <p:txBody>
          <a:bodyPr/>
          <a:lstStyle/>
          <a:p>
            <a:pPr>
              <a:defRPr/>
            </a:pPr>
            <a:fld id="{B584E690-68B8-4245-A007-E51B4830820B}" type="slidenum">
              <a:rPr lang="en-US"/>
              <a:pPr>
                <a:defRPr/>
              </a:pPr>
              <a:t>69</a:t>
            </a:fld>
            <a:endParaRPr lang="en-US"/>
          </a:p>
        </p:txBody>
      </p:sp>
      <p:pic>
        <p:nvPicPr>
          <p:cNvPr id="396291" name="Picture 3" descr="VIRTUAL MEMORY"/>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0" y="85725"/>
            <a:ext cx="7239000" cy="649287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CB7AF13-3753-4CEB-8A88-DBE59AF1F159}" type="slidenum">
              <a:rPr lang="en-US"/>
              <a:pPr>
                <a:defRPr/>
              </a:pPr>
              <a:t>7</a:t>
            </a:fld>
            <a:endParaRPr lang="en-US"/>
          </a:p>
        </p:txBody>
      </p:sp>
      <p:sp>
        <p:nvSpPr>
          <p:cNvPr id="331779"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Ιεραρχία Μνήμης</a:t>
            </a:r>
            <a:endParaRPr lang="en-US" altLang="en-US" smtClean="0">
              <a:solidFill>
                <a:schemeClr val="accent2"/>
              </a:solidFill>
            </a:endParaRPr>
          </a:p>
        </p:txBody>
      </p:sp>
      <p:sp>
        <p:nvSpPr>
          <p:cNvPr id="331780" name="Text Box 3"/>
          <p:cNvSpPr txBox="1">
            <a:spLocks noChangeArrowheads="1"/>
          </p:cNvSpPr>
          <p:nvPr/>
        </p:nvSpPr>
        <p:spPr bwMode="auto">
          <a:xfrm>
            <a:off x="762000" y="1600200"/>
            <a:ext cx="78057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Οι «μεγάλες» σε μέγεθος μνήμες είναι αργές, ενώ οι γρήγορες</a:t>
            </a:r>
          </a:p>
          <a:p>
            <a:pPr eaLnBrk="1" hangingPunct="1"/>
            <a:r>
              <a:rPr lang="el-GR" altLang="en-US" sz="2400"/>
              <a:t>μνήμες είναι μικρές σε μέγεθος</a:t>
            </a:r>
          </a:p>
          <a:p>
            <a:pPr eaLnBrk="1" hangingPunct="1"/>
            <a:endParaRPr lang="el-GR" altLang="en-US" sz="2400"/>
          </a:p>
          <a:p>
            <a:pPr eaLnBrk="1" hangingPunct="1"/>
            <a:r>
              <a:rPr lang="el-GR" altLang="en-US" sz="2400"/>
              <a:t>Πως μπορούμε να δημιουργήσουμε την αίσθηση ότι έχουμε </a:t>
            </a:r>
          </a:p>
          <a:p>
            <a:pPr eaLnBrk="1" hangingPunct="1"/>
            <a:r>
              <a:rPr lang="el-GR" altLang="en-US" sz="2400"/>
              <a:t>«πολύ» μνήμη που είναι φτηνή και γρήγορη ...</a:t>
            </a:r>
          </a:p>
          <a:p>
            <a:pPr eaLnBrk="1" hangingPunct="1"/>
            <a:r>
              <a:rPr lang="el-GR" altLang="en-US" sz="2400"/>
              <a:t>... τις περισσότερες φορές</a:t>
            </a:r>
            <a:r>
              <a:rPr lang="en-US" altLang="en-US" sz="2400"/>
              <a:t> </a:t>
            </a:r>
            <a:r>
              <a:rPr lang="el-GR" altLang="en-US" sz="2400"/>
              <a:t>χρησιμοποιούμε τις τεχνικές :</a:t>
            </a:r>
          </a:p>
          <a:p>
            <a:pPr eaLnBrk="1" hangingPunct="1"/>
            <a:endParaRPr lang="el-GR" altLang="en-US" sz="2400"/>
          </a:p>
          <a:p>
            <a:pPr eaLnBrk="1" hangingPunct="1"/>
            <a:r>
              <a:rPr lang="el-GR" altLang="en-US" sz="2400" b="1">
                <a:solidFill>
                  <a:srgbClr val="CC6600"/>
                </a:solidFill>
              </a:rPr>
              <a:t>      -  Με ιεραρχία μνήμης </a:t>
            </a:r>
            <a:r>
              <a:rPr lang="en-US" altLang="en-US" sz="2400" b="1">
                <a:solidFill>
                  <a:srgbClr val="CC6600"/>
                </a:solidFill>
              </a:rPr>
              <a:t>(memory hierarchy)</a:t>
            </a:r>
            <a:r>
              <a:rPr lang="el-GR" altLang="en-US" sz="2400" b="1">
                <a:solidFill>
                  <a:srgbClr val="CC6600"/>
                </a:solidFill>
              </a:rPr>
              <a:t>*</a:t>
            </a:r>
          </a:p>
          <a:p>
            <a:pPr eaLnBrk="1" hangingPunct="1">
              <a:lnSpc>
                <a:spcPct val="50000"/>
              </a:lnSpc>
            </a:pPr>
            <a:endParaRPr lang="el-GR" altLang="en-US" sz="2400" b="1">
              <a:solidFill>
                <a:srgbClr val="CC6600"/>
              </a:solidFill>
            </a:endParaRPr>
          </a:p>
          <a:p>
            <a:pPr eaLnBrk="1" hangingPunct="1"/>
            <a:r>
              <a:rPr lang="el-GR" altLang="en-US" sz="2400" b="1">
                <a:solidFill>
                  <a:srgbClr val="CC6600"/>
                </a:solidFill>
              </a:rPr>
              <a:t>      -  Με παραλληλισμό</a:t>
            </a:r>
          </a:p>
          <a:p>
            <a:pPr eaLnBrk="1" hangingPunct="1">
              <a:lnSpc>
                <a:spcPct val="50000"/>
              </a:lnSpc>
            </a:pPr>
            <a:endParaRPr lang="el-GR" altLang="en-US" sz="2400" b="1">
              <a:solidFill>
                <a:srgbClr val="CC6600"/>
              </a:solidFill>
            </a:endParaRPr>
          </a:p>
          <a:p>
            <a:pPr eaLnBrk="1" hangingPunct="1"/>
            <a:r>
              <a:rPr lang="el-GR" altLang="en-US" sz="2400" b="1">
                <a:solidFill>
                  <a:srgbClr val="CC6600"/>
                </a:solidFill>
              </a:rPr>
              <a:t>      -  Με εικονική μνήμη</a:t>
            </a:r>
            <a:r>
              <a:rPr lang="en-US" altLang="en-US" sz="2400" b="1">
                <a:solidFill>
                  <a:srgbClr val="CC6600"/>
                </a:solidFill>
              </a:rPr>
              <a:t> (virtual memory)</a:t>
            </a:r>
            <a:r>
              <a:rPr lang="el-GR" altLang="en-US" sz="2400" b="1">
                <a:solidFill>
                  <a:srgbClr val="CC6600"/>
                </a:solidFill>
              </a:rPr>
              <a:t>**</a:t>
            </a:r>
            <a:endParaRPr lang="en-US" altLang="en-US" sz="2400" b="1">
              <a:solidFill>
                <a:srgbClr val="CC6600"/>
              </a:solidFill>
            </a:endParaRPr>
          </a:p>
        </p:txBody>
      </p:sp>
      <p:sp>
        <p:nvSpPr>
          <p:cNvPr id="331781" name="Text Box 4"/>
          <p:cNvSpPr txBox="1">
            <a:spLocks noChangeArrowheads="1"/>
          </p:cNvSpPr>
          <p:nvPr/>
        </p:nvSpPr>
        <p:spPr bwMode="auto">
          <a:xfrm>
            <a:off x="838200" y="5815013"/>
            <a:ext cx="5202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1800"/>
              <a:t>* Το θέμα εξέτασης αυτού του κεφαλαίου</a:t>
            </a:r>
          </a:p>
          <a:p>
            <a:pPr eaLnBrk="1" hangingPunct="1"/>
            <a:r>
              <a:rPr lang="el-GR" altLang="en-US" sz="1800"/>
              <a:t>** Επίσης και στο μάθημα Λειτουργικών Συστημάτων</a:t>
            </a:r>
            <a:endParaRPr lang="en-US" altLang="en-US" sz="18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pPr>
              <a:defRPr/>
            </a:pPr>
            <a:fld id="{CAC6A41A-E5DC-42EE-898F-A0859C0D830B}" type="slidenum">
              <a:rPr lang="en-US"/>
              <a:pPr>
                <a:defRPr/>
              </a:pPr>
              <a:t>70</a:t>
            </a:fld>
            <a:endParaRPr lang="en-US"/>
          </a:p>
        </p:txBody>
      </p:sp>
      <p:sp>
        <p:nvSpPr>
          <p:cNvPr id="397315" name="Rectangle 4"/>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Εικονική Μνήμη</a:t>
            </a:r>
            <a:endParaRPr lang="en-US" altLang="en-US" smtClean="0">
              <a:solidFill>
                <a:schemeClr val="accent2"/>
              </a:solidFill>
            </a:endParaRPr>
          </a:p>
        </p:txBody>
      </p:sp>
      <p:graphicFrame>
        <p:nvGraphicFramePr>
          <p:cNvPr id="1049636" name="Group 36" descr="VIRTUAL MEMORY"/>
          <p:cNvGraphicFramePr>
            <a:graphicFrameLocks noGrp="1"/>
          </p:cNvGraphicFramePr>
          <p:nvPr>
            <p:ph idx="1"/>
            <p:extLst>
              <p:ext uri="{D42A27DB-BD31-4B8C-83A1-F6EECF244321}">
                <p14:modId xmlns:p14="http://schemas.microsoft.com/office/powerpoint/2010/main" val="2274149838"/>
              </p:ext>
            </p:extLst>
          </p:nvPr>
        </p:nvGraphicFramePr>
        <p:xfrm>
          <a:off x="685800" y="1371600"/>
          <a:ext cx="7772400" cy="4816476"/>
        </p:xfrm>
        <a:graphic>
          <a:graphicData uri="http://schemas.openxmlformats.org/drawingml/2006/table">
            <a:tbl>
              <a:tblPr firstRow="1"/>
              <a:tblGrid>
                <a:gridCol w="3421063"/>
                <a:gridCol w="2444750"/>
                <a:gridCol w="1906587"/>
              </a:tblGrid>
              <a:tr h="518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Paged VM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TLBs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Συνολικό μέγεθος</a:t>
                      </a:r>
                      <a:endParaRPr kumimoji="0" lang="en-US" sz="28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16,000 to 250,000 words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16 to 512 entries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Συν. Μέγεθος</a:t>
                      </a:r>
                      <a:r>
                        <a:rPr kumimoji="0" lang="en-US" sz="2800" b="0" i="0" u="none" strike="noStrike" cap="none" normalizeH="0" baseline="0" smtClean="0">
                          <a:ln>
                            <a:noFill/>
                          </a:ln>
                          <a:solidFill>
                            <a:schemeClr val="tx1"/>
                          </a:solidFill>
                          <a:effectLst/>
                          <a:latin typeface="Times New Roman" pitchFamily="18" charset="0"/>
                          <a:cs typeface="Arial" pitchFamily="34" charset="0"/>
                        </a:rPr>
                        <a:t> (KB)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250,000 to 1,000,000,000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0.25 to 16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Times New Roman" pitchFamily="18" charset="0"/>
                          <a:cs typeface="Arial" pitchFamily="34" charset="0"/>
                        </a:rPr>
                        <a:t>Μέγεθος </a:t>
                      </a:r>
                      <a:r>
                        <a:rPr kumimoji="0" lang="en-US" sz="2800" b="0" i="0" u="none" strike="noStrike" cap="none" normalizeH="0" baseline="0" smtClean="0">
                          <a:ln>
                            <a:noFill/>
                          </a:ln>
                          <a:solidFill>
                            <a:schemeClr val="tx1"/>
                          </a:solidFill>
                          <a:effectLst/>
                          <a:latin typeface="Times New Roman" pitchFamily="18" charset="0"/>
                          <a:cs typeface="Arial" pitchFamily="34" charset="0"/>
                        </a:rPr>
                        <a:t>Block (B)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4000 to 64,000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4 to 32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Miss penalty (clocks)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10,000,000 to 100,000,000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10 to 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Miss rates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Arial" pitchFamily="34" charset="0"/>
                        </a:rPr>
                        <a:t>0.00001% to 0.0001%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Arial" pitchFamily="34" charset="0"/>
                        </a:rPr>
                        <a:t>0.01% to 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648FD22A-FC77-4AF7-857D-FFD4E736C22B}" type="slidenum">
              <a:rPr lang="en-US"/>
              <a:pPr>
                <a:defRPr/>
              </a:pPr>
              <a:t>71</a:t>
            </a:fld>
            <a:endParaRPr lang="en-US"/>
          </a:p>
        </p:txBody>
      </p:sp>
      <p:sp>
        <p:nvSpPr>
          <p:cNvPr id="398339"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Εικονική Μνήμη</a:t>
            </a:r>
            <a:endParaRPr lang="en-US" altLang="en-US" smtClean="0">
              <a:solidFill>
                <a:schemeClr val="accent2"/>
              </a:solidFill>
            </a:endParaRPr>
          </a:p>
        </p:txBody>
      </p:sp>
      <p:graphicFrame>
        <p:nvGraphicFramePr>
          <p:cNvPr id="1051668" name="Group 20" descr="VIRTUAL MEMORY"/>
          <p:cNvGraphicFramePr>
            <a:graphicFrameLocks noGrp="1"/>
          </p:cNvGraphicFramePr>
          <p:nvPr>
            <p:ph idx="1"/>
            <p:extLst>
              <p:ext uri="{D42A27DB-BD31-4B8C-83A1-F6EECF244321}">
                <p14:modId xmlns:p14="http://schemas.microsoft.com/office/powerpoint/2010/main" val="3318996085"/>
              </p:ext>
            </p:extLst>
          </p:nvPr>
        </p:nvGraphicFramePr>
        <p:xfrm>
          <a:off x="609600" y="1066800"/>
          <a:ext cx="7772400" cy="5121275"/>
        </p:xfrm>
        <a:graphic>
          <a:graphicData uri="http://schemas.openxmlformats.org/drawingml/2006/table">
            <a:tbl>
              <a:tblPr firstRow="1"/>
              <a:tblGrid>
                <a:gridCol w="2000250"/>
                <a:gridCol w="2693988"/>
                <a:gridCol w="3078162"/>
              </a:tblGrid>
              <a:tr h="457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6600"/>
                          </a:solidFill>
                          <a:effectLst/>
                          <a:latin typeface="Times New Roman" pitchFamily="18" charset="0"/>
                          <a:cs typeface="Arial" pitchFamily="34" charset="0"/>
                        </a:rPr>
                        <a:t>Intel P4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6600"/>
                          </a:solidFill>
                          <a:effectLst/>
                          <a:latin typeface="Times New Roman" pitchFamily="18" charset="0"/>
                          <a:cs typeface="Arial" pitchFamily="34" charset="0"/>
                        </a:rPr>
                        <a:t>AMD Opteron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664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TLB organization</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1 TLB for instructions and 1TLB for data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Both 4-way set associative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Both use ~LRU replacement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Both have 128 entries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pitchFamily="34" charset="0"/>
                        </a:rPr>
                        <a:t>TLB misses handled in hardware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2 TLBs for instructions and 2 TLBs for data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Both L1 TLBs fully associative with ~LRU replacement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Both L2 TLBs are 4-way set associative with round-robin LRU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Both L1 TLBs have 40 entries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Both L2 TLBs have 512 entries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Arial" pitchFamily="34" charset="0"/>
                        </a:rPr>
                        <a:t>TBL misses handled in hardware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p:txBody>
          <a:bodyPr/>
          <a:lstStyle/>
          <a:p>
            <a:pPr>
              <a:defRPr/>
            </a:pPr>
            <a:fld id="{70B95D38-EBC3-4453-B5D9-46DE8642CCFA}" type="slidenum">
              <a:rPr lang="en-US"/>
              <a:pPr>
                <a:defRPr/>
              </a:pPr>
              <a:t>72</a:t>
            </a:fld>
            <a:endParaRPr lang="en-US"/>
          </a:p>
        </p:txBody>
      </p:sp>
      <p:sp>
        <p:nvSpPr>
          <p:cNvPr id="399363" name="Rectangle 2"/>
          <p:cNvSpPr>
            <a:spLocks noGrp="1" noChangeArrowheads="1"/>
          </p:cNvSpPr>
          <p:nvPr>
            <p:ph type="title"/>
          </p:nvPr>
        </p:nvSpPr>
        <p:spPr>
          <a:xfrm>
            <a:off x="685800" y="304800"/>
            <a:ext cx="7772400" cy="1143000"/>
          </a:xfrm>
        </p:spPr>
        <p:txBody>
          <a:bodyPr/>
          <a:lstStyle/>
          <a:p>
            <a:pPr eaLnBrk="1" hangingPunct="1"/>
            <a:r>
              <a:rPr lang="el-GR" altLang="en-US" smtClean="0">
                <a:solidFill>
                  <a:schemeClr val="accent2"/>
                </a:solidFill>
              </a:rPr>
              <a:t>Εικονική Μνήμη</a:t>
            </a:r>
            <a:endParaRPr lang="en-US" altLang="en-US" smtClean="0">
              <a:solidFill>
                <a:schemeClr val="accent2"/>
              </a:solidFill>
            </a:endParaRPr>
          </a:p>
        </p:txBody>
      </p:sp>
      <p:graphicFrame>
        <p:nvGraphicFramePr>
          <p:cNvPr id="1055799" name="Group 55" descr="VIRTUAL MEMORY"/>
          <p:cNvGraphicFramePr>
            <a:graphicFrameLocks noGrp="1"/>
          </p:cNvGraphicFramePr>
          <p:nvPr>
            <p:ph idx="1"/>
            <p:extLst>
              <p:ext uri="{D42A27DB-BD31-4B8C-83A1-F6EECF244321}">
                <p14:modId xmlns:p14="http://schemas.microsoft.com/office/powerpoint/2010/main" val="716505428"/>
              </p:ext>
            </p:extLst>
          </p:nvPr>
        </p:nvGraphicFramePr>
        <p:xfrm>
          <a:off x="685800" y="1981200"/>
          <a:ext cx="7772400" cy="4517024"/>
        </p:xfrm>
        <a:graphic>
          <a:graphicData uri="http://schemas.openxmlformats.org/drawingml/2006/table">
            <a:tbl>
              <a:tblPr firstRow="1"/>
              <a:tblGrid>
                <a:gridCol w="944563"/>
                <a:gridCol w="944562"/>
                <a:gridCol w="944563"/>
                <a:gridCol w="4938712"/>
              </a:tblGrid>
              <a:tr h="63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TLB</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Page Table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Cache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Arial" pitchFamily="34" charset="0"/>
                        </a:rPr>
                        <a:t>Δυνατό? Κάτω από ποιές συνθήκες?</a:t>
                      </a: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 Hit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p:txBody>
          <a:bodyPr/>
          <a:lstStyle/>
          <a:p>
            <a:pPr>
              <a:defRPr/>
            </a:pPr>
            <a:fld id="{B5017599-276F-4558-A1D7-FF65795D3EEE}" type="slidenum">
              <a:rPr lang="en-US"/>
              <a:pPr>
                <a:defRPr/>
              </a:pPr>
              <a:t>73</a:t>
            </a:fld>
            <a:endParaRPr lang="en-US"/>
          </a:p>
        </p:txBody>
      </p:sp>
      <p:sp>
        <p:nvSpPr>
          <p:cNvPr id="400387" name="Rectangle 2"/>
          <p:cNvSpPr>
            <a:spLocks noGrp="1" noChangeArrowheads="1"/>
          </p:cNvSpPr>
          <p:nvPr>
            <p:ph type="title"/>
          </p:nvPr>
        </p:nvSpPr>
        <p:spPr>
          <a:xfrm>
            <a:off x="685800" y="304800"/>
            <a:ext cx="7772400" cy="1143000"/>
          </a:xfrm>
        </p:spPr>
        <p:txBody>
          <a:bodyPr/>
          <a:lstStyle/>
          <a:p>
            <a:pPr eaLnBrk="1" hangingPunct="1"/>
            <a:r>
              <a:rPr lang="el-GR" altLang="en-US" smtClean="0">
                <a:solidFill>
                  <a:schemeClr val="accent2"/>
                </a:solidFill>
              </a:rPr>
              <a:t>Εικονική Μνήμη</a:t>
            </a:r>
            <a:endParaRPr lang="en-US" altLang="en-US" smtClean="0">
              <a:solidFill>
                <a:schemeClr val="accent2"/>
              </a:solidFill>
            </a:endParaRPr>
          </a:p>
        </p:txBody>
      </p:sp>
      <p:graphicFrame>
        <p:nvGraphicFramePr>
          <p:cNvPr id="1060914" name="Group 50" descr="VIRTUAL MEMORY"/>
          <p:cNvGraphicFramePr>
            <a:graphicFrameLocks noGrp="1"/>
          </p:cNvGraphicFramePr>
          <p:nvPr>
            <p:ph idx="1"/>
            <p:extLst>
              <p:ext uri="{D42A27DB-BD31-4B8C-83A1-F6EECF244321}">
                <p14:modId xmlns:p14="http://schemas.microsoft.com/office/powerpoint/2010/main" val="2924734397"/>
              </p:ext>
            </p:extLst>
          </p:nvPr>
        </p:nvGraphicFramePr>
        <p:xfrm>
          <a:off x="685800" y="1752600"/>
          <a:ext cx="7772400" cy="4517024"/>
        </p:xfrm>
        <a:graphic>
          <a:graphicData uri="http://schemas.openxmlformats.org/drawingml/2006/table">
            <a:tbl>
              <a:tblPr firstRow="1"/>
              <a:tblGrid>
                <a:gridCol w="944563"/>
                <a:gridCol w="944562"/>
                <a:gridCol w="944563"/>
                <a:gridCol w="4938712"/>
              </a:tblGrid>
              <a:tr h="63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TLB</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Page Table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Cache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Arial" pitchFamily="34" charset="0"/>
                        </a:rPr>
                        <a:t>Δυνατό? Κάτω από ποιές συνθήκες?</a:t>
                      </a: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Arial" pitchFamily="34" charset="0"/>
                        </a:rPr>
                        <a:t>Ναι ... Η επιθυμητή περίπτωση!</a:t>
                      </a: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Arial" pitchFamily="34" charset="0"/>
                        </a:rPr>
                        <a:t>Ναι...αλλά δεν βλέπουμε τον </a:t>
                      </a:r>
                      <a:r>
                        <a:rPr kumimoji="0" lang="en-US" sz="1800" b="0" i="0" u="none" strike="noStrike" cap="none" normalizeH="0" baseline="0" smtClean="0">
                          <a:ln>
                            <a:noFill/>
                          </a:ln>
                          <a:solidFill>
                            <a:schemeClr val="tx1"/>
                          </a:solidFill>
                          <a:effectLst/>
                          <a:latin typeface="Times New Roman" pitchFamily="18" charset="0"/>
                          <a:cs typeface="Arial" pitchFamily="34" charset="0"/>
                        </a:rPr>
                        <a:t>Page Table</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Arial" pitchFamily="34" charset="0"/>
                        </a:rPr>
                        <a:t>Ναι </a:t>
                      </a:r>
                      <a:r>
                        <a:rPr kumimoji="0" lang="en-US" sz="1800" b="0" i="0" u="none" strike="noStrike" cap="none" normalizeH="0" baseline="0" smtClean="0">
                          <a:ln>
                            <a:noFill/>
                          </a:ln>
                          <a:solidFill>
                            <a:schemeClr val="tx1"/>
                          </a:solidFill>
                          <a:effectLst/>
                          <a:latin typeface="Times New Roman" pitchFamily="18" charset="0"/>
                          <a:cs typeface="Arial" pitchFamily="34" charset="0"/>
                        </a:rPr>
                        <a:t>… TLB miss </a:t>
                      </a:r>
                      <a:r>
                        <a:rPr kumimoji="0" lang="el-GR" sz="1800" b="0" i="0" u="none" strike="noStrike" cap="none" normalizeH="0" baseline="0" smtClean="0">
                          <a:ln>
                            <a:noFill/>
                          </a:ln>
                          <a:solidFill>
                            <a:schemeClr val="tx1"/>
                          </a:solidFill>
                          <a:effectLst/>
                          <a:latin typeface="Times New Roman" pitchFamily="18" charset="0"/>
                          <a:cs typeface="Arial" pitchFamily="34" charset="0"/>
                        </a:rPr>
                        <a:t>αλλά η </a:t>
                      </a:r>
                      <a:r>
                        <a:rPr kumimoji="0" lang="en-US" sz="1800" b="0" i="0" u="none" strike="noStrike" cap="none" normalizeH="0" baseline="0" smtClean="0">
                          <a:ln>
                            <a:noFill/>
                          </a:ln>
                          <a:solidFill>
                            <a:schemeClr val="tx1"/>
                          </a:solidFill>
                          <a:effectLst/>
                          <a:latin typeface="Times New Roman" pitchFamily="18" charset="0"/>
                          <a:cs typeface="Arial" pitchFamily="34" charset="0"/>
                        </a:rPr>
                        <a:t>PA  </a:t>
                      </a:r>
                      <a:r>
                        <a:rPr kumimoji="0" lang="el-GR" sz="1800" b="0" i="0" u="none" strike="noStrike" cap="none" normalizeH="0" baseline="0" smtClean="0">
                          <a:ln>
                            <a:noFill/>
                          </a:ln>
                          <a:solidFill>
                            <a:schemeClr val="tx1"/>
                          </a:solidFill>
                          <a:effectLst/>
                          <a:latin typeface="Times New Roman" pitchFamily="18" charset="0"/>
                          <a:cs typeface="Arial" pitchFamily="34" charset="0"/>
                        </a:rPr>
                        <a:t>στον </a:t>
                      </a:r>
                      <a:r>
                        <a:rPr kumimoji="0" lang="en-US" sz="1800" b="0" i="0" u="none" strike="noStrike" cap="none" normalizeH="0" baseline="0" smtClean="0">
                          <a:ln>
                            <a:noFill/>
                          </a:ln>
                          <a:solidFill>
                            <a:schemeClr val="tx1"/>
                          </a:solidFill>
                          <a:effectLst/>
                          <a:latin typeface="Times New Roman" pitchFamily="18" charset="0"/>
                          <a:cs typeface="Arial" pitchFamily="34" charset="0"/>
                        </a:rPr>
                        <a:t>Page Table</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Arial" pitchFamily="34" charset="0"/>
                        </a:rPr>
                        <a:t>Ναι ... Τα δεδομένα </a:t>
                      </a:r>
                      <a:r>
                        <a:rPr kumimoji="0" lang="en-US" sz="1800" b="0" i="0" u="none" strike="noStrike" cap="none" normalizeH="0" baseline="0" smtClean="0">
                          <a:ln>
                            <a:noFill/>
                          </a:ln>
                          <a:solidFill>
                            <a:schemeClr val="tx1"/>
                          </a:solidFill>
                          <a:effectLst/>
                          <a:latin typeface="Times New Roman" pitchFamily="18" charset="0"/>
                          <a:cs typeface="Arial" pitchFamily="34" charset="0"/>
                        </a:rPr>
                        <a:t>PA</a:t>
                      </a:r>
                      <a:r>
                        <a:rPr kumimoji="0" lang="el-GR" sz="1800" b="0" i="0" u="none" strike="noStrike" cap="none" normalizeH="0" baseline="0" smtClean="0">
                          <a:ln>
                            <a:noFill/>
                          </a:ln>
                          <a:solidFill>
                            <a:schemeClr val="tx1"/>
                          </a:solidFill>
                          <a:effectLst/>
                          <a:latin typeface="Times New Roman" pitchFamily="18" charset="0"/>
                          <a:cs typeface="Arial" pitchFamily="34" charset="0"/>
                        </a:rPr>
                        <a:t> στον </a:t>
                      </a:r>
                      <a:r>
                        <a:rPr kumimoji="0" lang="en-US" sz="1800" b="0" i="0" u="none" strike="noStrike" cap="none" normalizeH="0" baseline="0" smtClean="0">
                          <a:ln>
                            <a:noFill/>
                          </a:ln>
                          <a:solidFill>
                            <a:schemeClr val="tx1"/>
                          </a:solidFill>
                          <a:effectLst/>
                          <a:latin typeface="Times New Roman" pitchFamily="18" charset="0"/>
                          <a:cs typeface="Arial" pitchFamily="34" charset="0"/>
                        </a:rPr>
                        <a:t> page table </a:t>
                      </a:r>
                      <a:r>
                        <a:rPr kumimoji="0" lang="el-GR" sz="1800" b="0" i="0" u="none" strike="noStrike" cap="none" normalizeH="0" baseline="0" smtClean="0">
                          <a:ln>
                            <a:noFill/>
                          </a:ln>
                          <a:solidFill>
                            <a:schemeClr val="tx1"/>
                          </a:solidFill>
                          <a:effectLst/>
                          <a:latin typeface="Times New Roman" pitchFamily="18" charset="0"/>
                          <a:cs typeface="Arial" pitchFamily="34" charset="0"/>
                        </a:rPr>
                        <a:t>αλλά όχι στην </a:t>
                      </a:r>
                      <a:r>
                        <a:rPr kumimoji="0" lang="en-US" sz="1800" b="0" i="0" u="none" strike="noStrike" cap="none" normalizeH="0" baseline="0" smtClean="0">
                          <a:ln>
                            <a:noFill/>
                          </a:ln>
                          <a:solidFill>
                            <a:schemeClr val="tx1"/>
                          </a:solidFill>
                          <a:effectLst/>
                          <a:latin typeface="Times New Roman" pitchFamily="18" charset="0"/>
                          <a:cs typeface="Arial" pitchFamily="34" charset="0"/>
                        </a:rPr>
                        <a:t>cache</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Arial" pitchFamily="34" charset="0"/>
                        </a:rPr>
                        <a:t>Ναι....</a:t>
                      </a:r>
                      <a:r>
                        <a:rPr kumimoji="0" lang="en-US" sz="1800" b="0" i="0" u="none" strike="noStrike" cap="none" normalizeH="0" baseline="0" smtClean="0">
                          <a:ln>
                            <a:noFill/>
                          </a:ln>
                          <a:solidFill>
                            <a:schemeClr val="tx1"/>
                          </a:solidFill>
                          <a:effectLst/>
                          <a:latin typeface="Times New Roman" pitchFamily="18" charset="0"/>
                          <a:cs typeface="Arial" pitchFamily="34" charset="0"/>
                        </a:rPr>
                        <a:t>page fault</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 Hit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Arial" pitchFamily="34" charset="0"/>
                        </a:rPr>
                        <a:t>Αδύνατο ... </a:t>
                      </a:r>
                      <a:r>
                        <a:rPr kumimoji="0" lang="en-US" sz="1800" b="0" i="0" u="none" strike="noStrike" cap="none" normalizeH="0" baseline="0" smtClean="0">
                          <a:ln>
                            <a:noFill/>
                          </a:ln>
                          <a:solidFill>
                            <a:schemeClr val="tx1"/>
                          </a:solidFill>
                          <a:effectLst/>
                          <a:latin typeface="Times New Roman" pitchFamily="18" charset="0"/>
                          <a:cs typeface="Arial" pitchFamily="34" charset="0"/>
                        </a:rPr>
                        <a:t>TBL </a:t>
                      </a:r>
                      <a:r>
                        <a:rPr kumimoji="0" lang="el-GR" sz="1800" b="0" i="0" u="none" strike="noStrike" cap="none" normalizeH="0" baseline="0" smtClean="0">
                          <a:ln>
                            <a:noFill/>
                          </a:ln>
                          <a:solidFill>
                            <a:schemeClr val="tx1"/>
                          </a:solidFill>
                          <a:effectLst/>
                          <a:latin typeface="Times New Roman" pitchFamily="18" charset="0"/>
                          <a:cs typeface="Arial" pitchFamily="34" charset="0"/>
                        </a:rPr>
                        <a:t>μετάφραση μη δυνατή αν η σελίδα δεν είναι στην μνήμη</a:t>
                      </a: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Miss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Hit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Arial" pitchFamily="34" charset="0"/>
                        </a:rPr>
                        <a:t>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Times New Roman" pitchFamily="18" charset="0"/>
                          <a:cs typeface="Arial" pitchFamily="34" charset="0"/>
                        </a:rPr>
                        <a:t>Αδύνατο ... Τα δεδομένα δεν μπορεί να είναι στην </a:t>
                      </a:r>
                      <a:r>
                        <a:rPr kumimoji="0" lang="en-US" sz="1800" b="0" i="0" u="none" strike="noStrike" cap="none" normalizeH="0" baseline="0" dirty="0" smtClean="0">
                          <a:ln>
                            <a:noFill/>
                          </a:ln>
                          <a:solidFill>
                            <a:schemeClr val="tx1"/>
                          </a:solidFill>
                          <a:effectLst/>
                          <a:latin typeface="Times New Roman" pitchFamily="18" charset="0"/>
                          <a:cs typeface="Arial" pitchFamily="34" charset="0"/>
                        </a:rPr>
                        <a:t>cache </a:t>
                      </a:r>
                      <a:r>
                        <a:rPr kumimoji="0" lang="el-GR" sz="1800" b="0" i="0" u="none" strike="noStrike" cap="none" normalizeH="0" baseline="0" dirty="0" smtClean="0">
                          <a:ln>
                            <a:noFill/>
                          </a:ln>
                          <a:solidFill>
                            <a:schemeClr val="tx1"/>
                          </a:solidFill>
                          <a:effectLst/>
                          <a:latin typeface="Times New Roman" pitchFamily="18" charset="0"/>
                          <a:cs typeface="Arial" pitchFamily="34" charset="0"/>
                        </a:rPr>
                        <a:t>αν η σελίδα δεν είναι ήδη στην μνήμη</a:t>
                      </a:r>
                      <a:endParaRPr kumimoji="0" lang="en-US" sz="1800" b="0" i="0" u="none" strike="noStrike" cap="none" normalizeH="0" baseline="0" dirty="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E74E0DE-14D8-44BA-89FE-0C72492D86BA}" type="slidenum">
              <a:rPr lang="en-US"/>
              <a:pPr>
                <a:defRPr/>
              </a:pPr>
              <a:t>74</a:t>
            </a:fld>
            <a:endParaRPr lang="en-US"/>
          </a:p>
        </p:txBody>
      </p:sp>
      <p:sp>
        <p:nvSpPr>
          <p:cNvPr id="401411" name="Rectangle 2"/>
          <p:cNvSpPr>
            <a:spLocks noGrp="1" noChangeArrowheads="1"/>
          </p:cNvSpPr>
          <p:nvPr>
            <p:ph type="title"/>
          </p:nvPr>
        </p:nvSpPr>
        <p:spPr>
          <a:xfrm>
            <a:off x="762000" y="0"/>
            <a:ext cx="7772400" cy="1143000"/>
          </a:xfrm>
          <a:noFill/>
        </p:spPr>
        <p:txBody>
          <a:bodyPr/>
          <a:lstStyle/>
          <a:p>
            <a:pPr eaLnBrk="1" hangingPunct="1"/>
            <a:r>
              <a:rPr lang="el-GR" altLang="en-US" smtClean="0">
                <a:solidFill>
                  <a:schemeClr val="accent2"/>
                </a:solidFill>
              </a:rPr>
              <a:t>Τεχνολογικές Προκλήσεις</a:t>
            </a:r>
            <a:endParaRPr lang="en-US" altLang="en-US" smtClean="0">
              <a:solidFill>
                <a:schemeClr val="accent2"/>
              </a:solidFill>
            </a:endParaRPr>
          </a:p>
        </p:txBody>
      </p:sp>
      <p:sp>
        <p:nvSpPr>
          <p:cNvPr id="401412" name="Text Box 3"/>
          <p:cNvSpPr txBox="1">
            <a:spLocks noChangeArrowheads="1"/>
          </p:cNvSpPr>
          <p:nvPr/>
        </p:nvSpPr>
        <p:spPr bwMode="auto">
          <a:xfrm>
            <a:off x="533400" y="1219200"/>
            <a:ext cx="7789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Θυμηθείτε ότι η ταχύτητα των μικροεπεξεργαστών μεγαλώνει</a:t>
            </a:r>
          </a:p>
          <a:p>
            <a:pPr eaLnBrk="1" hangingPunct="1"/>
            <a:r>
              <a:rPr lang="el-GR" altLang="en-US" sz="2400"/>
              <a:t>πολύ πιο γρήγορα από ότι αυτή της απόκρισης των μνημών</a:t>
            </a:r>
            <a:endParaRPr lang="en-US" altLang="en-US" sz="2400"/>
          </a:p>
        </p:txBody>
      </p:sp>
      <p:pic>
        <p:nvPicPr>
          <p:cNvPr id="401413" name="Picture 4" descr="CHALLENG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2286000"/>
            <a:ext cx="6934200" cy="3390900"/>
          </a:xfrm>
          <a:noFill/>
        </p:spPr>
      </p:pic>
      <p:sp>
        <p:nvSpPr>
          <p:cNvPr id="401414" name="Text Box 6"/>
          <p:cNvSpPr txBox="1">
            <a:spLocks noChangeArrowheads="1"/>
          </p:cNvSpPr>
          <p:nvPr/>
        </p:nvSpPr>
        <p:spPr bwMode="auto">
          <a:xfrm>
            <a:off x="441325" y="5680075"/>
            <a:ext cx="747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l-GR" altLang="en-US" sz="2400"/>
              <a:t>Λύσεις??? </a:t>
            </a:r>
            <a:r>
              <a:rPr lang="en-US" altLang="en-US" sz="2400"/>
              <a:t>Prefetching, caches </a:t>
            </a:r>
            <a:r>
              <a:rPr lang="el-GR" altLang="en-US" sz="2400"/>
              <a:t>3 και 4 επιπέδων, νέο </a:t>
            </a:r>
            <a:r>
              <a:rPr lang="en-US" altLang="en-US" sz="2400"/>
              <a:t>design</a:t>
            </a:r>
          </a:p>
          <a:p>
            <a:pPr eaLnBrk="1" hangingPunct="1"/>
            <a:r>
              <a:rPr lang="el-GR" altLang="en-US" sz="2400"/>
              <a:t>για μνήμες ....</a:t>
            </a:r>
            <a:endParaRPr lang="en-US" altLang="en-US" sz="24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B773184-061A-4E2A-B593-C4282BCFC586}" type="slidenum">
              <a:rPr lang="en-US"/>
              <a:pPr>
                <a:defRPr/>
              </a:pPr>
              <a:t>75</a:t>
            </a:fld>
            <a:endParaRPr lang="en-US"/>
          </a:p>
        </p:txBody>
      </p:sp>
      <p:sp>
        <p:nvSpPr>
          <p:cNvPr id="481282" name="Rectangle 2"/>
          <p:cNvSpPr>
            <a:spLocks noGrp="1" noChangeArrowheads="1"/>
          </p:cNvSpPr>
          <p:nvPr>
            <p:ph type="title"/>
          </p:nvPr>
        </p:nvSpPr>
        <p:spPr>
          <a:xfrm>
            <a:off x="609600" y="762000"/>
            <a:ext cx="7772400" cy="1143000"/>
          </a:xfrm>
        </p:spPr>
        <p:txBody>
          <a:bodyPr/>
          <a:lstStyle/>
          <a:p>
            <a:pPr eaLnBrk="1" hangingPunct="1">
              <a:defRPr/>
            </a:pPr>
            <a:r>
              <a:rPr lang="el-GR" u="sng" dirty="0" smtClean="0">
                <a:solidFill>
                  <a:srgbClr val="008000"/>
                </a:solidFill>
                <a:effectLst>
                  <a:outerShdw blurRad="38100" dist="38100" dir="2700000" algn="tl">
                    <a:srgbClr val="C0C0C0"/>
                  </a:outerShdw>
                </a:effectLst>
              </a:rPr>
              <a:t>Αναφορά Ύλης (3</a:t>
            </a:r>
            <a:r>
              <a:rPr lang="el-GR" u="sng" baseline="30000" dirty="0" smtClean="0">
                <a:solidFill>
                  <a:srgbClr val="008000"/>
                </a:solidFill>
                <a:effectLst>
                  <a:outerShdw blurRad="38100" dist="38100" dir="2700000" algn="tl">
                    <a:srgbClr val="C0C0C0"/>
                  </a:outerShdw>
                </a:effectLst>
              </a:rPr>
              <a:t>η</a:t>
            </a:r>
            <a:r>
              <a:rPr lang="el-GR" u="sng" dirty="0" smtClean="0">
                <a:solidFill>
                  <a:srgbClr val="008000"/>
                </a:solidFill>
                <a:effectLst>
                  <a:outerShdw blurRad="38100" dist="38100" dir="2700000" algn="tl">
                    <a:srgbClr val="C0C0C0"/>
                  </a:outerShdw>
                </a:effectLst>
              </a:rPr>
              <a:t> έκδοση)</a:t>
            </a:r>
            <a:endParaRPr lang="en-US" u="sng" dirty="0" smtClean="0">
              <a:solidFill>
                <a:srgbClr val="008000"/>
              </a:solidFill>
              <a:effectLst>
                <a:outerShdw blurRad="38100" dist="38100" dir="2700000" algn="tl">
                  <a:srgbClr val="C0C0C0"/>
                </a:outerShdw>
              </a:effectLst>
            </a:endParaRPr>
          </a:p>
        </p:txBody>
      </p:sp>
      <p:sp>
        <p:nvSpPr>
          <p:cNvPr id="402436" name="Text Box 3"/>
          <p:cNvSpPr txBox="1">
            <a:spLocks noChangeArrowheads="1"/>
          </p:cNvSpPr>
          <p:nvPr/>
        </p:nvSpPr>
        <p:spPr bwMode="auto">
          <a:xfrm>
            <a:off x="1355725" y="2936875"/>
            <a:ext cx="24241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buFontTx/>
              <a:buChar char="•"/>
            </a:pPr>
            <a:r>
              <a:rPr lang="el-GR" altLang="en-US" sz="2400">
                <a:cs typeface="Arial" pitchFamily="34" charset="0"/>
              </a:rPr>
              <a:t>  Κεφάλαιο 7</a:t>
            </a:r>
          </a:p>
          <a:p>
            <a:pPr lvl="1" eaLnBrk="1" hangingPunct="1">
              <a:buFontTx/>
              <a:buChar char="•"/>
            </a:pPr>
            <a:r>
              <a:rPr lang="el-GR" altLang="en-US" sz="2400">
                <a:cs typeface="Arial" pitchFamily="34" charset="0"/>
              </a:rPr>
              <a:t> 7.1, 7.2, 7.3, </a:t>
            </a:r>
          </a:p>
          <a:p>
            <a:pPr lvl="1" eaLnBrk="1" hangingPunct="1">
              <a:buFontTx/>
              <a:buChar char="•"/>
            </a:pPr>
            <a:r>
              <a:rPr lang="el-GR" altLang="en-US" sz="2400">
                <a:cs typeface="Arial" pitchFamily="34" charset="0"/>
              </a:rPr>
              <a:t> 7.4</a:t>
            </a:r>
          </a:p>
          <a:p>
            <a:pPr lvl="1" eaLnBrk="1" hangingPunct="1">
              <a:buFontTx/>
              <a:buChar char="•"/>
            </a:pPr>
            <a:r>
              <a:rPr lang="el-GR" altLang="en-US" sz="2400">
                <a:cs typeface="Arial" pitchFamily="34" charset="0"/>
              </a:rPr>
              <a:t> 7.5</a:t>
            </a:r>
            <a:endParaRPr lang="en-US" altLang="en-US" sz="240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3B257CB-975B-4E98-BF6E-568524FFD6D6}" type="slidenum">
              <a:rPr lang="en-US"/>
              <a:pPr>
                <a:defRPr/>
              </a:pPr>
              <a:t>76</a:t>
            </a:fld>
            <a:endParaRPr lang="en-US"/>
          </a:p>
        </p:txBody>
      </p:sp>
      <p:sp>
        <p:nvSpPr>
          <p:cNvPr id="481282" name="Rectangle 2"/>
          <p:cNvSpPr>
            <a:spLocks noGrp="1" noChangeArrowheads="1"/>
          </p:cNvSpPr>
          <p:nvPr>
            <p:ph type="title"/>
          </p:nvPr>
        </p:nvSpPr>
        <p:spPr>
          <a:xfrm>
            <a:off x="609600" y="762000"/>
            <a:ext cx="7772400" cy="1143000"/>
          </a:xfrm>
        </p:spPr>
        <p:txBody>
          <a:bodyPr/>
          <a:lstStyle/>
          <a:p>
            <a:pPr eaLnBrk="1" hangingPunct="1">
              <a:defRPr/>
            </a:pPr>
            <a:r>
              <a:rPr lang="el-GR" u="sng" dirty="0" smtClean="0">
                <a:solidFill>
                  <a:srgbClr val="008000"/>
                </a:solidFill>
                <a:effectLst>
                  <a:outerShdw blurRad="38100" dist="38100" dir="2700000" algn="tl">
                    <a:srgbClr val="C0C0C0"/>
                  </a:outerShdw>
                </a:effectLst>
              </a:rPr>
              <a:t>Αναφορά Ύλης (4</a:t>
            </a:r>
            <a:r>
              <a:rPr lang="el-GR" u="sng" baseline="30000" dirty="0" smtClean="0">
                <a:solidFill>
                  <a:srgbClr val="008000"/>
                </a:solidFill>
                <a:effectLst>
                  <a:outerShdw blurRad="38100" dist="38100" dir="2700000" algn="tl">
                    <a:srgbClr val="C0C0C0"/>
                  </a:outerShdw>
                </a:effectLst>
              </a:rPr>
              <a:t>η</a:t>
            </a:r>
            <a:r>
              <a:rPr lang="el-GR" u="sng" dirty="0" smtClean="0">
                <a:solidFill>
                  <a:srgbClr val="008000"/>
                </a:solidFill>
                <a:effectLst>
                  <a:outerShdw blurRad="38100" dist="38100" dir="2700000" algn="tl">
                    <a:srgbClr val="C0C0C0"/>
                  </a:outerShdw>
                </a:effectLst>
              </a:rPr>
              <a:t> έκδοση)</a:t>
            </a:r>
            <a:endParaRPr lang="en-US" u="sng" dirty="0" smtClean="0">
              <a:solidFill>
                <a:srgbClr val="008000"/>
              </a:solidFill>
              <a:effectLst>
                <a:outerShdw blurRad="38100" dist="38100" dir="2700000" algn="tl">
                  <a:srgbClr val="C0C0C0"/>
                </a:outerShdw>
              </a:effectLst>
            </a:endParaRPr>
          </a:p>
        </p:txBody>
      </p:sp>
      <p:sp>
        <p:nvSpPr>
          <p:cNvPr id="403460" name="Text Box 3"/>
          <p:cNvSpPr txBox="1">
            <a:spLocks noChangeArrowheads="1"/>
          </p:cNvSpPr>
          <p:nvPr/>
        </p:nvSpPr>
        <p:spPr bwMode="auto">
          <a:xfrm>
            <a:off x="1355725" y="2936875"/>
            <a:ext cx="421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buFontTx/>
              <a:buChar char="•"/>
            </a:pPr>
            <a:r>
              <a:rPr lang="el-GR" altLang="en-US" sz="2400">
                <a:cs typeface="Arial" pitchFamily="34" charset="0"/>
              </a:rPr>
              <a:t>  5.1, 5.2, 5.3, 5.4, 5.5, 5.7, 5.8*</a:t>
            </a:r>
            <a:endParaRPr lang="en-US" altLang="en-US" sz="240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fr-FR" dirty="0"/>
              <a:t>3</a:t>
            </a:r>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30" y="5591696"/>
            <a:ext cx="4310289" cy="1025873"/>
          </a:xfrm>
          <a:prstGeom prst="rect">
            <a:avLst/>
          </a:prstGeom>
          <a:noFill/>
        </p:spPr>
      </p:pic>
      <p:sp>
        <p:nvSpPr>
          <p:cNvPr id="8" name="Υπότιτλος 2"/>
          <p:cNvSpPr>
            <a:spLocks noGrp="1"/>
          </p:cNvSpPr>
          <p:nvPr>
            <p:ph type="subTitle" idx="1"/>
          </p:nvPr>
        </p:nvSpPr>
        <p:spPr>
          <a:xfrm>
            <a:off x="1371600" y="3657600"/>
            <a:ext cx="6400800" cy="1752600"/>
          </a:xfrm>
        </p:spPr>
        <p:txBody>
          <a:bodyPr>
            <a:noAutofit/>
          </a:bodyPr>
          <a:lstStyle/>
          <a:p>
            <a:r>
              <a:rPr lang="el-GR" sz="2800" b="1" dirty="0"/>
              <a:t>Μάθημα: Αρχιτεκτονική Υπολογιστών</a:t>
            </a:r>
          </a:p>
          <a:p>
            <a:r>
              <a:rPr lang="el-GR" sz="2800" b="1" dirty="0" smtClean="0"/>
              <a:t>Ενότητα </a:t>
            </a:r>
            <a:r>
              <a:rPr lang="en-US" sz="2800" b="1" dirty="0" smtClean="0"/>
              <a:t># </a:t>
            </a:r>
            <a:r>
              <a:rPr lang="en-US" sz="2800" b="1" dirty="0"/>
              <a:t>3</a:t>
            </a:r>
            <a:r>
              <a:rPr lang="el-GR" sz="2800" b="1" dirty="0" smtClean="0"/>
              <a:t>:</a:t>
            </a:r>
            <a:r>
              <a:rPr lang="en-US" sz="2800" dirty="0" smtClean="0"/>
              <a:t> </a:t>
            </a:r>
            <a:r>
              <a:rPr lang="el-GR" sz="2800" b="1" dirty="0" smtClean="0"/>
              <a:t>Ιεραρχία Μνήμης</a:t>
            </a:r>
            <a:endParaRPr lang="en-US" sz="2800" b="1" dirty="0"/>
          </a:p>
          <a:p>
            <a:r>
              <a:rPr lang="el-GR" sz="2800" b="1" dirty="0" smtClean="0"/>
              <a:t>Διδάσκων: </a:t>
            </a:r>
            <a:r>
              <a:rPr lang="el-GR" sz="2800" dirty="0" smtClean="0"/>
              <a:t>Γεώργιος Κ. Πολύζος</a:t>
            </a:r>
          </a:p>
          <a:p>
            <a:r>
              <a:rPr lang="el-GR" sz="2800" b="1" dirty="0" smtClean="0"/>
              <a:t>Τμήμα: </a:t>
            </a:r>
            <a:r>
              <a:rPr lang="el-GR" sz="2800" dirty="0" smtClean="0"/>
              <a:t>Πληροφορικής</a:t>
            </a:r>
          </a:p>
        </p:txBody>
      </p:sp>
    </p:spTree>
    <p:extLst>
      <p:ext uri="{BB962C8B-B14F-4D97-AF65-F5344CB8AC3E}">
        <p14:creationId xmlns:p14="http://schemas.microsoft.com/office/powerpoint/2010/main" val="213890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pPr>
              <a:defRPr/>
            </a:pPr>
            <a:fld id="{40C9C52B-D95C-408B-B0A0-73C50158ADFD}" type="slidenum">
              <a:rPr lang="en-US"/>
              <a:pPr>
                <a:defRPr/>
              </a:pPr>
              <a:t>8</a:t>
            </a:fld>
            <a:endParaRPr lang="en-US"/>
          </a:p>
        </p:txBody>
      </p:sp>
      <p:sp>
        <p:nvSpPr>
          <p:cNvPr id="332803" name="Rectangle 2"/>
          <p:cNvSpPr>
            <a:spLocks noGrp="1" noChangeArrowheads="1"/>
          </p:cNvSpPr>
          <p:nvPr>
            <p:ph type="title"/>
          </p:nvPr>
        </p:nvSpPr>
        <p:spPr>
          <a:xfrm>
            <a:off x="685800" y="0"/>
            <a:ext cx="7772400" cy="1143000"/>
          </a:xfrm>
          <a:noFill/>
        </p:spPr>
        <p:txBody>
          <a:bodyPr/>
          <a:lstStyle/>
          <a:p>
            <a:pPr eaLnBrk="1" hangingPunct="1"/>
            <a:r>
              <a:rPr lang="el-GR" altLang="en-US" smtClean="0">
                <a:solidFill>
                  <a:schemeClr val="accent2"/>
                </a:solidFill>
              </a:rPr>
              <a:t>Ιεραρχία Μνήμης</a:t>
            </a:r>
            <a:endParaRPr lang="en-US" altLang="en-US" smtClean="0">
              <a:solidFill>
                <a:schemeClr val="accent2"/>
              </a:solidFill>
            </a:endParaRPr>
          </a:p>
        </p:txBody>
      </p:sp>
      <p:sp>
        <p:nvSpPr>
          <p:cNvPr id="332815" name="Line 14" descr="MEMORY"/>
          <p:cNvSpPr>
            <a:spLocks noChangeShapeType="1"/>
          </p:cNvSpPr>
          <p:nvPr/>
        </p:nvSpPr>
        <p:spPr bwMode="auto">
          <a:xfrm flipV="1">
            <a:off x="2057400" y="2438400"/>
            <a:ext cx="5791200" cy="167640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2830" name="Rectangle 29"/>
          <p:cNvSpPr>
            <a:spLocks noChangeArrowheads="1"/>
          </p:cNvSpPr>
          <p:nvPr/>
        </p:nvSpPr>
        <p:spPr bwMode="auto">
          <a:xfrm>
            <a:off x="0" y="5257800"/>
            <a:ext cx="8318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l-GR" altLang="en-US" sz="1800" b="1">
                <a:solidFill>
                  <a:srgbClr val="660066"/>
                </a:solidFill>
                <a:latin typeface="Arial" pitchFamily="34" charset="0"/>
                <a:cs typeface="Arial" pitchFamily="34" charset="0"/>
              </a:rPr>
              <a:t>Ταχύτητα</a:t>
            </a:r>
            <a:r>
              <a:rPr lang="en-US" altLang="en-US" sz="1800" b="1">
                <a:solidFill>
                  <a:srgbClr val="660066"/>
                </a:solidFill>
                <a:latin typeface="Arial" pitchFamily="34" charset="0"/>
                <a:cs typeface="Arial" pitchFamily="34" charset="0"/>
              </a:rPr>
              <a:t> </a:t>
            </a:r>
            <a:endParaRPr lang="el-GR" altLang="en-US" sz="1800" b="1">
              <a:solidFill>
                <a:srgbClr val="660066"/>
              </a:solidFill>
              <a:latin typeface="Arial" pitchFamily="34" charset="0"/>
              <a:cs typeface="Arial" pitchFamily="34" charset="0"/>
            </a:endParaRPr>
          </a:p>
          <a:p>
            <a:pPr>
              <a:lnSpc>
                <a:spcPct val="85000"/>
              </a:lnSpc>
            </a:pPr>
            <a:r>
              <a:rPr lang="en-US" altLang="en-US" sz="1800" b="1">
                <a:solidFill>
                  <a:srgbClr val="660066"/>
                </a:solidFill>
                <a:latin typeface="Arial" pitchFamily="34" charset="0"/>
                <a:cs typeface="Arial" pitchFamily="34" charset="0"/>
              </a:rPr>
              <a:t>(# of cycles):</a:t>
            </a:r>
            <a:r>
              <a:rPr lang="el-GR" altLang="en-US" sz="1800" b="1">
                <a:solidFill>
                  <a:srgbClr val="660066"/>
                </a:solidFill>
                <a:latin typeface="Arial" pitchFamily="34" charset="0"/>
                <a:cs typeface="Arial" pitchFamily="34" charset="0"/>
              </a:rPr>
              <a:t> </a:t>
            </a:r>
            <a:r>
              <a:rPr lang="en-US" altLang="en-US" sz="1800" b="1">
                <a:latin typeface="Arial" pitchFamily="34" charset="0"/>
                <a:cs typeface="Arial" pitchFamily="34" charset="0"/>
              </a:rPr>
              <a:t> </a:t>
            </a:r>
            <a:r>
              <a:rPr lang="en-US" altLang="en-US" sz="1800">
                <a:latin typeface="Arial" pitchFamily="34" charset="0"/>
                <a:cs typeface="Arial" pitchFamily="34" charset="0"/>
              </a:rPr>
              <a:t>½</a:t>
            </a:r>
            <a:r>
              <a:rPr lang="el-GR" altLang="en-US" sz="1800">
                <a:latin typeface="Arial" pitchFamily="34" charset="0"/>
                <a:cs typeface="Arial" pitchFamily="34" charset="0"/>
              </a:rPr>
              <a:t>  </a:t>
            </a:r>
            <a:r>
              <a:rPr lang="en-US" altLang="en-US" sz="1800">
                <a:latin typeface="Arial" pitchFamily="34" charset="0"/>
                <a:cs typeface="Arial" pitchFamily="34" charset="0"/>
              </a:rPr>
              <a:t>         </a:t>
            </a:r>
            <a:r>
              <a:rPr lang="el-GR" altLang="en-US" sz="1800">
                <a:latin typeface="Arial" pitchFamily="34" charset="0"/>
                <a:cs typeface="Arial" pitchFamily="34" charset="0"/>
              </a:rPr>
              <a:t> </a:t>
            </a:r>
            <a:r>
              <a:rPr lang="en-US" altLang="en-US" sz="1800">
                <a:latin typeface="Arial" pitchFamily="34" charset="0"/>
                <a:cs typeface="Arial" pitchFamily="34" charset="0"/>
              </a:rPr>
              <a:t> </a:t>
            </a:r>
            <a:r>
              <a:rPr lang="el-GR" altLang="en-US" sz="1800">
                <a:latin typeface="Arial" pitchFamily="34" charset="0"/>
                <a:cs typeface="Arial" pitchFamily="34" charset="0"/>
              </a:rPr>
              <a:t>  </a:t>
            </a:r>
            <a:r>
              <a:rPr lang="en-US" altLang="en-US" sz="1800">
                <a:latin typeface="Arial" pitchFamily="34" charset="0"/>
                <a:cs typeface="Arial" pitchFamily="34" charset="0"/>
              </a:rPr>
              <a:t>  1</a:t>
            </a:r>
            <a:r>
              <a:rPr lang="el-GR" altLang="en-US" sz="1800">
                <a:latin typeface="Arial" pitchFamily="34" charset="0"/>
                <a:cs typeface="Arial" pitchFamily="34" charset="0"/>
              </a:rPr>
              <a:t>  </a:t>
            </a:r>
            <a:r>
              <a:rPr lang="en-US" altLang="en-US" sz="1800">
                <a:latin typeface="Arial" pitchFamily="34" charset="0"/>
                <a:cs typeface="Arial" pitchFamily="34" charset="0"/>
              </a:rPr>
              <a:t>  </a:t>
            </a:r>
            <a:r>
              <a:rPr lang="el-GR" altLang="en-US" sz="1800">
                <a:latin typeface="Arial" pitchFamily="34" charset="0"/>
                <a:cs typeface="Arial" pitchFamily="34" charset="0"/>
              </a:rPr>
              <a:t>         </a:t>
            </a:r>
            <a:r>
              <a:rPr lang="en-US" altLang="en-US" sz="1800">
                <a:latin typeface="Arial" pitchFamily="34" charset="0"/>
                <a:cs typeface="Arial" pitchFamily="34" charset="0"/>
              </a:rPr>
              <a:t>          10                 </a:t>
            </a:r>
            <a:r>
              <a:rPr lang="el-GR" altLang="en-US" sz="1800">
                <a:latin typeface="Arial" pitchFamily="34" charset="0"/>
                <a:cs typeface="Arial" pitchFamily="34" charset="0"/>
              </a:rPr>
              <a:t>  </a:t>
            </a:r>
            <a:r>
              <a:rPr lang="en-US" altLang="en-US" sz="1800">
                <a:latin typeface="Arial" pitchFamily="34" charset="0"/>
                <a:cs typeface="Arial" pitchFamily="34" charset="0"/>
              </a:rPr>
              <a:t>    100</a:t>
            </a:r>
            <a:r>
              <a:rPr lang="el-GR" altLang="en-US" sz="1800">
                <a:latin typeface="Arial" pitchFamily="34" charset="0"/>
                <a:cs typeface="Arial" pitchFamily="34" charset="0"/>
              </a:rPr>
              <a:t> </a:t>
            </a:r>
            <a:r>
              <a:rPr lang="en-US" altLang="en-US" sz="1800">
                <a:latin typeface="Arial" pitchFamily="34" charset="0"/>
                <a:cs typeface="Arial" pitchFamily="34" charset="0"/>
              </a:rPr>
              <a:t>   </a:t>
            </a:r>
            <a:r>
              <a:rPr lang="el-GR" altLang="en-US" sz="1800">
                <a:latin typeface="Arial" pitchFamily="34" charset="0"/>
                <a:cs typeface="Arial" pitchFamily="34" charset="0"/>
              </a:rPr>
              <a:t>   </a:t>
            </a:r>
            <a:r>
              <a:rPr lang="en-US" altLang="en-US" sz="1800">
                <a:latin typeface="Arial" pitchFamily="34" charset="0"/>
                <a:cs typeface="Arial" pitchFamily="34" charset="0"/>
              </a:rPr>
              <a:t>           1,000</a:t>
            </a:r>
          </a:p>
        </p:txBody>
      </p:sp>
      <p:sp>
        <p:nvSpPr>
          <p:cNvPr id="332831" name="Rectangle 30"/>
          <p:cNvSpPr>
            <a:spLocks noChangeArrowheads="1"/>
          </p:cNvSpPr>
          <p:nvPr/>
        </p:nvSpPr>
        <p:spPr bwMode="auto">
          <a:xfrm>
            <a:off x="0" y="5791200"/>
            <a:ext cx="87010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l-GR" altLang="en-US" sz="1800" b="1">
                <a:solidFill>
                  <a:srgbClr val="660066"/>
                </a:solidFill>
                <a:latin typeface="Arial" pitchFamily="34" charset="0"/>
                <a:cs typeface="Arial" pitchFamily="34" charset="0"/>
              </a:rPr>
              <a:t>Μέγεθος</a:t>
            </a:r>
          </a:p>
          <a:p>
            <a:pPr>
              <a:lnSpc>
                <a:spcPct val="85000"/>
              </a:lnSpc>
            </a:pPr>
            <a:r>
              <a:rPr lang="en-US" altLang="en-US" sz="1800" b="1">
                <a:solidFill>
                  <a:srgbClr val="660066"/>
                </a:solidFill>
                <a:latin typeface="Arial" pitchFamily="34" charset="0"/>
                <a:cs typeface="Arial" pitchFamily="34" charset="0"/>
              </a:rPr>
              <a:t>(bytes):</a:t>
            </a:r>
            <a:r>
              <a:rPr lang="en-US" altLang="en-US" sz="1800" b="1">
                <a:latin typeface="Arial" pitchFamily="34" charset="0"/>
                <a:cs typeface="Arial" pitchFamily="34" charset="0"/>
              </a:rPr>
              <a:t>    </a:t>
            </a:r>
            <a:r>
              <a:rPr lang="en-US" altLang="en-US" sz="1800">
                <a:latin typeface="Arial" pitchFamily="34" charset="0"/>
                <a:cs typeface="Arial" pitchFamily="34" charset="0"/>
              </a:rPr>
              <a:t>   100’s   </a:t>
            </a:r>
            <a:r>
              <a:rPr lang="en-US" altLang="en-US" sz="1600" b="1">
                <a:latin typeface="Arial" pitchFamily="34" charset="0"/>
                <a:cs typeface="Arial" pitchFamily="34" charset="0"/>
              </a:rPr>
              <a:t>             </a:t>
            </a:r>
            <a:r>
              <a:rPr lang="en-US" altLang="en-US" sz="1600">
                <a:latin typeface="Arial" pitchFamily="34" charset="0"/>
                <a:cs typeface="Arial" pitchFamily="34" charset="0"/>
              </a:rPr>
              <a:t>K’s                       </a:t>
            </a:r>
            <a:r>
              <a:rPr lang="en-US" altLang="en-US" sz="1800">
                <a:latin typeface="Arial" pitchFamily="34" charset="0"/>
                <a:cs typeface="Arial" pitchFamily="34" charset="0"/>
              </a:rPr>
              <a:t>10K’s                     Mb’s               Gb </a:t>
            </a:r>
            <a:r>
              <a:rPr lang="el-GR" altLang="en-US" sz="1800">
                <a:latin typeface="Arial" pitchFamily="34" charset="0"/>
                <a:cs typeface="Arial" pitchFamily="34" charset="0"/>
              </a:rPr>
              <a:t>ή </a:t>
            </a:r>
            <a:r>
              <a:rPr lang="en-US" altLang="en-US" sz="1800">
                <a:latin typeface="Arial" pitchFamily="34" charset="0"/>
                <a:cs typeface="Arial" pitchFamily="34" charset="0"/>
              </a:rPr>
              <a:t> Tb</a:t>
            </a:r>
          </a:p>
        </p:txBody>
      </p:sp>
      <p:sp>
        <p:nvSpPr>
          <p:cNvPr id="332832" name="Rectangle 31"/>
          <p:cNvSpPr>
            <a:spLocks noChangeArrowheads="1"/>
          </p:cNvSpPr>
          <p:nvPr/>
        </p:nvSpPr>
        <p:spPr bwMode="auto">
          <a:xfrm>
            <a:off x="0" y="6400800"/>
            <a:ext cx="8763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nSpc>
                <a:spcPct val="85000"/>
              </a:lnSpc>
            </a:pPr>
            <a:r>
              <a:rPr lang="en-US" altLang="en-US" sz="1800" b="1" dirty="0">
                <a:latin typeface="Arial" pitchFamily="34" charset="0"/>
                <a:cs typeface="Arial" pitchFamily="34" charset="0"/>
              </a:rPr>
              <a:t> </a:t>
            </a:r>
            <a:r>
              <a:rPr lang="el-GR" altLang="en-US" sz="1800" b="1" dirty="0">
                <a:solidFill>
                  <a:srgbClr val="660066"/>
                </a:solidFill>
                <a:latin typeface="Arial" pitchFamily="34" charset="0"/>
                <a:cs typeface="Arial" pitchFamily="34" charset="0"/>
              </a:rPr>
              <a:t>Κόστος</a:t>
            </a:r>
            <a:r>
              <a:rPr lang="en-US" altLang="en-US" sz="1800" b="1" dirty="0">
                <a:solidFill>
                  <a:srgbClr val="660066"/>
                </a:solidFill>
                <a:latin typeface="Arial" pitchFamily="34" charset="0"/>
                <a:cs typeface="Arial" pitchFamily="34" charset="0"/>
              </a:rPr>
              <a:t>:</a:t>
            </a:r>
            <a:r>
              <a:rPr lang="en-US" altLang="en-US" sz="1800" b="1" dirty="0">
                <a:latin typeface="Arial" pitchFamily="34" charset="0"/>
                <a:cs typeface="Arial" pitchFamily="34" charset="0"/>
              </a:rPr>
              <a:t>     </a:t>
            </a:r>
            <a:r>
              <a:rPr lang="el-GR" altLang="en-US" sz="1800" b="1" dirty="0">
                <a:latin typeface="Arial" pitchFamily="34" charset="0"/>
                <a:cs typeface="Arial" pitchFamily="34" charset="0"/>
              </a:rPr>
              <a:t>                                              $</a:t>
            </a:r>
            <a:r>
              <a:rPr lang="en-US" altLang="en-US" sz="1800" b="1" dirty="0">
                <a:latin typeface="Arial" pitchFamily="34" charset="0"/>
                <a:cs typeface="Arial" pitchFamily="34" charset="0"/>
              </a:rPr>
              <a:t>6</a:t>
            </a:r>
            <a:r>
              <a:rPr lang="el-GR" altLang="en-US" sz="1800" b="1" dirty="0">
                <a:latin typeface="Arial" pitchFamily="34" charset="0"/>
                <a:cs typeface="Arial" pitchFamily="34" charset="0"/>
              </a:rPr>
              <a:t>000/</a:t>
            </a:r>
            <a:r>
              <a:rPr lang="en-US" altLang="en-US" sz="1800" b="1" dirty="0">
                <a:latin typeface="Arial" pitchFamily="34" charset="0"/>
                <a:cs typeface="Arial" pitchFamily="34" charset="0"/>
              </a:rPr>
              <a:t>Gb            $100/Gb              $1/Gb</a:t>
            </a:r>
            <a:endParaRPr lang="en-US" altLang="en-US" sz="1800" dirty="0">
              <a:latin typeface="Arial" pitchFamily="34" charset="0"/>
              <a:cs typeface="Arial" pitchFamily="34" charset="0"/>
            </a:endParaRPr>
          </a:p>
        </p:txBody>
      </p:sp>
      <p:sp>
        <p:nvSpPr>
          <p:cNvPr id="332833" name="Rectangle 32"/>
          <p:cNvSpPr>
            <a:spLocks noChangeArrowheads="1"/>
          </p:cNvSpPr>
          <p:nvPr/>
        </p:nvSpPr>
        <p:spPr bwMode="auto">
          <a:xfrm>
            <a:off x="381000" y="1066800"/>
            <a:ext cx="81915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287338" indent="-287338" eaLnBrk="0" hangingPunct="0">
              <a:defRPr sz="2000">
                <a:solidFill>
                  <a:schemeClr val="tx1"/>
                </a:solidFill>
                <a:latin typeface="Times New Roman" pitchFamily="18" charset="0"/>
                <a:cs typeface="Times New Roman" pitchFamily="18" charset="0"/>
              </a:defRPr>
            </a:lvl1pPr>
            <a:lvl2pPr marL="741363" indent="-246063"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spcBef>
                <a:spcPct val="30000"/>
              </a:spcBef>
              <a:buClr>
                <a:schemeClr val="accent1"/>
              </a:buClr>
              <a:buSzPct val="75000"/>
              <a:buFont typeface="Wingdings" pitchFamily="2" charset="2"/>
              <a:buChar char="q"/>
            </a:pPr>
            <a:r>
              <a:rPr lang="el-GR" altLang="en-US" sz="2400">
                <a:latin typeface="Arial" pitchFamily="34" charset="0"/>
                <a:cs typeface="Arial" pitchFamily="34" charset="0"/>
              </a:rPr>
              <a:t>Χρησιμοποιούμε την αρχή της τοπικότητας</a:t>
            </a:r>
            <a:r>
              <a:rPr lang="en-US" altLang="en-US" sz="2400">
                <a:latin typeface="Arial" pitchFamily="34" charset="0"/>
                <a:cs typeface="Arial" pitchFamily="34" charset="0"/>
              </a:rPr>
              <a:t> </a:t>
            </a:r>
            <a:r>
              <a:rPr lang="el-GR" altLang="en-US" sz="2400">
                <a:latin typeface="Arial" pitchFamily="34" charset="0"/>
                <a:cs typeface="Arial" pitchFamily="34" charset="0"/>
              </a:rPr>
              <a:t>(</a:t>
            </a:r>
            <a:r>
              <a:rPr lang="en-US" altLang="en-US" sz="2400">
                <a:latin typeface="Arial" pitchFamily="34" charset="0"/>
                <a:cs typeface="Arial" pitchFamily="34" charset="0"/>
              </a:rPr>
              <a:t>locality</a:t>
            </a:r>
            <a:r>
              <a:rPr lang="el-GR" altLang="en-US" sz="2400">
                <a:latin typeface="Arial" pitchFamily="34" charset="0"/>
                <a:cs typeface="Arial" pitchFamily="34" charset="0"/>
              </a:rPr>
              <a:t>)</a:t>
            </a:r>
            <a:endParaRPr lang="en-US" altLang="en-US" sz="2400">
              <a:latin typeface="Arial" pitchFamily="34" charset="0"/>
              <a:cs typeface="Arial" pitchFamily="34" charset="0"/>
            </a:endParaRPr>
          </a:p>
          <a:p>
            <a:pPr lvl="1">
              <a:spcBef>
                <a:spcPct val="30000"/>
              </a:spcBef>
              <a:buClr>
                <a:schemeClr val="accent1"/>
              </a:buClr>
              <a:buSzPct val="75000"/>
              <a:buFont typeface="Monotype Sorts" pitchFamily="2" charset="2"/>
              <a:buChar char="l"/>
            </a:pPr>
            <a:r>
              <a:rPr lang="el-GR" altLang="en-US">
                <a:latin typeface="Arial" pitchFamily="34" charset="0"/>
                <a:cs typeface="Arial" pitchFamily="34" charset="0"/>
              </a:rPr>
              <a:t>Ο χρήστης λαμβάνει πολύ φτηνή μνήμη</a:t>
            </a:r>
            <a:endParaRPr lang="en-US" altLang="en-US">
              <a:latin typeface="Arial" pitchFamily="34" charset="0"/>
              <a:cs typeface="Arial" pitchFamily="34" charset="0"/>
            </a:endParaRPr>
          </a:p>
          <a:p>
            <a:pPr lvl="1">
              <a:spcBef>
                <a:spcPct val="30000"/>
              </a:spcBef>
              <a:buClr>
                <a:schemeClr val="accent1"/>
              </a:buClr>
              <a:buSzPct val="75000"/>
              <a:buFont typeface="Monotype Sorts" pitchFamily="2" charset="2"/>
              <a:buChar char="l"/>
            </a:pPr>
            <a:r>
              <a:rPr lang="el-GR" altLang="en-US">
                <a:latin typeface="Arial" pitchFamily="34" charset="0"/>
                <a:cs typeface="Arial" pitchFamily="34" charset="0"/>
              </a:rPr>
              <a:t>σε ταχύτητα της πιο γρήγορης τεχνολογίας</a:t>
            </a:r>
            <a:endParaRPr lang="en-US" altLang="en-US">
              <a:latin typeface="Arial" pitchFamily="34" charset="0"/>
              <a:cs typeface="Arial" pitchFamily="34" charset="0"/>
            </a:endParaRPr>
          </a:p>
        </p:txBody>
      </p:sp>
      <p:grpSp>
        <p:nvGrpSpPr>
          <p:cNvPr id="2" name="Group 1" descr="MEMORY"/>
          <p:cNvGrpSpPr/>
          <p:nvPr/>
        </p:nvGrpSpPr>
        <p:grpSpPr>
          <a:xfrm>
            <a:off x="609600" y="2590800"/>
            <a:ext cx="7981950" cy="2535238"/>
            <a:chOff x="609600" y="2590800"/>
            <a:chExt cx="7981950" cy="2535238"/>
          </a:xfrm>
        </p:grpSpPr>
        <p:sp>
          <p:nvSpPr>
            <p:cNvPr id="427011" name="Rectangle 3"/>
            <p:cNvSpPr>
              <a:spLocks noChangeArrowheads="1"/>
            </p:cNvSpPr>
            <p:nvPr/>
          </p:nvSpPr>
          <p:spPr bwMode="auto">
            <a:xfrm>
              <a:off x="609600" y="2819400"/>
              <a:ext cx="4953000" cy="2209800"/>
            </a:xfrm>
            <a:prstGeom prst="rect">
              <a:avLst/>
            </a:prstGeom>
            <a:solidFill>
              <a:schemeClr val="bg1"/>
            </a:solidFill>
            <a:ln w="38100">
              <a:solidFill>
                <a:schemeClr val="hlink"/>
              </a:solidFill>
              <a:prstDash val="sysDot"/>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05" name="Rectangle 4" descr="10%"/>
            <p:cNvSpPr>
              <a:spLocks noChangeArrowheads="1"/>
            </p:cNvSpPr>
            <p:nvPr/>
          </p:nvSpPr>
          <p:spPr bwMode="auto">
            <a:xfrm>
              <a:off x="4333875" y="3657600"/>
              <a:ext cx="931863" cy="1095375"/>
            </a:xfrm>
            <a:prstGeom prst="rect">
              <a:avLst/>
            </a:prstGeom>
            <a:pattFill prst="pct10">
              <a:fgClr>
                <a:schemeClr val="hlink"/>
              </a:fgClr>
              <a:bgClr>
                <a:srgbClr val="FFFFFF"/>
              </a:bgClr>
            </a:pattFill>
            <a:ln w="28575">
              <a:solidFill>
                <a:schemeClr val="tx1"/>
              </a:solidFill>
              <a:miter lim="800000"/>
              <a:headEnd/>
              <a:tailEnd/>
            </a:ln>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a:solidFill>
                    <a:srgbClr val="000000"/>
                  </a:solidFill>
                  <a:latin typeface="Arial" pitchFamily="34" charset="0"/>
                  <a:cs typeface="Arial" pitchFamily="34" charset="0"/>
                </a:rPr>
                <a:t>Second</a:t>
              </a:r>
            </a:p>
            <a:p>
              <a:pPr algn="ctr"/>
              <a:r>
                <a:rPr lang="en-US" altLang="en-US" sz="1600">
                  <a:solidFill>
                    <a:srgbClr val="000000"/>
                  </a:solidFill>
                  <a:latin typeface="Arial" pitchFamily="34" charset="0"/>
                  <a:cs typeface="Arial" pitchFamily="34" charset="0"/>
                </a:rPr>
                <a:t>Level</a:t>
              </a:r>
            </a:p>
            <a:p>
              <a:pPr algn="ctr"/>
              <a:r>
                <a:rPr lang="en-US" altLang="en-US" sz="1600">
                  <a:solidFill>
                    <a:srgbClr val="000000"/>
                  </a:solidFill>
                  <a:latin typeface="Arial" pitchFamily="34" charset="0"/>
                  <a:cs typeface="Arial" pitchFamily="34" charset="0"/>
                </a:rPr>
                <a:t>Cache</a:t>
              </a:r>
            </a:p>
            <a:p>
              <a:pPr algn="ctr"/>
              <a:r>
                <a:rPr lang="en-US" altLang="en-US" sz="1600">
                  <a:solidFill>
                    <a:srgbClr val="000000"/>
                  </a:solidFill>
                  <a:latin typeface="Arial" pitchFamily="34" charset="0"/>
                  <a:cs typeface="Arial" pitchFamily="34" charset="0"/>
                </a:rPr>
                <a:t>(SRAM)</a:t>
              </a:r>
            </a:p>
          </p:txBody>
        </p:sp>
        <p:sp>
          <p:nvSpPr>
            <p:cNvPr id="332806" name="Rectangle 5" descr="10%"/>
            <p:cNvSpPr>
              <a:spLocks noChangeArrowheads="1"/>
            </p:cNvSpPr>
            <p:nvPr/>
          </p:nvSpPr>
          <p:spPr bwMode="auto">
            <a:xfrm>
              <a:off x="2514600" y="4343400"/>
              <a:ext cx="228600" cy="609600"/>
            </a:xfrm>
            <a:prstGeom prst="rect">
              <a:avLst/>
            </a:prstGeom>
            <a:pattFill prst="pct10">
              <a:fgClr>
                <a:srgbClr val="0000B6"/>
              </a:fgClr>
              <a:bgClr>
                <a:srgbClr val="FFFFFF"/>
              </a:bgClr>
            </a:pattFill>
            <a:ln w="25400">
              <a:solidFill>
                <a:schemeClr val="tx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07" name="Rectangle 6"/>
            <p:cNvSpPr>
              <a:spLocks noChangeArrowheads="1"/>
            </p:cNvSpPr>
            <p:nvPr/>
          </p:nvSpPr>
          <p:spPr bwMode="auto">
            <a:xfrm>
              <a:off x="838200" y="3124200"/>
              <a:ext cx="2716213" cy="242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08" name="Rectangle 7"/>
            <p:cNvSpPr>
              <a:spLocks noChangeArrowheads="1"/>
            </p:cNvSpPr>
            <p:nvPr/>
          </p:nvSpPr>
          <p:spPr bwMode="auto">
            <a:xfrm>
              <a:off x="1752600" y="3048000"/>
              <a:ext cx="835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Control</a:t>
              </a:r>
            </a:p>
          </p:txBody>
        </p:sp>
        <p:sp>
          <p:nvSpPr>
            <p:cNvPr id="332809" name="Rectangle 8"/>
            <p:cNvSpPr>
              <a:spLocks noChangeArrowheads="1"/>
            </p:cNvSpPr>
            <p:nvPr/>
          </p:nvSpPr>
          <p:spPr bwMode="auto">
            <a:xfrm>
              <a:off x="788988" y="3581400"/>
              <a:ext cx="1422400" cy="13477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10" name="Rectangle 9"/>
            <p:cNvSpPr>
              <a:spLocks noChangeArrowheads="1"/>
            </p:cNvSpPr>
            <p:nvPr/>
          </p:nvSpPr>
          <p:spPr bwMode="auto">
            <a:xfrm>
              <a:off x="838200" y="4114800"/>
              <a:ext cx="10048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Datapath</a:t>
              </a:r>
            </a:p>
          </p:txBody>
        </p:sp>
        <p:sp>
          <p:nvSpPr>
            <p:cNvPr id="332811" name="Rectangle 10"/>
            <p:cNvSpPr>
              <a:spLocks noChangeArrowheads="1"/>
            </p:cNvSpPr>
            <p:nvPr/>
          </p:nvSpPr>
          <p:spPr bwMode="auto">
            <a:xfrm>
              <a:off x="7467600" y="2590800"/>
              <a:ext cx="1117600" cy="2432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12" name="Rectangle 11"/>
            <p:cNvSpPr>
              <a:spLocks noChangeArrowheads="1"/>
            </p:cNvSpPr>
            <p:nvPr/>
          </p:nvSpPr>
          <p:spPr bwMode="auto">
            <a:xfrm>
              <a:off x="7440613" y="3581400"/>
              <a:ext cx="1150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a:latin typeface="Arial" pitchFamily="34" charset="0"/>
                  <a:cs typeface="Arial" pitchFamily="34" charset="0"/>
                </a:rPr>
                <a:t>Secondary</a:t>
              </a:r>
            </a:p>
            <a:p>
              <a:pPr algn="ctr"/>
              <a:r>
                <a:rPr lang="en-US" altLang="en-US" sz="1600">
                  <a:latin typeface="Arial" pitchFamily="34" charset="0"/>
                  <a:cs typeface="Arial" pitchFamily="34" charset="0"/>
                </a:rPr>
                <a:t>Memory</a:t>
              </a:r>
            </a:p>
            <a:p>
              <a:pPr algn="ctr"/>
              <a:r>
                <a:rPr lang="en-US" altLang="en-US" sz="1600">
                  <a:latin typeface="Arial" pitchFamily="34" charset="0"/>
                  <a:cs typeface="Arial" pitchFamily="34" charset="0"/>
                </a:rPr>
                <a:t>(Disk)</a:t>
              </a:r>
            </a:p>
          </p:txBody>
        </p:sp>
        <p:sp>
          <p:nvSpPr>
            <p:cNvPr id="427020" name="Rectangle 12"/>
            <p:cNvSpPr>
              <a:spLocks noChangeArrowheads="1"/>
            </p:cNvSpPr>
            <p:nvPr/>
          </p:nvSpPr>
          <p:spPr bwMode="auto">
            <a:xfrm>
              <a:off x="636588" y="2819400"/>
              <a:ext cx="3249612" cy="22193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427021" name="Rectangle 13"/>
            <p:cNvSpPr>
              <a:spLocks noChangeArrowheads="1"/>
            </p:cNvSpPr>
            <p:nvPr/>
          </p:nvSpPr>
          <p:spPr bwMode="auto">
            <a:xfrm>
              <a:off x="1219200" y="2743200"/>
              <a:ext cx="21447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On-Chip Components</a:t>
              </a:r>
            </a:p>
          </p:txBody>
        </p:sp>
        <p:sp>
          <p:nvSpPr>
            <p:cNvPr id="332816" name="Line 15"/>
            <p:cNvSpPr>
              <a:spLocks noChangeShapeType="1"/>
            </p:cNvSpPr>
            <p:nvPr/>
          </p:nvSpPr>
          <p:spPr bwMode="auto">
            <a:xfrm>
              <a:off x="2154238" y="4887913"/>
              <a:ext cx="5541962" cy="217487"/>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2817" name="Rectangle 16"/>
            <p:cNvSpPr>
              <a:spLocks noChangeArrowheads="1"/>
            </p:cNvSpPr>
            <p:nvPr/>
          </p:nvSpPr>
          <p:spPr bwMode="auto">
            <a:xfrm>
              <a:off x="1779588" y="4181475"/>
              <a:ext cx="355600" cy="6937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18" name="Rectangle 17"/>
            <p:cNvSpPr>
              <a:spLocks noChangeArrowheads="1"/>
            </p:cNvSpPr>
            <p:nvPr/>
          </p:nvSpPr>
          <p:spPr bwMode="auto">
            <a:xfrm rot="5400000">
              <a:off x="1489869" y="4453731"/>
              <a:ext cx="10112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a:latin typeface="Arial" pitchFamily="34" charset="0"/>
                  <a:cs typeface="Arial" pitchFamily="34" charset="0"/>
                </a:rPr>
                <a:t>RegFile</a:t>
              </a:r>
            </a:p>
          </p:txBody>
        </p:sp>
        <p:sp>
          <p:nvSpPr>
            <p:cNvPr id="332819" name="Rectangle 18" descr="10%"/>
            <p:cNvSpPr>
              <a:spLocks noChangeArrowheads="1"/>
            </p:cNvSpPr>
            <p:nvPr/>
          </p:nvSpPr>
          <p:spPr bwMode="auto">
            <a:xfrm>
              <a:off x="2971800" y="4343400"/>
              <a:ext cx="660400" cy="609600"/>
            </a:xfrm>
            <a:prstGeom prst="rect">
              <a:avLst/>
            </a:prstGeom>
            <a:pattFill prst="pct10">
              <a:fgClr>
                <a:srgbClr val="0000B6"/>
              </a:fgClr>
              <a:bgClr>
                <a:srgbClr val="FFFFFF"/>
              </a:bgClr>
            </a:pattFill>
            <a:ln w="25400">
              <a:solidFill>
                <a:schemeClr val="tx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20" name="Rectangle 19" descr="10%"/>
            <p:cNvSpPr>
              <a:spLocks noChangeArrowheads="1"/>
            </p:cNvSpPr>
            <p:nvPr/>
          </p:nvSpPr>
          <p:spPr bwMode="auto">
            <a:xfrm>
              <a:off x="5867400" y="3505200"/>
              <a:ext cx="1041400" cy="1350963"/>
            </a:xfrm>
            <a:prstGeom prst="rect">
              <a:avLst/>
            </a:prstGeom>
            <a:pattFill prst="pct10">
              <a:fgClr>
                <a:schemeClr val="accent1"/>
              </a:fgClr>
              <a:bgClr>
                <a:srgbClr val="FFFFFF"/>
              </a:bgClr>
            </a:pattFill>
            <a:ln w="25400">
              <a:solidFill>
                <a:schemeClr val="tx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21" name="Rectangle 20"/>
            <p:cNvSpPr>
              <a:spLocks noChangeArrowheads="1"/>
            </p:cNvSpPr>
            <p:nvPr/>
          </p:nvSpPr>
          <p:spPr bwMode="auto">
            <a:xfrm>
              <a:off x="5959475" y="3810000"/>
              <a:ext cx="915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a:solidFill>
                    <a:srgbClr val="000000"/>
                  </a:solidFill>
                  <a:latin typeface="Arial" pitchFamily="34" charset="0"/>
                  <a:cs typeface="Arial" pitchFamily="34" charset="0"/>
                </a:rPr>
                <a:t>Main</a:t>
              </a:r>
            </a:p>
            <a:p>
              <a:pPr algn="ctr"/>
              <a:r>
                <a:rPr lang="en-US" altLang="en-US" sz="1600">
                  <a:solidFill>
                    <a:srgbClr val="000000"/>
                  </a:solidFill>
                  <a:latin typeface="Arial" pitchFamily="34" charset="0"/>
                  <a:cs typeface="Arial" pitchFamily="34" charset="0"/>
                </a:rPr>
                <a:t>Memory</a:t>
              </a:r>
            </a:p>
            <a:p>
              <a:pPr algn="ctr"/>
              <a:r>
                <a:rPr lang="en-US" altLang="en-US" sz="1600">
                  <a:solidFill>
                    <a:srgbClr val="000000"/>
                  </a:solidFill>
                  <a:latin typeface="Arial" pitchFamily="34" charset="0"/>
                  <a:cs typeface="Arial" pitchFamily="34" charset="0"/>
                </a:rPr>
                <a:t>(DRAM)</a:t>
              </a:r>
            </a:p>
          </p:txBody>
        </p:sp>
        <p:sp>
          <p:nvSpPr>
            <p:cNvPr id="332822" name="Rectangle 21"/>
            <p:cNvSpPr>
              <a:spLocks noChangeArrowheads="1"/>
            </p:cNvSpPr>
            <p:nvPr/>
          </p:nvSpPr>
          <p:spPr bwMode="auto">
            <a:xfrm rot="5400000">
              <a:off x="2951956" y="4339432"/>
              <a:ext cx="7667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a:solidFill>
                    <a:srgbClr val="000000"/>
                  </a:solidFill>
                  <a:latin typeface="Arial" pitchFamily="34" charset="0"/>
                  <a:cs typeface="Arial" pitchFamily="34" charset="0"/>
                </a:rPr>
                <a:t>Data</a:t>
              </a:r>
            </a:p>
            <a:p>
              <a:pPr algn="ctr"/>
              <a:r>
                <a:rPr lang="en-US" altLang="en-US" sz="1600">
                  <a:solidFill>
                    <a:srgbClr val="000000"/>
                  </a:solidFill>
                  <a:latin typeface="Arial" pitchFamily="34" charset="0"/>
                  <a:cs typeface="Arial" pitchFamily="34" charset="0"/>
                </a:rPr>
                <a:t>Cache</a:t>
              </a:r>
            </a:p>
          </p:txBody>
        </p:sp>
        <p:sp>
          <p:nvSpPr>
            <p:cNvPr id="332823" name="Rectangle 22" descr="10%"/>
            <p:cNvSpPr>
              <a:spLocks noChangeArrowheads="1"/>
            </p:cNvSpPr>
            <p:nvPr/>
          </p:nvSpPr>
          <p:spPr bwMode="auto">
            <a:xfrm>
              <a:off x="2971800" y="3657600"/>
              <a:ext cx="660400" cy="609600"/>
            </a:xfrm>
            <a:prstGeom prst="rect">
              <a:avLst/>
            </a:prstGeom>
            <a:pattFill prst="pct10">
              <a:fgClr>
                <a:srgbClr val="0000B6"/>
              </a:fgClr>
              <a:bgClr>
                <a:srgbClr val="FFFFFF"/>
              </a:bgClr>
            </a:pattFill>
            <a:ln w="25400">
              <a:solidFill>
                <a:schemeClr val="tx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24" name="Rectangle 23"/>
            <p:cNvSpPr>
              <a:spLocks noChangeArrowheads="1"/>
            </p:cNvSpPr>
            <p:nvPr/>
          </p:nvSpPr>
          <p:spPr bwMode="auto">
            <a:xfrm rot="5400000">
              <a:off x="2909093" y="3653632"/>
              <a:ext cx="7667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a:solidFill>
                    <a:srgbClr val="000000"/>
                  </a:solidFill>
                  <a:latin typeface="Arial" pitchFamily="34" charset="0"/>
                  <a:cs typeface="Arial" pitchFamily="34" charset="0"/>
                </a:rPr>
                <a:t>Instr</a:t>
              </a:r>
            </a:p>
            <a:p>
              <a:pPr algn="ctr"/>
              <a:r>
                <a:rPr lang="en-US" altLang="en-US" sz="1600">
                  <a:solidFill>
                    <a:srgbClr val="000000"/>
                  </a:solidFill>
                  <a:latin typeface="Arial" pitchFamily="34" charset="0"/>
                  <a:cs typeface="Arial" pitchFamily="34" charset="0"/>
                </a:rPr>
                <a:t>Cache</a:t>
              </a:r>
            </a:p>
          </p:txBody>
        </p:sp>
        <p:sp>
          <p:nvSpPr>
            <p:cNvPr id="332825" name="Rectangle 24" descr="10%"/>
            <p:cNvSpPr>
              <a:spLocks noChangeArrowheads="1"/>
            </p:cNvSpPr>
            <p:nvPr/>
          </p:nvSpPr>
          <p:spPr bwMode="auto">
            <a:xfrm>
              <a:off x="2514600" y="3657600"/>
              <a:ext cx="228600" cy="609600"/>
            </a:xfrm>
            <a:prstGeom prst="rect">
              <a:avLst/>
            </a:prstGeom>
            <a:pattFill prst="pct10">
              <a:fgClr>
                <a:srgbClr val="0000B6"/>
              </a:fgClr>
              <a:bgClr>
                <a:srgbClr val="FFFFFF"/>
              </a:bgClr>
            </a:pattFill>
            <a:ln w="25400">
              <a:solidFill>
                <a:schemeClr val="tx1"/>
              </a:solidFill>
              <a:miter lim="800000"/>
              <a:headEnd/>
              <a:tailEnd/>
            </a:ln>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332826" name="Text Box 25"/>
            <p:cNvSpPr txBox="1">
              <a:spLocks noChangeArrowheads="1"/>
            </p:cNvSpPr>
            <p:nvPr/>
          </p:nvSpPr>
          <p:spPr bwMode="auto">
            <a:xfrm rot="5400000" flipH="1">
              <a:off x="2298700" y="3805238"/>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a:solidFill>
                    <a:srgbClr val="000000"/>
                  </a:solidFill>
                  <a:latin typeface="Arial" pitchFamily="34" charset="0"/>
                  <a:cs typeface="Arial" pitchFamily="34" charset="0"/>
                </a:rPr>
                <a:t>ITLB</a:t>
              </a:r>
            </a:p>
          </p:txBody>
        </p:sp>
        <p:sp>
          <p:nvSpPr>
            <p:cNvPr id="332827" name="Text Box 26"/>
            <p:cNvSpPr txBox="1">
              <a:spLocks noChangeArrowheads="1"/>
            </p:cNvSpPr>
            <p:nvPr/>
          </p:nvSpPr>
          <p:spPr bwMode="auto">
            <a:xfrm rot="5400000" flipH="1">
              <a:off x="2255837" y="4459288"/>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algn="ctr"/>
              <a:r>
                <a:rPr lang="en-US" altLang="en-US" sz="1600">
                  <a:solidFill>
                    <a:srgbClr val="000000"/>
                  </a:solidFill>
                  <a:latin typeface="Arial" pitchFamily="34" charset="0"/>
                  <a:cs typeface="Arial" pitchFamily="34" charset="0"/>
                </a:rPr>
                <a:t>DTLB</a:t>
              </a:r>
            </a:p>
          </p:txBody>
        </p:sp>
        <p:sp>
          <p:nvSpPr>
            <p:cNvPr id="427035" name="Rectangle 27"/>
            <p:cNvSpPr>
              <a:spLocks noChangeArrowheads="1"/>
            </p:cNvSpPr>
            <p:nvPr/>
          </p:nvSpPr>
          <p:spPr bwMode="auto">
            <a:xfrm>
              <a:off x="609600" y="2819400"/>
              <a:ext cx="6477000" cy="2209800"/>
            </a:xfrm>
            <a:prstGeom prst="rect">
              <a:avLst/>
            </a:prstGeom>
            <a:noFill/>
            <a:ln w="38100">
              <a:solidFill>
                <a:srgbClr val="F73627"/>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endParaRPr lang="en-CA" altLang="en-US"/>
            </a:p>
          </p:txBody>
        </p:sp>
        <p:sp>
          <p:nvSpPr>
            <p:cNvPr id="427036" name="Rectangle 28"/>
            <p:cNvSpPr>
              <a:spLocks noChangeArrowheads="1"/>
            </p:cNvSpPr>
            <p:nvPr/>
          </p:nvSpPr>
          <p:spPr bwMode="auto">
            <a:xfrm flipH="1">
              <a:off x="5943600" y="3124200"/>
              <a:ext cx="1047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r>
                <a:rPr lang="en-US" altLang="en-US" sz="1600" dirty="0" err="1">
                  <a:solidFill>
                    <a:srgbClr val="F73627"/>
                  </a:solidFill>
                  <a:latin typeface="Arial" pitchFamily="34" charset="0"/>
                  <a:cs typeface="Arial" pitchFamily="34" charset="0"/>
                </a:rPr>
                <a:t>eDRAM</a:t>
              </a:r>
              <a:endParaRPr lang="en-US" altLang="en-US" sz="1600" dirty="0">
                <a:solidFill>
                  <a:srgbClr val="F73627"/>
                </a:solidFill>
                <a:latin typeface="Arial" pitchFamily="34" charset="0"/>
                <a:cs typeface="Arial" pitchFamily="34" charset="0"/>
              </a:endParaRPr>
            </a:p>
          </p:txBody>
        </p:sp>
        <p:sp>
          <p:nvSpPr>
            <p:cNvPr id="332834" name="Text Box 33"/>
            <p:cNvSpPr txBox="1">
              <a:spLocks noChangeArrowheads="1"/>
            </p:cNvSpPr>
            <p:nvPr/>
          </p:nvSpPr>
          <p:spPr bwMode="auto">
            <a:xfrm>
              <a:off x="3108325" y="3290888"/>
              <a:ext cx="192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cs typeface="Times New Roman" pitchFamily="18" charset="0"/>
                </a:defRPr>
              </a:lvl1pPr>
              <a:lvl2pPr marL="742950" indent="-285750" eaLnBrk="0" hangingPunct="0">
                <a:defRPr sz="2000">
                  <a:solidFill>
                    <a:schemeClr val="tx1"/>
                  </a:solidFill>
                  <a:latin typeface="Times New Roman" pitchFamily="18" charset="0"/>
                  <a:cs typeface="Times New Roman" pitchFamily="18" charset="0"/>
                </a:defRPr>
              </a:lvl2pPr>
              <a:lvl3pPr marL="1143000" indent="-228600" eaLnBrk="0" hangingPunct="0">
                <a:defRPr sz="2000">
                  <a:solidFill>
                    <a:schemeClr val="tx1"/>
                  </a:solidFill>
                  <a:latin typeface="Times New Roman" pitchFamily="18" charset="0"/>
                  <a:cs typeface="Times New Roman" pitchFamily="18" charset="0"/>
                </a:defRPr>
              </a:lvl3pPr>
              <a:lvl4pPr marL="1600200" indent="-228600" eaLnBrk="0" hangingPunct="0">
                <a:defRPr sz="2000">
                  <a:solidFill>
                    <a:schemeClr val="tx1"/>
                  </a:solidFill>
                  <a:latin typeface="Times New Roman" pitchFamily="18" charset="0"/>
                  <a:cs typeface="Times New Roman" pitchFamily="18" charset="0"/>
                </a:defRPr>
              </a:lvl4pPr>
              <a:lvl5pPr marL="2057400" indent="-228600" eaLnBrk="0" hangingPunct="0">
                <a:defRPr sz="20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cs typeface="Times New Roman" pitchFamily="18" charset="0"/>
                </a:defRPr>
              </a:lvl9pPr>
            </a:lstStyle>
            <a:p>
              <a:pPr eaLnBrk="1" hangingPunct="1"/>
              <a:r>
                <a:rPr lang="en-US" altLang="en-US" b="1">
                  <a:solidFill>
                    <a:srgbClr val="008000"/>
                  </a:solidFill>
                </a:rPr>
                <a:t>L1                  L2</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7726DF7-5435-4A12-96E7-6353D67BC055}" type="slidenum">
              <a:rPr lang="en-US"/>
              <a:pPr>
                <a:defRPr/>
              </a:pPr>
              <a:t>9</a:t>
            </a:fld>
            <a:endParaRPr lang="en-US"/>
          </a:p>
        </p:txBody>
      </p:sp>
      <p:sp>
        <p:nvSpPr>
          <p:cNvPr id="333827" name="Rectangle 2"/>
          <p:cNvSpPr>
            <a:spLocks noGrp="1" noChangeArrowheads="1"/>
          </p:cNvSpPr>
          <p:nvPr>
            <p:ph type="title"/>
          </p:nvPr>
        </p:nvSpPr>
        <p:spPr>
          <a:xfrm>
            <a:off x="762000" y="0"/>
            <a:ext cx="7772400" cy="1143000"/>
          </a:xfrm>
        </p:spPr>
        <p:txBody>
          <a:bodyPr/>
          <a:lstStyle/>
          <a:p>
            <a:pPr eaLnBrk="1" hangingPunct="1"/>
            <a:r>
              <a:rPr lang="en-US" altLang="en-US" smtClean="0">
                <a:solidFill>
                  <a:schemeClr val="accent2"/>
                </a:solidFill>
              </a:rPr>
              <a:t>SRAM vs DRAM vs Hard Disk</a:t>
            </a:r>
          </a:p>
        </p:txBody>
      </p:sp>
      <p:pic>
        <p:nvPicPr>
          <p:cNvPr id="333828" name="Picture 4" descr="SRA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066800"/>
            <a:ext cx="9144000" cy="1717675"/>
          </a:xfrm>
          <a:noFill/>
        </p:spPr>
      </p:pic>
      <p:pic>
        <p:nvPicPr>
          <p:cNvPr id="333829" name="Picture 6" descr="DRAM"/>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295400" y="2674938"/>
            <a:ext cx="6324600" cy="400526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8408</TotalTime>
  <Words>3767</Words>
  <Application>Microsoft Office PowerPoint</Application>
  <PresentationFormat>On-screen Show (4:3)</PresentationFormat>
  <Paragraphs>1290</Paragraphs>
  <Slides>77</Slides>
  <Notes>75</Notes>
  <HiddenSlides>2</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77</vt:i4>
      </vt:variant>
    </vt:vector>
  </HeadingPairs>
  <TitlesOfParts>
    <vt:vector size="82" baseType="lpstr">
      <vt:lpstr>Default Design</vt:lpstr>
      <vt:lpstr>Θέμα του Office</vt:lpstr>
      <vt:lpstr>1_Default Design</vt:lpstr>
      <vt:lpstr>Chart</vt:lpstr>
      <vt:lpstr>Microsoft Excel Chart</vt:lpstr>
      <vt:lpstr>Αρχιτεκτονική Υπολογιστών</vt:lpstr>
      <vt:lpstr>Ιεραρχία Μνήμης</vt:lpstr>
      <vt:lpstr>Ιεραρχία Μνήμης</vt:lpstr>
      <vt:lpstr>Ιεραρχία Μνήμης</vt:lpstr>
      <vt:lpstr>Ιεραρχία Μνήμης</vt:lpstr>
      <vt:lpstr>Ιεραρχία Μνήμης</vt:lpstr>
      <vt:lpstr>Ιεραρχία Μνήμης</vt:lpstr>
      <vt:lpstr>Ιεραρχία Μνήμης</vt:lpstr>
      <vt:lpstr>SRAM vs DRAM vs Hard Disk</vt:lpstr>
      <vt:lpstr>Ιεραρχία Μνήμης</vt:lpstr>
      <vt:lpstr>Ιεραρχία Μνήμης</vt:lpstr>
      <vt:lpstr> </vt:lpstr>
      <vt:lpstr> </vt:lpstr>
      <vt:lpstr>Ιεραρχία Μνήμης</vt:lpstr>
      <vt:lpstr>Μνήμες Cache</vt:lpstr>
      <vt:lpstr>Μνήμες Cache: Ορολογία</vt:lpstr>
      <vt:lpstr>Μνήμες Cache</vt:lpstr>
      <vt:lpstr>Μνήμες Cache</vt:lpstr>
      <vt:lpstr>Μνήμες Cache</vt:lpstr>
      <vt:lpstr>Μνήμες Cache</vt:lpstr>
      <vt:lpstr>Μνήμες Cache</vt:lpstr>
      <vt:lpstr>Μνήμες Cache</vt:lpstr>
      <vt:lpstr>Μνήμες Cache</vt:lpstr>
      <vt:lpstr>Μνήμες Cache</vt:lpstr>
      <vt:lpstr>Μνήμες Cache</vt:lpstr>
      <vt:lpstr>Και άλλο παράδειγμα...</vt:lpstr>
      <vt:lpstr>Και άλλο παράδειγμα...</vt:lpstr>
      <vt:lpstr>Μνήμες Cache (direct mapped cache)</vt:lpstr>
      <vt:lpstr>Μνήμες Cache</vt:lpstr>
      <vt:lpstr>Multiword Block Direct Mapped Cache</vt:lpstr>
      <vt:lpstr>Παράδειγμα (re-visited….) </vt:lpstr>
      <vt:lpstr> </vt:lpstr>
      <vt:lpstr>Miss Rate vs. Block Size vs. Cache Size</vt:lpstr>
      <vt:lpstr>Μνήμες Cache: Παράδειγμα I</vt:lpstr>
      <vt:lpstr>Μνήμες Cache: Παράδειγμα II</vt:lpstr>
      <vt:lpstr>Μνήμες Cache: Case Study</vt:lpstr>
      <vt:lpstr>Μνήμες Cache: Case Study</vt:lpstr>
      <vt:lpstr>Μνήμες Cache: Misses</vt:lpstr>
      <vt:lpstr>Μνήμες Cache: Misses</vt:lpstr>
      <vt:lpstr>Μνήμες Cache: Misses</vt:lpstr>
      <vt:lpstr>Μνήμες Cache</vt:lpstr>
      <vt:lpstr>Μνήμες Cache: Παράδειγμα</vt:lpstr>
      <vt:lpstr>Μνήμες Cache: Παράδειγμα</vt:lpstr>
      <vt:lpstr>Μνήμες Cache: Παράδειγμα</vt:lpstr>
      <vt:lpstr>Μνήμες Cache: Παράδειγμα</vt:lpstr>
      <vt:lpstr>Μνήμες Cache: Απόδοση</vt:lpstr>
      <vt:lpstr>Μνήμες Cache</vt:lpstr>
      <vt:lpstr>Direct mapped cache (παράδειγμα) </vt:lpstr>
      <vt:lpstr>Two way associative cache (παράδειγμα) </vt:lpstr>
      <vt:lpstr>Μνήμες Cache</vt:lpstr>
      <vt:lpstr>Μνήμες Cache</vt:lpstr>
      <vt:lpstr>Μνήμες Cache</vt:lpstr>
      <vt:lpstr>Μνήμες Cache</vt:lpstr>
      <vt:lpstr>Μνήμες Cache: Παράδειγμα</vt:lpstr>
      <vt:lpstr>Μνήμες Cache: Παράδειγμα</vt:lpstr>
      <vt:lpstr> </vt:lpstr>
      <vt:lpstr> </vt:lpstr>
      <vt:lpstr>Cache Control</vt:lpstr>
      <vt:lpstr>Cache Control</vt:lpstr>
      <vt:lpstr>Cache Control</vt:lpstr>
      <vt:lpstr>Caches και Πολυπύρηνα Συστήματα</vt:lpstr>
      <vt:lpstr>Caches και Πολυπύρηνα Συστήματα</vt:lpstr>
      <vt:lpstr>Εικονική Μνήμη</vt:lpstr>
      <vt:lpstr> </vt:lpstr>
      <vt:lpstr>Εικονική Μνήμη</vt:lpstr>
      <vt:lpstr>Εικονική Μνήμη</vt:lpstr>
      <vt:lpstr>Εικονική Μνήμη </vt:lpstr>
      <vt:lpstr>Εικονική Μνήμη</vt:lpstr>
      <vt:lpstr> </vt:lpstr>
      <vt:lpstr>Εικονική Μνήμη</vt:lpstr>
      <vt:lpstr>Εικονική Μνήμη</vt:lpstr>
      <vt:lpstr>Εικονική Μνήμη</vt:lpstr>
      <vt:lpstr>Εικονική Μνήμη</vt:lpstr>
      <vt:lpstr>Τεχνολογικές Προκλήσεις</vt:lpstr>
      <vt:lpstr>Αναφορά Ύλης (3η έκδοση)</vt:lpstr>
      <vt:lpstr>Αναφορά Ύλης (4η έκδοση)</vt:lpstr>
      <vt:lpstr>Τέλος Ενότητας #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GCP</dc:creator>
  <cp:lastModifiedBy>vaggelisdouros</cp:lastModifiedBy>
  <cp:revision>730</cp:revision>
  <cp:lastPrinted>2015-01-12T11:20:33Z</cp:lastPrinted>
  <dcterms:created xsi:type="dcterms:W3CDTF">1601-01-01T00:00:00Z</dcterms:created>
  <dcterms:modified xsi:type="dcterms:W3CDTF">2015-11-26T00:14:01Z</dcterms:modified>
</cp:coreProperties>
</file>