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861" r:id="rId2"/>
    <p:sldMasterId id="2147483873" r:id="rId3"/>
  </p:sldMasterIdLst>
  <p:notesMasterIdLst>
    <p:notesMasterId r:id="rId29"/>
  </p:notesMasterIdLst>
  <p:handoutMasterIdLst>
    <p:handoutMasterId r:id="rId30"/>
  </p:handoutMasterIdLst>
  <p:sldIdLst>
    <p:sldId id="408" r:id="rId4"/>
    <p:sldId id="384" r:id="rId5"/>
    <p:sldId id="385" r:id="rId6"/>
    <p:sldId id="386" r:id="rId7"/>
    <p:sldId id="387" r:id="rId8"/>
    <p:sldId id="388" r:id="rId9"/>
    <p:sldId id="389" r:id="rId10"/>
    <p:sldId id="401" r:id="rId11"/>
    <p:sldId id="390" r:id="rId12"/>
    <p:sldId id="391" r:id="rId13"/>
    <p:sldId id="403" r:id="rId14"/>
    <p:sldId id="399" r:id="rId15"/>
    <p:sldId id="396" r:id="rId16"/>
    <p:sldId id="397" r:id="rId17"/>
    <p:sldId id="398" r:id="rId18"/>
    <p:sldId id="407" r:id="rId19"/>
    <p:sldId id="393" r:id="rId20"/>
    <p:sldId id="404" r:id="rId21"/>
    <p:sldId id="394" r:id="rId22"/>
    <p:sldId id="402" r:id="rId23"/>
    <p:sldId id="405" r:id="rId24"/>
    <p:sldId id="406" r:id="rId25"/>
    <p:sldId id="395" r:id="rId26"/>
    <p:sldId id="400" r:id="rId27"/>
    <p:sldId id="409" r:id="rId2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3300"/>
    <a:srgbClr val="FF00FF"/>
    <a:srgbClr val="33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9" autoAdjust="0"/>
    <p:restoredTop sz="94636" autoAdjust="0"/>
  </p:normalViewPr>
  <p:slideViewPr>
    <p:cSldViewPr snapToGrid="0">
      <p:cViewPr varScale="1">
        <p:scale>
          <a:sx n="78" d="100"/>
          <a:sy n="7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CDB332-8407-49BC-AE5D-1697442D7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408" tIns="49705" rIns="99408" bIns="49705" numCol="1" anchor="b" anchorCtr="0" compatLnSpc="1">
            <a:prstTxWarp prst="textNoShape">
              <a:avLst/>
            </a:prstTxWarp>
          </a:bodyPr>
          <a:lstStyle>
            <a:lvl1pPr algn="r" defTabSz="994834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7B423E-82BC-446B-BCFF-A8B1C99E3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61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E18D-2D4E-496B-95C0-DC48616C1A1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38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48B3-B663-40BF-9626-578EF30023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70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A0CA-45E9-49A6-90D0-5851DE6D69B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01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7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8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50021"/>
              </a:buClr>
              <a:defRPr/>
            </a:lvl1pPr>
            <a:lvl2pPr>
              <a:buClr>
                <a:srgbClr val="A50021"/>
              </a:buClr>
              <a:defRPr/>
            </a:lvl2pPr>
            <a:lvl3pPr>
              <a:buClr>
                <a:srgbClr val="A50021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19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91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32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1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2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39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2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1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E1800-5605-4151-ACDD-66F8559CDAC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2811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9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10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2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34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67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63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59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4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DA7AB-EC17-4FCE-B167-A388C6C213C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22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1E71-1DA2-4AAC-A778-EB11DD63E4F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18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F00E-7D1E-4B89-9FA2-DD23489D331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34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86C56-23FE-4BF0-8312-84349B759F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9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36ED-ADC8-4E49-971C-D464CCE9DFF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06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615A-8AF3-4C1E-8DD4-E72974AE63E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267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F22ED9C3-5386-4654-89ED-E1CEAE521EA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2"/>
          <p:cNvCxnSpPr>
            <a:cxnSpLocks noChangeShapeType="1"/>
            <a:endCxn id="1031" idx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2"/>
          <p:cNvCxnSpPr>
            <a:cxnSpLocks noChangeShapeType="1"/>
          </p:cNvCxnSpPr>
          <p:nvPr userDrawn="1"/>
        </p:nvCxn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6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6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Network Layer: Mobile IP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99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Discovering Care-of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Built on top of existing ICMP router advertisements</a:t>
            </a:r>
          </a:p>
          <a:p>
            <a:pPr>
              <a:defRPr/>
            </a:pPr>
            <a:r>
              <a:rPr lang="en-US" dirty="0" smtClean="0"/>
              <a:t>Router advertisements extended to carry available </a:t>
            </a:r>
            <a:r>
              <a:rPr lang="en-US" dirty="0" err="1" smtClean="0"/>
              <a:t>CoAs</a:t>
            </a:r>
            <a:r>
              <a:rPr lang="en-US" dirty="0" smtClean="0"/>
              <a:t>: agent advertisements</a:t>
            </a:r>
          </a:p>
          <a:p>
            <a:pPr>
              <a:defRPr/>
            </a:pPr>
            <a:r>
              <a:rPr lang="en-US" dirty="0" smtClean="0"/>
              <a:t>Foreign </a:t>
            </a:r>
            <a:r>
              <a:rPr lang="en-US" dirty="0"/>
              <a:t>(&amp; </a:t>
            </a:r>
            <a:r>
              <a:rPr lang="en-US" dirty="0" smtClean="0"/>
              <a:t>home) agents periodically broadcast agent advertisements</a:t>
            </a:r>
          </a:p>
          <a:p>
            <a:pPr>
              <a:defRPr/>
            </a:pPr>
            <a:r>
              <a:rPr lang="en-US" dirty="0" smtClean="0"/>
              <a:t>Mobile host can choose not to wait for advertisement and send solicitation message</a:t>
            </a:r>
          </a:p>
          <a:p>
            <a:pPr lvl="1">
              <a:defRPr/>
            </a:pPr>
            <a:r>
              <a:rPr lang="en-US" dirty="0" smtClean="0"/>
              <a:t>If MH doesn’t hear its current CoA from foreign agent, it seeks another CoA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Agent advertisements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Allows detection of mobility agents</a:t>
            </a:r>
          </a:p>
          <a:p>
            <a:r>
              <a:rPr lang="en-US" altLang="en-US" smtClean="0"/>
              <a:t>Lists one or more available care-of addresses</a:t>
            </a:r>
          </a:p>
          <a:p>
            <a:r>
              <a:rPr lang="en-US" altLang="en-US" smtClean="0"/>
              <a:t>Informs mobiles about special features</a:t>
            </a:r>
          </a:p>
          <a:p>
            <a:r>
              <a:rPr lang="en-US" altLang="en-US" smtClean="0"/>
              <a:t>Mobile node checks whether agent is home agent or foreign agent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Agent advertisement message</a:t>
            </a:r>
          </a:p>
        </p:txBody>
      </p:sp>
      <p:pic>
        <p:nvPicPr>
          <p:cNvPr id="14339" name="Picture 3" descr="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17638"/>
            <a:ext cx="6591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Oval 6" descr="agent"/>
          <p:cNvSpPr>
            <a:spLocks noChangeArrowheads="1"/>
          </p:cNvSpPr>
          <p:nvPr/>
        </p:nvSpPr>
        <p:spPr bwMode="auto">
          <a:xfrm>
            <a:off x="247650" y="4064000"/>
            <a:ext cx="8024813" cy="1393825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Clr>
                <a:srgbClr val="A50021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buClr>
                <a:srgbClr val="A5002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Clr>
                <a:srgbClr val="A50021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US" altLang="en-US" sz="240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Registering Care-of Address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Once mobile host receives CoA it registers it with its home agent</a:t>
            </a:r>
          </a:p>
          <a:p>
            <a:pPr lvl="1"/>
            <a:r>
              <a:rPr lang="en-US" altLang="en-US" smtClean="0"/>
              <a:t>Registration request goes through foreign agent</a:t>
            </a:r>
          </a:p>
          <a:p>
            <a:r>
              <a:rPr lang="en-US" altLang="en-US" smtClean="0"/>
              <a:t>Home agent approves request and responds with a registration confirmation</a:t>
            </a:r>
          </a:p>
          <a:p>
            <a:pPr lvl="1"/>
            <a:r>
              <a:rPr lang="en-US" altLang="en-US" smtClean="0"/>
              <a:t>Security is important</a:t>
            </a:r>
          </a:p>
          <a:p>
            <a:r>
              <a:rPr lang="en-US" altLang="en-US" smtClean="0"/>
              <a:t>Registration has limited lifetime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Registering Care-of Address (cont.)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8" name="Picture 3" descr="regi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690688"/>
            <a:ext cx="7148512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Securing the registration procedure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 agent must be certain registration was originated by mobile node</a:t>
            </a:r>
          </a:p>
          <a:p>
            <a:r>
              <a:rPr lang="en-US" altLang="en-US" smtClean="0"/>
              <a:t>Security association based on Message Digest 5 (MD5)</a:t>
            </a:r>
          </a:p>
          <a:p>
            <a:r>
              <a:rPr lang="en-US" altLang="en-US" smtClean="0"/>
              <a:t>Use of timestamps or random numbers to avoid replay attacks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Home agent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Agents operate both as home and as foreign agents</a:t>
            </a:r>
          </a:p>
          <a:p>
            <a:pPr>
              <a:defRPr/>
            </a:pPr>
            <a:r>
              <a:rPr lang="en-US" dirty="0" smtClean="0"/>
              <a:t>Home agents periodically send agent advertisements</a:t>
            </a:r>
          </a:p>
          <a:p>
            <a:pPr>
              <a:defRPr/>
            </a:pPr>
            <a:r>
              <a:rPr lang="en-US" dirty="0" smtClean="0"/>
              <a:t>Mobile listens to agent advertisements to determine if it is in its home network or a foreign network</a:t>
            </a:r>
          </a:p>
          <a:p>
            <a:pPr>
              <a:defRPr/>
            </a:pPr>
            <a:r>
              <a:rPr lang="en-US" dirty="0" smtClean="0"/>
              <a:t>If mobile is unable to communicate with home agent it broadcasts a home agent discovery message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Tunneling to the care-of-address</a:t>
            </a:r>
          </a:p>
        </p:txBody>
      </p:sp>
      <p:pic>
        <p:nvPicPr>
          <p:cNvPr id="19459" name="Picture 3" descr="tun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606550"/>
            <a:ext cx="54864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Mobile IP tunneling and response from mobile node</a:t>
            </a:r>
            <a:endParaRPr lang="en-US" dirty="0"/>
          </a:p>
        </p:txBody>
      </p:sp>
      <p:pic>
        <p:nvPicPr>
          <p:cNvPr id="20483" name="Picture 4" descr="tunell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263" y="1454150"/>
            <a:ext cx="6964362" cy="478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Problems with Mobile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Routing inefficiencies</a:t>
            </a:r>
          </a:p>
          <a:p>
            <a:pPr lvl="1">
              <a:defRPr/>
            </a:pPr>
            <a:r>
              <a:rPr lang="en-US" dirty="0" smtClean="0"/>
              <a:t>Asymmetric routing (triangular routing)</a:t>
            </a:r>
          </a:p>
          <a:p>
            <a:pPr lvl="1">
              <a:defRPr/>
            </a:pPr>
            <a:r>
              <a:rPr lang="en-US" dirty="0" smtClean="0"/>
              <a:t>Reverse tunneling</a:t>
            </a:r>
          </a:p>
          <a:p>
            <a:pPr lvl="2">
              <a:defRPr/>
            </a:pPr>
            <a:r>
              <a:rPr lang="en-US" dirty="0" smtClean="0"/>
              <a:t>Solves issue with topologically correct sender addresses</a:t>
            </a:r>
          </a:p>
          <a:p>
            <a:pPr lvl="2">
              <a:defRPr/>
            </a:pPr>
            <a:r>
              <a:rPr lang="en-US" dirty="0"/>
              <a:t>S</a:t>
            </a:r>
            <a:r>
              <a:rPr lang="en-US" dirty="0" smtClean="0"/>
              <a:t>till inefficient since all packets (forward and reverse) go through home agent</a:t>
            </a:r>
          </a:p>
          <a:p>
            <a:pPr lvl="1">
              <a:defRPr/>
            </a:pPr>
            <a:r>
              <a:rPr lang="en-US" dirty="0" smtClean="0"/>
              <a:t>Deliver care-of-address to correspondent node</a:t>
            </a:r>
          </a:p>
          <a:p>
            <a:pPr lvl="2">
              <a:defRPr/>
            </a:pPr>
            <a:r>
              <a:rPr lang="en-US" dirty="0" smtClean="0"/>
              <a:t>Requires changes to end nodes that are not mobile</a:t>
            </a:r>
          </a:p>
          <a:p>
            <a:pPr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Authentication of foreign agent</a:t>
            </a:r>
          </a:p>
          <a:p>
            <a:pPr>
              <a:defRPr/>
            </a:pPr>
            <a:r>
              <a:rPr lang="en-US" dirty="0" smtClean="0"/>
              <a:t>Packets can be lost when mobile changes network attachment point (handoff)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Motivation for Mobile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Internet started at a time when mobile computers did not exist</a:t>
            </a:r>
          </a:p>
          <a:p>
            <a:pPr lvl="1">
              <a:defRPr/>
            </a:pPr>
            <a:r>
              <a:rPr lang="en-US" dirty="0" smtClean="0"/>
              <a:t>Internet today lacks mechanisms for supporting mobile users</a:t>
            </a:r>
          </a:p>
          <a:p>
            <a:pPr lvl="1">
              <a:defRPr/>
            </a:pPr>
            <a:r>
              <a:rPr lang="en-US" dirty="0" smtClean="0"/>
              <a:t>IP is common base for many applications running over different networks</a:t>
            </a:r>
          </a:p>
          <a:p>
            <a:pPr>
              <a:defRPr/>
            </a:pPr>
            <a:r>
              <a:rPr lang="en-US" dirty="0" smtClean="0"/>
              <a:t>Mobile IP adds mobility support to IP</a:t>
            </a:r>
          </a:p>
          <a:p>
            <a:pPr>
              <a:defRPr/>
            </a:pPr>
            <a:r>
              <a:rPr lang="en-US" dirty="0" smtClean="0"/>
              <a:t>Key issue: Routing</a:t>
            </a:r>
          </a:p>
          <a:p>
            <a:pPr lvl="1">
              <a:defRPr/>
            </a:pPr>
            <a:r>
              <a:rPr lang="en-US" dirty="0" smtClean="0"/>
              <a:t>Destination network prefix determines physical subnet</a:t>
            </a:r>
          </a:p>
          <a:p>
            <a:pPr lvl="1">
              <a:defRPr/>
            </a:pPr>
            <a:r>
              <a:rPr lang="en-US" dirty="0" smtClean="0"/>
              <a:t>Change of physical subnet requires change of IP address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Mobile IP was developed for IPv4, but IPv6 simplifies things</a:t>
            </a:r>
          </a:p>
          <a:p>
            <a:pPr lvl="1">
              <a:defRPr/>
            </a:pPr>
            <a:r>
              <a:rPr lang="en-US" dirty="0" smtClean="0"/>
              <a:t>Security is integrated and not an add-on; IPv6 nodes implement strong authentication/encryption</a:t>
            </a:r>
          </a:p>
          <a:p>
            <a:pPr lvl="1">
              <a:defRPr/>
            </a:pPr>
            <a:r>
              <a:rPr lang="en-US" dirty="0" err="1" smtClean="0"/>
              <a:t>CoAs</a:t>
            </a:r>
            <a:r>
              <a:rPr lang="en-US" dirty="0" smtClean="0"/>
              <a:t> can be assigned using auto-configuration</a:t>
            </a:r>
          </a:p>
          <a:p>
            <a:pPr lvl="1">
              <a:defRPr/>
            </a:pPr>
            <a:r>
              <a:rPr lang="en-US" dirty="0" smtClean="0"/>
              <a:t>No need for separate foreign agents; all routers perform router advertisements, which can be used instead of agent advertisements</a:t>
            </a:r>
          </a:p>
          <a:p>
            <a:pPr lvl="1">
              <a:defRPr/>
            </a:pPr>
            <a:r>
              <a:rPr lang="en-US" dirty="0" smtClean="0"/>
              <a:t>A mobile node can send the CoA directly to correspondent node (route optimization)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IP micro-mobility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Micro-mobility support</a:t>
            </a:r>
          </a:p>
          <a:p>
            <a:pPr lvl="1"/>
            <a:r>
              <a:rPr lang="en-US" altLang="en-US" smtClean="0"/>
              <a:t>Efficient local handover in foreign domain without involving home agent</a:t>
            </a:r>
          </a:p>
          <a:p>
            <a:pPr lvl="1"/>
            <a:r>
              <a:rPr lang="en-US" altLang="en-US" smtClean="0"/>
              <a:t>Reduces control traffic on backbone</a:t>
            </a:r>
          </a:p>
          <a:p>
            <a:pPr lvl="1"/>
            <a:r>
              <a:rPr lang="en-US" altLang="en-US" smtClean="0"/>
              <a:t>Needed in case of route optimization</a:t>
            </a:r>
          </a:p>
          <a:p>
            <a:r>
              <a:rPr lang="en-US" altLang="en-US" smtClean="0"/>
              <a:t>Approaches</a:t>
            </a:r>
          </a:p>
          <a:p>
            <a:pPr lvl="1"/>
            <a:r>
              <a:rPr lang="en-US" altLang="en-US" smtClean="0"/>
              <a:t>Cellular IP</a:t>
            </a:r>
          </a:p>
          <a:p>
            <a:pPr lvl="1"/>
            <a:r>
              <a:rPr lang="en-US" altLang="en-US" smtClean="0"/>
              <a:t>HAWAII</a:t>
            </a:r>
          </a:p>
          <a:p>
            <a:pPr lvl="1"/>
            <a:r>
              <a:rPr lang="en-US" altLang="en-US" smtClean="0"/>
              <a:t>Hierarchical Mobile IP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Cellular 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021138" cy="5105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Operation</a:t>
            </a:r>
          </a:p>
          <a:p>
            <a:pPr lvl="1">
              <a:defRPr/>
            </a:pPr>
            <a:r>
              <a:rPr lang="en-US" dirty="0" smtClean="0"/>
              <a:t>CIP Nodes maintain routing entries (soft state) for MNs</a:t>
            </a:r>
          </a:p>
          <a:p>
            <a:pPr lvl="1">
              <a:defRPr/>
            </a:pPr>
            <a:r>
              <a:rPr lang="en-US" dirty="0" smtClean="0"/>
              <a:t>Multiple entries possible</a:t>
            </a:r>
          </a:p>
          <a:p>
            <a:pPr lvl="1">
              <a:defRPr/>
            </a:pPr>
            <a:r>
              <a:rPr lang="en-US" dirty="0" smtClean="0"/>
              <a:t>Routing entries updated based on packets sent by MN</a:t>
            </a:r>
          </a:p>
          <a:p>
            <a:pPr>
              <a:defRPr/>
            </a:pPr>
            <a:r>
              <a:rPr lang="en-US" dirty="0" smtClean="0"/>
              <a:t>CIP gateway</a:t>
            </a:r>
          </a:p>
          <a:p>
            <a:pPr lvl="1">
              <a:defRPr/>
            </a:pPr>
            <a:r>
              <a:rPr lang="en-US" dirty="0" smtClean="0"/>
              <a:t>Mobile IP tunnel endpoint</a:t>
            </a:r>
          </a:p>
          <a:p>
            <a:pPr lvl="1">
              <a:defRPr/>
            </a:pPr>
            <a:r>
              <a:rPr lang="en-US" dirty="0" smtClean="0"/>
              <a:t>Initial registration processing</a:t>
            </a:r>
          </a:p>
          <a:p>
            <a:pPr>
              <a:defRPr/>
            </a:pPr>
            <a:r>
              <a:rPr lang="en-US" dirty="0" smtClean="0"/>
              <a:t>Security</a:t>
            </a:r>
          </a:p>
          <a:p>
            <a:pPr lvl="1">
              <a:defRPr/>
            </a:pPr>
            <a:r>
              <a:rPr lang="en-US" dirty="0" smtClean="0"/>
              <a:t>All CIP Nodes share network key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24580" name="Group 4" descr="cellular ip"/>
          <p:cNvGrpSpPr>
            <a:grpSpLocks/>
          </p:cNvGrpSpPr>
          <p:nvPr/>
        </p:nvGrpSpPr>
        <p:grpSpPr bwMode="auto">
          <a:xfrm>
            <a:off x="4568825" y="1485900"/>
            <a:ext cx="4117975" cy="4343400"/>
            <a:chOff x="3024" y="768"/>
            <a:chExt cx="2594" cy="2736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4080" y="1584"/>
              <a:ext cx="91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CIP Gateway</a:t>
              </a:r>
            </a:p>
          </p:txBody>
        </p:sp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3936" y="768"/>
              <a:ext cx="1173" cy="582"/>
              <a:chOff x="3744" y="672"/>
              <a:chExt cx="1173" cy="582"/>
            </a:xfrm>
          </p:grpSpPr>
          <p:sp>
            <p:nvSpPr>
              <p:cNvPr id="24609" name="Freeform 7"/>
              <p:cNvSpPr>
                <a:spLocks/>
              </p:cNvSpPr>
              <p:nvPr/>
            </p:nvSpPr>
            <p:spPr bwMode="auto">
              <a:xfrm>
                <a:off x="3744" y="672"/>
                <a:ext cx="1173" cy="582"/>
              </a:xfrm>
              <a:custGeom>
                <a:avLst/>
                <a:gdLst>
                  <a:gd name="T0" fmla="*/ 317 w 1173"/>
                  <a:gd name="T1" fmla="*/ 78 h 582"/>
                  <a:gd name="T2" fmla="*/ 49 w 1173"/>
                  <a:gd name="T3" fmla="*/ 226 h 582"/>
                  <a:gd name="T4" fmla="*/ 21 w 1173"/>
                  <a:gd name="T5" fmla="*/ 399 h 582"/>
                  <a:gd name="T6" fmla="*/ 145 w 1173"/>
                  <a:gd name="T7" fmla="*/ 562 h 582"/>
                  <a:gd name="T8" fmla="*/ 646 w 1173"/>
                  <a:gd name="T9" fmla="*/ 489 h 582"/>
                  <a:gd name="T10" fmla="*/ 1057 w 1173"/>
                  <a:gd name="T11" fmla="*/ 514 h 582"/>
                  <a:gd name="T12" fmla="*/ 1105 w 1173"/>
                  <a:gd name="T13" fmla="*/ 82 h 582"/>
                  <a:gd name="T14" fmla="*/ 646 w 1173"/>
                  <a:gd name="T15" fmla="*/ 21 h 582"/>
                  <a:gd name="T16" fmla="*/ 317 w 1173"/>
                  <a:gd name="T17" fmla="*/ 78 h 5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3" h="582">
                    <a:moveTo>
                      <a:pt x="317" y="78"/>
                    </a:moveTo>
                    <a:cubicBezTo>
                      <a:pt x="218" y="112"/>
                      <a:pt x="98" y="172"/>
                      <a:pt x="49" y="226"/>
                    </a:cubicBezTo>
                    <a:cubicBezTo>
                      <a:pt x="0" y="280"/>
                      <a:pt x="5" y="343"/>
                      <a:pt x="21" y="399"/>
                    </a:cubicBezTo>
                    <a:cubicBezTo>
                      <a:pt x="37" y="455"/>
                      <a:pt x="41" y="547"/>
                      <a:pt x="145" y="562"/>
                    </a:cubicBezTo>
                    <a:cubicBezTo>
                      <a:pt x="249" y="577"/>
                      <a:pt x="494" y="497"/>
                      <a:pt x="646" y="489"/>
                    </a:cubicBezTo>
                    <a:cubicBezTo>
                      <a:pt x="798" y="481"/>
                      <a:pt x="980" y="582"/>
                      <a:pt x="1057" y="514"/>
                    </a:cubicBezTo>
                    <a:cubicBezTo>
                      <a:pt x="1134" y="446"/>
                      <a:pt x="1173" y="164"/>
                      <a:pt x="1105" y="82"/>
                    </a:cubicBezTo>
                    <a:cubicBezTo>
                      <a:pt x="1037" y="0"/>
                      <a:pt x="777" y="22"/>
                      <a:pt x="646" y="21"/>
                    </a:cubicBezTo>
                    <a:cubicBezTo>
                      <a:pt x="515" y="20"/>
                      <a:pt x="416" y="44"/>
                      <a:pt x="317" y="78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676767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610" name="Text Box 8"/>
              <p:cNvSpPr txBox="1">
                <a:spLocks noChangeArrowheads="1"/>
              </p:cNvSpPr>
              <p:nvPr/>
            </p:nvSpPr>
            <p:spPr bwMode="auto">
              <a:xfrm>
                <a:off x="4030" y="849"/>
                <a:ext cx="602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676767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>
                <a:spAutoFit/>
              </a:bodyPr>
              <a:lstStyle>
                <a:lvl1pPr>
                  <a:buClr>
                    <a:srgbClr val="A50021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buClr>
                    <a:srgbClr val="A5002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buClr>
                    <a:srgbClr val="A50021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/>
                  <a:t>Internet</a:t>
                </a:r>
              </a:p>
            </p:txBody>
          </p:sp>
        </p:grpSp>
        <p:sp>
          <p:nvSpPr>
            <p:cNvPr id="24583" name="Line 9"/>
            <p:cNvSpPr>
              <a:spLocks noChangeShapeType="1"/>
            </p:cNvSpPr>
            <p:nvPr/>
          </p:nvSpPr>
          <p:spPr bwMode="auto">
            <a:xfrm>
              <a:off x="4560" y="1248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84" name="Rectangle 10"/>
            <p:cNvSpPr>
              <a:spLocks noChangeArrowheads="1"/>
            </p:cNvSpPr>
            <p:nvPr/>
          </p:nvSpPr>
          <p:spPr bwMode="auto">
            <a:xfrm>
              <a:off x="4800" y="2160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sp>
          <p:nvSpPr>
            <p:cNvPr id="24585" name="Rectangle 11"/>
            <p:cNvSpPr>
              <a:spLocks noChangeArrowheads="1"/>
            </p:cNvSpPr>
            <p:nvPr/>
          </p:nvSpPr>
          <p:spPr bwMode="auto">
            <a:xfrm>
              <a:off x="3984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sp>
          <p:nvSpPr>
            <p:cNvPr id="24586" name="Oval 12"/>
            <p:cNvSpPr>
              <a:spLocks noChangeArrowheads="1"/>
            </p:cNvSpPr>
            <p:nvPr/>
          </p:nvSpPr>
          <p:spPr bwMode="auto">
            <a:xfrm>
              <a:off x="3600" y="3216"/>
              <a:ext cx="384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MN1</a:t>
              </a:r>
            </a:p>
          </p:txBody>
        </p:sp>
        <p:cxnSp>
          <p:nvCxnSpPr>
            <p:cNvPr id="24587" name="AutoShape 13"/>
            <p:cNvCxnSpPr>
              <a:cxnSpLocks noChangeShapeType="1"/>
              <a:stCxn id="24581" idx="2"/>
              <a:endCxn id="24584" idx="0"/>
            </p:cNvCxnSpPr>
            <p:nvPr/>
          </p:nvCxnSpPr>
          <p:spPr bwMode="auto">
            <a:xfrm>
              <a:off x="4536" y="1926"/>
              <a:ext cx="384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88" name="AutoShape 14"/>
            <p:cNvCxnSpPr>
              <a:cxnSpLocks noChangeShapeType="1"/>
              <a:stCxn id="24584" idx="2"/>
            </p:cNvCxnSpPr>
            <p:nvPr/>
          </p:nvCxnSpPr>
          <p:spPr bwMode="auto">
            <a:xfrm flipH="1">
              <a:off x="4848" y="2406"/>
              <a:ext cx="72" cy="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89" name="AutoShape 15"/>
            <p:cNvCxnSpPr>
              <a:cxnSpLocks noChangeShapeType="1"/>
              <a:stCxn id="24601" idx="2"/>
              <a:endCxn id="24585" idx="0"/>
            </p:cNvCxnSpPr>
            <p:nvPr/>
          </p:nvCxnSpPr>
          <p:spPr bwMode="auto">
            <a:xfrm>
              <a:off x="4056" y="2406"/>
              <a:ext cx="4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0" name="AutoShape 16"/>
            <p:cNvCxnSpPr>
              <a:cxnSpLocks noChangeShapeType="1"/>
              <a:stCxn id="24600" idx="2"/>
              <a:endCxn id="24586" idx="0"/>
            </p:cNvCxnSpPr>
            <p:nvPr/>
          </p:nvCxnSpPr>
          <p:spPr bwMode="auto">
            <a:xfrm>
              <a:off x="3624" y="2934"/>
              <a:ext cx="168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591" name="Freeform 17"/>
            <p:cNvSpPr>
              <a:spLocks/>
            </p:cNvSpPr>
            <p:nvPr/>
          </p:nvSpPr>
          <p:spPr bwMode="auto">
            <a:xfrm>
              <a:off x="3328" y="1776"/>
              <a:ext cx="656" cy="1488"/>
            </a:xfrm>
            <a:custGeom>
              <a:avLst/>
              <a:gdLst>
                <a:gd name="T0" fmla="*/ 272 w 656"/>
                <a:gd name="T1" fmla="*/ 1488 h 1488"/>
                <a:gd name="T2" fmla="*/ 32 w 656"/>
                <a:gd name="T3" fmla="*/ 960 h 1488"/>
                <a:gd name="T4" fmla="*/ 464 w 656"/>
                <a:gd name="T5" fmla="*/ 528 h 1488"/>
                <a:gd name="T6" fmla="*/ 656 w 656"/>
                <a:gd name="T7" fmla="*/ 0 h 14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6" h="1488">
                  <a:moveTo>
                    <a:pt x="272" y="1488"/>
                  </a:moveTo>
                  <a:cubicBezTo>
                    <a:pt x="136" y="1304"/>
                    <a:pt x="0" y="1120"/>
                    <a:pt x="32" y="960"/>
                  </a:cubicBezTo>
                  <a:cubicBezTo>
                    <a:pt x="64" y="800"/>
                    <a:pt x="360" y="688"/>
                    <a:pt x="464" y="528"/>
                  </a:cubicBezTo>
                  <a:cubicBezTo>
                    <a:pt x="568" y="368"/>
                    <a:pt x="612" y="184"/>
                    <a:pt x="656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92" name="Text Box 18"/>
            <p:cNvSpPr txBox="1">
              <a:spLocks noChangeArrowheads="1"/>
            </p:cNvSpPr>
            <p:nvPr/>
          </p:nvSpPr>
          <p:spPr bwMode="auto">
            <a:xfrm>
              <a:off x="3024" y="1776"/>
              <a:ext cx="866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data/control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packets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from MN 1</a:t>
              </a:r>
            </a:p>
          </p:txBody>
        </p:sp>
        <p:sp>
          <p:nvSpPr>
            <p:cNvPr id="24593" name="Line 19"/>
            <p:cNvSpPr>
              <a:spLocks noChangeShapeType="1"/>
            </p:cNvSpPr>
            <p:nvPr/>
          </p:nvSpPr>
          <p:spPr bwMode="auto">
            <a:xfrm>
              <a:off x="4656" y="1296"/>
              <a:ext cx="0" cy="2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594" name="Text Box 20"/>
            <p:cNvSpPr txBox="1">
              <a:spLocks noChangeArrowheads="1"/>
            </p:cNvSpPr>
            <p:nvPr/>
          </p:nvSpPr>
          <p:spPr bwMode="auto">
            <a:xfrm>
              <a:off x="4656" y="1296"/>
              <a:ext cx="71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Mobile IP</a:t>
              </a:r>
            </a:p>
          </p:txBody>
        </p:sp>
        <p:cxnSp>
          <p:nvCxnSpPr>
            <p:cNvPr id="24595" name="AutoShape 21"/>
            <p:cNvCxnSpPr>
              <a:cxnSpLocks noChangeShapeType="1"/>
              <a:stCxn id="24585" idx="2"/>
              <a:endCxn id="24586" idx="0"/>
            </p:cNvCxnSpPr>
            <p:nvPr/>
          </p:nvCxnSpPr>
          <p:spPr bwMode="auto">
            <a:xfrm flipH="1">
              <a:off x="3792" y="2934"/>
              <a:ext cx="31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596" name="Rectangle 22"/>
            <p:cNvSpPr>
              <a:spLocks noChangeArrowheads="1"/>
            </p:cNvSpPr>
            <p:nvPr/>
          </p:nvSpPr>
          <p:spPr bwMode="auto">
            <a:xfrm>
              <a:off x="4368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cxnSp>
          <p:nvCxnSpPr>
            <p:cNvPr id="24597" name="AutoShape 23"/>
            <p:cNvCxnSpPr>
              <a:cxnSpLocks noChangeShapeType="1"/>
              <a:stCxn id="24584" idx="2"/>
            </p:cNvCxnSpPr>
            <p:nvPr/>
          </p:nvCxnSpPr>
          <p:spPr bwMode="auto">
            <a:xfrm>
              <a:off x="4920" y="2406"/>
              <a:ext cx="72" cy="13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8" name="AutoShape 24"/>
            <p:cNvCxnSpPr>
              <a:cxnSpLocks noChangeShapeType="1"/>
              <a:stCxn id="24601" idx="2"/>
              <a:endCxn id="24596" idx="0"/>
            </p:cNvCxnSpPr>
            <p:nvPr/>
          </p:nvCxnSpPr>
          <p:spPr bwMode="auto">
            <a:xfrm>
              <a:off x="4056" y="240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cxnSp>
          <p:nvCxnSpPr>
            <p:cNvPr id="24599" name="AutoShape 25"/>
            <p:cNvCxnSpPr>
              <a:cxnSpLocks noChangeShapeType="1"/>
              <a:stCxn id="24601" idx="2"/>
              <a:endCxn id="24600" idx="0"/>
            </p:cNvCxnSpPr>
            <p:nvPr/>
          </p:nvCxnSpPr>
          <p:spPr bwMode="auto">
            <a:xfrm flipH="1">
              <a:off x="3624" y="2406"/>
              <a:ext cx="432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3504" y="2688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BS</a:t>
              </a:r>
            </a:p>
          </p:txBody>
        </p:sp>
        <p:sp>
          <p:nvSpPr>
            <p:cNvPr id="24601" name="Rectangle 27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en-US" altLang="en-US" sz="2400">
                <a:latin typeface="Comic Sans MS" pitchFamily="66" charset="0"/>
              </a:endParaRPr>
            </a:p>
          </p:txBody>
        </p:sp>
        <p:cxnSp>
          <p:nvCxnSpPr>
            <p:cNvPr id="24602" name="AutoShape 28"/>
            <p:cNvCxnSpPr>
              <a:cxnSpLocks noChangeShapeType="1"/>
              <a:stCxn id="24581" idx="2"/>
              <a:endCxn id="24601" idx="0"/>
            </p:cNvCxnSpPr>
            <p:nvPr/>
          </p:nvCxnSpPr>
          <p:spPr bwMode="auto">
            <a:xfrm flipH="1">
              <a:off x="4056" y="1926"/>
              <a:ext cx="48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3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384" cy="28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/>
                <a:t>MN2</a:t>
              </a:r>
            </a:p>
          </p:txBody>
        </p:sp>
        <p:cxnSp>
          <p:nvCxnSpPr>
            <p:cNvPr id="24604" name="AutoShape 30"/>
            <p:cNvCxnSpPr>
              <a:cxnSpLocks noChangeShapeType="1"/>
              <a:stCxn id="24596" idx="2"/>
              <a:endCxn id="24603" idx="0"/>
            </p:cNvCxnSpPr>
            <p:nvPr/>
          </p:nvCxnSpPr>
          <p:spPr bwMode="auto">
            <a:xfrm>
              <a:off x="4488" y="2934"/>
              <a:ext cx="24" cy="2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</p:cxnSp>
        <p:sp>
          <p:nvSpPr>
            <p:cNvPr id="24605" name="Freeform 31"/>
            <p:cNvSpPr>
              <a:spLocks/>
            </p:cNvSpPr>
            <p:nvPr/>
          </p:nvSpPr>
          <p:spPr bwMode="auto">
            <a:xfrm>
              <a:off x="3543" y="2352"/>
              <a:ext cx="1045" cy="872"/>
            </a:xfrm>
            <a:custGeom>
              <a:avLst/>
              <a:gdLst>
                <a:gd name="T0" fmla="*/ 993 w 1045"/>
                <a:gd name="T1" fmla="*/ 864 h 872"/>
                <a:gd name="T2" fmla="*/ 969 w 1045"/>
                <a:gd name="T3" fmla="*/ 288 h 872"/>
                <a:gd name="T4" fmla="*/ 537 w 1045"/>
                <a:gd name="T5" fmla="*/ 0 h 872"/>
                <a:gd name="T6" fmla="*/ 57 w 1045"/>
                <a:gd name="T7" fmla="*/ 288 h 872"/>
                <a:gd name="T8" fmla="*/ 193 w 1045"/>
                <a:gd name="T9" fmla="*/ 872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5" h="872">
                  <a:moveTo>
                    <a:pt x="993" y="864"/>
                  </a:moveTo>
                  <a:cubicBezTo>
                    <a:pt x="989" y="769"/>
                    <a:pt x="1045" y="432"/>
                    <a:pt x="969" y="288"/>
                  </a:cubicBezTo>
                  <a:cubicBezTo>
                    <a:pt x="893" y="144"/>
                    <a:pt x="689" y="0"/>
                    <a:pt x="537" y="0"/>
                  </a:cubicBezTo>
                  <a:cubicBezTo>
                    <a:pt x="385" y="0"/>
                    <a:pt x="114" y="143"/>
                    <a:pt x="57" y="288"/>
                  </a:cubicBezTo>
                  <a:cubicBezTo>
                    <a:pt x="0" y="433"/>
                    <a:pt x="165" y="750"/>
                    <a:pt x="193" y="8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606" name="Freeform 32"/>
            <p:cNvSpPr>
              <a:spLocks/>
            </p:cNvSpPr>
            <p:nvPr/>
          </p:nvSpPr>
          <p:spPr bwMode="auto">
            <a:xfrm>
              <a:off x="3896" y="2353"/>
              <a:ext cx="248" cy="871"/>
            </a:xfrm>
            <a:custGeom>
              <a:avLst/>
              <a:gdLst>
                <a:gd name="T0" fmla="*/ 248 w 248"/>
                <a:gd name="T1" fmla="*/ 7 h 871"/>
                <a:gd name="T2" fmla="*/ 120 w 248"/>
                <a:gd name="T3" fmla="*/ 23 h 871"/>
                <a:gd name="T4" fmla="*/ 88 w 248"/>
                <a:gd name="T5" fmla="*/ 143 h 871"/>
                <a:gd name="T6" fmla="*/ 184 w 248"/>
                <a:gd name="T7" fmla="*/ 479 h 871"/>
                <a:gd name="T8" fmla="*/ 0 w 248"/>
                <a:gd name="T9" fmla="*/ 871 h 8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871">
                  <a:moveTo>
                    <a:pt x="248" y="7"/>
                  </a:moveTo>
                  <a:cubicBezTo>
                    <a:pt x="227" y="10"/>
                    <a:pt x="147" y="0"/>
                    <a:pt x="120" y="23"/>
                  </a:cubicBezTo>
                  <a:cubicBezTo>
                    <a:pt x="93" y="46"/>
                    <a:pt x="77" y="67"/>
                    <a:pt x="88" y="143"/>
                  </a:cubicBezTo>
                  <a:cubicBezTo>
                    <a:pt x="99" y="219"/>
                    <a:pt x="199" y="358"/>
                    <a:pt x="184" y="479"/>
                  </a:cubicBezTo>
                  <a:cubicBezTo>
                    <a:pt x="169" y="600"/>
                    <a:pt x="38" y="789"/>
                    <a:pt x="0" y="871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24607" name="Text Box 33"/>
            <p:cNvSpPr txBox="1">
              <a:spLocks noChangeArrowheads="1"/>
            </p:cNvSpPr>
            <p:nvPr/>
          </p:nvSpPr>
          <p:spPr bwMode="auto">
            <a:xfrm>
              <a:off x="4656" y="2784"/>
              <a:ext cx="96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>
              <a:lvl1pPr>
                <a:buClr>
                  <a:srgbClr val="A50021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buClr>
                  <a:srgbClr val="A5002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buClr>
                  <a:srgbClr val="A50021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packets from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MN2 to MN 1</a:t>
              </a:r>
            </a:p>
          </p:txBody>
        </p:sp>
        <p:sp>
          <p:nvSpPr>
            <p:cNvPr id="24608" name="Line 34"/>
            <p:cNvSpPr>
              <a:spLocks noChangeShapeType="1"/>
            </p:cNvSpPr>
            <p:nvPr/>
          </p:nvSpPr>
          <p:spPr bwMode="auto">
            <a:xfrm>
              <a:off x="4560" y="2976"/>
              <a:ext cx="14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Mobility support for entire networks of IP devices </a:t>
            </a:r>
          </a:p>
          <a:p>
            <a:pPr lvl="1">
              <a:defRPr/>
            </a:pPr>
            <a:r>
              <a:rPr lang="en-US" dirty="0" smtClean="0"/>
              <a:t>E.g. trains, airplanes, cars, personal area networks</a:t>
            </a:r>
          </a:p>
          <a:p>
            <a:pPr>
              <a:defRPr/>
            </a:pPr>
            <a:r>
              <a:rPr lang="en-US" dirty="0" smtClean="0"/>
              <a:t>IETF NEMO (Network Mobility) extends Mobile IP</a:t>
            </a:r>
          </a:p>
          <a:p>
            <a:pPr lvl="1">
              <a:defRPr/>
            </a:pPr>
            <a:r>
              <a:rPr lang="en-US" dirty="0" smtClean="0"/>
              <a:t>Mobile Router (MR) takes role of mobile node in performing mobility functions</a:t>
            </a:r>
          </a:p>
          <a:p>
            <a:pPr lvl="1">
              <a:defRPr/>
            </a:pPr>
            <a:r>
              <a:rPr lang="en-US" dirty="0" smtClean="0"/>
              <a:t>Mobile network nodes are not aware of mobility and do not perform mobility functions</a:t>
            </a:r>
          </a:p>
          <a:p>
            <a:pPr lvl="1">
              <a:defRPr/>
            </a:pPr>
            <a:r>
              <a:rPr lang="en-US" dirty="0" smtClean="0"/>
              <a:t>Home agents bind entire network prefix to MR’s care-of address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Bigger picture: </a:t>
            </a:r>
            <a:r>
              <a:rPr lang="en-US" dirty="0"/>
              <a:t>i</a:t>
            </a:r>
            <a:r>
              <a:rPr lang="en-US" dirty="0" smtClean="0"/>
              <a:t>dentifiers &amp; locators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IP addresses serve a dual role:</a:t>
            </a:r>
          </a:p>
          <a:p>
            <a:pPr lvl="1">
              <a:defRPr/>
            </a:pPr>
            <a:r>
              <a:rPr lang="en-US" dirty="0" smtClean="0"/>
              <a:t>Identifiers of host interfaces</a:t>
            </a:r>
          </a:p>
          <a:p>
            <a:pPr lvl="1">
              <a:defRPr/>
            </a:pPr>
            <a:r>
              <a:rPr lang="en-US" dirty="0" smtClean="0"/>
              <a:t>Locators for topological locations used for routing IP packets</a:t>
            </a:r>
          </a:p>
          <a:p>
            <a:pPr>
              <a:defRPr/>
            </a:pPr>
            <a:r>
              <a:rPr lang="en-US" dirty="0" smtClean="0"/>
              <a:t>Above duality makes some things hard</a:t>
            </a:r>
          </a:p>
          <a:p>
            <a:pPr lvl="1">
              <a:defRPr/>
            </a:pPr>
            <a:r>
              <a:rPr lang="en-US" dirty="0" smtClean="0"/>
              <a:t>Mobility</a:t>
            </a:r>
          </a:p>
          <a:p>
            <a:pPr lvl="1">
              <a:defRPr/>
            </a:pPr>
            <a:r>
              <a:rPr lang="en-US" dirty="0" smtClean="0"/>
              <a:t>Multi-homing</a:t>
            </a:r>
          </a:p>
          <a:p>
            <a:pPr lvl="1">
              <a:defRPr/>
            </a:pPr>
            <a:r>
              <a:rPr lang="en-US" dirty="0" smtClean="0"/>
              <a:t>Security/privacy, </a:t>
            </a:r>
            <a:r>
              <a:rPr lang="en-US" dirty="0" err="1" smtClean="0"/>
              <a:t>etc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Proposals to separate ID &amp; locator: Locator/ID Separation Protocol (LISP), Host Identity Protocol (HIP),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11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</a:t>
            </a:r>
            <a:r>
              <a:rPr lang="el-GR" sz="2800" b="1" dirty="0" smtClean="0"/>
              <a:t>Ασύρματα Δίκτυα και Κινητές Επικοινωνίες</a:t>
            </a:r>
            <a:endParaRPr lang="el-GR" sz="2800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Mobile Network Layer: Mobile IP</a:t>
            </a:r>
            <a:endParaRPr lang="el-GR" sz="2800" dirty="0"/>
          </a:p>
          <a:p>
            <a:r>
              <a:rPr lang="el-GR" sz="2800" b="1" dirty="0" smtClean="0"/>
              <a:t>Διδάσκων</a:t>
            </a:r>
            <a:r>
              <a:rPr lang="el-GR" sz="2800" b="1" dirty="0" smtClean="0"/>
              <a:t>: </a:t>
            </a:r>
            <a:r>
              <a:rPr lang="el-GR" sz="2800" dirty="0" smtClean="0"/>
              <a:t>Βασίλειος Σύρης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2027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r>
              <a:rPr lang="en-US" altLang="en-US" smtClean="0"/>
              <a:t>Supporting mobile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Create routes to mobile nodes?</a:t>
            </a:r>
          </a:p>
          <a:p>
            <a:pPr lvl="1">
              <a:defRPr/>
            </a:pPr>
            <a:r>
              <a:rPr lang="en-US" dirty="0" smtClean="0"/>
              <a:t>Change all routing table entries to forward packets to destination mobile node</a:t>
            </a:r>
          </a:p>
          <a:p>
            <a:pPr lvl="1">
              <a:defRPr/>
            </a:pPr>
            <a:r>
              <a:rPr lang="en-US" dirty="0" smtClean="0"/>
              <a:t>Scalability issues due to number of mobile nodes and frequent location changes</a:t>
            </a:r>
          </a:p>
          <a:p>
            <a:pPr>
              <a:defRPr/>
            </a:pPr>
            <a:r>
              <a:rPr lang="en-US" dirty="0" smtClean="0"/>
              <a:t>Change IP address when mobile moves?</a:t>
            </a:r>
          </a:p>
          <a:p>
            <a:pPr lvl="1">
              <a:defRPr/>
            </a:pPr>
            <a:r>
              <a:rPr lang="en-US" dirty="0" smtClean="0"/>
              <a:t>Need to modify IP address depending on location</a:t>
            </a:r>
          </a:p>
          <a:p>
            <a:pPr lvl="1">
              <a:defRPr/>
            </a:pPr>
            <a:r>
              <a:rPr lang="en-US" dirty="0" smtClean="0"/>
              <a:t>Impossible to find mobile host; DNS not built for frequent updates</a:t>
            </a:r>
          </a:p>
          <a:p>
            <a:pPr lvl="1">
              <a:defRPr/>
            </a:pPr>
            <a:r>
              <a:rPr lang="en-US" dirty="0" smtClean="0"/>
              <a:t>TCP connection breaks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requirements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Transparency</a:t>
            </a:r>
          </a:p>
          <a:p>
            <a:pPr lvl="1"/>
            <a:r>
              <a:rPr lang="en-US" altLang="en-US" smtClean="0"/>
              <a:t>Mobile nodes keep IP addresses</a:t>
            </a:r>
          </a:p>
          <a:p>
            <a:pPr lvl="1"/>
            <a:r>
              <a:rPr lang="en-US" altLang="en-US" smtClean="0"/>
              <a:t>Point of connection to fixed network can change</a:t>
            </a:r>
          </a:p>
          <a:p>
            <a:pPr lvl="1"/>
            <a:r>
              <a:rPr lang="en-US" altLang="en-US" smtClean="0"/>
              <a:t>Communication continues after link interruption</a:t>
            </a:r>
          </a:p>
          <a:p>
            <a:r>
              <a:rPr lang="en-US" altLang="en-US" smtClean="0"/>
              <a:t>Compatibility</a:t>
            </a:r>
          </a:p>
          <a:p>
            <a:pPr lvl="1"/>
            <a:r>
              <a:rPr lang="en-US" altLang="en-US" smtClean="0"/>
              <a:t>Support same layer 2 protocols as IP</a:t>
            </a:r>
          </a:p>
          <a:p>
            <a:pPr lvl="1"/>
            <a:r>
              <a:rPr lang="en-US" altLang="en-US" smtClean="0"/>
              <a:t>No changes to end systems and routers </a:t>
            </a:r>
          </a:p>
          <a:p>
            <a:pPr lvl="1"/>
            <a:r>
              <a:rPr lang="en-US" altLang="en-US" smtClean="0"/>
              <a:t>Mobile nodes can communicate with fixed nodes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requirements (cont.)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Security</a:t>
            </a:r>
          </a:p>
          <a:p>
            <a:pPr lvl="1"/>
            <a:r>
              <a:rPr lang="en-US" altLang="en-US" smtClean="0"/>
              <a:t>Authentication of registration messages</a:t>
            </a:r>
          </a:p>
          <a:p>
            <a:r>
              <a:rPr lang="en-US" altLang="en-US" smtClean="0"/>
              <a:t>Efficiency</a:t>
            </a:r>
          </a:p>
          <a:p>
            <a:pPr lvl="1"/>
            <a:r>
              <a:rPr lang="en-US" altLang="en-US" smtClean="0"/>
              <a:t>Few additional messages</a:t>
            </a:r>
          </a:p>
          <a:p>
            <a:r>
              <a:rPr lang="en-US" altLang="en-US" smtClean="0"/>
              <a:t>Scalability</a:t>
            </a:r>
          </a:p>
          <a:p>
            <a:pPr lvl="1"/>
            <a:r>
              <a:rPr lang="en-US" altLang="en-US" smtClean="0"/>
              <a:t>Global support for large number of mobile nodes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Real life analogy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happens when you move to a new house?</a:t>
            </a:r>
          </a:p>
          <a:p>
            <a:pPr lvl="1"/>
            <a:r>
              <a:rPr lang="en-US" altLang="en-US" smtClean="0"/>
              <a:t>Leave forwarding address to your old post office</a:t>
            </a:r>
          </a:p>
          <a:p>
            <a:pPr lvl="1"/>
            <a:r>
              <a:rPr lang="en-US" altLang="en-US" smtClean="0"/>
              <a:t>Old post office forwards your mail to new post office</a:t>
            </a:r>
          </a:p>
          <a:p>
            <a:pPr lvl="1"/>
            <a:r>
              <a:rPr lang="en-US" altLang="en-US" smtClean="0"/>
              <a:t>New post office delivers it to you</a:t>
            </a:r>
          </a:p>
          <a:p>
            <a:r>
              <a:rPr lang="en-US" altLang="en-US" smtClean="0"/>
              <a:t>Mobile IP implements above procedure!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actors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Mobile Node (MN) </a:t>
            </a:r>
          </a:p>
          <a:p>
            <a:pPr lvl="1"/>
            <a:r>
              <a:rPr lang="en-US" altLang="en-US" smtClean="0"/>
              <a:t>Can change point of attachment to fixed network without changing IP address (Home address is static)</a:t>
            </a:r>
          </a:p>
          <a:p>
            <a:pPr lvl="1"/>
            <a:r>
              <a:rPr lang="en-US" altLang="en-US" smtClean="0"/>
              <a:t>New Care-of Address (CoA) associated with new network attachment point</a:t>
            </a:r>
          </a:p>
          <a:p>
            <a:r>
              <a:rPr lang="en-US" altLang="en-US" smtClean="0"/>
              <a:t>Correspondent Node (CN)</a:t>
            </a:r>
          </a:p>
          <a:p>
            <a:pPr lvl="1"/>
            <a:r>
              <a:rPr lang="en-US" altLang="en-US" smtClean="0"/>
              <a:t>Node wishing to communicate with mobile node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actors (cont.)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Home Agent (HA)</a:t>
            </a:r>
          </a:p>
          <a:p>
            <a:pPr lvl="1"/>
            <a:r>
              <a:rPr lang="en-US" altLang="en-US" smtClean="0"/>
              <a:t>System in home network of MN, usually router</a:t>
            </a:r>
          </a:p>
          <a:p>
            <a:pPr lvl="1"/>
            <a:r>
              <a:rPr lang="en-US" altLang="en-US" smtClean="0"/>
              <a:t>Maintains current location of MN (CoA)</a:t>
            </a:r>
          </a:p>
          <a:p>
            <a:pPr lvl="1"/>
            <a:r>
              <a:rPr lang="en-US" altLang="en-US" smtClean="0"/>
              <a:t>Tunnels IP packets to MN’s CoA</a:t>
            </a:r>
          </a:p>
          <a:p>
            <a:r>
              <a:rPr lang="en-US" altLang="en-US" smtClean="0"/>
              <a:t>Foreign Agent (FA)</a:t>
            </a:r>
          </a:p>
          <a:p>
            <a:pPr lvl="1"/>
            <a:r>
              <a:rPr lang="en-US" altLang="en-US" smtClean="0"/>
              <a:t>System in foreign network, usually router</a:t>
            </a:r>
          </a:p>
          <a:p>
            <a:pPr lvl="1"/>
            <a:r>
              <a:rPr lang="en-US" altLang="en-US" smtClean="0"/>
              <a:t>Receives IP packets from HA</a:t>
            </a:r>
          </a:p>
          <a:p>
            <a:pPr lvl="1"/>
            <a:r>
              <a:rPr lang="en-US" altLang="en-US" smtClean="0"/>
              <a:t>Forwards IP packets to MN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IP mechanisms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Discovering the care-of address </a:t>
            </a:r>
          </a:p>
          <a:p>
            <a:r>
              <a:rPr lang="en-US" altLang="en-US" smtClean="0"/>
              <a:t>Registering the care-of address</a:t>
            </a:r>
          </a:p>
          <a:p>
            <a:r>
              <a:rPr lang="en-US" altLang="en-US" smtClean="0"/>
              <a:t>Tunneling packets to the care-of address</a:t>
            </a:r>
          </a:p>
        </p:txBody>
      </p:sp>
      <p:pic>
        <p:nvPicPr>
          <p:cNvPr id="11268" name="Picture 3" descr="mobile 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206750"/>
            <a:ext cx="7086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Chapter2_4ed-P2P</Template>
  <TotalTime>10418</TotalTime>
  <Words>1001</Words>
  <Application>Microsoft Office PowerPoint</Application>
  <PresentationFormat>On-screen Show (4:3)</PresentationFormat>
  <Paragraphs>164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1_Default Design</vt:lpstr>
      <vt:lpstr>Θέμα του Office</vt:lpstr>
      <vt:lpstr>2_Default Design</vt:lpstr>
      <vt:lpstr>Ασύρματα Δίκτυα και Κινητές Επικοινωνίες</vt:lpstr>
      <vt:lpstr>Motivation for Mobile IP</vt:lpstr>
      <vt:lpstr>Supporting mobile nodes</vt:lpstr>
      <vt:lpstr>Mobile IP requirements</vt:lpstr>
      <vt:lpstr>Mobile IP requirements (cont.)</vt:lpstr>
      <vt:lpstr>Real life analogy</vt:lpstr>
      <vt:lpstr>Mobile IP actors</vt:lpstr>
      <vt:lpstr>Mobile IP actors (cont.)</vt:lpstr>
      <vt:lpstr>Mobile IP mechanisms</vt:lpstr>
      <vt:lpstr>Discovering Care-of Address</vt:lpstr>
      <vt:lpstr>Agent advertisements</vt:lpstr>
      <vt:lpstr>Agent advertisement message</vt:lpstr>
      <vt:lpstr>Registering Care-of Address</vt:lpstr>
      <vt:lpstr>Registering Care-of Address (cont.)</vt:lpstr>
      <vt:lpstr>Securing the registration procedure</vt:lpstr>
      <vt:lpstr>Home agent discovery</vt:lpstr>
      <vt:lpstr>Tunneling to the care-of-address</vt:lpstr>
      <vt:lpstr>Mobile IP tunneling and response from mobile node</vt:lpstr>
      <vt:lpstr>Problems with Mobile IP</vt:lpstr>
      <vt:lpstr>Mobile IP and IPv6</vt:lpstr>
      <vt:lpstr>IP micro-mobility</vt:lpstr>
      <vt:lpstr>Cellular IP</vt:lpstr>
      <vt:lpstr>Network mobility</vt:lpstr>
      <vt:lpstr>Bigger picture: identifiers &amp; locators</vt:lpstr>
      <vt:lpstr>Τέλος Ενότητας # 11</vt:lpstr>
    </vt:vector>
  </TitlesOfParts>
  <Company>UNIVERSITY OF CYPRUS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MOBILE/WIRELESS NETWORKS</dc:title>
  <dc:creator>CHRYSOSTOMOS CHRYSOSTOMOU</dc:creator>
  <cp:lastModifiedBy>vaggelisdouros</cp:lastModifiedBy>
  <cp:revision>284</cp:revision>
  <dcterms:created xsi:type="dcterms:W3CDTF">2001-12-04T06:54:10Z</dcterms:created>
  <dcterms:modified xsi:type="dcterms:W3CDTF">2015-11-26T21:14:51Z</dcterms:modified>
</cp:coreProperties>
</file>