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8"/>
  </p:notesMasterIdLst>
  <p:sldIdLst>
    <p:sldId id="256" r:id="rId3"/>
    <p:sldId id="259" r:id="rId4"/>
    <p:sldId id="257" r:id="rId5"/>
    <p:sldId id="261" r:id="rId6"/>
    <p:sldId id="262" r:id="rId7"/>
    <p:sldId id="497" r:id="rId8"/>
    <p:sldId id="492" r:id="rId9"/>
    <p:sldId id="552" r:id="rId10"/>
    <p:sldId id="493" r:id="rId11"/>
    <p:sldId id="494" r:id="rId12"/>
    <p:sldId id="495" r:id="rId13"/>
    <p:sldId id="559" r:id="rId14"/>
    <p:sldId id="496" r:id="rId15"/>
    <p:sldId id="560" r:id="rId16"/>
    <p:sldId id="374" r:id="rId17"/>
    <p:sldId id="411" r:id="rId18"/>
    <p:sldId id="460" r:id="rId19"/>
    <p:sldId id="412" r:id="rId20"/>
    <p:sldId id="413" r:id="rId21"/>
    <p:sldId id="461" r:id="rId22"/>
    <p:sldId id="414" r:id="rId23"/>
    <p:sldId id="462" r:id="rId24"/>
    <p:sldId id="415" r:id="rId25"/>
    <p:sldId id="465" r:id="rId26"/>
    <p:sldId id="416" r:id="rId27"/>
    <p:sldId id="466" r:id="rId28"/>
    <p:sldId id="417" r:id="rId29"/>
    <p:sldId id="418" r:id="rId30"/>
    <p:sldId id="467" r:id="rId31"/>
    <p:sldId id="419" r:id="rId32"/>
    <p:sldId id="468" r:id="rId33"/>
    <p:sldId id="420" r:id="rId34"/>
    <p:sldId id="421" r:id="rId35"/>
    <p:sldId id="469" r:id="rId36"/>
    <p:sldId id="538" r:id="rId37"/>
    <p:sldId id="539" r:id="rId38"/>
    <p:sldId id="553" r:id="rId39"/>
    <p:sldId id="540" r:id="rId40"/>
    <p:sldId id="541" r:id="rId41"/>
    <p:sldId id="542" r:id="rId42"/>
    <p:sldId id="554" r:id="rId43"/>
    <p:sldId id="543" r:id="rId44"/>
    <p:sldId id="544" r:id="rId45"/>
    <p:sldId id="545" r:id="rId46"/>
    <p:sldId id="555" r:id="rId47"/>
    <p:sldId id="546" r:id="rId48"/>
    <p:sldId id="547" r:id="rId49"/>
    <p:sldId id="548" r:id="rId50"/>
    <p:sldId id="556" r:id="rId51"/>
    <p:sldId id="549" r:id="rId52"/>
    <p:sldId id="557" r:id="rId53"/>
    <p:sldId id="550" r:id="rId54"/>
    <p:sldId id="551" r:id="rId55"/>
    <p:sldId id="558" r:id="rId56"/>
    <p:sldId id="354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8.xml"/><Relationship Id="rId18" Type="http://schemas.openxmlformats.org/officeDocument/2006/relationships/slide" Target="slides/slide40.xml"/><Relationship Id="rId26" Type="http://schemas.openxmlformats.org/officeDocument/2006/relationships/slide" Target="slides/slide52.xml"/><Relationship Id="rId3" Type="http://schemas.openxmlformats.org/officeDocument/2006/relationships/slide" Target="slides/slide10.xml"/><Relationship Id="rId21" Type="http://schemas.openxmlformats.org/officeDocument/2006/relationships/slide" Target="slides/slide44.xml"/><Relationship Id="rId7" Type="http://schemas.openxmlformats.org/officeDocument/2006/relationships/slide" Target="slides/slide18.xml"/><Relationship Id="rId12" Type="http://schemas.openxmlformats.org/officeDocument/2006/relationships/slide" Target="slides/slide27.xml"/><Relationship Id="rId17" Type="http://schemas.openxmlformats.org/officeDocument/2006/relationships/slide" Target="slides/slide39.xml"/><Relationship Id="rId25" Type="http://schemas.openxmlformats.org/officeDocument/2006/relationships/slide" Target="slides/slide50.xml"/><Relationship Id="rId2" Type="http://schemas.openxmlformats.org/officeDocument/2006/relationships/slide" Target="slides/slide9.xml"/><Relationship Id="rId16" Type="http://schemas.openxmlformats.org/officeDocument/2006/relationships/slide" Target="slides/slide38.xml"/><Relationship Id="rId20" Type="http://schemas.openxmlformats.org/officeDocument/2006/relationships/slide" Target="slides/slide43.xml"/><Relationship Id="rId1" Type="http://schemas.openxmlformats.org/officeDocument/2006/relationships/slide" Target="slides/slide7.xml"/><Relationship Id="rId6" Type="http://schemas.openxmlformats.org/officeDocument/2006/relationships/slide" Target="slides/slide17.xml"/><Relationship Id="rId11" Type="http://schemas.openxmlformats.org/officeDocument/2006/relationships/slide" Target="slides/slide25.xml"/><Relationship Id="rId24" Type="http://schemas.openxmlformats.org/officeDocument/2006/relationships/slide" Target="slides/slide48.xml"/><Relationship Id="rId5" Type="http://schemas.openxmlformats.org/officeDocument/2006/relationships/slide" Target="slides/slide16.xml"/><Relationship Id="rId15" Type="http://schemas.openxmlformats.org/officeDocument/2006/relationships/slide" Target="slides/slide36.xml"/><Relationship Id="rId23" Type="http://schemas.openxmlformats.org/officeDocument/2006/relationships/slide" Target="slides/slide47.xml"/><Relationship Id="rId10" Type="http://schemas.openxmlformats.org/officeDocument/2006/relationships/slide" Target="slides/slide23.xml"/><Relationship Id="rId19" Type="http://schemas.openxmlformats.org/officeDocument/2006/relationships/slide" Target="slides/slide42.xml"/><Relationship Id="rId4" Type="http://schemas.openxmlformats.org/officeDocument/2006/relationships/slide" Target="slides/slide11.xml"/><Relationship Id="rId9" Type="http://schemas.openxmlformats.org/officeDocument/2006/relationships/slide" Target="slides/slide21.xml"/><Relationship Id="rId14" Type="http://schemas.openxmlformats.org/officeDocument/2006/relationships/slide" Target="slides/slide30.xml"/><Relationship Id="rId2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5" name="Picture 4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# 4:</a:t>
            </a:r>
            <a:r>
              <a:rPr lang="en-US" sz="2800" dirty="0" smtClean="0"/>
              <a:t> </a:t>
            </a:r>
            <a:r>
              <a:rPr lang="el-GR" sz="2800" dirty="0" smtClean="0"/>
              <a:t>Μηχανισμοί Επικοινωνίας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Μοντέλο αναφοράς </a:t>
            </a:r>
            <a:r>
              <a:rPr lang="en-US" altLang="el-GR" smtClean="0"/>
              <a:t>TCP/IP</a:t>
            </a:r>
            <a:endParaRPr lang="en-GB" altLang="el-GR" smtClean="0"/>
          </a:p>
        </p:txBody>
      </p:sp>
      <p:pic>
        <p:nvPicPr>
          <p:cNvPr id="8197" name="Picture 7" descr="Στοίβα πρωτοκόλλων TCP/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147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5263"/>
            <a:ext cx="8382000" cy="2395537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Προτάθηκε ως περιγραφή του Διαδικτύου</a:t>
            </a:r>
          </a:p>
          <a:p>
            <a:pPr lvl="1"/>
            <a:r>
              <a:rPr lang="el-GR" altLang="el-GR" dirty="0" smtClean="0"/>
              <a:t>Δεν σχεδιάστηκε πραγματικά με αυτό τον τρόπο</a:t>
            </a:r>
          </a:p>
          <a:p>
            <a:pPr lvl="1"/>
            <a:r>
              <a:rPr lang="el-GR" altLang="el-GR" dirty="0" smtClean="0"/>
              <a:t>Επίπεδο διαδικτύου: </a:t>
            </a:r>
            <a:r>
              <a:rPr lang="en-US" altLang="el-GR" dirty="0" smtClean="0"/>
              <a:t>IP,</a:t>
            </a:r>
            <a:r>
              <a:rPr lang="el-GR" altLang="el-GR" dirty="0" smtClean="0"/>
              <a:t> πρωτόκολλα δρομολόγησης</a:t>
            </a:r>
          </a:p>
          <a:p>
            <a:pPr lvl="1"/>
            <a:r>
              <a:rPr lang="el-GR" altLang="el-GR" dirty="0" smtClean="0"/>
              <a:t>Επίπεδο μεταφοράς</a:t>
            </a:r>
            <a:r>
              <a:rPr lang="en-US" altLang="el-GR" dirty="0" smtClean="0"/>
              <a:t>: TCP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Επίπεδο εφαρμογής: </a:t>
            </a:r>
            <a:r>
              <a:rPr lang="en-US" altLang="el-GR" dirty="0" smtClean="0"/>
              <a:t>FTP, SMTP, HTTP, NNTP, TELNET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495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Υποδοχές επικοινωνίας</a:t>
            </a:r>
            <a:endParaRPr lang="en-GB" altLang="el-GR" smtClean="0"/>
          </a:p>
        </p:txBody>
      </p:sp>
      <p:pic>
        <p:nvPicPr>
          <p:cNvPr id="9221" name="Picture 7" descr="Θέση των υποδοχών στη στοίβα πρωτοκόλλ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6147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5263"/>
            <a:ext cx="8382000" cy="2395537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Λογική αφαίρεση άκρου επικοινωνίας</a:t>
            </a:r>
          </a:p>
          <a:p>
            <a:pPr lvl="1"/>
            <a:r>
              <a:rPr lang="el-GR" altLang="el-GR" dirty="0" smtClean="0"/>
              <a:t>Αποκρύπτει το πρωτόκολλο μεταφοράς</a:t>
            </a:r>
          </a:p>
          <a:p>
            <a:pPr lvl="1"/>
            <a:r>
              <a:rPr lang="el-GR" altLang="el-GR" dirty="0" smtClean="0"/>
              <a:t>Υλοποίηση μέσω κατάλληλης βιβλιοθήκης</a:t>
            </a:r>
          </a:p>
          <a:p>
            <a:pPr lvl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παρόμοια με αυτή των αρχείων</a:t>
            </a:r>
          </a:p>
          <a:p>
            <a:pPr lvl="1"/>
            <a:r>
              <a:rPr lang="el-GR" altLang="el-GR" dirty="0" smtClean="0"/>
              <a:t>Υποδοχές ρεύματος και </a:t>
            </a:r>
            <a:r>
              <a:rPr lang="el-GR" altLang="el-GR" dirty="0" err="1" smtClean="0"/>
              <a:t>δεδομενογραφημάτων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11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υποδοχών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Χαρακτηριστικά υποδοχής</a:t>
            </a:r>
          </a:p>
          <a:p>
            <a:pPr lvl="1"/>
            <a:r>
              <a:rPr lang="el-GR" dirty="0" smtClean="0"/>
              <a:t>Πρωτόκολλο, διεύθυνση </a:t>
            </a:r>
            <a:r>
              <a:rPr lang="en-US" dirty="0" smtClean="0"/>
              <a:t>IP,</a:t>
            </a:r>
            <a:r>
              <a:rPr lang="el-GR" dirty="0" smtClean="0"/>
              <a:t> θύρα</a:t>
            </a:r>
          </a:p>
          <a:p>
            <a:r>
              <a:rPr lang="el-GR" dirty="0" smtClean="0"/>
              <a:t>Επικοινωνία δύο υποδοχών</a:t>
            </a:r>
          </a:p>
          <a:p>
            <a:pPr lvl="1"/>
            <a:r>
              <a:rPr lang="el-GR" dirty="0" smtClean="0"/>
              <a:t>Πρωτόκολλο, διευθύνσεις άκρων, θύρες άκρων</a:t>
            </a:r>
          </a:p>
          <a:p>
            <a:r>
              <a:rPr lang="el-GR" dirty="0" smtClean="0"/>
              <a:t>Εξυπηρετητής: καθορίζει τη θύρα</a:t>
            </a:r>
          </a:p>
          <a:p>
            <a:pPr lvl="1"/>
            <a:r>
              <a:rPr lang="el-GR" dirty="0" smtClean="0"/>
              <a:t>Ευρέως γνωστές θύρες</a:t>
            </a:r>
          </a:p>
          <a:p>
            <a:r>
              <a:rPr lang="el-GR" dirty="0" smtClean="0"/>
              <a:t>Πελάτης: γνωρίζει στοιχεία εξυπηρετητή</a:t>
            </a:r>
          </a:p>
          <a:p>
            <a:pPr lvl="1"/>
            <a:r>
              <a:rPr lang="el-GR" dirty="0" smtClean="0"/>
              <a:t>Διεύθυνση </a:t>
            </a:r>
            <a:r>
              <a:rPr lang="en-US" dirty="0" smtClean="0"/>
              <a:t>IP </a:t>
            </a:r>
            <a:r>
              <a:rPr lang="el-GR" dirty="0" smtClean="0"/>
              <a:t>και θύρα εξυπηρετητή </a:t>
            </a:r>
          </a:p>
          <a:p>
            <a:pPr lvl="1"/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11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εξυπηρετητών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Ταυτόχρονος εξυπηρετητής</a:t>
            </a:r>
          </a:p>
          <a:p>
            <a:pPr lvl="1"/>
            <a:r>
              <a:rPr lang="el-GR" altLang="el-GR" dirty="0" smtClean="0"/>
              <a:t>Επικοινωνεί ταυτόχρονα με πολλούς πελάτες</a:t>
            </a:r>
          </a:p>
          <a:p>
            <a:pPr lvl="1"/>
            <a:r>
              <a:rPr lang="el-GR" altLang="el-GR" dirty="0" smtClean="0"/>
              <a:t>Δημιουργεί αντίγραφο της υποδοχής ανά πελάτη</a:t>
            </a:r>
          </a:p>
          <a:p>
            <a:pPr lvl="1"/>
            <a:r>
              <a:rPr lang="el-GR" altLang="el-GR" dirty="0" smtClean="0"/>
              <a:t>Δημιουργεί νέα διεργασία για κάθε πελάτη</a:t>
            </a:r>
          </a:p>
          <a:p>
            <a:r>
              <a:rPr lang="el-GR" altLang="el-GR" dirty="0" smtClean="0"/>
              <a:t>Επαναληπτικός εξυπηρετητής</a:t>
            </a:r>
          </a:p>
          <a:p>
            <a:pPr lvl="1"/>
            <a:r>
              <a:rPr lang="el-GR" altLang="el-GR" dirty="0" smtClean="0"/>
              <a:t>Επικοινωνεί μόνο με έναν πελάτη ανά πάσα στιγμή</a:t>
            </a:r>
          </a:p>
          <a:p>
            <a:pPr lvl="1"/>
            <a:r>
              <a:rPr lang="el-GR" altLang="el-GR" dirty="0" smtClean="0"/>
              <a:t>Μία μόνο υποδοχή και διεργασία</a:t>
            </a:r>
          </a:p>
          <a:p>
            <a:pPr lvl="1"/>
            <a:r>
              <a:rPr lang="el-GR" altLang="el-GR" dirty="0" smtClean="0"/>
              <a:t>Μεγαλύτερη καθυστέρηση εξυπηρέτησης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522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Ομότιμοι κόμβοι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Πελάτες και εξυπηρετητές μαζί</a:t>
            </a:r>
          </a:p>
          <a:p>
            <a:pPr lvl="1"/>
            <a:r>
              <a:rPr lang="el-GR" dirty="0" smtClean="0"/>
              <a:t>Ταυτόχρονη αποστολή / λήψη αιτημάτων</a:t>
            </a:r>
          </a:p>
          <a:p>
            <a:pPr lvl="1"/>
            <a:r>
              <a:rPr lang="el-GR" dirty="0" smtClean="0"/>
              <a:t>Πολλές διεργασίες / νήματα</a:t>
            </a:r>
          </a:p>
          <a:p>
            <a:pPr lvl="2"/>
            <a:r>
              <a:rPr lang="el-GR" dirty="0" smtClean="0"/>
              <a:t>Χωριστά για κάθε υποδοχή</a:t>
            </a:r>
          </a:p>
          <a:p>
            <a:pPr lvl="2"/>
            <a:r>
              <a:rPr lang="el-GR" dirty="0" smtClean="0"/>
              <a:t>Συγχρονισμός / επικοινωνία με κοινές δομές</a:t>
            </a:r>
          </a:p>
          <a:p>
            <a:pPr lvl="1"/>
            <a:r>
              <a:rPr lang="el-GR" dirty="0" smtClean="0"/>
              <a:t>Εναλλακτικά, ασύγχρονες υλοποιήσεις</a:t>
            </a:r>
          </a:p>
          <a:p>
            <a:pPr lvl="2"/>
            <a:r>
              <a:rPr lang="el-GR" dirty="0" err="1" smtClean="0"/>
              <a:t>Πολύπλεξη</a:t>
            </a:r>
            <a:r>
              <a:rPr lang="el-GR" dirty="0" smtClean="0"/>
              <a:t> πολλών υποδοχών</a:t>
            </a:r>
          </a:p>
          <a:p>
            <a:pPr lvl="2"/>
            <a:r>
              <a:rPr lang="el-GR" dirty="0" smtClean="0"/>
              <a:t>Πολύ πιο σύνθετος κώδικας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60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Δικτύωση στην </a:t>
            </a:r>
            <a:r>
              <a:rPr lang="en-US" altLang="el-GR" dirty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# 4:</a:t>
            </a:r>
            <a:r>
              <a:rPr lang="en-US" b="1" dirty="0" smtClean="0"/>
              <a:t> </a:t>
            </a:r>
            <a:r>
              <a:rPr lang="el-GR" dirty="0" smtClean="0"/>
              <a:t>Μηχανισμοί επικοινωνίας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Υποδοχές</a:t>
            </a:r>
            <a:endParaRPr lang="en-GB" altLang="el-G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Υποδοχές σε </a:t>
            </a:r>
            <a:r>
              <a:rPr lang="en-US" altLang="el-GR" dirty="0" smtClean="0"/>
              <a:t>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κλασική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είναι γραμμένη σε </a:t>
            </a:r>
            <a:r>
              <a:rPr lang="en-US" altLang="el-GR" dirty="0" smtClean="0"/>
              <a:t>C</a:t>
            </a:r>
          </a:p>
          <a:p>
            <a:pPr lvl="1"/>
            <a:r>
              <a:rPr lang="el-GR" altLang="el-GR" dirty="0" smtClean="0"/>
              <a:t>Πολλές και περίπλοκες κλήσεις</a:t>
            </a:r>
          </a:p>
          <a:p>
            <a:pPr lvl="1"/>
            <a:r>
              <a:rPr lang="el-GR" altLang="el-GR" dirty="0" smtClean="0"/>
              <a:t>Καλύπτει πολλές οικογένειες πρωτοκόλλων</a:t>
            </a:r>
          </a:p>
          <a:p>
            <a:r>
              <a:rPr lang="el-GR" altLang="el-GR" dirty="0" smtClean="0"/>
              <a:t>Υποδοχές σε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Ειδικές τάξεις για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Πακέτο </a:t>
            </a:r>
            <a:r>
              <a:rPr lang="en-US" altLang="el-GR" dirty="0" smtClean="0"/>
              <a:t>java.net</a:t>
            </a:r>
          </a:p>
          <a:p>
            <a:pPr lvl="1"/>
            <a:r>
              <a:rPr lang="el-GR" altLang="el-GR" dirty="0" smtClean="0"/>
              <a:t>Περιορισμένη αλλά πολύ απλούστερη </a:t>
            </a:r>
            <a:r>
              <a:rPr lang="el-GR" altLang="el-GR" dirty="0" err="1" smtClean="0"/>
              <a:t>διεπαφή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4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Διευθύνσεις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Διευθύνσεις </a:t>
            </a:r>
            <a:r>
              <a:rPr lang="en-US" altLang="el-GR" dirty="0" smtClean="0"/>
              <a:t>IP: </a:t>
            </a:r>
            <a:r>
              <a:rPr lang="el-GR" altLang="el-GR" dirty="0" smtClean="0"/>
              <a:t>τάξη </a:t>
            </a:r>
            <a:r>
              <a:rPr lang="el-GR" altLang="el-GR" dirty="0" err="1" smtClean="0"/>
              <a:t>InetAddress</a:t>
            </a:r>
            <a:endParaRPr lang="en-GB" altLang="el-GR" dirty="0" smtClean="0"/>
          </a:p>
          <a:p>
            <a:pPr lvl="1"/>
            <a:r>
              <a:rPr lang="el-GR" altLang="el-GR" dirty="0" smtClean="0"/>
              <a:t>Εξειδικεύεται σε </a:t>
            </a:r>
            <a:r>
              <a:rPr lang="en-US" altLang="el-GR" dirty="0" err="1" smtClean="0"/>
              <a:t>Inet</a:t>
            </a:r>
            <a:r>
              <a:rPr lang="el-GR" altLang="el-GR" dirty="0" smtClean="0"/>
              <a:t>4</a:t>
            </a:r>
            <a:r>
              <a:rPr lang="en-US" altLang="el-GR" dirty="0" smtClean="0"/>
              <a:t>Address</a:t>
            </a:r>
            <a:r>
              <a:rPr lang="en-GB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err="1" smtClean="0"/>
              <a:t>Inet</a:t>
            </a:r>
            <a:r>
              <a:rPr lang="el-GR" altLang="el-GR" dirty="0" smtClean="0"/>
              <a:t>6</a:t>
            </a:r>
            <a:r>
              <a:rPr lang="en-US" altLang="el-GR" dirty="0" smtClean="0"/>
              <a:t>Address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Περιέχει διεύθυνση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και όνομα υπολογιστή</a:t>
            </a:r>
            <a:endParaRPr lang="en-US" altLang="el-GR" dirty="0" smtClean="0"/>
          </a:p>
          <a:p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getByAddress</a:t>
            </a:r>
            <a:r>
              <a:rPr lang="en-US" altLang="el-GR" dirty="0" smtClean="0"/>
              <a:t> (byte[]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)</a:t>
            </a:r>
            <a:endParaRPr lang="en-GB" altLang="el-GR" dirty="0" smtClean="0"/>
          </a:p>
          <a:p>
            <a:pPr lvl="1"/>
            <a:r>
              <a:rPr lang="el-GR" altLang="el-GR" dirty="0" smtClean="0"/>
              <a:t>Δημιουργεί αντικείμενο από τη διεύθυνση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Διεύθυνση σε διάταξη </a:t>
            </a:r>
            <a:r>
              <a:rPr lang="el-GR" altLang="el-GR" dirty="0" err="1" smtClean="0"/>
              <a:t>δυφιοσυλλαβών</a:t>
            </a:r>
            <a:r>
              <a:rPr lang="el-GR" altLang="el-GR" dirty="0" smtClean="0"/>
              <a:t> δικτύου</a:t>
            </a:r>
          </a:p>
          <a:p>
            <a:pPr>
              <a:lnSpc>
                <a:spcPct val="90000"/>
              </a:lnSpc>
            </a:pPr>
            <a:r>
              <a:rPr lang="en-GB" altLang="el-GR" dirty="0" err="1"/>
              <a:t>InetAddress</a:t>
            </a:r>
            <a:r>
              <a:rPr lang="en-GB" altLang="el-GR" dirty="0"/>
              <a:t> </a:t>
            </a:r>
            <a:r>
              <a:rPr lang="en-GB" altLang="el-GR" dirty="0" err="1"/>
              <a:t>getByAddress</a:t>
            </a:r>
            <a:r>
              <a:rPr lang="en-GB" altLang="el-GR" dirty="0"/>
              <a:t> (String host,</a:t>
            </a:r>
            <a:r>
              <a:rPr lang="el-GR" altLang="el-GR" dirty="0"/>
              <a:t> </a:t>
            </a:r>
            <a:r>
              <a:rPr lang="en-US" altLang="el-GR" dirty="0"/>
              <a:t>byte</a:t>
            </a:r>
            <a:r>
              <a:rPr lang="el-GR" altLang="el-GR" dirty="0"/>
              <a:t>[] </a:t>
            </a:r>
            <a:r>
              <a:rPr lang="en-US" altLang="el-GR" dirty="0" err="1"/>
              <a:t>addr</a:t>
            </a:r>
            <a:r>
              <a:rPr lang="el-GR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Συμπληρώνει και το όνομα, αλλά</a:t>
            </a:r>
            <a:r>
              <a:rPr lang="en-US" altLang="el-GR" dirty="0"/>
              <a:t> </a:t>
            </a:r>
            <a:r>
              <a:rPr lang="el-GR" altLang="el-GR" dirty="0"/>
              <a:t>χωρίς επίλυση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60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Διευθύνσεις </a:t>
            </a:r>
            <a:r>
              <a:rPr lang="en-US" altLang="el-GR" dirty="0"/>
              <a:t>IP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getByName</a:t>
            </a:r>
            <a:r>
              <a:rPr lang="en-US" altLang="el-GR" dirty="0" smtClean="0"/>
              <a:t> (String host)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Επιλύει το όνομα αν είναι σε μορφή </a:t>
            </a:r>
            <a:r>
              <a:rPr lang="en-US" altLang="el-GR" dirty="0" smtClean="0"/>
              <a:t>DNS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 είναι σε μορφή διεύθυνσης, απλά το μετατρέπει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getLocalHost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Δημιουργεί αντικείμενο με την τοπική διεύθυνση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String </a:t>
            </a:r>
            <a:r>
              <a:rPr lang="en-US" altLang="el-GR" dirty="0" err="1" smtClean="0"/>
              <a:t>getHostAddress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Διεύθυνση αντικειμένου σε μορφή κειμένου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String </a:t>
            </a:r>
            <a:r>
              <a:rPr lang="en-US" altLang="el-GR" dirty="0" err="1" smtClean="0"/>
              <a:t>getHostName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Όνομα αντικειμένου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</a:t>
            </a:r>
            <a:r>
              <a:rPr lang="el-GR" altLang="el-GR" dirty="0" smtClean="0"/>
              <a:t>ντίστροφη επίλυση αν χρειάζεται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7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Υποδοχές ρευμάτων (1 από 4)</a:t>
            </a:r>
            <a:endParaRPr lang="en-GB" altLang="el-GR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smtClean="0"/>
              <a:t>Socket</a:t>
            </a:r>
            <a:r>
              <a:rPr lang="el-GR" altLang="el-GR" dirty="0" smtClean="0"/>
              <a:t>: υποδοχές ρεύματος πελατών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απομακρυσμένη διεύθυνση και θύρα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Ανοίγει σύνδεση κατά τη δημιουργία της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Socket (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με διεύθυνση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και θύρα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Socket (String host,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με όνομα και θύρα</a:t>
            </a:r>
            <a:endParaRPr lang="en-GB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Τάξη </a:t>
            </a:r>
            <a:r>
              <a:rPr lang="en-US" altLang="el-GR" dirty="0" err="1"/>
              <a:t>ServerSocket</a:t>
            </a:r>
            <a:r>
              <a:rPr lang="el-GR" altLang="el-GR" dirty="0"/>
              <a:t>: υποδοχές ρεύματος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Απαιτεί μόνο την τοπική </a:t>
            </a:r>
            <a:r>
              <a:rPr lang="el-GR" altLang="el-GR" dirty="0" smtClean="0"/>
              <a:t>θύρα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ServerSocket</a:t>
            </a:r>
            <a:r>
              <a:rPr lang="en-US" altLang="el-GR" dirty="0"/>
              <a:t> (</a:t>
            </a:r>
            <a:r>
              <a:rPr lang="en-US" altLang="el-GR" dirty="0" err="1"/>
              <a:t>int</a:t>
            </a:r>
            <a:r>
              <a:rPr lang="en-US" altLang="el-GR" dirty="0"/>
              <a:t> port)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Θύρα 0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σημαίνει τυχαία </a:t>
            </a:r>
            <a:r>
              <a:rPr lang="el-GR" altLang="el-GR" dirty="0"/>
              <a:t>διαθέσιμη θύρα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Αυτόματη δημιουργία ουράς για 50 αιτήσεις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Socket accept</a:t>
            </a:r>
            <a:r>
              <a:rPr lang="el-GR" altLang="el-GR" dirty="0"/>
              <a:t> ()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Αποδοχή της επόμενης αίτησης σε νέα </a:t>
            </a:r>
            <a:r>
              <a:rPr lang="el-GR" altLang="el-GR" dirty="0" smtClean="0"/>
              <a:t>υποδοχή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61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Socket</a:t>
            </a:r>
            <a:r>
              <a:rPr lang="el-GR" altLang="el-GR" dirty="0" smtClean="0"/>
              <a:t>: συνδεδεμένη θύρα στον πελάτη</a:t>
            </a:r>
          </a:p>
          <a:p>
            <a:pPr lvl="1">
              <a:lnSpc>
                <a:spcPct val="90000"/>
              </a:lnSpc>
            </a:pPr>
            <a:r>
              <a:rPr lang="en-US" altLang="el-GR" dirty="0" err="1" smtClean="0"/>
              <a:t>ServerSocket</a:t>
            </a:r>
            <a:r>
              <a:rPr lang="el-GR" altLang="el-GR" dirty="0" smtClean="0"/>
              <a:t>: ενεργή (όχι συνδεδεμένη) θύρα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a</a:t>
            </a:r>
            <a:r>
              <a:rPr lang="en-US" altLang="el-GR" dirty="0" smtClean="0"/>
              <a:t>ccept</a:t>
            </a:r>
            <a:r>
              <a:rPr lang="el-GR" altLang="el-GR" dirty="0" smtClean="0"/>
              <a:t>: νέα συνδεδεμένη θύρα στον εξυπηρετητή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Είδη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Ταυτόχρονοι: πολλές αιτήσεις ταυτόχρονα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Επαναληπτικοί: μία αίτηση σε κάθε στιγμή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</a:t>
            </a:r>
            <a:r>
              <a:rPr lang="en-US" altLang="el-GR" dirty="0" smtClean="0"/>
              <a:t>accept</a:t>
            </a:r>
            <a:r>
              <a:rPr lang="el-GR" altLang="el-GR" dirty="0" smtClean="0"/>
              <a:t> δίνει και τις δύο επιλογές στον εξυπηρετητή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8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Στη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η υποδοχή μοιάζει με αρχείο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μοιάζει με </a:t>
            </a:r>
            <a:r>
              <a:rPr lang="el-GR" altLang="el-GR" dirty="0" err="1" smtClean="0"/>
              <a:t>ό,τι</a:t>
            </a:r>
            <a:r>
              <a:rPr lang="el-GR" altLang="el-GR" dirty="0" smtClean="0"/>
              <a:t> θέλουμε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InputStream</a:t>
            </a:r>
            <a:r>
              <a:rPr lang="en-US" altLang="el-GR" dirty="0" smtClean="0"/>
              <a:t> </a:t>
            </a:r>
            <a:r>
              <a:rPr lang="en-US" altLang="el-GR" dirty="0" err="1"/>
              <a:t>getInputStream</a:t>
            </a:r>
            <a:r>
              <a:rPr lang="el-GR" altLang="el-GR" dirty="0"/>
              <a:t> ()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Συνδέει ένα ρεύμα εισόδου στην υποδοχή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OutputStream</a:t>
            </a:r>
            <a:r>
              <a:rPr lang="en-US" altLang="el-GR" dirty="0"/>
              <a:t> </a:t>
            </a:r>
            <a:r>
              <a:rPr lang="en-US" altLang="el-GR" dirty="0" err="1"/>
              <a:t>getOutputStream</a:t>
            </a:r>
            <a:r>
              <a:rPr lang="el-GR" altLang="el-GR" dirty="0"/>
              <a:t> ()</a:t>
            </a:r>
            <a:r>
              <a:rPr lang="en-GB" altLang="el-GR" dirty="0"/>
              <a:t>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Συνδέει ένα ρεύμα εξόδου στην υποδοχή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close</a:t>
            </a:r>
            <a:r>
              <a:rPr lang="el-GR" altLang="el-GR" dirty="0"/>
              <a:t> (): Κλείνει την υποδοχή</a:t>
            </a:r>
            <a:endParaRPr lang="en-GB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086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Επίπεδα επικοινωνίας στη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Δυφιοσυλλαβών</a:t>
            </a:r>
            <a:r>
              <a:rPr lang="el-GR" altLang="el-GR" dirty="0" smtClean="0"/>
              <a:t> (</a:t>
            </a:r>
            <a:r>
              <a:rPr lang="en-US" altLang="el-GR" dirty="0" smtClean="0"/>
              <a:t>Input</a:t>
            </a:r>
            <a:r>
              <a:rPr lang="el-GR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Πρωταρχικών τύπων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DataInput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χρειάζεται κωδικοποίηση σε </a:t>
            </a:r>
            <a:r>
              <a:rPr lang="en-US" altLang="el-GR" dirty="0" smtClean="0"/>
              <a:t>bytes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Αντικειμένων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ObjectInput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</a:p>
          <a:p>
            <a:pPr lvl="1"/>
            <a:r>
              <a:rPr lang="el-GR" altLang="el-GR" dirty="0" smtClean="0"/>
              <a:t>Χρησιμοποιούνται οι ίδιες ακριβώς υποδοχές</a:t>
            </a:r>
          </a:p>
          <a:p>
            <a:pPr lvl="1"/>
            <a:r>
              <a:rPr lang="el-GR" altLang="el-GR" dirty="0" smtClean="0"/>
              <a:t>Αλλάζει το τι θα πάρουμε από αυτές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4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Σειριακοποίηση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err="1"/>
              <a:t>Σειριακοποίηση</a:t>
            </a:r>
            <a:r>
              <a:rPr lang="el-GR" altLang="el-GR" dirty="0"/>
              <a:t> αντικειμένων</a:t>
            </a:r>
          </a:p>
          <a:p>
            <a:pPr lvl="1"/>
            <a:r>
              <a:rPr lang="el-GR" altLang="el-GR" dirty="0"/>
              <a:t>Τοποθέτηση </a:t>
            </a:r>
            <a:r>
              <a:rPr lang="el-GR" altLang="el-GR" dirty="0" smtClean="0"/>
              <a:t>μελών σε </a:t>
            </a:r>
            <a:r>
              <a:rPr lang="el-GR" altLang="el-GR" dirty="0"/>
              <a:t>ροή </a:t>
            </a:r>
            <a:r>
              <a:rPr lang="el-GR" altLang="el-GR" dirty="0" err="1"/>
              <a:t>δυφιοσυλλαβών</a:t>
            </a:r>
            <a:endParaRPr lang="el-GR" altLang="el-GR" dirty="0"/>
          </a:p>
          <a:p>
            <a:pPr lvl="2"/>
            <a:r>
              <a:rPr lang="el-GR" altLang="el-GR" dirty="0"/>
              <a:t>Τα μέλη μπορεί να είναι </a:t>
            </a:r>
            <a:r>
              <a:rPr lang="el-GR" altLang="el-GR" dirty="0" smtClean="0"/>
              <a:t>άλλα </a:t>
            </a:r>
            <a:r>
              <a:rPr lang="el-GR" altLang="el-GR" dirty="0"/>
              <a:t>αντικείμενα</a:t>
            </a:r>
            <a:endParaRPr lang="en-US" altLang="el-GR" dirty="0"/>
          </a:p>
          <a:p>
            <a:pPr lvl="1"/>
            <a:r>
              <a:rPr lang="el-GR" altLang="el-GR" dirty="0" err="1"/>
              <a:t>Αποσειριακοποίηση</a:t>
            </a:r>
            <a:r>
              <a:rPr lang="el-GR" altLang="el-GR" dirty="0"/>
              <a:t>: ανακατασκευή </a:t>
            </a:r>
            <a:r>
              <a:rPr lang="el-GR" altLang="el-GR" dirty="0" smtClean="0"/>
              <a:t>αντικειμένου</a:t>
            </a:r>
            <a:endParaRPr lang="el-GR" altLang="el-GR" dirty="0"/>
          </a:p>
          <a:p>
            <a:pPr lvl="1"/>
            <a:r>
              <a:rPr lang="el-GR" altLang="el-GR" dirty="0" smtClean="0"/>
              <a:t>Αποθήκευση </a:t>
            </a:r>
            <a:r>
              <a:rPr lang="el-GR" altLang="el-GR" dirty="0"/>
              <a:t>ή μετάδοση αντικειμένων</a:t>
            </a:r>
          </a:p>
          <a:p>
            <a:r>
              <a:rPr lang="el-GR" altLang="el-GR" dirty="0"/>
              <a:t>Ποια αντικείμενα είναι </a:t>
            </a:r>
            <a:r>
              <a:rPr lang="el-GR" altLang="el-GR" dirty="0" err="1"/>
              <a:t>σειριακοποιήσιμα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/>
              <a:t>Πρέπει να υλοποιούν τη </a:t>
            </a:r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io</a:t>
            </a:r>
            <a:r>
              <a:rPr lang="el-GR" altLang="el-GR" dirty="0"/>
              <a:t>.</a:t>
            </a:r>
            <a:r>
              <a:rPr lang="en-US" altLang="el-GR" dirty="0" err="1"/>
              <a:t>Serializable</a:t>
            </a:r>
            <a:endParaRPr lang="el-GR" altLang="el-GR" dirty="0"/>
          </a:p>
          <a:p>
            <a:pPr lvl="1"/>
            <a:r>
              <a:rPr lang="el-GR" altLang="el-GR" dirty="0"/>
              <a:t>Ισχύει </a:t>
            </a:r>
            <a:r>
              <a:rPr lang="el-GR" altLang="el-GR" dirty="0" smtClean="0"/>
              <a:t>σχεδόν πάντα για </a:t>
            </a:r>
            <a:r>
              <a:rPr lang="en-US" altLang="el-GR" dirty="0" smtClean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lang</a:t>
            </a:r>
            <a:r>
              <a:rPr lang="el-GR" altLang="el-GR" dirty="0"/>
              <a:t> και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util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939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Δεδομενογράμματα (1 από 5)</a:t>
            </a:r>
            <a:endParaRPr lang="en-GB" altLang="el-G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Ανταλλαγή αυτοδύναμων πακέτων</a:t>
            </a:r>
          </a:p>
          <a:p>
            <a:pPr lvl="1"/>
            <a:r>
              <a:rPr lang="el-GR" altLang="el-GR" dirty="0" smtClean="0"/>
              <a:t>Κάθε πακέτο περιέχει διεύθυνση / θύρα</a:t>
            </a:r>
          </a:p>
          <a:p>
            <a:pPr lvl="2"/>
            <a:r>
              <a:rPr lang="el-GR" altLang="el-GR" dirty="0" smtClean="0"/>
              <a:t>Αποστολής ή λήψης, κατά περίπτωση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Κάθε πακέτο αποστέλλεται εντελώς αυτόνομα</a:t>
            </a:r>
          </a:p>
          <a:p>
            <a:r>
              <a:rPr lang="el-GR" altLang="el-GR" dirty="0" smtClean="0"/>
              <a:t>Τάξη </a:t>
            </a:r>
            <a:r>
              <a:rPr lang="en-US" altLang="el-GR" dirty="0" err="1" smtClean="0"/>
              <a:t>DatagramPacket</a:t>
            </a:r>
            <a:r>
              <a:rPr lang="el-GR" altLang="el-GR" dirty="0" smtClean="0"/>
              <a:t>: τα ίδια τα μηνύματα</a:t>
            </a:r>
          </a:p>
          <a:p>
            <a:r>
              <a:rPr lang="en-US" altLang="el-GR" dirty="0" err="1" smtClean="0"/>
              <a:t>DatagramPacket</a:t>
            </a:r>
            <a:r>
              <a:rPr lang="en-US" altLang="el-GR" dirty="0" smtClean="0"/>
              <a:t> (byte[] buff,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length)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Δημιουργεί </a:t>
            </a:r>
            <a:r>
              <a:rPr lang="el-GR" altLang="el-GR" dirty="0" err="1" smtClean="0"/>
              <a:t>δεδομενογράφημα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λήψη δεδομένων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length</a:t>
            </a:r>
            <a:r>
              <a:rPr lang="el-GR" altLang="el-GR" dirty="0" smtClean="0"/>
              <a:t> περιορίζει το πλήθος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προς ανάγνωση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Πρέπει να είναι μικρότερο από το μέγεθος του </a:t>
            </a:r>
            <a:r>
              <a:rPr lang="en-US" altLang="el-GR" dirty="0" smtClean="0"/>
              <a:t>buffer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2733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Δεδομενογράμματα 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err="1" smtClean="0"/>
              <a:t>DatagramPacket</a:t>
            </a:r>
            <a:r>
              <a:rPr lang="en-US" altLang="el-GR" dirty="0" smtClean="0"/>
              <a:t> (byte[] buff,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length,</a:t>
            </a:r>
            <a:r>
              <a:rPr lang="el-GR" altLang="el-GR" dirty="0" smtClean="0"/>
              <a:t> </a:t>
            </a:r>
          </a:p>
          <a:p>
            <a:pPr>
              <a:buFontTx/>
              <a:buNone/>
            </a:pPr>
            <a:r>
              <a:rPr lang="el-GR" altLang="el-GR" dirty="0" smtClean="0"/>
              <a:t>				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host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</a:t>
            </a:r>
            <a:r>
              <a:rPr lang="el-GR" altLang="el-GR" dirty="0" smtClean="0"/>
              <a:t>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Δεδομενογράφημα</a:t>
            </a:r>
            <a:r>
              <a:rPr lang="el-GR" altLang="el-GR" dirty="0" smtClean="0"/>
              <a:t> για αποστολή δεδομένων</a:t>
            </a:r>
          </a:p>
          <a:p>
            <a:pPr lvl="2"/>
            <a:r>
              <a:rPr lang="el-GR" altLang="el-GR" dirty="0" smtClean="0"/>
              <a:t>Καθορίζει επιπλέον διεύθυνση και θύρα παραλήπτη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/>
              <a:t>getAddress</a:t>
            </a:r>
            <a:r>
              <a:rPr lang="el-GR" altLang="el-GR" dirty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τη διεύθυνση του </a:t>
            </a:r>
            <a:r>
              <a:rPr lang="el-GR" altLang="el-GR" dirty="0" smtClean="0"/>
              <a:t>δεδομενογράμματος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getPort</a:t>
            </a:r>
            <a:r>
              <a:rPr lang="el-GR" altLang="el-GR" dirty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τη θύρα του </a:t>
            </a:r>
            <a:r>
              <a:rPr lang="el-GR" altLang="el-GR" dirty="0" smtClean="0"/>
              <a:t>δεδομενογράμματος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Διεύθυνση / θύρα της απομακρυσμένης </a:t>
            </a:r>
            <a:r>
              <a:rPr lang="el-GR" altLang="el-GR" dirty="0" smtClean="0"/>
              <a:t>μηχανής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6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Δεδομενογράμματα (3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setAddress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τη διεύθυνση του δεδομενογράμματος</a:t>
            </a:r>
          </a:p>
          <a:p>
            <a:pPr>
              <a:lnSpc>
                <a:spcPct val="90000"/>
              </a:lnSpc>
            </a:pPr>
            <a:r>
              <a:rPr lang="fr-FR" altLang="el-GR" dirty="0" err="1" smtClean="0"/>
              <a:t>void</a:t>
            </a:r>
            <a:r>
              <a:rPr lang="fr-FR" altLang="el-GR" dirty="0" smtClean="0"/>
              <a:t> </a:t>
            </a:r>
            <a:r>
              <a:rPr lang="fr-FR" altLang="el-GR" dirty="0" err="1" smtClean="0"/>
              <a:t>setPort</a:t>
            </a:r>
            <a:r>
              <a:rPr lang="fr-FR" altLang="el-GR" dirty="0" smtClean="0"/>
              <a:t> (</a:t>
            </a:r>
            <a:r>
              <a:rPr lang="fr-FR" altLang="el-GR" dirty="0" err="1" smtClean="0"/>
              <a:t>int</a:t>
            </a:r>
            <a:r>
              <a:rPr lang="fr-FR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τη θύρα του δεδομενογράμματος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Διεύθυνση / θύρα της απομακρυσμένης </a:t>
            </a:r>
            <a:r>
              <a:rPr lang="el-GR" altLang="el-GR" dirty="0" smtClean="0"/>
              <a:t>μηχανής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byte</a:t>
            </a:r>
            <a:r>
              <a:rPr lang="el-GR" altLang="el-GR" dirty="0" smtClean="0"/>
              <a:t>[] </a:t>
            </a:r>
            <a:r>
              <a:rPr lang="en-US" altLang="el-GR" dirty="0" err="1" smtClean="0"/>
              <a:t>getData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τα δεδομένα του δεδομενογράμματος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setData</a:t>
            </a:r>
            <a:r>
              <a:rPr lang="en-US" altLang="el-GR" dirty="0" smtClean="0"/>
              <a:t> (byte[] buff)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τα δεδομένα του δεδομενογράμματος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950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Δεδομενογράμματα (4 </a:t>
            </a:r>
            <a:r>
              <a:rPr lang="el-GR" altLang="el-GR" dirty="0"/>
              <a:t>από 5)</a:t>
            </a:r>
            <a:endParaRPr lang="en-GB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err="1" smtClean="0"/>
              <a:t>DatagramSocket</a:t>
            </a:r>
            <a:r>
              <a:rPr lang="el-GR" altLang="el-GR" dirty="0" smtClean="0"/>
              <a:t>: Ίδια για τα δύο άκρα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ανταλλαγή δεδομένων είναι συμμετρική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DatagramSocket</a:t>
            </a:r>
            <a:r>
              <a:rPr lang="el-GR" altLang="el-GR" dirty="0" smtClean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Υποδοχή σε τυχαία τοπική θύρα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Πιο χρήσιμη στην πλευρά του πελάτη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DatagramSocket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Υποδοχή σε συγκεκριμένη τοπική θύρα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Πιο χρήσιμη στην πλευρά του εξυπηρετητή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922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Δεδομενογράμματα 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l-GR" dirty="0"/>
              <a:t>void send (</a:t>
            </a:r>
            <a:r>
              <a:rPr lang="en-GB" altLang="el-GR" dirty="0" err="1"/>
              <a:t>DatagramPacket</a:t>
            </a:r>
            <a:r>
              <a:rPr lang="en-GB" altLang="el-GR" dirty="0"/>
              <a:t> p)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Αποστολή </a:t>
            </a:r>
            <a:r>
              <a:rPr lang="el-GR" altLang="el-GR" dirty="0" smtClean="0"/>
              <a:t>δεδομενογράμματος </a:t>
            </a:r>
            <a:r>
              <a:rPr lang="el-GR" altLang="el-GR" dirty="0"/>
              <a:t>μέσω υποδοχής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Η διεύθυνση / θύρα </a:t>
            </a:r>
            <a:r>
              <a:rPr lang="el-GR" altLang="el-GR" dirty="0" smtClean="0"/>
              <a:t>πρέπει </a:t>
            </a:r>
            <a:r>
              <a:rPr lang="el-GR" altLang="el-GR" dirty="0"/>
              <a:t>να έχουν συμπληρωθεί</a:t>
            </a:r>
          </a:p>
          <a:p>
            <a:pPr>
              <a:lnSpc>
                <a:spcPct val="90000"/>
              </a:lnSpc>
            </a:pPr>
            <a:r>
              <a:rPr lang="en-GB" altLang="el-GR" dirty="0"/>
              <a:t>void receive (</a:t>
            </a:r>
            <a:r>
              <a:rPr lang="en-GB" altLang="el-GR" dirty="0" err="1"/>
              <a:t>DatagramPacket</a:t>
            </a:r>
            <a:r>
              <a:rPr lang="en-GB" altLang="el-GR" dirty="0"/>
              <a:t> p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Λήψη </a:t>
            </a:r>
            <a:r>
              <a:rPr lang="el-GR" altLang="el-GR" dirty="0" smtClean="0"/>
              <a:t>δεδομενογράμματος </a:t>
            </a:r>
            <a:r>
              <a:rPr lang="el-GR" altLang="el-GR" dirty="0"/>
              <a:t>μέσω υποδοχής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Περιλαμβάνεται η </a:t>
            </a:r>
            <a:r>
              <a:rPr lang="el-GR" altLang="el-GR" dirty="0"/>
              <a:t>διεύθυνση / θύρα του αποστολέα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close</a:t>
            </a:r>
            <a:r>
              <a:rPr lang="el-GR" altLang="el-GR" dirty="0"/>
              <a:t> (): Κλείνει την </a:t>
            </a:r>
            <a:r>
              <a:rPr lang="el-GR" altLang="el-GR" dirty="0" smtClean="0"/>
              <a:t>υποδοχή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255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Αποστολή μηνυμάτων σε πολλούς παραλήπτες</a:t>
            </a:r>
          </a:p>
          <a:p>
            <a:pPr lvl="1"/>
            <a:r>
              <a:rPr lang="el-GR" altLang="el-GR" dirty="0" smtClean="0"/>
              <a:t>Χρήση διεύθυνσης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πολυεκπομπής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class D)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παραλήπτες εγγράφονται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/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διαγράφονται</a:t>
            </a:r>
          </a:p>
          <a:p>
            <a:pPr lvl="1"/>
            <a:r>
              <a:rPr lang="el-GR" altLang="el-GR" dirty="0" smtClean="0"/>
              <a:t>Ο αποστολέας δεν ανήκει πάντα στην ομάδα</a:t>
            </a:r>
          </a:p>
          <a:p>
            <a:r>
              <a:rPr lang="el-GR" altLang="el-GR" dirty="0" smtClean="0"/>
              <a:t>Τάξη </a:t>
            </a:r>
            <a:r>
              <a:rPr lang="en-US" altLang="el-GR" dirty="0" err="1" smtClean="0"/>
              <a:t>MulticastSocket</a:t>
            </a:r>
            <a:r>
              <a:rPr lang="en-US" altLang="el-GR" dirty="0" smtClean="0"/>
              <a:t>: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υποτάξη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DatagramSocket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Χρησιμοποιεί πάντα το </a:t>
            </a:r>
            <a:r>
              <a:rPr lang="en-US" altLang="el-GR" dirty="0" smtClean="0"/>
              <a:t>UDP</a:t>
            </a:r>
            <a:r>
              <a:rPr lang="el-GR" altLang="el-GR" dirty="0" smtClean="0"/>
              <a:t>, όχι το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send / receive</a:t>
            </a:r>
            <a:r>
              <a:rPr lang="el-GR" altLang="el-GR" dirty="0" smtClean="0"/>
              <a:t> για ανταλλαγή πακέτων</a:t>
            </a:r>
            <a:endParaRPr lang="en-US" altLang="el-GR" dirty="0" smtClean="0"/>
          </a:p>
          <a:p>
            <a:r>
              <a:rPr lang="en-US" altLang="el-GR" dirty="0" err="1" smtClean="0"/>
              <a:t>MulticastSocket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 </a:t>
            </a:r>
          </a:p>
          <a:p>
            <a:pPr lvl="1"/>
            <a:r>
              <a:rPr lang="el-GR" altLang="el-GR" dirty="0" smtClean="0"/>
              <a:t>Δημιουργία υποδοχής </a:t>
            </a:r>
            <a:r>
              <a:rPr lang="el-GR" altLang="el-GR" dirty="0" err="1" smtClean="0"/>
              <a:t>πολυεκπομπής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561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Πολυεκπομπή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void </a:t>
            </a:r>
            <a:r>
              <a:rPr lang="en-US" altLang="el-GR" dirty="0" err="1"/>
              <a:t>joinGroup</a:t>
            </a:r>
            <a:r>
              <a:rPr lang="en-US" altLang="el-GR" dirty="0"/>
              <a:t> (</a:t>
            </a:r>
            <a:r>
              <a:rPr lang="en-US" altLang="el-GR" dirty="0" err="1"/>
              <a:t>InetAddress</a:t>
            </a:r>
            <a:r>
              <a:rPr lang="en-US" altLang="el-GR" dirty="0"/>
              <a:t> </a:t>
            </a:r>
            <a:r>
              <a:rPr lang="en-US" altLang="el-GR" dirty="0" err="1"/>
              <a:t>addr</a:t>
            </a:r>
            <a:r>
              <a:rPr lang="en-US" altLang="el-GR" dirty="0"/>
              <a:t>)</a:t>
            </a:r>
            <a:endParaRPr lang="el-GR" altLang="el-GR" dirty="0"/>
          </a:p>
          <a:p>
            <a:r>
              <a:rPr lang="en-US" altLang="el-GR" dirty="0"/>
              <a:t>void </a:t>
            </a:r>
            <a:r>
              <a:rPr lang="en-US" altLang="el-GR" dirty="0" err="1"/>
              <a:t>leaveGroup</a:t>
            </a:r>
            <a:r>
              <a:rPr lang="en-US" altLang="el-GR" dirty="0"/>
              <a:t> (</a:t>
            </a:r>
            <a:r>
              <a:rPr lang="en-US" altLang="el-GR" dirty="0" err="1"/>
              <a:t>InetAddress</a:t>
            </a:r>
            <a:r>
              <a:rPr lang="en-US" altLang="el-GR" dirty="0"/>
              <a:t> </a:t>
            </a:r>
            <a:r>
              <a:rPr lang="en-US" altLang="el-GR" dirty="0" err="1"/>
              <a:t>addr</a:t>
            </a:r>
            <a:r>
              <a:rPr lang="en-US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Εγγραφή σε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διαγραφή από </a:t>
            </a:r>
            <a:r>
              <a:rPr lang="el-GR" altLang="el-GR" dirty="0" smtClean="0"/>
              <a:t>ομάδα</a:t>
            </a:r>
            <a:endParaRPr lang="en-GB" altLang="el-GR" dirty="0"/>
          </a:p>
          <a:p>
            <a:r>
              <a:rPr lang="el-GR" altLang="el-GR" dirty="0"/>
              <a:t>Έλεγχος εύρους </a:t>
            </a:r>
            <a:r>
              <a:rPr lang="el-GR" altLang="el-GR" dirty="0" err="1"/>
              <a:t>πολυεκπομπών</a:t>
            </a:r>
            <a:r>
              <a:rPr lang="el-GR" altLang="el-GR" dirty="0"/>
              <a:t> μέσω </a:t>
            </a:r>
            <a:r>
              <a:rPr lang="en-US" altLang="el-GR" dirty="0"/>
              <a:t>TTL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getTimeToLive</a:t>
            </a:r>
            <a:r>
              <a:rPr lang="en-US" altLang="el-GR" dirty="0"/>
              <a:t> ()</a:t>
            </a:r>
            <a:endParaRPr lang="el-GR" altLang="el-GR" dirty="0"/>
          </a:p>
          <a:p>
            <a:r>
              <a:rPr lang="en-US" altLang="el-GR" dirty="0"/>
              <a:t>void </a:t>
            </a:r>
            <a:r>
              <a:rPr lang="en-US" altLang="el-GR" dirty="0" err="1"/>
              <a:t>setTimeToLeave</a:t>
            </a:r>
            <a:r>
              <a:rPr lang="en-US" altLang="el-GR" dirty="0"/>
              <a:t> (</a:t>
            </a: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ttl</a:t>
            </a:r>
            <a:r>
              <a:rPr lang="en-US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Ανάγνωση / ρύθμιση του </a:t>
            </a:r>
            <a:r>
              <a:rPr lang="en-US" altLang="el-GR" dirty="0" smtClean="0"/>
              <a:t>TTL</a:t>
            </a:r>
            <a:endParaRPr lang="en-GB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730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1 από 3)</a:t>
            </a:r>
            <a:endParaRPr lang="en-GB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Ομοιόμορφοι </a:t>
            </a:r>
            <a:r>
              <a:rPr lang="el-GR" altLang="el-GR" dirty="0" err="1" smtClean="0"/>
              <a:t>Εντοπιστές</a:t>
            </a:r>
            <a:r>
              <a:rPr lang="el-GR" altLang="el-GR" dirty="0" smtClean="0"/>
              <a:t> Πόρων (</a:t>
            </a:r>
            <a:r>
              <a:rPr lang="en-US" altLang="el-GR" dirty="0" smtClean="0"/>
              <a:t>URL</a:t>
            </a:r>
            <a:r>
              <a:rPr lang="el-GR" altLang="el-G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Χρήση στον Παγκόσμιο Ιστό (</a:t>
            </a:r>
            <a:r>
              <a:rPr lang="en-US" altLang="el-GR" dirty="0" smtClean="0"/>
              <a:t>WWW)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Αναφέρονται σε έγγραφα-πόρους στον Ιστό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Πρωτόκολλο, διεύθυνση, θύρα, όνομα αρχείου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Παράδειγμα: </a:t>
            </a:r>
            <a:r>
              <a:rPr lang="en-US" altLang="el-GR" dirty="0" smtClean="0"/>
              <a:t>http://www.aueb.gr:80/photos/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: απλή περιγραφή ενός </a:t>
            </a:r>
            <a:r>
              <a:rPr lang="en-US" altLang="el-GR" dirty="0" smtClean="0"/>
              <a:t>URL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URL(String spec)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Δημιουργεί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 από πλήρη περιγραφή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49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 smtClean="0"/>
              <a:t>URLConnection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openConnection</a:t>
            </a:r>
            <a:r>
              <a:rPr lang="el-GR" altLang="el-GR" dirty="0" smtClean="0"/>
              <a:t>()</a:t>
            </a:r>
          </a:p>
          <a:p>
            <a:pPr lvl="1"/>
            <a:r>
              <a:rPr lang="el-GR" altLang="el-GR" dirty="0" smtClean="0"/>
              <a:t>Ανοίγει σύνδεση με πόρο που δείχνει το </a:t>
            </a:r>
            <a:r>
              <a:rPr lang="en-US" altLang="el-GR" dirty="0" smtClean="0"/>
              <a:t>URL</a:t>
            </a:r>
          </a:p>
          <a:p>
            <a:pPr lvl="1"/>
            <a:r>
              <a:rPr lang="el-GR" altLang="el-GR" dirty="0" smtClean="0"/>
              <a:t>Επιστρέφει ένα αντικείμενο </a:t>
            </a:r>
            <a:r>
              <a:rPr lang="en-US" altLang="el-GR" dirty="0" err="1" smtClean="0"/>
              <a:t>URLConnection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Μέσω του </a:t>
            </a:r>
            <a:r>
              <a:rPr lang="en-US" altLang="el-GR" dirty="0" err="1" smtClean="0"/>
              <a:t>URLConnection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μπορούμε:</a:t>
            </a:r>
          </a:p>
          <a:p>
            <a:pPr lvl="2"/>
            <a:r>
              <a:rPr lang="el-GR" altLang="el-GR" dirty="0" smtClean="0"/>
              <a:t>Να πάρουμε ένα ρεύμα για ανάγνωση του πόρου</a:t>
            </a:r>
          </a:p>
          <a:p>
            <a:pPr lvl="2"/>
            <a:r>
              <a:rPr lang="el-GR" altLang="el-GR" dirty="0" smtClean="0"/>
              <a:t>Να μετατρέψουμε τον πόρο σε αντικείμενο </a:t>
            </a:r>
            <a:r>
              <a:rPr lang="en-US" altLang="el-GR" dirty="0" smtClean="0"/>
              <a:t>Object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Να διαβάσουμε τα πεδία επικεφαλίδας του πόρου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51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/>
              <a:t>InputStream</a:t>
            </a:r>
            <a:r>
              <a:rPr lang="en-US" altLang="el-GR" dirty="0"/>
              <a:t> </a:t>
            </a:r>
            <a:r>
              <a:rPr lang="en-US" altLang="el-GR" dirty="0" err="1"/>
              <a:t>getInputStream</a:t>
            </a:r>
            <a:r>
              <a:rPr lang="en-US" altLang="el-GR" dirty="0"/>
              <a:t>()</a:t>
            </a:r>
            <a:endParaRPr lang="el-GR" altLang="el-GR" dirty="0"/>
          </a:p>
          <a:p>
            <a:pPr lvl="1"/>
            <a:r>
              <a:rPr lang="el-GR" altLang="el-GR" dirty="0"/>
              <a:t>Επιστρέφει ρεύμα για ανάγνωση του </a:t>
            </a:r>
            <a:r>
              <a:rPr lang="el-GR" altLang="el-GR" dirty="0" smtClean="0"/>
              <a:t>πόρου</a:t>
            </a:r>
            <a:endParaRPr lang="el-GR" altLang="el-GR" dirty="0"/>
          </a:p>
          <a:p>
            <a:r>
              <a:rPr lang="en-US" altLang="el-GR" dirty="0"/>
              <a:t>Object </a:t>
            </a:r>
            <a:r>
              <a:rPr lang="en-US" altLang="el-GR" dirty="0" err="1"/>
              <a:t>getContent</a:t>
            </a:r>
            <a:r>
              <a:rPr lang="en-US" altLang="el-GR" dirty="0"/>
              <a:t>()</a:t>
            </a:r>
            <a:endParaRPr lang="el-GR" altLang="el-GR" dirty="0"/>
          </a:p>
          <a:p>
            <a:pPr lvl="1"/>
            <a:r>
              <a:rPr lang="el-GR" altLang="el-GR" dirty="0"/>
              <a:t>Κατεβάζει τα περιεχόμενα του </a:t>
            </a:r>
            <a:r>
              <a:rPr lang="el-GR" altLang="el-GR" dirty="0" smtClean="0"/>
              <a:t>πόρου</a:t>
            </a:r>
          </a:p>
          <a:p>
            <a:pPr lvl="1"/>
            <a:r>
              <a:rPr lang="el-GR" altLang="el-GR" dirty="0" smtClean="0"/>
              <a:t>Μετατρέπει </a:t>
            </a:r>
            <a:r>
              <a:rPr lang="el-GR" altLang="el-GR" dirty="0"/>
              <a:t>το περιεχόμενο σε </a:t>
            </a:r>
            <a:r>
              <a:rPr lang="el-GR" altLang="el-GR" dirty="0" smtClean="0"/>
              <a:t>αντικείμενο</a:t>
            </a:r>
            <a:endParaRPr lang="el-GR" altLang="el-GR" dirty="0"/>
          </a:p>
          <a:p>
            <a:pPr lvl="2"/>
            <a:r>
              <a:rPr lang="el-GR" altLang="el-GR" dirty="0" smtClean="0"/>
              <a:t>Βρίσκει τον τύπο του πόρου</a:t>
            </a:r>
          </a:p>
          <a:p>
            <a:pPr lvl="2"/>
            <a:r>
              <a:rPr lang="el-GR" altLang="el-GR" dirty="0" smtClean="0"/>
              <a:t>Πρέπει </a:t>
            </a:r>
            <a:r>
              <a:rPr lang="el-GR" altLang="el-GR" dirty="0"/>
              <a:t>να έχουμε ορίσει χειριστή </a:t>
            </a:r>
            <a:r>
              <a:rPr lang="el-GR" altLang="el-GR" dirty="0" smtClean="0"/>
              <a:t>περιεχομένου</a:t>
            </a:r>
          </a:p>
          <a:p>
            <a:pPr lvl="2"/>
            <a:r>
              <a:rPr lang="el-GR" altLang="el-GR" dirty="0" smtClean="0"/>
              <a:t>Ο χειριστής δημιουργεί το σωστό αντικείμενο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52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Απομακρυσμένες κλήσεις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# 4: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4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απομακρυσμένες κλήσεις;</a:t>
            </a:r>
            <a:endParaRPr lang="en-GB" altLang="el-G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Επικοινωνία με ανταλλαγή μηνυμάτων</a:t>
            </a:r>
          </a:p>
          <a:p>
            <a:pPr lvl="1"/>
            <a:r>
              <a:rPr lang="el-GR" altLang="el-GR" dirty="0" smtClean="0"/>
              <a:t>Κλήσεις </a:t>
            </a:r>
            <a:r>
              <a:rPr lang="en-US" altLang="el-GR" dirty="0" smtClean="0"/>
              <a:t>send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receive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προγραμματιστής «βλέπει» το δίκτυο</a:t>
            </a:r>
          </a:p>
          <a:p>
            <a:pPr lvl="1"/>
            <a:r>
              <a:rPr lang="el-GR" altLang="el-GR" dirty="0" smtClean="0"/>
              <a:t>Απώλεια διαφάνειας του συστήματος</a:t>
            </a:r>
          </a:p>
          <a:p>
            <a:r>
              <a:rPr lang="el-GR" altLang="el-GR" dirty="0" smtClean="0"/>
              <a:t>Κλήση απομακρυσμένων διαδικασιών</a:t>
            </a:r>
          </a:p>
          <a:p>
            <a:pPr lvl="1"/>
            <a:r>
              <a:rPr lang="el-GR" altLang="el-GR" dirty="0" smtClean="0"/>
              <a:t>Λογική αφαίρεση υψηλότερου επιπέδου</a:t>
            </a:r>
          </a:p>
          <a:p>
            <a:pPr lvl="1"/>
            <a:r>
              <a:rPr lang="el-GR" altLang="el-GR" dirty="0" smtClean="0"/>
              <a:t>Παρόμοια με κλήσεις τοπικών διαδικασιών</a:t>
            </a:r>
          </a:p>
          <a:p>
            <a:pPr lvl="1"/>
            <a:r>
              <a:rPr lang="el-GR" altLang="el-GR" dirty="0" smtClean="0"/>
              <a:t>Απόκρυψη της πραγματικής επικοινωνίας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4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Τοπικές κλήσεις</a:t>
            </a:r>
            <a:r>
              <a:rPr lang="en-US" dirty="0" smtClean="0"/>
              <a:t> (LPC)</a:t>
            </a:r>
            <a:endParaRPr lang="el-GR" dirty="0"/>
          </a:p>
        </p:txBody>
      </p:sp>
      <p:pic>
        <p:nvPicPr>
          <p:cNvPr id="5" name="Picture 7" descr="Κλήση τοπικής διαδικ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2" y="1268760"/>
            <a:ext cx="1492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Υλοποίηση τοπικών κλήσεων διαδικασιών</a:t>
            </a:r>
          </a:p>
          <a:p>
            <a:pPr lvl="1"/>
            <a:r>
              <a:rPr lang="el-GR" altLang="el-GR" dirty="0"/>
              <a:t>Δέσμευση </a:t>
            </a:r>
            <a:r>
              <a:rPr lang="el-GR" altLang="el-GR" dirty="0" smtClean="0"/>
              <a:t>χώρου </a:t>
            </a:r>
            <a:r>
              <a:rPr lang="el-GR" altLang="el-GR" dirty="0"/>
              <a:t>στη στοίβα</a:t>
            </a:r>
          </a:p>
          <a:p>
            <a:pPr lvl="1"/>
            <a:r>
              <a:rPr lang="el-GR" altLang="el-GR" dirty="0"/>
              <a:t>Εκχώρηση πραγματικών παραμέτρων στη στοίβα</a:t>
            </a:r>
          </a:p>
          <a:p>
            <a:pPr lvl="1"/>
            <a:r>
              <a:rPr lang="el-GR" altLang="el-GR" dirty="0"/>
              <a:t>Κλήση διαδικασίας και επιστροφή</a:t>
            </a:r>
          </a:p>
          <a:p>
            <a:pPr lvl="1"/>
            <a:r>
              <a:rPr lang="el-GR" altLang="el-GR" dirty="0"/>
              <a:t>Αντιγραφή αποτελεσμάτων από στοίβα</a:t>
            </a:r>
          </a:p>
          <a:p>
            <a:pPr lvl="1"/>
            <a:r>
              <a:rPr lang="el-GR" altLang="el-GR" dirty="0"/>
              <a:t>Αποδέσμευση χώρου από τη </a:t>
            </a:r>
            <a:r>
              <a:rPr lang="el-GR" altLang="el-GR" dirty="0" smtClean="0"/>
              <a:t>στοίβα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76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Απομακρυσμένες κλήσεις </a:t>
            </a:r>
            <a:r>
              <a:rPr lang="en-US" altLang="el-GR" dirty="0" smtClean="0"/>
              <a:t>(RPC)</a:t>
            </a:r>
            <a:endParaRPr lang="el-GR" altLang="el-GR" dirty="0" smtClean="0"/>
          </a:p>
        </p:txBody>
      </p:sp>
      <p:pic>
        <p:nvPicPr>
          <p:cNvPr id="23557" name="Picture 7" descr="Κλήση απομακρυσμένης διαδικ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267895"/>
            <a:ext cx="45069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9007"/>
            <a:ext cx="8382000" cy="258179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Απόκρυψη λεπτομερειών μέσω βιβλιοθήκης</a:t>
            </a:r>
          </a:p>
          <a:p>
            <a:pPr lvl="1"/>
            <a:r>
              <a:rPr lang="el-GR" altLang="el-GR" dirty="0" smtClean="0"/>
              <a:t>Κορμός πελάτη: ίδια κλητική ακολουθία με διαδικασία</a:t>
            </a:r>
          </a:p>
          <a:p>
            <a:pPr lvl="1"/>
            <a:r>
              <a:rPr lang="el-GR" altLang="el-GR" dirty="0" smtClean="0"/>
              <a:t>Κορμός εξυπηρετητή: εκτελεί την κλήση διαδικασίας</a:t>
            </a:r>
          </a:p>
          <a:p>
            <a:pPr lvl="1"/>
            <a:r>
              <a:rPr lang="el-GR" altLang="el-GR" dirty="0" smtClean="0"/>
              <a:t>Κλήση κορμού πελάτη τοπικά από πελάτη</a:t>
            </a:r>
          </a:p>
          <a:p>
            <a:pPr lvl="1"/>
            <a:r>
              <a:rPr lang="el-GR" altLang="el-GR" dirty="0" smtClean="0"/>
              <a:t>Κλήση διαδικασίας τοπικά από κορμό εξυπηρετητή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Μεταβίβαση παραμέτρων (1 από 2)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Πρόταξη παραμέτρων (</a:t>
            </a:r>
            <a:r>
              <a:rPr lang="en-US" altLang="el-GR" dirty="0" smtClean="0"/>
              <a:t>parameter marshalling)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Μεταβίβαση παραμέτρων κλήσης μέσω δικτύου</a:t>
            </a:r>
          </a:p>
          <a:p>
            <a:pPr lvl="1"/>
            <a:r>
              <a:rPr lang="el-GR" altLang="el-GR" dirty="0" smtClean="0"/>
              <a:t>Αφορά τους κορμούς πελάτη και εξυπηρετητή</a:t>
            </a:r>
          </a:p>
          <a:p>
            <a:r>
              <a:rPr lang="el-GR" altLang="el-GR" dirty="0" smtClean="0"/>
              <a:t>Μεταβίβαση με τιμή</a:t>
            </a:r>
          </a:p>
          <a:p>
            <a:pPr lvl="1"/>
            <a:r>
              <a:rPr lang="el-GR" altLang="el-GR" dirty="0" smtClean="0"/>
              <a:t>Αντιγραφή τιμών παραμέτρων στο μήνυμα</a:t>
            </a:r>
          </a:p>
          <a:p>
            <a:pPr lvl="1"/>
            <a:r>
              <a:rPr lang="el-GR" altLang="el-GR" dirty="0" smtClean="0"/>
              <a:t>Αντιγραφή τιμών παραμέτρων στη στοίβα</a:t>
            </a:r>
          </a:p>
          <a:p>
            <a:pPr lvl="1"/>
            <a:r>
              <a:rPr lang="el-GR" altLang="el-GR" dirty="0" smtClean="0"/>
              <a:t>Αντίστροφη πορεία για επιστροφή αποτελεσμάτων</a:t>
            </a:r>
          </a:p>
          <a:p>
            <a:r>
              <a:rPr lang="el-GR" altLang="el-GR" dirty="0" smtClean="0"/>
              <a:t>Παράμετροι αναφοράς (δείκτες)</a:t>
            </a:r>
          </a:p>
          <a:p>
            <a:pPr lvl="1"/>
            <a:r>
              <a:rPr lang="el-GR" altLang="el-GR" dirty="0" smtClean="0"/>
              <a:t>Οι δείκτες δεν έχουν νόημα από μακριά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6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Επανάληψη των βασικών πρωτοκόλλων επικοινωνίας και της έννοιας των υποδοχών.</a:t>
            </a:r>
          </a:p>
          <a:p>
            <a:r>
              <a:rPr lang="el-GR" altLang="el-GR" dirty="0" smtClean="0"/>
              <a:t>Κατανόηση της αντιμετώπισης των υποδοχών στην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και του τρόπου με τον οποίο χρησιμοποιούνται.</a:t>
            </a:r>
          </a:p>
          <a:p>
            <a:r>
              <a:rPr lang="el-GR" altLang="el-GR" dirty="0" smtClean="0"/>
              <a:t>Εξοικείωση με την λειτουργικότητα και την υλοποίηση των απομακρυσμένων κλήσεων.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Μεταβίβαση παραμέτρων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Χρήση εικονικών δεικτών</a:t>
            </a:r>
          </a:p>
          <a:p>
            <a:pPr lvl="1"/>
            <a:r>
              <a:rPr lang="el-GR" altLang="el-GR" dirty="0"/>
              <a:t>Οι προσπελάσεις </a:t>
            </a:r>
            <a:r>
              <a:rPr lang="el-GR" altLang="el-GR" dirty="0" smtClean="0"/>
              <a:t>μεταφέρονται </a:t>
            </a:r>
            <a:r>
              <a:rPr lang="el-GR" altLang="el-GR" dirty="0"/>
              <a:t>στον </a:t>
            </a:r>
            <a:r>
              <a:rPr lang="el-GR" altLang="el-GR" dirty="0" smtClean="0"/>
              <a:t>καλούντα</a:t>
            </a:r>
            <a:endParaRPr lang="el-GR" altLang="el-GR" dirty="0"/>
          </a:p>
          <a:p>
            <a:pPr lvl="1"/>
            <a:r>
              <a:rPr lang="el-GR" altLang="el-GR" dirty="0"/>
              <a:t>Μεγάλο κόστος επικοινωνίας μέσω δικτύου</a:t>
            </a:r>
          </a:p>
          <a:p>
            <a:r>
              <a:rPr lang="el-GR" altLang="el-GR" dirty="0" smtClean="0"/>
              <a:t>Χρήση μεταβίβασης με αντιγραφή/επαναφορά</a:t>
            </a:r>
          </a:p>
          <a:p>
            <a:pPr lvl="1"/>
            <a:r>
              <a:rPr lang="el-GR" altLang="el-GR" dirty="0" smtClean="0"/>
              <a:t>Αντιγραφή της αρχικής τιμής στην είσοδο</a:t>
            </a:r>
          </a:p>
          <a:p>
            <a:pPr lvl="1"/>
            <a:r>
              <a:rPr lang="el-GR" altLang="el-GR" dirty="0" smtClean="0"/>
              <a:t>Χρήση δείκτη προς το αντίγραφο της τιμής</a:t>
            </a:r>
          </a:p>
          <a:p>
            <a:pPr lvl="1"/>
            <a:r>
              <a:rPr lang="el-GR" altLang="el-GR" dirty="0" smtClean="0"/>
              <a:t>Αντιγραφή της τελικής τιμής στην έξοδο</a:t>
            </a:r>
          </a:p>
          <a:p>
            <a:pPr lvl="1"/>
            <a:r>
              <a:rPr lang="el-GR" altLang="el-GR" dirty="0" smtClean="0"/>
              <a:t>Μεγάλο κόστος σε δομές όπως πίνακες</a:t>
            </a:r>
          </a:p>
          <a:p>
            <a:pPr lvl="1"/>
            <a:r>
              <a:rPr lang="el-GR" altLang="el-GR" dirty="0" smtClean="0"/>
              <a:t>Δεν επαρκεί για δυναμικές δομές δεδομένων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78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Αναπαράσταση </a:t>
            </a:r>
            <a:r>
              <a:rPr lang="el-GR" altLang="el-GR" dirty="0" smtClean="0"/>
              <a:t>παραμέτρων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Αναπαράσταση παραμέτρων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παράσταση τιμών </a:t>
            </a:r>
            <a:r>
              <a:rPr lang="el-GR" altLang="el-GR" dirty="0"/>
              <a:t>μπορεί να διαφέρει</a:t>
            </a:r>
          </a:p>
          <a:p>
            <a:pPr lvl="1"/>
            <a:r>
              <a:rPr lang="en-US" altLang="el-GR" dirty="0"/>
              <a:t>ASCII</a:t>
            </a:r>
            <a:r>
              <a:rPr lang="el-GR" altLang="el-GR" dirty="0"/>
              <a:t> ή </a:t>
            </a:r>
            <a:r>
              <a:rPr lang="en-US" altLang="el-GR" dirty="0"/>
              <a:t>EBCDIC, </a:t>
            </a:r>
            <a:r>
              <a:rPr lang="el-GR" altLang="el-GR" dirty="0"/>
              <a:t>συμπλήρωμα ως προς </a:t>
            </a:r>
            <a:r>
              <a:rPr lang="el-GR" altLang="el-GR" dirty="0" smtClean="0"/>
              <a:t>1 ή 2</a:t>
            </a:r>
          </a:p>
          <a:p>
            <a:pPr lvl="1"/>
            <a:r>
              <a:rPr lang="el-GR" altLang="el-GR" dirty="0" smtClean="0"/>
              <a:t>Μεγέθη αριθμών</a:t>
            </a:r>
            <a:endParaRPr lang="el-GR" altLang="el-GR" dirty="0"/>
          </a:p>
          <a:p>
            <a:pPr lvl="1"/>
            <a:r>
              <a:rPr lang="el-GR" altLang="el-GR" dirty="0"/>
              <a:t>Αναπαράσταση πραγματικών αριθμών</a:t>
            </a:r>
          </a:p>
          <a:p>
            <a:pPr lvl="1"/>
            <a:r>
              <a:rPr lang="el-GR" altLang="el-GR" dirty="0" smtClean="0"/>
              <a:t>Σειρά </a:t>
            </a:r>
            <a:r>
              <a:rPr lang="el-GR" altLang="el-GR" dirty="0"/>
              <a:t>αποθήκευσης </a:t>
            </a:r>
            <a:r>
              <a:rPr lang="el-GR" altLang="el-GR" dirty="0" err="1"/>
              <a:t>δυφιοσυλλαβών</a:t>
            </a:r>
            <a:endParaRPr lang="el-GR" altLang="el-GR" dirty="0"/>
          </a:p>
          <a:p>
            <a:pPr lvl="2"/>
            <a:r>
              <a:rPr lang="el-GR" altLang="el-GR" dirty="0"/>
              <a:t>Μικρό άκρο (</a:t>
            </a:r>
            <a:r>
              <a:rPr lang="en-US" altLang="el-GR" dirty="0" smtClean="0"/>
              <a:t>Intel)</a:t>
            </a:r>
            <a:endParaRPr lang="el-GR" altLang="el-GR" dirty="0" smtClean="0"/>
          </a:p>
          <a:p>
            <a:pPr lvl="2"/>
            <a:r>
              <a:rPr lang="el-GR" altLang="el-GR" dirty="0"/>
              <a:t>Μ</a:t>
            </a:r>
            <a:r>
              <a:rPr lang="el-GR" altLang="el-GR" dirty="0" smtClean="0"/>
              <a:t>εγάλο </a:t>
            </a:r>
            <a:r>
              <a:rPr lang="el-GR" altLang="el-GR" dirty="0"/>
              <a:t>άκρο (</a:t>
            </a:r>
            <a:r>
              <a:rPr lang="en-US" altLang="el-GR" dirty="0"/>
              <a:t>Sun, Motorola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713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Κανονική μορφή παραμέτρων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Κανονική μορφή αναπαράστασης</a:t>
            </a:r>
          </a:p>
          <a:p>
            <a:pPr lvl="1"/>
            <a:r>
              <a:rPr lang="el-GR" altLang="el-GR" dirty="0" smtClean="0"/>
              <a:t>Τυποποιημένος τρόπος παράστασης τύπων</a:t>
            </a:r>
          </a:p>
          <a:p>
            <a:pPr lvl="2"/>
            <a:r>
              <a:rPr lang="el-GR" altLang="el-GR" dirty="0" smtClean="0"/>
              <a:t>Οι αποστολείς μετατρέπουν σε κανονική μορφή</a:t>
            </a:r>
          </a:p>
          <a:p>
            <a:pPr lvl="2"/>
            <a:r>
              <a:rPr lang="el-GR" altLang="el-GR" dirty="0" smtClean="0"/>
              <a:t>Οι παραλήπτες μετατρέπουν από κανονική μορφή</a:t>
            </a:r>
          </a:p>
          <a:p>
            <a:pPr lvl="2"/>
            <a:r>
              <a:rPr lang="el-GR" altLang="el-GR" dirty="0" smtClean="0"/>
              <a:t>Χρησιμοποιείται στο </a:t>
            </a:r>
            <a:r>
              <a:rPr lang="en-US" altLang="el-GR" dirty="0" smtClean="0"/>
              <a:t>TCP/IP</a:t>
            </a:r>
            <a:r>
              <a:rPr lang="el-GR" altLang="el-GR" dirty="0" smtClean="0"/>
              <a:t> (σειρά δικτύου)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Χρήση κλήσεων βιβλιοθήκης για μετατροπές</a:t>
            </a:r>
          </a:p>
          <a:p>
            <a:pPr lvl="1"/>
            <a:r>
              <a:rPr lang="el-GR" altLang="el-GR" dirty="0" smtClean="0"/>
              <a:t>Οι κλήσεις μπορεί να είναι κενές</a:t>
            </a:r>
          </a:p>
          <a:p>
            <a:pPr lvl="2"/>
            <a:r>
              <a:rPr lang="el-GR" altLang="el-GR" dirty="0" smtClean="0"/>
              <a:t>Στο </a:t>
            </a:r>
            <a:r>
              <a:rPr lang="en-US" altLang="el-GR" dirty="0" smtClean="0"/>
              <a:t>TCP/IP </a:t>
            </a:r>
            <a:r>
              <a:rPr lang="el-GR" altLang="el-GR" dirty="0" smtClean="0"/>
              <a:t>σειρά δικτύου = μεγάλο άκρο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6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Πρωτόκολλα (1 από 3)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Συνδεσμικό ή </a:t>
            </a:r>
            <a:r>
              <a:rPr lang="el-GR" altLang="el-GR" dirty="0" err="1" smtClean="0"/>
              <a:t>ασυνδεσμικό</a:t>
            </a:r>
            <a:r>
              <a:rPr lang="el-GR" altLang="el-GR" dirty="0" smtClean="0"/>
              <a:t> πρωτόκολλο</a:t>
            </a:r>
          </a:p>
          <a:p>
            <a:pPr lvl="1"/>
            <a:r>
              <a:rPr lang="el-GR" altLang="el-GR" dirty="0" smtClean="0"/>
              <a:t>Τα συνδεσμικά πρωτόκολλα παρέχουν αξιοπιστία</a:t>
            </a:r>
          </a:p>
          <a:p>
            <a:pPr lvl="2"/>
            <a:r>
              <a:rPr lang="el-GR" altLang="el-GR" dirty="0" smtClean="0"/>
              <a:t>Το πρωτόκολλο ασχολείται με τις λεπτομέρειες</a:t>
            </a:r>
          </a:p>
          <a:p>
            <a:pPr lvl="2"/>
            <a:r>
              <a:rPr lang="el-GR" altLang="el-GR" dirty="0" smtClean="0"/>
              <a:t>Κόστος αποκατάστασης/απελευθέρωσης σύνδεσης</a:t>
            </a:r>
          </a:p>
          <a:p>
            <a:pPr lvl="1"/>
            <a:r>
              <a:rPr lang="el-GR" altLang="el-GR" dirty="0" err="1" smtClean="0"/>
              <a:t>Ασυνδεσμικά</a:t>
            </a:r>
            <a:r>
              <a:rPr lang="el-GR" altLang="el-GR" dirty="0" smtClean="0"/>
              <a:t> πρωτόκολλα για τοπικά δίκτυα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Αναγκαστικά συνδεσμικά σε ευρεία περιοχή</a:t>
            </a:r>
            <a:endParaRPr lang="en-US" altLang="el-GR" dirty="0" smtClean="0"/>
          </a:p>
          <a:p>
            <a:r>
              <a:rPr lang="el-GR" altLang="el-GR" dirty="0" smtClean="0"/>
              <a:t>Έτοιμο ή εξειδικευμένο πρωτόκολλο</a:t>
            </a:r>
          </a:p>
          <a:p>
            <a:pPr lvl="1"/>
            <a:r>
              <a:rPr lang="el-GR" altLang="el-GR" dirty="0" smtClean="0"/>
              <a:t>Το έτοιμο πρωτόκολλο είναι δοκιμασμένο</a:t>
            </a:r>
          </a:p>
          <a:p>
            <a:pPr lvl="2"/>
            <a:r>
              <a:rPr lang="el-GR" altLang="el-GR" dirty="0" smtClean="0"/>
              <a:t>Συνήθως παρέχονται περιττές ευκολίες</a:t>
            </a:r>
          </a:p>
          <a:p>
            <a:pPr lvl="1"/>
            <a:r>
              <a:rPr lang="el-GR" altLang="el-GR" dirty="0" smtClean="0"/>
              <a:t>Το εξειδικευμένο πρωτόκολλο είναι πιο γρήγορο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Πρωτόκολλα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TCP </a:t>
            </a:r>
            <a:r>
              <a:rPr lang="el-GR" altLang="el-GR" dirty="0" smtClean="0"/>
              <a:t>συναλλαγών (</a:t>
            </a:r>
            <a:r>
              <a:rPr lang="en-US" altLang="el-GR" dirty="0" smtClean="0"/>
              <a:t>T/TCP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Παραλλαγή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για απλή επικοινωνία</a:t>
            </a:r>
          </a:p>
          <a:p>
            <a:pPr lvl="1"/>
            <a:r>
              <a:rPr lang="el-GR" altLang="el-GR" dirty="0" smtClean="0"/>
              <a:t>Συνδυασμός αποκατάστασης σύνδεσης με αίτηση</a:t>
            </a:r>
          </a:p>
          <a:p>
            <a:pPr lvl="1"/>
            <a:r>
              <a:rPr lang="el-GR" altLang="el-GR" dirty="0" smtClean="0"/>
              <a:t>Συνδυασμός απελευθέρωσης με απόκριση</a:t>
            </a:r>
          </a:p>
          <a:p>
            <a:pPr lvl="1"/>
            <a:r>
              <a:rPr lang="el-GR" altLang="el-GR" dirty="0" smtClean="0"/>
              <a:t>3 μόνο μηνύματα στην απλούστερη περίπτωση</a:t>
            </a:r>
          </a:p>
          <a:p>
            <a:pPr lvl="1"/>
            <a:r>
              <a:rPr lang="el-GR" altLang="el-GR" dirty="0" smtClean="0"/>
              <a:t>Πρόσθετα μηνύματα για πολλές παραμέτρους</a:t>
            </a:r>
          </a:p>
          <a:p>
            <a:pPr lvl="1"/>
            <a:r>
              <a:rPr lang="el-GR" altLang="el-GR" dirty="0" smtClean="0"/>
              <a:t>Υποστηρίζονται όλες οι ευκολίες του </a:t>
            </a:r>
            <a:r>
              <a:rPr lang="en-US" altLang="el-GR" dirty="0" smtClean="0"/>
              <a:t>TCP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956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Πρωτόκολλα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Κόστος απομακρυσμένων κλήσεων</a:t>
            </a:r>
            <a:endParaRPr lang="en-US" altLang="el-GR" dirty="0"/>
          </a:p>
          <a:p>
            <a:pPr lvl="1"/>
            <a:r>
              <a:rPr lang="el-GR" altLang="el-GR" dirty="0"/>
              <a:t>Σταθερό κόστος ανά </a:t>
            </a:r>
            <a:r>
              <a:rPr lang="el-GR" altLang="el-GR" dirty="0" smtClean="0"/>
              <a:t>μήνυμα</a:t>
            </a:r>
          </a:p>
          <a:p>
            <a:pPr lvl="2"/>
            <a:r>
              <a:rPr lang="el-GR" altLang="el-GR" dirty="0" smtClean="0"/>
              <a:t>Εξυπηρέτηση διακοπής, μεταγωγή</a:t>
            </a:r>
            <a:endParaRPr lang="el-GR" altLang="el-GR" dirty="0"/>
          </a:p>
          <a:p>
            <a:pPr lvl="1"/>
            <a:r>
              <a:rPr lang="el-GR" altLang="el-GR" dirty="0"/>
              <a:t>Συμφέρει η ανταλλαγή μεγάλων μηνυμάτων</a:t>
            </a:r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Ethernet</a:t>
            </a:r>
            <a:r>
              <a:rPr lang="el-GR" altLang="el-GR" dirty="0"/>
              <a:t> </a:t>
            </a:r>
            <a:r>
              <a:rPr lang="el-GR" altLang="el-GR" dirty="0" smtClean="0"/>
              <a:t>θέλει πακέτα έως 1500 </a:t>
            </a:r>
            <a:r>
              <a:rPr lang="el-GR" altLang="el-GR" dirty="0" err="1"/>
              <a:t>byte</a:t>
            </a:r>
            <a:r>
              <a:rPr lang="en-US" altLang="el-GR" dirty="0"/>
              <a:t>s</a:t>
            </a:r>
            <a:endParaRPr lang="el-GR" altLang="el-GR" dirty="0"/>
          </a:p>
          <a:p>
            <a:pPr lvl="2"/>
            <a:r>
              <a:rPr lang="el-GR" altLang="el-GR" dirty="0"/>
              <a:t>Μικρότερα πακέτα </a:t>
            </a:r>
            <a:r>
              <a:rPr lang="el-GR" altLang="el-GR" dirty="0" smtClean="0"/>
              <a:t>σε δίκτυα </a:t>
            </a:r>
            <a:r>
              <a:rPr lang="el-GR" altLang="el-GR" dirty="0"/>
              <a:t>ευρείας περιοχής </a:t>
            </a:r>
          </a:p>
          <a:p>
            <a:pPr lvl="1"/>
            <a:r>
              <a:rPr lang="el-GR" altLang="el-GR" dirty="0"/>
              <a:t>Θρυμματισμός μεγάλων πακέτων σε </a:t>
            </a:r>
            <a:r>
              <a:rPr lang="el-GR" altLang="el-GR" dirty="0" smtClean="0"/>
              <a:t>μικρά</a:t>
            </a:r>
          </a:p>
          <a:p>
            <a:pPr lvl="2"/>
            <a:r>
              <a:rPr lang="el-GR" altLang="el-GR" dirty="0" smtClean="0"/>
              <a:t>Κόστος </a:t>
            </a:r>
            <a:r>
              <a:rPr lang="el-GR" altLang="el-GR" dirty="0" err="1" smtClean="0"/>
              <a:t>ανασυναρμολόγησης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953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Αντιγραφή μηνυμάτων (1 από 2)</a:t>
            </a:r>
          </a:p>
        </p:txBody>
      </p:sp>
      <p:pic>
        <p:nvPicPr>
          <p:cNvPr id="29701" name="Picture 9" descr="Αντιγραφές μηνυμάτων στην καλύτερη περίπτωσ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39838"/>
            <a:ext cx="45085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Ακολουθία αντιγραφών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αντιγραφές έχουν μεγάλο κόστος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5 </a:t>
            </a:r>
            <a:r>
              <a:rPr lang="el-GR" altLang="el-GR" dirty="0" smtClean="0"/>
              <a:t>αντιγραφές όταν δεν έχουμε παραμέτρους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7 αντιγραφές όταν έχουμε παραμέτρους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4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Αντιγραφή μηνυμάτων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pic>
        <p:nvPicPr>
          <p:cNvPr id="30725" name="Picture 6" descr="Αντιγραφές μηνυμάτων στη χειρότερη περίπτωσ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069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Τεχνική εικονικής μνήμης</a:t>
            </a:r>
          </a:p>
          <a:p>
            <a:pPr lvl="1"/>
            <a:r>
              <a:rPr lang="el-GR" altLang="el-GR" dirty="0" smtClean="0"/>
              <a:t>Κατασκευή μηνύματος στον κορμό πελάτη</a:t>
            </a:r>
          </a:p>
          <a:p>
            <a:pPr lvl="1"/>
            <a:r>
              <a:rPr lang="el-GR" altLang="el-GR" dirty="0" smtClean="0"/>
              <a:t>Τροποποίηση χάρτη μνήμης</a:t>
            </a:r>
          </a:p>
          <a:p>
            <a:pPr lvl="1"/>
            <a:r>
              <a:rPr lang="el-GR" altLang="el-GR" dirty="0" smtClean="0"/>
              <a:t>Απεικόνιση μηνύματος στον πυρήνα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5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Κορμοί πελάτη και εξυπηρετητή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Λειτουργίες κορμών πελάτη και εξυπηρετητή</a:t>
            </a:r>
          </a:p>
          <a:p>
            <a:pPr lvl="1"/>
            <a:r>
              <a:rPr lang="el-GR" altLang="el-GR" dirty="0" smtClean="0"/>
              <a:t>Πρόταξη παραμέτρων και επικοινωνία</a:t>
            </a:r>
          </a:p>
          <a:p>
            <a:r>
              <a:rPr lang="el-GR" altLang="el-GR" dirty="0" smtClean="0"/>
              <a:t>Υλοποίηση κορμών πελάτη και εξυπηρετητή</a:t>
            </a:r>
          </a:p>
          <a:p>
            <a:pPr lvl="1"/>
            <a:r>
              <a:rPr lang="el-GR" altLang="el-GR" dirty="0" smtClean="0"/>
              <a:t>Απαιτείται γνώση των παραμέτρων</a:t>
            </a:r>
          </a:p>
          <a:p>
            <a:pPr lvl="1"/>
            <a:r>
              <a:rPr lang="el-GR" altLang="el-GR" dirty="0" smtClean="0"/>
              <a:t>Δεν απαιτείται κατανόηση της κλήσης</a:t>
            </a:r>
          </a:p>
          <a:p>
            <a:pPr lvl="1"/>
            <a:r>
              <a:rPr lang="el-GR" altLang="el-GR" dirty="0" smtClean="0"/>
              <a:t>Διαδικασίες βιβλιοθήκης για πρόταξη τύπων</a:t>
            </a:r>
          </a:p>
          <a:p>
            <a:pPr lvl="1"/>
            <a:r>
              <a:rPr lang="el-GR" altLang="el-GR" dirty="0" smtClean="0"/>
              <a:t>Διαδικασίες βιβλιοθήκης για επικοινωνία</a:t>
            </a:r>
          </a:p>
          <a:p>
            <a:pPr lvl="1"/>
            <a:r>
              <a:rPr lang="el-GR" altLang="el-GR" dirty="0" smtClean="0"/>
              <a:t>Αυτοματοποιημένη δημιουργία κορμών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1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</a:t>
            </a:r>
            <a:r>
              <a:rPr lang="el-GR" dirty="0" err="1" smtClean="0"/>
              <a:t>διεπαφών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Γλώσσα ορισμού </a:t>
            </a:r>
            <a:r>
              <a:rPr lang="el-GR" altLang="el-GR" dirty="0" err="1"/>
              <a:t>διεπαφών</a:t>
            </a:r>
            <a:r>
              <a:rPr lang="el-GR" altLang="el-GR" dirty="0"/>
              <a:t> (</a:t>
            </a:r>
            <a:r>
              <a:rPr lang="en-US" altLang="el-GR" dirty="0"/>
              <a:t>IDL)</a:t>
            </a:r>
            <a:endParaRPr lang="el-GR" altLang="el-GR" dirty="0"/>
          </a:p>
          <a:p>
            <a:pPr lvl="1"/>
            <a:r>
              <a:rPr lang="el-GR" altLang="el-GR" dirty="0"/>
              <a:t>Τυποποιημένη περιγραφή </a:t>
            </a:r>
            <a:r>
              <a:rPr lang="el-GR" altLang="el-GR" dirty="0" smtClean="0"/>
              <a:t>παραμέτρων</a:t>
            </a:r>
            <a:endParaRPr lang="el-GR" altLang="el-GR" dirty="0"/>
          </a:p>
          <a:p>
            <a:pPr lvl="1"/>
            <a:r>
              <a:rPr lang="el-GR" altLang="el-GR" dirty="0" smtClean="0"/>
              <a:t>Ανεξάρτητη </a:t>
            </a:r>
            <a:r>
              <a:rPr lang="el-GR" altLang="el-GR" dirty="0"/>
              <a:t>από γλώσσες προγραμματισμού</a:t>
            </a:r>
          </a:p>
          <a:p>
            <a:pPr lvl="1"/>
            <a:r>
              <a:rPr lang="el-GR" altLang="el-GR" dirty="0"/>
              <a:t>Αυτόματη δημιουργία κορμών από την </a:t>
            </a:r>
            <a:r>
              <a:rPr lang="en-US" altLang="el-GR" dirty="0"/>
              <a:t>IDL</a:t>
            </a:r>
            <a:endParaRPr lang="el-GR" altLang="el-GR" dirty="0"/>
          </a:p>
          <a:p>
            <a:pPr lvl="2"/>
            <a:r>
              <a:rPr lang="el-GR" altLang="el-GR" dirty="0" smtClean="0"/>
              <a:t>Οι κορμοί δεν γνωρίζουν τη σημασιολογία</a:t>
            </a:r>
          </a:p>
          <a:p>
            <a:pPr lvl="2"/>
            <a:r>
              <a:rPr lang="el-GR" altLang="el-GR" dirty="0" smtClean="0"/>
              <a:t>Αρκεί να γνωρίζουν τη σύνταξη της κλήσης</a:t>
            </a:r>
          </a:p>
          <a:p>
            <a:pPr lvl="2"/>
            <a:r>
              <a:rPr lang="el-GR" altLang="el-GR" dirty="0" smtClean="0"/>
              <a:t>Χρήση </a:t>
            </a:r>
            <a:r>
              <a:rPr lang="el-GR" altLang="el-GR" dirty="0"/>
              <a:t>βιβλιοθήκης για επικοινωνία και πρόταξη</a:t>
            </a:r>
            <a:endParaRPr lang="en-US" altLang="el-GR" dirty="0"/>
          </a:p>
          <a:p>
            <a:pPr lvl="1"/>
            <a:r>
              <a:rPr lang="el-GR" altLang="el-GR" dirty="0"/>
              <a:t>Σύνδεση κορμών με πελάτη και εξυπηρετητή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15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Πρωτόκολλα επικοινωνίας</a:t>
            </a:r>
          </a:p>
          <a:p>
            <a:r>
              <a:rPr lang="el-GR" altLang="el-GR" dirty="0" smtClean="0"/>
              <a:t>Δικτύωση στην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r>
              <a:rPr lang="el-GR" altLang="el-GR" dirty="0" smtClean="0"/>
              <a:t>Απομακρυσμένες κλήσεις</a:t>
            </a:r>
          </a:p>
          <a:p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To </a:t>
            </a:r>
            <a:r>
              <a:rPr lang="el-GR" altLang="el-GR" dirty="0" smtClean="0"/>
              <a:t>σύστημα DCE (1 από 5)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Περιβάλλον κατανεμημένης επεξεργασίας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Ενδιάμεσο λογισμικό πελάτη-εξυπηρετητή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Παρέχονται υπηρεσίες </a:t>
            </a:r>
            <a:r>
              <a:rPr lang="en-US" altLang="el-GR" dirty="0" smtClean="0"/>
              <a:t>DCE</a:t>
            </a:r>
            <a:r>
              <a:rPr lang="el-GR" altLang="el-GR" dirty="0" smtClean="0"/>
              <a:t> και υπηρεσίες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Όλη η επικοινωνία γίνεται μέσω </a:t>
            </a:r>
            <a:r>
              <a:rPr lang="en-US" altLang="el-GR" dirty="0" smtClean="0"/>
              <a:t>RPC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Αυτόματη δέσμευση πελάτη με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Διάφορες γλώσσες προγραμματισμού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Αυτόματη μετατροπή τύπων </a:t>
            </a:r>
            <a:r>
              <a:rPr lang="el-GR" altLang="el-GR" dirty="0" smtClean="0"/>
              <a:t>δεδομένων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Περιγραφή </a:t>
            </a:r>
            <a:r>
              <a:rPr lang="el-GR" altLang="el-GR" dirty="0" err="1"/>
              <a:t>διεπαφών</a:t>
            </a:r>
            <a:r>
              <a:rPr lang="el-GR" altLang="el-GR" dirty="0"/>
              <a:t> σε </a:t>
            </a:r>
            <a:r>
              <a:rPr lang="en-US" altLang="el-GR" dirty="0"/>
              <a:t>IDL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Μοναδικό αναγνωριστικό για κάθε </a:t>
            </a:r>
            <a:r>
              <a:rPr lang="el-GR" altLang="el-GR" dirty="0" err="1"/>
              <a:t>διεπαφή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Περιγραφή παραμέτρων διαδικασιών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Περιγραφή σταθερών και τύπων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επιτρέπονται οι καθολικές μεταβλητές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Απεικόνιση </a:t>
            </a:r>
            <a:r>
              <a:rPr lang="el-GR" altLang="el-GR" dirty="0" smtClean="0"/>
              <a:t>σε γλώσσα προγραμματισμού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Συγκεκριμένοι κανόνες για κάθε γλώσσα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Αντιστοιχία σε τύπους της γλώσσας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914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(3 </a:t>
            </a:r>
            <a:r>
              <a:rPr lang="el-GR" altLang="el-GR" dirty="0"/>
              <a:t>από 5)</a:t>
            </a:r>
            <a:endParaRPr lang="en-GB" altLang="el-GR" dirty="0" smtClean="0"/>
          </a:p>
        </p:txBody>
      </p:sp>
      <p:pic>
        <p:nvPicPr>
          <p:cNvPr id="33797" name="Picture 6" descr="Διαδικασία μεταγλώττισης προγραμμάτων στο σύστημα D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9751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13911"/>
            <a:ext cx="8229600" cy="22122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Λειτουργία συστήματος </a:t>
            </a:r>
            <a:r>
              <a:rPr lang="en-US" altLang="el-GR" dirty="0" smtClean="0"/>
              <a:t>DCE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Συγγραφή </a:t>
            </a:r>
            <a:r>
              <a:rPr lang="el-GR" altLang="el-GR" dirty="0" err="1" smtClean="0"/>
              <a:t>διεπαφών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IDL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Παραγωγή κορμών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Παραγωγή αρχείου δηλώσεων στην κατάλληλη γλώσσα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πελάτη και εξυπηρετητή με τον αντίστοιχο κορμό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9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(4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Εξυπηρετητής: εγγράφεται στο ευρετήριο </a:t>
            </a:r>
            <a:r>
              <a:rPr lang="en-US" altLang="el-GR" dirty="0" smtClean="0"/>
              <a:t>DCE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Καταχωρείται όνομα και διεύθυνση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Εξυπηρετητής: εγγράφεται σε υπηρεσία θυρών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υπηρεσία εκτελείται τοπικά σε γνωστή θύρα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Δείχνει θύρα στην οποία αναμένει ο εξυπηρετητής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πελάτης εντοπίζει τη διεύθυνση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πελάτης εντοπίζει τη θύρα του εξυπηρετητή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4331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Σημασιολογία απομακρυσμένων κλήσεων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Κλήση το πολύ μία φορά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 η κλήση αποτύχει, δεν επαναλαμβάνεται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έχει εκτελεστεί </a:t>
            </a:r>
            <a:r>
              <a:rPr lang="el-GR" altLang="el-GR" dirty="0" smtClean="0"/>
              <a:t>χωρίς επιβεβαίωση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και να μην έχει εκτελεστεί καθόλου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Κλήση τουλάχιστον μία φορά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Επανάληψη της κλήσης μέχρι να επιβεβαιωθεί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</a:t>
            </a:r>
            <a:r>
              <a:rPr lang="el-GR" altLang="el-GR" dirty="0" smtClean="0"/>
              <a:t>εκτελεστεί </a:t>
            </a:r>
            <a:r>
              <a:rPr lang="el-GR" altLang="el-GR" dirty="0"/>
              <a:t>πολλές </a:t>
            </a:r>
            <a:r>
              <a:rPr lang="el-GR" altLang="el-GR" dirty="0" smtClean="0"/>
              <a:t>φορές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Σταματάμε στην πρώτη επιβεβαίωση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158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/>
              <a:t>Ενότητα </a:t>
            </a:r>
            <a:r>
              <a:rPr lang="el-GR" b="1" dirty="0" smtClean="0"/>
              <a:t># 4: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Πρωτόκολλα </a:t>
            </a:r>
            <a:r>
              <a:rPr lang="el-GR" altLang="el-GR" dirty="0"/>
              <a:t>ε</a:t>
            </a:r>
            <a:r>
              <a:rPr lang="el-GR" altLang="el-GR" dirty="0" smtClean="0"/>
              <a:t>πικοινωνίας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# 4: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χρειάζονται πρωτόκολλα;</a:t>
            </a:r>
            <a:endParaRPr lang="en-GB" altLang="el-GR" dirty="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Επικοινωνία μέσω δικτύου</a:t>
            </a:r>
          </a:p>
          <a:p>
            <a:pPr lvl="1"/>
            <a:r>
              <a:rPr lang="el-GR" altLang="el-GR" dirty="0" smtClean="0"/>
              <a:t>Ανταλλαγή μηνυμάτων με </a:t>
            </a:r>
            <a:r>
              <a:rPr lang="en-US" altLang="el-GR" dirty="0" smtClean="0"/>
              <a:t>send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receive</a:t>
            </a:r>
          </a:p>
          <a:p>
            <a:pPr lvl="1"/>
            <a:r>
              <a:rPr lang="el-GR" altLang="el-GR" dirty="0" smtClean="0"/>
              <a:t>Ποια είναι η σημασιολογία των μηνυμάτων;</a:t>
            </a:r>
          </a:p>
          <a:p>
            <a:pPr lvl="1"/>
            <a:r>
              <a:rPr lang="el-GR" altLang="el-GR" dirty="0" smtClean="0"/>
              <a:t>Ποια είναι η διαδοχή των μηνυμάτων;</a:t>
            </a:r>
          </a:p>
          <a:p>
            <a:r>
              <a:rPr lang="el-GR" altLang="el-GR" dirty="0" smtClean="0"/>
              <a:t>Πρωτόκολλο επικοινωνίας: σειρά κανόνων</a:t>
            </a:r>
          </a:p>
          <a:p>
            <a:pPr lvl="1"/>
            <a:r>
              <a:rPr lang="el-GR" altLang="el-GR" dirty="0" err="1" smtClean="0"/>
              <a:t>Μορφότυπο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Περιεχόμενα </a:t>
            </a:r>
          </a:p>
          <a:p>
            <a:pPr lvl="1"/>
            <a:r>
              <a:rPr lang="el-GR" altLang="el-GR" dirty="0" smtClean="0"/>
              <a:t>Σημασία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8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Είδη πρωτοκόλλων</a:t>
            </a:r>
          </a:p>
          <a:p>
            <a:pPr lvl="1"/>
            <a:r>
              <a:rPr lang="el-GR" altLang="el-GR" dirty="0"/>
              <a:t>Με σύνδεση </a:t>
            </a:r>
            <a:r>
              <a:rPr lang="el-GR" altLang="el-GR" dirty="0" smtClean="0"/>
              <a:t>ή </a:t>
            </a:r>
            <a:r>
              <a:rPr lang="el-GR" altLang="el-GR" dirty="0"/>
              <a:t>χωρίς </a:t>
            </a:r>
            <a:r>
              <a:rPr lang="el-GR" altLang="el-GR" dirty="0" smtClean="0"/>
              <a:t>σύνδεση</a:t>
            </a:r>
            <a:endParaRPr lang="el-GR" altLang="el-GR" dirty="0"/>
          </a:p>
          <a:p>
            <a:pPr lvl="1"/>
            <a:r>
              <a:rPr lang="el-GR" altLang="el-GR" dirty="0"/>
              <a:t>Οι συνδέσεις διευκολύνουν την αξιοπιστία</a:t>
            </a:r>
          </a:p>
          <a:p>
            <a:pPr lvl="1"/>
            <a:r>
              <a:rPr lang="el-GR" altLang="el-GR" dirty="0"/>
              <a:t>Η απουσία συνδέσεων αυξάνει την ταχύτητα</a:t>
            </a:r>
          </a:p>
          <a:p>
            <a:r>
              <a:rPr lang="el-GR" altLang="el-GR" dirty="0"/>
              <a:t>Μοντέλα αναφοράς πρωτοκόλλων</a:t>
            </a:r>
          </a:p>
          <a:p>
            <a:pPr lvl="1"/>
            <a:r>
              <a:rPr lang="el-GR" altLang="el-GR" dirty="0"/>
              <a:t>Κατανέμουν τα πρωτόκολλα σε επίπεδα</a:t>
            </a:r>
          </a:p>
          <a:p>
            <a:pPr lvl="1"/>
            <a:r>
              <a:rPr lang="el-GR" altLang="el-GR" dirty="0"/>
              <a:t>Διαδοχικά επίπεδα επικοινωνούν μέσω </a:t>
            </a:r>
            <a:r>
              <a:rPr lang="el-GR" altLang="el-GR" dirty="0" err="1" smtClean="0"/>
              <a:t>διεπαφής</a:t>
            </a:r>
            <a:endParaRPr lang="el-GR" altLang="el-GR" dirty="0"/>
          </a:p>
          <a:p>
            <a:pPr lvl="1"/>
            <a:r>
              <a:rPr lang="el-GR" altLang="el-GR" dirty="0"/>
              <a:t>Ομόλογα επίπεδα επικοινωνούν μέσω </a:t>
            </a:r>
            <a:r>
              <a:rPr lang="el-GR" altLang="el-GR" dirty="0" smtClean="0"/>
              <a:t>πρωτοκόλλου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0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Μοντέλο αναφοράς </a:t>
            </a:r>
            <a:r>
              <a:rPr lang="en-US" altLang="el-GR" dirty="0" err="1" smtClean="0"/>
              <a:t>OSI</a:t>
            </a:r>
            <a:endParaRPr lang="en-GB" altLang="el-GR" dirty="0" smtClean="0"/>
          </a:p>
        </p:txBody>
      </p:sp>
      <p:pic>
        <p:nvPicPr>
          <p:cNvPr id="7173" name="Picture 7" descr="Στοίβα πρωτοκόλλων OS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61473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13325"/>
            <a:ext cx="8382000" cy="138747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Προτάθηκε ως γενικό μοντέλο των δικτύων</a:t>
            </a:r>
          </a:p>
          <a:p>
            <a:pPr lvl="1"/>
            <a:r>
              <a:rPr lang="el-GR" altLang="el-GR" dirty="0" smtClean="0"/>
              <a:t>Περιορισμένη επιτυχία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η ορολογία επιβίωσε όμως</a:t>
            </a:r>
          </a:p>
          <a:p>
            <a:pPr lvl="1"/>
            <a:r>
              <a:rPr lang="el-GR" altLang="el-GR" dirty="0" smtClean="0"/>
              <a:t>Μόνο τα φυσικά επίπεδα επικοινωνούν μέσω του δικτύου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43654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1F828C2-A728-4FA5-A506-6540B668D54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2314</Words>
  <Application>Microsoft Office PowerPoint</Application>
  <PresentationFormat>On-screen Show (4:3)</PresentationFormat>
  <Paragraphs>479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Πρωτόκολλα επικοινωνίας</vt:lpstr>
      <vt:lpstr>Γιατί χρειάζονται πρωτόκολλα;</vt:lpstr>
      <vt:lpstr>Μοντέλα αναφοράς</vt:lpstr>
      <vt:lpstr>Μοντέλο αναφοράς OSI</vt:lpstr>
      <vt:lpstr>Μοντέλο αναφοράς TCP/IP</vt:lpstr>
      <vt:lpstr>Υποδοχές επικοινωνίας</vt:lpstr>
      <vt:lpstr>Επικοινωνία υποδοχών</vt:lpstr>
      <vt:lpstr>Τύποι εξυπηρετητών</vt:lpstr>
      <vt:lpstr>Ομότιμοι κόμβοι</vt:lpstr>
      <vt:lpstr>Δικτύωση στην Java</vt:lpstr>
      <vt:lpstr>Υποδοχές</vt:lpstr>
      <vt:lpstr>Διευθύνσεις IP (1 από 2)</vt:lpstr>
      <vt:lpstr>Διευθύνσεις IP (2 από 2)</vt:lpstr>
      <vt:lpstr>Υποδοχές ρευμάτων (1 από 4)</vt:lpstr>
      <vt:lpstr>Υποδοχές ρευμάτων (2 από 4)</vt:lpstr>
      <vt:lpstr>Υποδοχές ρευμάτων (3 από 4)</vt:lpstr>
      <vt:lpstr>Υποδοχές ρευμάτων (4 από 4)</vt:lpstr>
      <vt:lpstr>Σειριακοποίηση (1 από 2)</vt:lpstr>
      <vt:lpstr>Σειριακοποίηση (2 από 2)</vt:lpstr>
      <vt:lpstr>Δεδομενογράμματα (1 από 5)</vt:lpstr>
      <vt:lpstr>Δεδομενογράμματα (2 από 5)</vt:lpstr>
      <vt:lpstr>Δεδομενογράμματα (3 από 5)</vt:lpstr>
      <vt:lpstr>Δεδομενογράμματα (4 από 5)</vt:lpstr>
      <vt:lpstr>Δεδομενογράμματα (5 από 5)</vt:lpstr>
      <vt:lpstr>Πολυεκπομπή (1 από 2)</vt:lpstr>
      <vt:lpstr>Πολυεκπομπή (2 από 2)</vt:lpstr>
      <vt:lpstr>Ομοιόμορφοι Εντοπιστές (1 από 3)</vt:lpstr>
      <vt:lpstr>Ομοιόμορφοι Εντοπιστές (2 από 3)</vt:lpstr>
      <vt:lpstr>Ομοιόμορφοι Εντοπιστές (3 από 3)</vt:lpstr>
      <vt:lpstr>Απομακρυσμένες κλήσεις</vt:lpstr>
      <vt:lpstr>Γιατί απομακρυσμένες κλήσεις;</vt:lpstr>
      <vt:lpstr>Τοπικές κλήσεις (LPC)</vt:lpstr>
      <vt:lpstr>Απομακρυσμένες κλήσεις (RPC)</vt:lpstr>
      <vt:lpstr>Μεταβίβαση παραμέτρων (1 από 2)</vt:lpstr>
      <vt:lpstr>Μεταβίβαση παραμέτρων (2 από 2)</vt:lpstr>
      <vt:lpstr>Αναπαράσταση παραμέτρων</vt:lpstr>
      <vt:lpstr>Κανονική μορφή παραμέτρων</vt:lpstr>
      <vt:lpstr>Πρωτόκολλα (1 από 3)</vt:lpstr>
      <vt:lpstr>Πρωτόκολλα (2 από 3)</vt:lpstr>
      <vt:lpstr>Πρωτόκολλα (3 από 3)</vt:lpstr>
      <vt:lpstr>Αντιγραφή μηνυμάτων (1 από 2)</vt:lpstr>
      <vt:lpstr>Αντιγραφή μηνυμάτων (2 από 2)</vt:lpstr>
      <vt:lpstr>Κορμοί πελάτη και εξυπηρετητή</vt:lpstr>
      <vt:lpstr>Ορισμός διεπαφών</vt:lpstr>
      <vt:lpstr>To σύστημα DCE (1 από 5)</vt:lpstr>
      <vt:lpstr>To σύστημα DCE (2 από 5)</vt:lpstr>
      <vt:lpstr>To σύστημα DCE (3 από 5)</vt:lpstr>
      <vt:lpstr>To σύστημα DCE (4 από 5)</vt:lpstr>
      <vt:lpstr>To σύστημα DCE (5 από 5)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Μηχανισμοί Επικοινωνίας</dc:title>
  <dc:subject>Kατανεμημένα Συστήματα</dc:subject>
  <dc:creator>Γεώργιος Ξυλωμένος</dc:creator>
  <cp:keywords>Υποδοχές; Σειριακοποίηση; RPC</cp:keywords>
  <cp:lastModifiedBy>georgex</cp:lastModifiedBy>
  <cp:revision>253</cp:revision>
  <cp:lastPrinted>2014-02-16T13:16:25Z</cp:lastPrinted>
  <dcterms:created xsi:type="dcterms:W3CDTF">2012-09-06T09:03:05Z</dcterms:created>
  <dcterms:modified xsi:type="dcterms:W3CDTF">2015-05-08T19:55:06Z</dcterms:modified>
</cp:coreProperties>
</file>