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56"/>
  </p:notesMasterIdLst>
  <p:sldIdLst>
    <p:sldId id="256" r:id="rId3"/>
    <p:sldId id="259" r:id="rId4"/>
    <p:sldId id="257" r:id="rId5"/>
    <p:sldId id="261" r:id="rId6"/>
    <p:sldId id="262" r:id="rId7"/>
    <p:sldId id="492" r:id="rId8"/>
    <p:sldId id="493" r:id="rId9"/>
    <p:sldId id="494" r:id="rId10"/>
    <p:sldId id="495" r:id="rId11"/>
    <p:sldId id="496" r:id="rId12"/>
    <p:sldId id="497" r:id="rId13"/>
    <p:sldId id="498" r:id="rId14"/>
    <p:sldId id="499" r:id="rId15"/>
    <p:sldId id="500" r:id="rId16"/>
    <p:sldId id="501" r:id="rId17"/>
    <p:sldId id="537" r:id="rId18"/>
    <p:sldId id="502" r:id="rId19"/>
    <p:sldId id="503" r:id="rId20"/>
    <p:sldId id="504" r:id="rId21"/>
    <p:sldId id="505" r:id="rId22"/>
    <p:sldId id="506" r:id="rId23"/>
    <p:sldId id="507" r:id="rId24"/>
    <p:sldId id="508" r:id="rId25"/>
    <p:sldId id="509" r:id="rId26"/>
    <p:sldId id="510" r:id="rId27"/>
    <p:sldId id="538" r:id="rId28"/>
    <p:sldId id="511" r:id="rId29"/>
    <p:sldId id="512" r:id="rId30"/>
    <p:sldId id="513" r:id="rId31"/>
    <p:sldId id="514" r:id="rId32"/>
    <p:sldId id="515" r:id="rId33"/>
    <p:sldId id="516" r:id="rId34"/>
    <p:sldId id="517" r:id="rId35"/>
    <p:sldId id="518" r:id="rId36"/>
    <p:sldId id="519" r:id="rId37"/>
    <p:sldId id="520" r:id="rId38"/>
    <p:sldId id="521" r:id="rId39"/>
    <p:sldId id="522" r:id="rId40"/>
    <p:sldId id="523" r:id="rId41"/>
    <p:sldId id="524" r:id="rId42"/>
    <p:sldId id="525" r:id="rId43"/>
    <p:sldId id="526" r:id="rId44"/>
    <p:sldId id="527" r:id="rId45"/>
    <p:sldId id="528" r:id="rId46"/>
    <p:sldId id="529" r:id="rId47"/>
    <p:sldId id="530" r:id="rId48"/>
    <p:sldId id="531" r:id="rId49"/>
    <p:sldId id="532" r:id="rId50"/>
    <p:sldId id="533" r:id="rId51"/>
    <p:sldId id="534" r:id="rId52"/>
    <p:sldId id="535" r:id="rId53"/>
    <p:sldId id="536" r:id="rId54"/>
    <p:sldId id="354" r:id="rId55"/>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Συντάκτης" initials="Σ"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073A0DAA-6AF3-43AB-8588-CEC1D06C72B9}" styleName="Μεσαίο στυλ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408" autoAdjust="0"/>
    <p:restoredTop sz="0" autoAdjust="0"/>
  </p:normalViewPr>
  <p:slideViewPr>
    <p:cSldViewPr>
      <p:cViewPr>
        <p:scale>
          <a:sx n="81" d="100"/>
          <a:sy n="81" d="100"/>
        </p:scale>
        <p:origin x="-1170" y="66"/>
      </p:cViewPr>
      <p:guideLst>
        <p:guide orient="horz" pos="3657"/>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commentAuthors" Target="commentAuthors.xml"/><Relationship Id="rId61"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119895-7029-4740-8555-BEEE3907119C}" type="doc">
      <dgm:prSet loTypeId="urn:microsoft.com/office/officeart/2005/8/layout/hChevron3" loCatId="process" qsTypeId="urn:microsoft.com/office/officeart/2005/8/quickstyle/3d5" qsCatId="3D" csTypeId="urn:microsoft.com/office/officeart/2005/8/colors/accent1_2" csCatId="accent1" phldr="1"/>
      <dgm:spPr/>
    </dgm:pt>
    <dgm:pt modelId="{467721C2-D82E-48AF-A8DF-300253681ABE}">
      <dgm:prSet phldrT="[Text]" custT="1"/>
      <dgm:spPr/>
      <dgm:t>
        <a:bodyPr/>
        <a:lstStyle/>
        <a:p>
          <a:r>
            <a:rPr lang="el-GR" sz="1800" dirty="0" smtClean="0"/>
            <a:t>Πρόβλημα</a:t>
          </a:r>
          <a:endParaRPr lang="en-US" sz="1800" dirty="0"/>
        </a:p>
      </dgm:t>
    </dgm:pt>
    <dgm:pt modelId="{C50A910C-5D89-4DBC-9CFD-16384306D004}" type="parTrans" cxnId="{FEA22121-436B-4784-A0EA-3F86A6783BE8}">
      <dgm:prSet/>
      <dgm:spPr/>
      <dgm:t>
        <a:bodyPr/>
        <a:lstStyle/>
        <a:p>
          <a:endParaRPr lang="en-US" sz="1800"/>
        </a:p>
      </dgm:t>
    </dgm:pt>
    <dgm:pt modelId="{5769AAC3-763B-46AC-BA7A-2EB951AFAC25}" type="sibTrans" cxnId="{FEA22121-436B-4784-A0EA-3F86A6783BE8}">
      <dgm:prSet/>
      <dgm:spPr/>
      <dgm:t>
        <a:bodyPr/>
        <a:lstStyle/>
        <a:p>
          <a:endParaRPr lang="en-US" sz="1800"/>
        </a:p>
      </dgm:t>
    </dgm:pt>
    <dgm:pt modelId="{2FBB015E-B3EB-48B6-9149-E2D9D6B56F52}">
      <dgm:prSet phldrT="[Text]" custT="1"/>
      <dgm:spPr/>
      <dgm:t>
        <a:bodyPr/>
        <a:lstStyle/>
        <a:p>
          <a:r>
            <a:rPr lang="el-GR" sz="1800" dirty="0" smtClean="0"/>
            <a:t>Ιδέα</a:t>
          </a:r>
          <a:endParaRPr lang="en-US" sz="1800" dirty="0"/>
        </a:p>
      </dgm:t>
    </dgm:pt>
    <dgm:pt modelId="{774B320D-1753-42CB-83E5-521789D9E7EB}" type="parTrans" cxnId="{3246F6E3-984E-485A-BBD3-988ACE85B545}">
      <dgm:prSet/>
      <dgm:spPr/>
      <dgm:t>
        <a:bodyPr/>
        <a:lstStyle/>
        <a:p>
          <a:endParaRPr lang="en-US" sz="1800"/>
        </a:p>
      </dgm:t>
    </dgm:pt>
    <dgm:pt modelId="{CA92348B-89D4-4C84-B45D-0806FDA02704}" type="sibTrans" cxnId="{3246F6E3-984E-485A-BBD3-988ACE85B545}">
      <dgm:prSet/>
      <dgm:spPr/>
      <dgm:t>
        <a:bodyPr/>
        <a:lstStyle/>
        <a:p>
          <a:endParaRPr lang="en-US" sz="1800"/>
        </a:p>
      </dgm:t>
    </dgm:pt>
    <dgm:pt modelId="{E20D4ACC-CE7C-4244-9E76-CAA7EA607D00}">
      <dgm:prSet phldrT="[Text]" custT="1"/>
      <dgm:spPr/>
      <dgm:t>
        <a:bodyPr/>
        <a:lstStyle/>
        <a:p>
          <a:r>
            <a:rPr lang="el-GR" sz="1800" dirty="0" smtClean="0"/>
            <a:t>Ανάγκη</a:t>
          </a:r>
          <a:endParaRPr lang="en-US" sz="1800" dirty="0"/>
        </a:p>
      </dgm:t>
    </dgm:pt>
    <dgm:pt modelId="{BF42CD72-88C7-4D4C-88FA-FA1B4CFE9890}" type="sibTrans" cxnId="{7307DFB3-2176-45FE-8105-908BC035973D}">
      <dgm:prSet/>
      <dgm:spPr/>
      <dgm:t>
        <a:bodyPr/>
        <a:lstStyle/>
        <a:p>
          <a:endParaRPr lang="en-US" sz="1800"/>
        </a:p>
      </dgm:t>
    </dgm:pt>
    <dgm:pt modelId="{9676644E-5634-41B1-A02F-6CD836FA8DFD}" type="parTrans" cxnId="{7307DFB3-2176-45FE-8105-908BC035973D}">
      <dgm:prSet/>
      <dgm:spPr/>
      <dgm:t>
        <a:bodyPr/>
        <a:lstStyle/>
        <a:p>
          <a:endParaRPr lang="en-US" sz="1800"/>
        </a:p>
      </dgm:t>
    </dgm:pt>
    <dgm:pt modelId="{A84ECDF8-6732-4C81-B633-12CB22E71BE0}">
      <dgm:prSet phldrT="[Text]" custT="1"/>
      <dgm:spPr/>
      <dgm:t>
        <a:bodyPr/>
        <a:lstStyle/>
        <a:p>
          <a:r>
            <a:rPr lang="el-GR" sz="1800" dirty="0" smtClean="0"/>
            <a:t>Προϊόν/</a:t>
          </a:r>
        </a:p>
        <a:p>
          <a:r>
            <a:rPr lang="el-GR" sz="1800" dirty="0" smtClean="0"/>
            <a:t>Υπηρεσία</a:t>
          </a:r>
        </a:p>
      </dgm:t>
    </dgm:pt>
    <dgm:pt modelId="{E7A52764-0BC6-4B84-B947-2AC7AB31701B}" type="parTrans" cxnId="{389DD4DF-FE5A-4EBD-B9BE-EC2042D19826}">
      <dgm:prSet/>
      <dgm:spPr/>
      <dgm:t>
        <a:bodyPr/>
        <a:lstStyle/>
        <a:p>
          <a:endParaRPr lang="en-US" sz="1800"/>
        </a:p>
      </dgm:t>
    </dgm:pt>
    <dgm:pt modelId="{9FC9D1A7-722E-4014-9ADB-22FF97151D35}" type="sibTrans" cxnId="{389DD4DF-FE5A-4EBD-B9BE-EC2042D19826}">
      <dgm:prSet/>
      <dgm:spPr/>
      <dgm:t>
        <a:bodyPr/>
        <a:lstStyle/>
        <a:p>
          <a:endParaRPr lang="en-US" sz="1800"/>
        </a:p>
      </dgm:t>
    </dgm:pt>
    <dgm:pt modelId="{1DAFC006-D2BC-4F99-981E-4917FF9D3A44}">
      <dgm:prSet phldrT="[Text]" custT="1"/>
      <dgm:spPr/>
      <dgm:t>
        <a:bodyPr/>
        <a:lstStyle/>
        <a:p>
          <a:r>
            <a:rPr lang="el-GR" sz="1800" dirty="0" smtClean="0"/>
            <a:t>Αγορά και πελάτες</a:t>
          </a:r>
        </a:p>
      </dgm:t>
    </dgm:pt>
    <dgm:pt modelId="{4EEAE287-88C5-4D57-AF74-26190F52F74E}" type="parTrans" cxnId="{E6E1AD1F-1A22-4556-9D01-B93E2B9E782C}">
      <dgm:prSet/>
      <dgm:spPr/>
      <dgm:t>
        <a:bodyPr/>
        <a:lstStyle/>
        <a:p>
          <a:endParaRPr lang="en-US" sz="1800"/>
        </a:p>
      </dgm:t>
    </dgm:pt>
    <dgm:pt modelId="{7FFB4DE0-9DC4-4DC6-8FC4-F98FD2D2A36F}" type="sibTrans" cxnId="{E6E1AD1F-1A22-4556-9D01-B93E2B9E782C}">
      <dgm:prSet/>
      <dgm:spPr/>
      <dgm:t>
        <a:bodyPr/>
        <a:lstStyle/>
        <a:p>
          <a:endParaRPr lang="en-US" sz="1800"/>
        </a:p>
      </dgm:t>
    </dgm:pt>
    <dgm:pt modelId="{FE652EB3-18F6-4C03-A658-5A3F1636D5FC}" type="pres">
      <dgm:prSet presAssocID="{8F119895-7029-4740-8555-BEEE3907119C}" presName="Name0" presStyleCnt="0">
        <dgm:presLayoutVars>
          <dgm:dir/>
          <dgm:resizeHandles val="exact"/>
        </dgm:presLayoutVars>
      </dgm:prSet>
      <dgm:spPr/>
    </dgm:pt>
    <dgm:pt modelId="{94E32F51-A4EC-48BA-BED4-A38CBD4952C9}" type="pres">
      <dgm:prSet presAssocID="{467721C2-D82E-48AF-A8DF-300253681ABE}" presName="parTxOnly" presStyleLbl="node1" presStyleIdx="0" presStyleCnt="5" custScaleX="42683" custScaleY="97624">
        <dgm:presLayoutVars>
          <dgm:bulletEnabled val="1"/>
        </dgm:presLayoutVars>
      </dgm:prSet>
      <dgm:spPr/>
      <dgm:t>
        <a:bodyPr/>
        <a:lstStyle/>
        <a:p>
          <a:endParaRPr lang="en-US"/>
        </a:p>
      </dgm:t>
    </dgm:pt>
    <dgm:pt modelId="{A8237F97-5503-419A-B855-4F9FDE70A309}" type="pres">
      <dgm:prSet presAssocID="{5769AAC3-763B-46AC-BA7A-2EB951AFAC25}" presName="parSpace" presStyleCnt="0"/>
      <dgm:spPr/>
    </dgm:pt>
    <dgm:pt modelId="{D15BA996-6808-455F-8625-5BF72AF444A0}" type="pres">
      <dgm:prSet presAssocID="{E20D4ACC-CE7C-4244-9E76-CAA7EA607D00}" presName="parTxOnly" presStyleLbl="node1" presStyleIdx="1" presStyleCnt="5" custScaleX="67124" custScaleY="98978">
        <dgm:presLayoutVars>
          <dgm:bulletEnabled val="1"/>
        </dgm:presLayoutVars>
      </dgm:prSet>
      <dgm:spPr/>
      <dgm:t>
        <a:bodyPr/>
        <a:lstStyle/>
        <a:p>
          <a:endParaRPr lang="en-US"/>
        </a:p>
      </dgm:t>
    </dgm:pt>
    <dgm:pt modelId="{2DFFB1D1-0061-4360-817E-9D6CD331619C}" type="pres">
      <dgm:prSet presAssocID="{BF42CD72-88C7-4D4C-88FA-FA1B4CFE9890}" presName="parSpace" presStyleCnt="0"/>
      <dgm:spPr/>
    </dgm:pt>
    <dgm:pt modelId="{42819C6E-7638-4BB4-A546-53B9D8FF2031}" type="pres">
      <dgm:prSet presAssocID="{2FBB015E-B3EB-48B6-9149-E2D9D6B56F52}" presName="parTxOnly" presStyleLbl="node1" presStyleIdx="2" presStyleCnt="5" custScaleX="57636" custScaleY="98170">
        <dgm:presLayoutVars>
          <dgm:bulletEnabled val="1"/>
        </dgm:presLayoutVars>
      </dgm:prSet>
      <dgm:spPr/>
      <dgm:t>
        <a:bodyPr/>
        <a:lstStyle/>
        <a:p>
          <a:endParaRPr lang="en-US"/>
        </a:p>
      </dgm:t>
    </dgm:pt>
    <dgm:pt modelId="{3781D9C1-5CC3-405D-918B-5CBD89D539B1}" type="pres">
      <dgm:prSet presAssocID="{CA92348B-89D4-4C84-B45D-0806FDA02704}" presName="parSpace" presStyleCnt="0"/>
      <dgm:spPr/>
    </dgm:pt>
    <dgm:pt modelId="{BC58DC6F-D05A-4991-AAC3-92FE1C0ACECE}" type="pres">
      <dgm:prSet presAssocID="{A84ECDF8-6732-4C81-B633-12CB22E71BE0}" presName="parTxOnly" presStyleLbl="node1" presStyleIdx="3" presStyleCnt="5" custScaleX="70514" custScaleY="99061">
        <dgm:presLayoutVars>
          <dgm:bulletEnabled val="1"/>
        </dgm:presLayoutVars>
      </dgm:prSet>
      <dgm:spPr/>
      <dgm:t>
        <a:bodyPr/>
        <a:lstStyle/>
        <a:p>
          <a:endParaRPr lang="en-US"/>
        </a:p>
      </dgm:t>
    </dgm:pt>
    <dgm:pt modelId="{9C827496-6386-45EC-A052-EFD5F042B26A}" type="pres">
      <dgm:prSet presAssocID="{9FC9D1A7-722E-4014-9ADB-22FF97151D35}" presName="parSpace" presStyleCnt="0"/>
      <dgm:spPr/>
    </dgm:pt>
    <dgm:pt modelId="{B78A55E3-0B4B-4B5B-AA79-2011A12BDFFE}" type="pres">
      <dgm:prSet presAssocID="{1DAFC006-D2BC-4F99-981E-4917FF9D3A44}" presName="parTxOnly" presStyleLbl="node1" presStyleIdx="4" presStyleCnt="5" custScaleX="65830">
        <dgm:presLayoutVars>
          <dgm:bulletEnabled val="1"/>
        </dgm:presLayoutVars>
      </dgm:prSet>
      <dgm:spPr/>
      <dgm:t>
        <a:bodyPr/>
        <a:lstStyle/>
        <a:p>
          <a:endParaRPr lang="en-US"/>
        </a:p>
      </dgm:t>
    </dgm:pt>
  </dgm:ptLst>
  <dgm:cxnLst>
    <dgm:cxn modelId="{7307DFB3-2176-45FE-8105-908BC035973D}" srcId="{8F119895-7029-4740-8555-BEEE3907119C}" destId="{E20D4ACC-CE7C-4244-9E76-CAA7EA607D00}" srcOrd="1" destOrd="0" parTransId="{9676644E-5634-41B1-A02F-6CD836FA8DFD}" sibTransId="{BF42CD72-88C7-4D4C-88FA-FA1B4CFE9890}"/>
    <dgm:cxn modelId="{1EB73B0F-AE9C-4D71-B80B-EA7BE9E5D21C}" type="presOf" srcId="{E20D4ACC-CE7C-4244-9E76-CAA7EA607D00}" destId="{D15BA996-6808-455F-8625-5BF72AF444A0}" srcOrd="0" destOrd="0" presId="urn:microsoft.com/office/officeart/2005/8/layout/hChevron3"/>
    <dgm:cxn modelId="{FEA22121-436B-4784-A0EA-3F86A6783BE8}" srcId="{8F119895-7029-4740-8555-BEEE3907119C}" destId="{467721C2-D82E-48AF-A8DF-300253681ABE}" srcOrd="0" destOrd="0" parTransId="{C50A910C-5D89-4DBC-9CFD-16384306D004}" sibTransId="{5769AAC3-763B-46AC-BA7A-2EB951AFAC25}"/>
    <dgm:cxn modelId="{3246F6E3-984E-485A-BBD3-988ACE85B545}" srcId="{8F119895-7029-4740-8555-BEEE3907119C}" destId="{2FBB015E-B3EB-48B6-9149-E2D9D6B56F52}" srcOrd="2" destOrd="0" parTransId="{774B320D-1753-42CB-83E5-521789D9E7EB}" sibTransId="{CA92348B-89D4-4C84-B45D-0806FDA02704}"/>
    <dgm:cxn modelId="{4C2EC461-5D8A-4100-B2EE-A1D6D56BD2B8}" type="presOf" srcId="{467721C2-D82E-48AF-A8DF-300253681ABE}" destId="{94E32F51-A4EC-48BA-BED4-A38CBD4952C9}" srcOrd="0" destOrd="0" presId="urn:microsoft.com/office/officeart/2005/8/layout/hChevron3"/>
    <dgm:cxn modelId="{78C1B0FD-C6AC-4448-A33A-DFEB5711413B}" type="presOf" srcId="{2FBB015E-B3EB-48B6-9149-E2D9D6B56F52}" destId="{42819C6E-7638-4BB4-A546-53B9D8FF2031}" srcOrd="0" destOrd="0" presId="urn:microsoft.com/office/officeart/2005/8/layout/hChevron3"/>
    <dgm:cxn modelId="{19ABF060-DBCB-4303-A8ED-8A34AF998644}" type="presOf" srcId="{A84ECDF8-6732-4C81-B633-12CB22E71BE0}" destId="{BC58DC6F-D05A-4991-AAC3-92FE1C0ACECE}" srcOrd="0" destOrd="0" presId="urn:microsoft.com/office/officeart/2005/8/layout/hChevron3"/>
    <dgm:cxn modelId="{71399DBE-E0E6-4FB8-9C8D-A1E78C0E1EAC}" type="presOf" srcId="{1DAFC006-D2BC-4F99-981E-4917FF9D3A44}" destId="{B78A55E3-0B4B-4B5B-AA79-2011A12BDFFE}" srcOrd="0" destOrd="0" presId="urn:microsoft.com/office/officeart/2005/8/layout/hChevron3"/>
    <dgm:cxn modelId="{389DD4DF-FE5A-4EBD-B9BE-EC2042D19826}" srcId="{8F119895-7029-4740-8555-BEEE3907119C}" destId="{A84ECDF8-6732-4C81-B633-12CB22E71BE0}" srcOrd="3" destOrd="0" parTransId="{E7A52764-0BC6-4B84-B947-2AC7AB31701B}" sibTransId="{9FC9D1A7-722E-4014-9ADB-22FF97151D35}"/>
    <dgm:cxn modelId="{E6E1AD1F-1A22-4556-9D01-B93E2B9E782C}" srcId="{8F119895-7029-4740-8555-BEEE3907119C}" destId="{1DAFC006-D2BC-4F99-981E-4917FF9D3A44}" srcOrd="4" destOrd="0" parTransId="{4EEAE287-88C5-4D57-AF74-26190F52F74E}" sibTransId="{7FFB4DE0-9DC4-4DC6-8FC4-F98FD2D2A36F}"/>
    <dgm:cxn modelId="{8808B551-AE2C-4301-8651-9FFBCF6E86D1}" type="presOf" srcId="{8F119895-7029-4740-8555-BEEE3907119C}" destId="{FE652EB3-18F6-4C03-A658-5A3F1636D5FC}" srcOrd="0" destOrd="0" presId="urn:microsoft.com/office/officeart/2005/8/layout/hChevron3"/>
    <dgm:cxn modelId="{08FCA84F-4C2D-40B3-A11F-275DA3D41EFD}" type="presParOf" srcId="{FE652EB3-18F6-4C03-A658-5A3F1636D5FC}" destId="{94E32F51-A4EC-48BA-BED4-A38CBD4952C9}" srcOrd="0" destOrd="0" presId="urn:microsoft.com/office/officeart/2005/8/layout/hChevron3"/>
    <dgm:cxn modelId="{DD69F8CD-D2A4-4965-9876-529736AABC8D}" type="presParOf" srcId="{FE652EB3-18F6-4C03-A658-5A3F1636D5FC}" destId="{A8237F97-5503-419A-B855-4F9FDE70A309}" srcOrd="1" destOrd="0" presId="urn:microsoft.com/office/officeart/2005/8/layout/hChevron3"/>
    <dgm:cxn modelId="{A443867E-4BBC-44E1-8844-DFD9AE8865ED}" type="presParOf" srcId="{FE652EB3-18F6-4C03-A658-5A3F1636D5FC}" destId="{D15BA996-6808-455F-8625-5BF72AF444A0}" srcOrd="2" destOrd="0" presId="urn:microsoft.com/office/officeart/2005/8/layout/hChevron3"/>
    <dgm:cxn modelId="{FFC7CB03-95C5-4C96-9EAF-F42F9FD66658}" type="presParOf" srcId="{FE652EB3-18F6-4C03-A658-5A3F1636D5FC}" destId="{2DFFB1D1-0061-4360-817E-9D6CD331619C}" srcOrd="3" destOrd="0" presId="urn:microsoft.com/office/officeart/2005/8/layout/hChevron3"/>
    <dgm:cxn modelId="{9BF79842-A5CE-49B1-AB16-AA78CEDE2EEE}" type="presParOf" srcId="{FE652EB3-18F6-4C03-A658-5A3F1636D5FC}" destId="{42819C6E-7638-4BB4-A546-53B9D8FF2031}" srcOrd="4" destOrd="0" presId="urn:microsoft.com/office/officeart/2005/8/layout/hChevron3"/>
    <dgm:cxn modelId="{B63C2A20-D4B8-4C8A-A04B-8CF6C3FF57B9}" type="presParOf" srcId="{FE652EB3-18F6-4C03-A658-5A3F1636D5FC}" destId="{3781D9C1-5CC3-405D-918B-5CBD89D539B1}" srcOrd="5" destOrd="0" presId="urn:microsoft.com/office/officeart/2005/8/layout/hChevron3"/>
    <dgm:cxn modelId="{54730007-22FC-43E6-A6D3-147071A87EC9}" type="presParOf" srcId="{FE652EB3-18F6-4C03-A658-5A3F1636D5FC}" destId="{BC58DC6F-D05A-4991-AAC3-92FE1C0ACECE}" srcOrd="6" destOrd="0" presId="urn:microsoft.com/office/officeart/2005/8/layout/hChevron3"/>
    <dgm:cxn modelId="{40DB60B5-1B15-4693-9421-D8245CBC3EC8}" type="presParOf" srcId="{FE652EB3-18F6-4C03-A658-5A3F1636D5FC}" destId="{9C827496-6386-45EC-A052-EFD5F042B26A}" srcOrd="7" destOrd="0" presId="urn:microsoft.com/office/officeart/2005/8/layout/hChevron3"/>
    <dgm:cxn modelId="{AD40DBB0-DC56-4A0E-BCB4-E4E20AA1576B}" type="presParOf" srcId="{FE652EB3-18F6-4C03-A658-5A3F1636D5FC}" destId="{B78A55E3-0B4B-4B5B-AA79-2011A12BDFFE}" srcOrd="8"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F119895-7029-4740-8555-BEEE3907119C}" type="doc">
      <dgm:prSet loTypeId="urn:microsoft.com/office/officeart/2005/8/layout/hChevron3" loCatId="process" qsTypeId="urn:microsoft.com/office/officeart/2005/8/quickstyle/3d5" qsCatId="3D" csTypeId="urn:microsoft.com/office/officeart/2005/8/colors/accent1_2" csCatId="accent1" phldr="1"/>
      <dgm:spPr/>
    </dgm:pt>
    <dgm:pt modelId="{467721C2-D82E-48AF-A8DF-300253681ABE}">
      <dgm:prSet phldrT="[Text]" custT="1"/>
      <dgm:spPr/>
      <dgm:t>
        <a:bodyPr/>
        <a:lstStyle/>
        <a:p>
          <a:r>
            <a:rPr lang="el-GR" sz="1800" dirty="0" smtClean="0"/>
            <a:t>Τεχνολογία ή Καινοτομία</a:t>
          </a:r>
          <a:endParaRPr lang="en-US" sz="1800" dirty="0"/>
        </a:p>
      </dgm:t>
    </dgm:pt>
    <dgm:pt modelId="{C50A910C-5D89-4DBC-9CFD-16384306D004}" type="parTrans" cxnId="{FEA22121-436B-4784-A0EA-3F86A6783BE8}">
      <dgm:prSet/>
      <dgm:spPr/>
      <dgm:t>
        <a:bodyPr/>
        <a:lstStyle/>
        <a:p>
          <a:endParaRPr lang="en-US" sz="1800"/>
        </a:p>
      </dgm:t>
    </dgm:pt>
    <dgm:pt modelId="{5769AAC3-763B-46AC-BA7A-2EB951AFAC25}" type="sibTrans" cxnId="{FEA22121-436B-4784-A0EA-3F86A6783BE8}">
      <dgm:prSet/>
      <dgm:spPr/>
      <dgm:t>
        <a:bodyPr/>
        <a:lstStyle/>
        <a:p>
          <a:endParaRPr lang="en-US" sz="1800"/>
        </a:p>
      </dgm:t>
    </dgm:pt>
    <dgm:pt modelId="{2FBB015E-B3EB-48B6-9149-E2D9D6B56F52}">
      <dgm:prSet phldrT="[Text]" custT="1"/>
      <dgm:spPr/>
      <dgm:t>
        <a:bodyPr/>
        <a:lstStyle/>
        <a:p>
          <a:r>
            <a:rPr lang="el-GR" sz="1800" dirty="0" smtClean="0"/>
            <a:t>Ιδέα</a:t>
          </a:r>
          <a:endParaRPr lang="en-US" sz="1800" dirty="0"/>
        </a:p>
      </dgm:t>
    </dgm:pt>
    <dgm:pt modelId="{774B320D-1753-42CB-83E5-521789D9E7EB}" type="parTrans" cxnId="{3246F6E3-984E-485A-BBD3-988ACE85B545}">
      <dgm:prSet/>
      <dgm:spPr/>
      <dgm:t>
        <a:bodyPr/>
        <a:lstStyle/>
        <a:p>
          <a:endParaRPr lang="en-US" sz="1800"/>
        </a:p>
      </dgm:t>
    </dgm:pt>
    <dgm:pt modelId="{CA92348B-89D4-4C84-B45D-0806FDA02704}" type="sibTrans" cxnId="{3246F6E3-984E-485A-BBD3-988ACE85B545}">
      <dgm:prSet/>
      <dgm:spPr/>
      <dgm:t>
        <a:bodyPr/>
        <a:lstStyle/>
        <a:p>
          <a:endParaRPr lang="en-US" sz="1800"/>
        </a:p>
      </dgm:t>
    </dgm:pt>
    <dgm:pt modelId="{E20D4ACC-CE7C-4244-9E76-CAA7EA607D00}">
      <dgm:prSet phldrT="[Text]" custT="1"/>
      <dgm:spPr/>
      <dgm:t>
        <a:bodyPr/>
        <a:lstStyle/>
        <a:p>
          <a:r>
            <a:rPr lang="el-GR" sz="1800" dirty="0" smtClean="0"/>
            <a:t>Χρήσεις	</a:t>
          </a:r>
          <a:endParaRPr lang="en-US" sz="1800" dirty="0"/>
        </a:p>
      </dgm:t>
    </dgm:pt>
    <dgm:pt modelId="{BF42CD72-88C7-4D4C-88FA-FA1B4CFE9890}" type="sibTrans" cxnId="{7307DFB3-2176-45FE-8105-908BC035973D}">
      <dgm:prSet/>
      <dgm:spPr/>
      <dgm:t>
        <a:bodyPr/>
        <a:lstStyle/>
        <a:p>
          <a:endParaRPr lang="en-US" sz="1800"/>
        </a:p>
      </dgm:t>
    </dgm:pt>
    <dgm:pt modelId="{9676644E-5634-41B1-A02F-6CD836FA8DFD}" type="parTrans" cxnId="{7307DFB3-2176-45FE-8105-908BC035973D}">
      <dgm:prSet/>
      <dgm:spPr/>
      <dgm:t>
        <a:bodyPr/>
        <a:lstStyle/>
        <a:p>
          <a:endParaRPr lang="en-US" sz="1800"/>
        </a:p>
      </dgm:t>
    </dgm:pt>
    <dgm:pt modelId="{A84ECDF8-6732-4C81-B633-12CB22E71BE0}">
      <dgm:prSet phldrT="[Text]" custT="1"/>
      <dgm:spPr/>
      <dgm:t>
        <a:bodyPr/>
        <a:lstStyle/>
        <a:p>
          <a:r>
            <a:rPr lang="el-GR" sz="1800" dirty="0" smtClean="0"/>
            <a:t>Προϊόν/</a:t>
          </a:r>
        </a:p>
        <a:p>
          <a:r>
            <a:rPr lang="el-GR" sz="1800" dirty="0" smtClean="0"/>
            <a:t>Υπηρεσία</a:t>
          </a:r>
        </a:p>
      </dgm:t>
    </dgm:pt>
    <dgm:pt modelId="{E7A52764-0BC6-4B84-B947-2AC7AB31701B}" type="parTrans" cxnId="{389DD4DF-FE5A-4EBD-B9BE-EC2042D19826}">
      <dgm:prSet/>
      <dgm:spPr/>
      <dgm:t>
        <a:bodyPr/>
        <a:lstStyle/>
        <a:p>
          <a:endParaRPr lang="en-US" sz="1800"/>
        </a:p>
      </dgm:t>
    </dgm:pt>
    <dgm:pt modelId="{9FC9D1A7-722E-4014-9ADB-22FF97151D35}" type="sibTrans" cxnId="{389DD4DF-FE5A-4EBD-B9BE-EC2042D19826}">
      <dgm:prSet/>
      <dgm:spPr/>
      <dgm:t>
        <a:bodyPr/>
        <a:lstStyle/>
        <a:p>
          <a:endParaRPr lang="en-US" sz="1800"/>
        </a:p>
      </dgm:t>
    </dgm:pt>
    <dgm:pt modelId="{1DAFC006-D2BC-4F99-981E-4917FF9D3A44}">
      <dgm:prSet phldrT="[Text]" custT="1"/>
      <dgm:spPr/>
      <dgm:t>
        <a:bodyPr/>
        <a:lstStyle/>
        <a:p>
          <a:r>
            <a:rPr lang="el-GR" sz="1800" dirty="0" smtClean="0"/>
            <a:t>Αγορά και πελάτες</a:t>
          </a:r>
        </a:p>
      </dgm:t>
    </dgm:pt>
    <dgm:pt modelId="{4EEAE287-88C5-4D57-AF74-26190F52F74E}" type="parTrans" cxnId="{E6E1AD1F-1A22-4556-9D01-B93E2B9E782C}">
      <dgm:prSet/>
      <dgm:spPr/>
      <dgm:t>
        <a:bodyPr/>
        <a:lstStyle/>
        <a:p>
          <a:endParaRPr lang="en-US" sz="1800"/>
        </a:p>
      </dgm:t>
    </dgm:pt>
    <dgm:pt modelId="{7FFB4DE0-9DC4-4DC6-8FC4-F98FD2D2A36F}" type="sibTrans" cxnId="{E6E1AD1F-1A22-4556-9D01-B93E2B9E782C}">
      <dgm:prSet/>
      <dgm:spPr/>
      <dgm:t>
        <a:bodyPr/>
        <a:lstStyle/>
        <a:p>
          <a:endParaRPr lang="en-US" sz="1800"/>
        </a:p>
      </dgm:t>
    </dgm:pt>
    <dgm:pt modelId="{FE652EB3-18F6-4C03-A658-5A3F1636D5FC}" type="pres">
      <dgm:prSet presAssocID="{8F119895-7029-4740-8555-BEEE3907119C}" presName="Name0" presStyleCnt="0">
        <dgm:presLayoutVars>
          <dgm:dir/>
          <dgm:resizeHandles val="exact"/>
        </dgm:presLayoutVars>
      </dgm:prSet>
      <dgm:spPr/>
    </dgm:pt>
    <dgm:pt modelId="{94E32F51-A4EC-48BA-BED4-A38CBD4952C9}" type="pres">
      <dgm:prSet presAssocID="{467721C2-D82E-48AF-A8DF-300253681ABE}" presName="parTxOnly" presStyleLbl="node1" presStyleIdx="0" presStyleCnt="5" custScaleX="51398" custScaleY="96613">
        <dgm:presLayoutVars>
          <dgm:bulletEnabled val="1"/>
        </dgm:presLayoutVars>
      </dgm:prSet>
      <dgm:spPr/>
      <dgm:t>
        <a:bodyPr/>
        <a:lstStyle/>
        <a:p>
          <a:endParaRPr lang="en-US"/>
        </a:p>
      </dgm:t>
    </dgm:pt>
    <dgm:pt modelId="{A8237F97-5503-419A-B855-4F9FDE70A309}" type="pres">
      <dgm:prSet presAssocID="{5769AAC3-763B-46AC-BA7A-2EB951AFAC25}" presName="parSpace" presStyleCnt="0"/>
      <dgm:spPr/>
    </dgm:pt>
    <dgm:pt modelId="{D15BA996-6808-455F-8625-5BF72AF444A0}" type="pres">
      <dgm:prSet presAssocID="{E20D4ACC-CE7C-4244-9E76-CAA7EA607D00}" presName="parTxOnly" presStyleLbl="node1" presStyleIdx="1" presStyleCnt="5" custScaleX="67124" custScaleY="98978">
        <dgm:presLayoutVars>
          <dgm:bulletEnabled val="1"/>
        </dgm:presLayoutVars>
      </dgm:prSet>
      <dgm:spPr/>
      <dgm:t>
        <a:bodyPr/>
        <a:lstStyle/>
        <a:p>
          <a:endParaRPr lang="en-US"/>
        </a:p>
      </dgm:t>
    </dgm:pt>
    <dgm:pt modelId="{2DFFB1D1-0061-4360-817E-9D6CD331619C}" type="pres">
      <dgm:prSet presAssocID="{BF42CD72-88C7-4D4C-88FA-FA1B4CFE9890}" presName="parSpace" presStyleCnt="0"/>
      <dgm:spPr/>
    </dgm:pt>
    <dgm:pt modelId="{42819C6E-7638-4BB4-A546-53B9D8FF2031}" type="pres">
      <dgm:prSet presAssocID="{2FBB015E-B3EB-48B6-9149-E2D9D6B56F52}" presName="parTxOnly" presStyleLbl="node1" presStyleIdx="2" presStyleCnt="5" custScaleX="57636" custScaleY="98170">
        <dgm:presLayoutVars>
          <dgm:bulletEnabled val="1"/>
        </dgm:presLayoutVars>
      </dgm:prSet>
      <dgm:spPr/>
      <dgm:t>
        <a:bodyPr/>
        <a:lstStyle/>
        <a:p>
          <a:endParaRPr lang="en-US"/>
        </a:p>
      </dgm:t>
    </dgm:pt>
    <dgm:pt modelId="{3781D9C1-5CC3-405D-918B-5CBD89D539B1}" type="pres">
      <dgm:prSet presAssocID="{CA92348B-89D4-4C84-B45D-0806FDA02704}" presName="parSpace" presStyleCnt="0"/>
      <dgm:spPr/>
    </dgm:pt>
    <dgm:pt modelId="{BC58DC6F-D05A-4991-AAC3-92FE1C0ACECE}" type="pres">
      <dgm:prSet presAssocID="{A84ECDF8-6732-4C81-B633-12CB22E71BE0}" presName="parTxOnly" presStyleLbl="node1" presStyleIdx="3" presStyleCnt="5" custScaleX="72155" custScaleY="99061">
        <dgm:presLayoutVars>
          <dgm:bulletEnabled val="1"/>
        </dgm:presLayoutVars>
      </dgm:prSet>
      <dgm:spPr/>
      <dgm:t>
        <a:bodyPr/>
        <a:lstStyle/>
        <a:p>
          <a:endParaRPr lang="en-US"/>
        </a:p>
      </dgm:t>
    </dgm:pt>
    <dgm:pt modelId="{9C827496-6386-45EC-A052-EFD5F042B26A}" type="pres">
      <dgm:prSet presAssocID="{9FC9D1A7-722E-4014-9ADB-22FF97151D35}" presName="parSpace" presStyleCnt="0"/>
      <dgm:spPr/>
    </dgm:pt>
    <dgm:pt modelId="{B78A55E3-0B4B-4B5B-AA79-2011A12BDFFE}" type="pres">
      <dgm:prSet presAssocID="{1DAFC006-D2BC-4F99-981E-4917FF9D3A44}" presName="parTxOnly" presStyleLbl="node1" presStyleIdx="4" presStyleCnt="5" custScaleX="72871" custScaleY="98797">
        <dgm:presLayoutVars>
          <dgm:bulletEnabled val="1"/>
        </dgm:presLayoutVars>
      </dgm:prSet>
      <dgm:spPr/>
      <dgm:t>
        <a:bodyPr/>
        <a:lstStyle/>
        <a:p>
          <a:endParaRPr lang="en-US"/>
        </a:p>
      </dgm:t>
    </dgm:pt>
  </dgm:ptLst>
  <dgm:cxnLst>
    <dgm:cxn modelId="{3D1D5D39-394C-4F64-B6EA-A3DEB71DEF23}" type="presOf" srcId="{8F119895-7029-4740-8555-BEEE3907119C}" destId="{FE652EB3-18F6-4C03-A658-5A3F1636D5FC}" srcOrd="0" destOrd="0" presId="urn:microsoft.com/office/officeart/2005/8/layout/hChevron3"/>
    <dgm:cxn modelId="{6D363290-E790-4688-BC70-379FA518A6D2}" type="presOf" srcId="{467721C2-D82E-48AF-A8DF-300253681ABE}" destId="{94E32F51-A4EC-48BA-BED4-A38CBD4952C9}" srcOrd="0" destOrd="0" presId="urn:microsoft.com/office/officeart/2005/8/layout/hChevron3"/>
    <dgm:cxn modelId="{7307DFB3-2176-45FE-8105-908BC035973D}" srcId="{8F119895-7029-4740-8555-BEEE3907119C}" destId="{E20D4ACC-CE7C-4244-9E76-CAA7EA607D00}" srcOrd="1" destOrd="0" parTransId="{9676644E-5634-41B1-A02F-6CD836FA8DFD}" sibTransId="{BF42CD72-88C7-4D4C-88FA-FA1B4CFE9890}"/>
    <dgm:cxn modelId="{389DD4DF-FE5A-4EBD-B9BE-EC2042D19826}" srcId="{8F119895-7029-4740-8555-BEEE3907119C}" destId="{A84ECDF8-6732-4C81-B633-12CB22E71BE0}" srcOrd="3" destOrd="0" parTransId="{E7A52764-0BC6-4B84-B947-2AC7AB31701B}" sibTransId="{9FC9D1A7-722E-4014-9ADB-22FF97151D35}"/>
    <dgm:cxn modelId="{3246F6E3-984E-485A-BBD3-988ACE85B545}" srcId="{8F119895-7029-4740-8555-BEEE3907119C}" destId="{2FBB015E-B3EB-48B6-9149-E2D9D6B56F52}" srcOrd="2" destOrd="0" parTransId="{774B320D-1753-42CB-83E5-521789D9E7EB}" sibTransId="{CA92348B-89D4-4C84-B45D-0806FDA02704}"/>
    <dgm:cxn modelId="{FEA22121-436B-4784-A0EA-3F86A6783BE8}" srcId="{8F119895-7029-4740-8555-BEEE3907119C}" destId="{467721C2-D82E-48AF-A8DF-300253681ABE}" srcOrd="0" destOrd="0" parTransId="{C50A910C-5D89-4DBC-9CFD-16384306D004}" sibTransId="{5769AAC3-763B-46AC-BA7A-2EB951AFAC25}"/>
    <dgm:cxn modelId="{A38BA587-D289-42A0-A0B8-5E0D621F87D3}" type="presOf" srcId="{2FBB015E-B3EB-48B6-9149-E2D9D6B56F52}" destId="{42819C6E-7638-4BB4-A546-53B9D8FF2031}" srcOrd="0" destOrd="0" presId="urn:microsoft.com/office/officeart/2005/8/layout/hChevron3"/>
    <dgm:cxn modelId="{67FF6E85-FA5C-40AD-AD86-B9F7DC567F72}" type="presOf" srcId="{A84ECDF8-6732-4C81-B633-12CB22E71BE0}" destId="{BC58DC6F-D05A-4991-AAC3-92FE1C0ACECE}" srcOrd="0" destOrd="0" presId="urn:microsoft.com/office/officeart/2005/8/layout/hChevron3"/>
    <dgm:cxn modelId="{1DB1A8B4-19C6-48A3-842C-D1831AB9301B}" type="presOf" srcId="{E20D4ACC-CE7C-4244-9E76-CAA7EA607D00}" destId="{D15BA996-6808-455F-8625-5BF72AF444A0}" srcOrd="0" destOrd="0" presId="urn:microsoft.com/office/officeart/2005/8/layout/hChevron3"/>
    <dgm:cxn modelId="{E6E1AD1F-1A22-4556-9D01-B93E2B9E782C}" srcId="{8F119895-7029-4740-8555-BEEE3907119C}" destId="{1DAFC006-D2BC-4F99-981E-4917FF9D3A44}" srcOrd="4" destOrd="0" parTransId="{4EEAE287-88C5-4D57-AF74-26190F52F74E}" sibTransId="{7FFB4DE0-9DC4-4DC6-8FC4-F98FD2D2A36F}"/>
    <dgm:cxn modelId="{83F039D8-7B49-4D35-B1D7-97B32CC66DA0}" type="presOf" srcId="{1DAFC006-D2BC-4F99-981E-4917FF9D3A44}" destId="{B78A55E3-0B4B-4B5B-AA79-2011A12BDFFE}" srcOrd="0" destOrd="0" presId="urn:microsoft.com/office/officeart/2005/8/layout/hChevron3"/>
    <dgm:cxn modelId="{6585C717-AD50-4B73-A91E-CB844961A369}" type="presParOf" srcId="{FE652EB3-18F6-4C03-A658-5A3F1636D5FC}" destId="{94E32F51-A4EC-48BA-BED4-A38CBD4952C9}" srcOrd="0" destOrd="0" presId="urn:microsoft.com/office/officeart/2005/8/layout/hChevron3"/>
    <dgm:cxn modelId="{67A14362-20D8-4719-BAD7-D27E739D68AD}" type="presParOf" srcId="{FE652EB3-18F6-4C03-A658-5A3F1636D5FC}" destId="{A8237F97-5503-419A-B855-4F9FDE70A309}" srcOrd="1" destOrd="0" presId="urn:microsoft.com/office/officeart/2005/8/layout/hChevron3"/>
    <dgm:cxn modelId="{FAE93B98-2E84-4E38-9245-231FFCB8E8A0}" type="presParOf" srcId="{FE652EB3-18F6-4C03-A658-5A3F1636D5FC}" destId="{D15BA996-6808-455F-8625-5BF72AF444A0}" srcOrd="2" destOrd="0" presId="urn:microsoft.com/office/officeart/2005/8/layout/hChevron3"/>
    <dgm:cxn modelId="{EDD7EF5B-EBEF-4869-9873-D26ED3CFDD47}" type="presParOf" srcId="{FE652EB3-18F6-4C03-A658-5A3F1636D5FC}" destId="{2DFFB1D1-0061-4360-817E-9D6CD331619C}" srcOrd="3" destOrd="0" presId="urn:microsoft.com/office/officeart/2005/8/layout/hChevron3"/>
    <dgm:cxn modelId="{856AA36C-8BB6-47E9-BB49-4A0B779211E8}" type="presParOf" srcId="{FE652EB3-18F6-4C03-A658-5A3F1636D5FC}" destId="{42819C6E-7638-4BB4-A546-53B9D8FF2031}" srcOrd="4" destOrd="0" presId="urn:microsoft.com/office/officeart/2005/8/layout/hChevron3"/>
    <dgm:cxn modelId="{8B46DA2D-E5FC-432E-867F-5655D7692D3C}" type="presParOf" srcId="{FE652EB3-18F6-4C03-A658-5A3F1636D5FC}" destId="{3781D9C1-5CC3-405D-918B-5CBD89D539B1}" srcOrd="5" destOrd="0" presId="urn:microsoft.com/office/officeart/2005/8/layout/hChevron3"/>
    <dgm:cxn modelId="{22735D97-80B7-4180-9965-83717854E450}" type="presParOf" srcId="{FE652EB3-18F6-4C03-A658-5A3F1636D5FC}" destId="{BC58DC6F-D05A-4991-AAC3-92FE1C0ACECE}" srcOrd="6" destOrd="0" presId="urn:microsoft.com/office/officeart/2005/8/layout/hChevron3"/>
    <dgm:cxn modelId="{4A04E1AB-F02E-466B-A8AD-2A18A637E31A}" type="presParOf" srcId="{FE652EB3-18F6-4C03-A658-5A3F1636D5FC}" destId="{9C827496-6386-45EC-A052-EFD5F042B26A}" srcOrd="7" destOrd="0" presId="urn:microsoft.com/office/officeart/2005/8/layout/hChevron3"/>
    <dgm:cxn modelId="{2FC254AD-5F75-4A55-BF58-A1ADD2B461C8}" type="presParOf" srcId="{FE652EB3-18F6-4C03-A658-5A3F1636D5FC}" destId="{B78A55E3-0B4B-4B5B-AA79-2011A12BDFFE}" srcOrd="8"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F119895-7029-4740-8555-BEEE3907119C}" type="doc">
      <dgm:prSet loTypeId="urn:microsoft.com/office/officeart/2005/8/layout/hChevron3" loCatId="process" qsTypeId="urn:microsoft.com/office/officeart/2005/8/quickstyle/3d5" qsCatId="3D" csTypeId="urn:microsoft.com/office/officeart/2005/8/colors/accent1_2" csCatId="accent1" phldr="1"/>
      <dgm:spPr/>
    </dgm:pt>
    <dgm:pt modelId="{467721C2-D82E-48AF-A8DF-300253681ABE}">
      <dgm:prSet phldrT="[Text]" custT="1"/>
      <dgm:spPr/>
      <dgm:t>
        <a:bodyPr/>
        <a:lstStyle/>
        <a:p>
          <a:r>
            <a:rPr lang="el-GR" sz="1600" dirty="0" smtClean="0"/>
            <a:t>Προϊόν ή Υπηρεσία</a:t>
          </a:r>
          <a:endParaRPr lang="en-US" sz="1600" dirty="0"/>
        </a:p>
      </dgm:t>
    </dgm:pt>
    <dgm:pt modelId="{C50A910C-5D89-4DBC-9CFD-16384306D004}" type="parTrans" cxnId="{FEA22121-436B-4784-A0EA-3F86A6783BE8}">
      <dgm:prSet/>
      <dgm:spPr/>
      <dgm:t>
        <a:bodyPr/>
        <a:lstStyle/>
        <a:p>
          <a:endParaRPr lang="en-US" sz="1600"/>
        </a:p>
      </dgm:t>
    </dgm:pt>
    <dgm:pt modelId="{5769AAC3-763B-46AC-BA7A-2EB951AFAC25}" type="sibTrans" cxnId="{FEA22121-436B-4784-A0EA-3F86A6783BE8}">
      <dgm:prSet/>
      <dgm:spPr/>
      <dgm:t>
        <a:bodyPr/>
        <a:lstStyle/>
        <a:p>
          <a:endParaRPr lang="en-US" sz="1600"/>
        </a:p>
      </dgm:t>
    </dgm:pt>
    <dgm:pt modelId="{2FBB015E-B3EB-48B6-9149-E2D9D6B56F52}">
      <dgm:prSet phldrT="[Text]" custT="1"/>
      <dgm:spPr/>
      <dgm:t>
        <a:bodyPr/>
        <a:lstStyle/>
        <a:p>
          <a:r>
            <a:rPr lang="el-GR" sz="1600" dirty="0" smtClean="0"/>
            <a:t>Ιδέα</a:t>
          </a:r>
          <a:endParaRPr lang="en-US" sz="1600" dirty="0"/>
        </a:p>
      </dgm:t>
    </dgm:pt>
    <dgm:pt modelId="{774B320D-1753-42CB-83E5-521789D9E7EB}" type="parTrans" cxnId="{3246F6E3-984E-485A-BBD3-988ACE85B545}">
      <dgm:prSet/>
      <dgm:spPr/>
      <dgm:t>
        <a:bodyPr/>
        <a:lstStyle/>
        <a:p>
          <a:endParaRPr lang="en-US" sz="1600"/>
        </a:p>
      </dgm:t>
    </dgm:pt>
    <dgm:pt modelId="{CA92348B-89D4-4C84-B45D-0806FDA02704}" type="sibTrans" cxnId="{3246F6E3-984E-485A-BBD3-988ACE85B545}">
      <dgm:prSet/>
      <dgm:spPr/>
      <dgm:t>
        <a:bodyPr/>
        <a:lstStyle/>
        <a:p>
          <a:endParaRPr lang="en-US" sz="1600"/>
        </a:p>
      </dgm:t>
    </dgm:pt>
    <dgm:pt modelId="{E20D4ACC-CE7C-4244-9E76-CAA7EA607D00}">
      <dgm:prSet phldrT="[Text]" custT="1"/>
      <dgm:spPr/>
      <dgm:t>
        <a:bodyPr/>
        <a:lstStyle/>
        <a:p>
          <a:r>
            <a:rPr lang="el-GR" sz="1600" dirty="0" smtClean="0"/>
            <a:t>Νέες Χρήσεις	</a:t>
          </a:r>
          <a:endParaRPr lang="en-US" sz="1600" dirty="0"/>
        </a:p>
      </dgm:t>
    </dgm:pt>
    <dgm:pt modelId="{BF42CD72-88C7-4D4C-88FA-FA1B4CFE9890}" type="sibTrans" cxnId="{7307DFB3-2176-45FE-8105-908BC035973D}">
      <dgm:prSet/>
      <dgm:spPr/>
      <dgm:t>
        <a:bodyPr/>
        <a:lstStyle/>
        <a:p>
          <a:endParaRPr lang="en-US" sz="1600"/>
        </a:p>
      </dgm:t>
    </dgm:pt>
    <dgm:pt modelId="{9676644E-5634-41B1-A02F-6CD836FA8DFD}" type="parTrans" cxnId="{7307DFB3-2176-45FE-8105-908BC035973D}">
      <dgm:prSet/>
      <dgm:spPr/>
      <dgm:t>
        <a:bodyPr/>
        <a:lstStyle/>
        <a:p>
          <a:endParaRPr lang="en-US" sz="1600"/>
        </a:p>
      </dgm:t>
    </dgm:pt>
    <dgm:pt modelId="{A84ECDF8-6732-4C81-B633-12CB22E71BE0}">
      <dgm:prSet phldrT="[Text]" custT="1"/>
      <dgm:spPr/>
      <dgm:t>
        <a:bodyPr/>
        <a:lstStyle/>
        <a:p>
          <a:r>
            <a:rPr lang="el-GR" sz="1600" dirty="0" smtClean="0"/>
            <a:t>Ανασχεδιασμένο</a:t>
          </a:r>
        </a:p>
        <a:p>
          <a:r>
            <a:rPr lang="el-GR" sz="1600" dirty="0" smtClean="0"/>
            <a:t> Προϊόν/</a:t>
          </a:r>
        </a:p>
        <a:p>
          <a:r>
            <a:rPr lang="el-GR" sz="1600" dirty="0" smtClean="0"/>
            <a:t>Υπηρεσία</a:t>
          </a:r>
        </a:p>
      </dgm:t>
    </dgm:pt>
    <dgm:pt modelId="{E7A52764-0BC6-4B84-B947-2AC7AB31701B}" type="parTrans" cxnId="{389DD4DF-FE5A-4EBD-B9BE-EC2042D19826}">
      <dgm:prSet/>
      <dgm:spPr/>
      <dgm:t>
        <a:bodyPr/>
        <a:lstStyle/>
        <a:p>
          <a:endParaRPr lang="en-US" sz="1600"/>
        </a:p>
      </dgm:t>
    </dgm:pt>
    <dgm:pt modelId="{9FC9D1A7-722E-4014-9ADB-22FF97151D35}" type="sibTrans" cxnId="{389DD4DF-FE5A-4EBD-B9BE-EC2042D19826}">
      <dgm:prSet/>
      <dgm:spPr/>
      <dgm:t>
        <a:bodyPr/>
        <a:lstStyle/>
        <a:p>
          <a:endParaRPr lang="en-US" sz="1600"/>
        </a:p>
      </dgm:t>
    </dgm:pt>
    <dgm:pt modelId="{1DAFC006-D2BC-4F99-981E-4917FF9D3A44}">
      <dgm:prSet phldrT="[Text]" custT="1"/>
      <dgm:spPr/>
      <dgm:t>
        <a:bodyPr/>
        <a:lstStyle/>
        <a:p>
          <a:r>
            <a:rPr lang="el-GR" sz="1600" dirty="0" smtClean="0"/>
            <a:t>Αγορά και πελάτες</a:t>
          </a:r>
        </a:p>
      </dgm:t>
    </dgm:pt>
    <dgm:pt modelId="{4EEAE287-88C5-4D57-AF74-26190F52F74E}" type="parTrans" cxnId="{E6E1AD1F-1A22-4556-9D01-B93E2B9E782C}">
      <dgm:prSet/>
      <dgm:spPr/>
      <dgm:t>
        <a:bodyPr/>
        <a:lstStyle/>
        <a:p>
          <a:endParaRPr lang="en-US" sz="1600"/>
        </a:p>
      </dgm:t>
    </dgm:pt>
    <dgm:pt modelId="{7FFB4DE0-9DC4-4DC6-8FC4-F98FD2D2A36F}" type="sibTrans" cxnId="{E6E1AD1F-1A22-4556-9D01-B93E2B9E782C}">
      <dgm:prSet/>
      <dgm:spPr/>
      <dgm:t>
        <a:bodyPr/>
        <a:lstStyle/>
        <a:p>
          <a:endParaRPr lang="en-US" sz="1600"/>
        </a:p>
      </dgm:t>
    </dgm:pt>
    <dgm:pt modelId="{FE652EB3-18F6-4C03-A658-5A3F1636D5FC}" type="pres">
      <dgm:prSet presAssocID="{8F119895-7029-4740-8555-BEEE3907119C}" presName="Name0" presStyleCnt="0">
        <dgm:presLayoutVars>
          <dgm:dir/>
          <dgm:resizeHandles val="exact"/>
        </dgm:presLayoutVars>
      </dgm:prSet>
      <dgm:spPr/>
    </dgm:pt>
    <dgm:pt modelId="{94E32F51-A4EC-48BA-BED4-A38CBD4952C9}" type="pres">
      <dgm:prSet presAssocID="{467721C2-D82E-48AF-A8DF-300253681ABE}" presName="parTxOnly" presStyleLbl="node1" presStyleIdx="0" presStyleCnt="5" custScaleX="51398" custScaleY="96613">
        <dgm:presLayoutVars>
          <dgm:bulletEnabled val="1"/>
        </dgm:presLayoutVars>
      </dgm:prSet>
      <dgm:spPr/>
      <dgm:t>
        <a:bodyPr/>
        <a:lstStyle/>
        <a:p>
          <a:endParaRPr lang="en-US"/>
        </a:p>
      </dgm:t>
    </dgm:pt>
    <dgm:pt modelId="{A8237F97-5503-419A-B855-4F9FDE70A309}" type="pres">
      <dgm:prSet presAssocID="{5769AAC3-763B-46AC-BA7A-2EB951AFAC25}" presName="parSpace" presStyleCnt="0"/>
      <dgm:spPr/>
    </dgm:pt>
    <dgm:pt modelId="{D15BA996-6808-455F-8625-5BF72AF444A0}" type="pres">
      <dgm:prSet presAssocID="{E20D4ACC-CE7C-4244-9E76-CAA7EA607D00}" presName="parTxOnly" presStyleLbl="node1" presStyleIdx="1" presStyleCnt="5" custScaleX="67124" custScaleY="98978">
        <dgm:presLayoutVars>
          <dgm:bulletEnabled val="1"/>
        </dgm:presLayoutVars>
      </dgm:prSet>
      <dgm:spPr/>
      <dgm:t>
        <a:bodyPr/>
        <a:lstStyle/>
        <a:p>
          <a:endParaRPr lang="en-US"/>
        </a:p>
      </dgm:t>
    </dgm:pt>
    <dgm:pt modelId="{2DFFB1D1-0061-4360-817E-9D6CD331619C}" type="pres">
      <dgm:prSet presAssocID="{BF42CD72-88C7-4D4C-88FA-FA1B4CFE9890}" presName="parSpace" presStyleCnt="0"/>
      <dgm:spPr/>
    </dgm:pt>
    <dgm:pt modelId="{42819C6E-7638-4BB4-A546-53B9D8FF2031}" type="pres">
      <dgm:prSet presAssocID="{2FBB015E-B3EB-48B6-9149-E2D9D6B56F52}" presName="parTxOnly" presStyleLbl="node1" presStyleIdx="2" presStyleCnt="5" custScaleX="57636" custScaleY="98170">
        <dgm:presLayoutVars>
          <dgm:bulletEnabled val="1"/>
        </dgm:presLayoutVars>
      </dgm:prSet>
      <dgm:spPr/>
      <dgm:t>
        <a:bodyPr/>
        <a:lstStyle/>
        <a:p>
          <a:endParaRPr lang="en-US"/>
        </a:p>
      </dgm:t>
    </dgm:pt>
    <dgm:pt modelId="{3781D9C1-5CC3-405D-918B-5CBD89D539B1}" type="pres">
      <dgm:prSet presAssocID="{CA92348B-89D4-4C84-B45D-0806FDA02704}" presName="parSpace" presStyleCnt="0"/>
      <dgm:spPr/>
    </dgm:pt>
    <dgm:pt modelId="{BC58DC6F-D05A-4991-AAC3-92FE1C0ACECE}" type="pres">
      <dgm:prSet presAssocID="{A84ECDF8-6732-4C81-B633-12CB22E71BE0}" presName="parTxOnly" presStyleLbl="node1" presStyleIdx="3" presStyleCnt="5" custScaleX="72155" custScaleY="99061">
        <dgm:presLayoutVars>
          <dgm:bulletEnabled val="1"/>
        </dgm:presLayoutVars>
      </dgm:prSet>
      <dgm:spPr/>
      <dgm:t>
        <a:bodyPr/>
        <a:lstStyle/>
        <a:p>
          <a:endParaRPr lang="en-US"/>
        </a:p>
      </dgm:t>
    </dgm:pt>
    <dgm:pt modelId="{9C827496-6386-45EC-A052-EFD5F042B26A}" type="pres">
      <dgm:prSet presAssocID="{9FC9D1A7-722E-4014-9ADB-22FF97151D35}" presName="parSpace" presStyleCnt="0"/>
      <dgm:spPr/>
    </dgm:pt>
    <dgm:pt modelId="{B78A55E3-0B4B-4B5B-AA79-2011A12BDFFE}" type="pres">
      <dgm:prSet presAssocID="{1DAFC006-D2BC-4F99-981E-4917FF9D3A44}" presName="parTxOnly" presStyleLbl="node1" presStyleIdx="4" presStyleCnt="5" custScaleX="72871" custScaleY="98797">
        <dgm:presLayoutVars>
          <dgm:bulletEnabled val="1"/>
        </dgm:presLayoutVars>
      </dgm:prSet>
      <dgm:spPr/>
      <dgm:t>
        <a:bodyPr/>
        <a:lstStyle/>
        <a:p>
          <a:endParaRPr lang="en-US"/>
        </a:p>
      </dgm:t>
    </dgm:pt>
  </dgm:ptLst>
  <dgm:cxnLst>
    <dgm:cxn modelId="{7307DFB3-2176-45FE-8105-908BC035973D}" srcId="{8F119895-7029-4740-8555-BEEE3907119C}" destId="{E20D4ACC-CE7C-4244-9E76-CAA7EA607D00}" srcOrd="1" destOrd="0" parTransId="{9676644E-5634-41B1-A02F-6CD836FA8DFD}" sibTransId="{BF42CD72-88C7-4D4C-88FA-FA1B4CFE9890}"/>
    <dgm:cxn modelId="{323A095B-2495-497F-8782-83E7E4AFB7EC}" type="presOf" srcId="{8F119895-7029-4740-8555-BEEE3907119C}" destId="{FE652EB3-18F6-4C03-A658-5A3F1636D5FC}" srcOrd="0" destOrd="0" presId="urn:microsoft.com/office/officeart/2005/8/layout/hChevron3"/>
    <dgm:cxn modelId="{1617E907-CFBD-4E50-A3B6-5A141ECA625F}" type="presOf" srcId="{A84ECDF8-6732-4C81-B633-12CB22E71BE0}" destId="{BC58DC6F-D05A-4991-AAC3-92FE1C0ACECE}" srcOrd="0" destOrd="0" presId="urn:microsoft.com/office/officeart/2005/8/layout/hChevron3"/>
    <dgm:cxn modelId="{5B4CB3C1-3062-42B7-86A9-633AA2A6AC96}" type="presOf" srcId="{467721C2-D82E-48AF-A8DF-300253681ABE}" destId="{94E32F51-A4EC-48BA-BED4-A38CBD4952C9}" srcOrd="0" destOrd="0" presId="urn:microsoft.com/office/officeart/2005/8/layout/hChevron3"/>
    <dgm:cxn modelId="{389DD4DF-FE5A-4EBD-B9BE-EC2042D19826}" srcId="{8F119895-7029-4740-8555-BEEE3907119C}" destId="{A84ECDF8-6732-4C81-B633-12CB22E71BE0}" srcOrd="3" destOrd="0" parTransId="{E7A52764-0BC6-4B84-B947-2AC7AB31701B}" sibTransId="{9FC9D1A7-722E-4014-9ADB-22FF97151D35}"/>
    <dgm:cxn modelId="{3246F6E3-984E-485A-BBD3-988ACE85B545}" srcId="{8F119895-7029-4740-8555-BEEE3907119C}" destId="{2FBB015E-B3EB-48B6-9149-E2D9D6B56F52}" srcOrd="2" destOrd="0" parTransId="{774B320D-1753-42CB-83E5-521789D9E7EB}" sibTransId="{CA92348B-89D4-4C84-B45D-0806FDA02704}"/>
    <dgm:cxn modelId="{FEA22121-436B-4784-A0EA-3F86A6783BE8}" srcId="{8F119895-7029-4740-8555-BEEE3907119C}" destId="{467721C2-D82E-48AF-A8DF-300253681ABE}" srcOrd="0" destOrd="0" parTransId="{C50A910C-5D89-4DBC-9CFD-16384306D004}" sibTransId="{5769AAC3-763B-46AC-BA7A-2EB951AFAC25}"/>
    <dgm:cxn modelId="{0C2BAAD6-1546-44E0-AA25-89A5459D7F1A}" type="presOf" srcId="{E20D4ACC-CE7C-4244-9E76-CAA7EA607D00}" destId="{D15BA996-6808-455F-8625-5BF72AF444A0}" srcOrd="0" destOrd="0" presId="urn:microsoft.com/office/officeart/2005/8/layout/hChevron3"/>
    <dgm:cxn modelId="{91699C05-9449-448B-A235-86DE2347D289}" type="presOf" srcId="{1DAFC006-D2BC-4F99-981E-4917FF9D3A44}" destId="{B78A55E3-0B4B-4B5B-AA79-2011A12BDFFE}" srcOrd="0" destOrd="0" presId="urn:microsoft.com/office/officeart/2005/8/layout/hChevron3"/>
    <dgm:cxn modelId="{E6E1AD1F-1A22-4556-9D01-B93E2B9E782C}" srcId="{8F119895-7029-4740-8555-BEEE3907119C}" destId="{1DAFC006-D2BC-4F99-981E-4917FF9D3A44}" srcOrd="4" destOrd="0" parTransId="{4EEAE287-88C5-4D57-AF74-26190F52F74E}" sibTransId="{7FFB4DE0-9DC4-4DC6-8FC4-F98FD2D2A36F}"/>
    <dgm:cxn modelId="{68B99C4D-394C-477A-8359-90C70722A041}" type="presOf" srcId="{2FBB015E-B3EB-48B6-9149-E2D9D6B56F52}" destId="{42819C6E-7638-4BB4-A546-53B9D8FF2031}" srcOrd="0" destOrd="0" presId="urn:microsoft.com/office/officeart/2005/8/layout/hChevron3"/>
    <dgm:cxn modelId="{5C64C86B-F7C4-40F0-9824-0450CA8FE999}" type="presParOf" srcId="{FE652EB3-18F6-4C03-A658-5A3F1636D5FC}" destId="{94E32F51-A4EC-48BA-BED4-A38CBD4952C9}" srcOrd="0" destOrd="0" presId="urn:microsoft.com/office/officeart/2005/8/layout/hChevron3"/>
    <dgm:cxn modelId="{DD147034-1165-4DA4-9E63-3ECD534DE688}" type="presParOf" srcId="{FE652EB3-18F6-4C03-A658-5A3F1636D5FC}" destId="{A8237F97-5503-419A-B855-4F9FDE70A309}" srcOrd="1" destOrd="0" presId="urn:microsoft.com/office/officeart/2005/8/layout/hChevron3"/>
    <dgm:cxn modelId="{3C9E9270-E389-482D-9555-E5415FF46290}" type="presParOf" srcId="{FE652EB3-18F6-4C03-A658-5A3F1636D5FC}" destId="{D15BA996-6808-455F-8625-5BF72AF444A0}" srcOrd="2" destOrd="0" presId="urn:microsoft.com/office/officeart/2005/8/layout/hChevron3"/>
    <dgm:cxn modelId="{C2A8FC71-C2AA-4023-BDD9-66C5E37C0212}" type="presParOf" srcId="{FE652EB3-18F6-4C03-A658-5A3F1636D5FC}" destId="{2DFFB1D1-0061-4360-817E-9D6CD331619C}" srcOrd="3" destOrd="0" presId="urn:microsoft.com/office/officeart/2005/8/layout/hChevron3"/>
    <dgm:cxn modelId="{6F9AE3BC-C4A0-44FD-B285-7647F2AFAB14}" type="presParOf" srcId="{FE652EB3-18F6-4C03-A658-5A3F1636D5FC}" destId="{42819C6E-7638-4BB4-A546-53B9D8FF2031}" srcOrd="4" destOrd="0" presId="urn:microsoft.com/office/officeart/2005/8/layout/hChevron3"/>
    <dgm:cxn modelId="{DA3EBD1F-9D0A-4614-91F0-3C4BC5FAA74D}" type="presParOf" srcId="{FE652EB3-18F6-4C03-A658-5A3F1636D5FC}" destId="{3781D9C1-5CC3-405D-918B-5CBD89D539B1}" srcOrd="5" destOrd="0" presId="urn:microsoft.com/office/officeart/2005/8/layout/hChevron3"/>
    <dgm:cxn modelId="{7EF5D85F-9CBE-478D-A708-F04B92F9D348}" type="presParOf" srcId="{FE652EB3-18F6-4C03-A658-5A3F1636D5FC}" destId="{BC58DC6F-D05A-4991-AAC3-92FE1C0ACECE}" srcOrd="6" destOrd="0" presId="urn:microsoft.com/office/officeart/2005/8/layout/hChevron3"/>
    <dgm:cxn modelId="{6F86878C-5D5C-4176-BE5E-FCB35E1CCD58}" type="presParOf" srcId="{FE652EB3-18F6-4C03-A658-5A3F1636D5FC}" destId="{9C827496-6386-45EC-A052-EFD5F042B26A}" srcOrd="7" destOrd="0" presId="urn:microsoft.com/office/officeart/2005/8/layout/hChevron3"/>
    <dgm:cxn modelId="{C5675606-876F-4FC2-B16B-61B6A59821F7}" type="presParOf" srcId="{FE652EB3-18F6-4C03-A658-5A3F1636D5FC}" destId="{B78A55E3-0B4B-4B5B-AA79-2011A12BDFFE}" srcOrd="8"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E32F51-A4EC-48BA-BED4-A38CBD4952C9}">
      <dsp:nvSpPr>
        <dsp:cNvPr id="0" name=""/>
        <dsp:cNvSpPr/>
      </dsp:nvSpPr>
      <dsp:spPr>
        <a:xfrm>
          <a:off x="608" y="1640217"/>
          <a:ext cx="1361418" cy="1245527"/>
        </a:xfrm>
        <a:prstGeom prst="homePlate">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96012" tIns="48006" rIns="24003" bIns="48006" numCol="1" spcCol="1270" anchor="ctr" anchorCtr="0">
          <a:noAutofit/>
        </a:bodyPr>
        <a:lstStyle/>
        <a:p>
          <a:pPr lvl="0" algn="ctr" defTabSz="800100">
            <a:lnSpc>
              <a:spcPct val="90000"/>
            </a:lnSpc>
            <a:spcBef>
              <a:spcPct val="0"/>
            </a:spcBef>
            <a:spcAft>
              <a:spcPct val="35000"/>
            </a:spcAft>
          </a:pPr>
          <a:r>
            <a:rPr lang="el-GR" sz="1800" kern="1200" dirty="0" smtClean="0"/>
            <a:t>Πρόβλημα</a:t>
          </a:r>
          <a:endParaRPr lang="en-US" sz="1800" kern="1200" dirty="0"/>
        </a:p>
      </dsp:txBody>
      <dsp:txXfrm>
        <a:off x="608" y="1640217"/>
        <a:ext cx="1050036" cy="1245527"/>
      </dsp:txXfrm>
    </dsp:sp>
    <dsp:sp modelId="{D15BA996-6808-455F-8625-5BF72AF444A0}">
      <dsp:nvSpPr>
        <dsp:cNvPr id="0" name=""/>
        <dsp:cNvSpPr/>
      </dsp:nvSpPr>
      <dsp:spPr>
        <a:xfrm>
          <a:off x="724106" y="1631580"/>
          <a:ext cx="2140989" cy="1262802"/>
        </a:xfrm>
        <a:prstGeom prst="chevron">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lang="el-GR" sz="1800" kern="1200" dirty="0" smtClean="0"/>
            <a:t>Ανάγκη</a:t>
          </a:r>
          <a:endParaRPr lang="en-US" sz="1800" kern="1200" dirty="0"/>
        </a:p>
      </dsp:txBody>
      <dsp:txXfrm>
        <a:off x="1355507" y="1631580"/>
        <a:ext cx="878187" cy="1262802"/>
      </dsp:txXfrm>
    </dsp:sp>
    <dsp:sp modelId="{42819C6E-7638-4BB4-A546-53B9D8FF2031}">
      <dsp:nvSpPr>
        <dsp:cNvPr id="0" name=""/>
        <dsp:cNvSpPr/>
      </dsp:nvSpPr>
      <dsp:spPr>
        <a:xfrm>
          <a:off x="2227175" y="1636734"/>
          <a:ext cx="1838360" cy="1252493"/>
        </a:xfrm>
        <a:prstGeom prst="chevron">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lang="el-GR" sz="1800" kern="1200" dirty="0" smtClean="0"/>
            <a:t>Ιδέα</a:t>
          </a:r>
          <a:endParaRPr lang="en-US" sz="1800" kern="1200" dirty="0"/>
        </a:p>
      </dsp:txBody>
      <dsp:txXfrm>
        <a:off x="2853422" y="1636734"/>
        <a:ext cx="585867" cy="1252493"/>
      </dsp:txXfrm>
    </dsp:sp>
    <dsp:sp modelId="{BC58DC6F-D05A-4991-AAC3-92FE1C0ACECE}">
      <dsp:nvSpPr>
        <dsp:cNvPr id="0" name=""/>
        <dsp:cNvSpPr/>
      </dsp:nvSpPr>
      <dsp:spPr>
        <a:xfrm>
          <a:off x="3427614" y="1631050"/>
          <a:ext cx="2249117" cy="1263861"/>
        </a:xfrm>
        <a:prstGeom prst="chevron">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lang="el-GR" sz="1800" kern="1200" dirty="0" smtClean="0"/>
            <a:t>Προϊόν/</a:t>
          </a:r>
        </a:p>
        <a:p>
          <a:pPr lvl="0" algn="ctr" defTabSz="800100">
            <a:lnSpc>
              <a:spcPct val="90000"/>
            </a:lnSpc>
            <a:spcBef>
              <a:spcPct val="0"/>
            </a:spcBef>
            <a:spcAft>
              <a:spcPct val="35000"/>
            </a:spcAft>
          </a:pPr>
          <a:r>
            <a:rPr lang="el-GR" sz="1800" kern="1200" dirty="0" smtClean="0"/>
            <a:t>Υπηρεσία</a:t>
          </a:r>
        </a:p>
      </dsp:txBody>
      <dsp:txXfrm>
        <a:off x="4059545" y="1631050"/>
        <a:ext cx="985256" cy="1263861"/>
      </dsp:txXfrm>
    </dsp:sp>
    <dsp:sp modelId="{B78A55E3-0B4B-4B5B-AA79-2011A12BDFFE}">
      <dsp:nvSpPr>
        <dsp:cNvPr id="0" name=""/>
        <dsp:cNvSpPr/>
      </dsp:nvSpPr>
      <dsp:spPr>
        <a:xfrm>
          <a:off x="5038811" y="1625060"/>
          <a:ext cx="2099716" cy="1275841"/>
        </a:xfrm>
        <a:prstGeom prst="chevron">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lang="el-GR" sz="1800" kern="1200" dirty="0" smtClean="0"/>
            <a:t>Αγορά και πελάτες</a:t>
          </a:r>
        </a:p>
      </dsp:txBody>
      <dsp:txXfrm>
        <a:off x="5676732" y="1625060"/>
        <a:ext cx="823875" cy="12758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E32F51-A4EC-48BA-BED4-A38CBD4952C9}">
      <dsp:nvSpPr>
        <dsp:cNvPr id="0" name=""/>
        <dsp:cNvSpPr/>
      </dsp:nvSpPr>
      <dsp:spPr>
        <a:xfrm>
          <a:off x="629" y="1668879"/>
          <a:ext cx="1580308" cy="1188204"/>
        </a:xfrm>
        <a:prstGeom prst="homePlate">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96012" tIns="48006" rIns="24003" bIns="48006" numCol="1" spcCol="1270" anchor="ctr" anchorCtr="0">
          <a:noAutofit/>
        </a:bodyPr>
        <a:lstStyle/>
        <a:p>
          <a:pPr lvl="0" algn="ctr" defTabSz="800100">
            <a:lnSpc>
              <a:spcPct val="90000"/>
            </a:lnSpc>
            <a:spcBef>
              <a:spcPct val="0"/>
            </a:spcBef>
            <a:spcAft>
              <a:spcPct val="35000"/>
            </a:spcAft>
          </a:pPr>
          <a:r>
            <a:rPr lang="el-GR" sz="1800" kern="1200" dirty="0" smtClean="0"/>
            <a:t>Τεχνολογία ή Καινοτομία</a:t>
          </a:r>
          <a:endParaRPr lang="en-US" sz="1800" kern="1200" dirty="0"/>
        </a:p>
      </dsp:txBody>
      <dsp:txXfrm>
        <a:off x="629" y="1668879"/>
        <a:ext cx="1283257" cy="1188204"/>
      </dsp:txXfrm>
    </dsp:sp>
    <dsp:sp modelId="{D15BA996-6808-455F-8625-5BF72AF444A0}">
      <dsp:nvSpPr>
        <dsp:cNvPr id="0" name=""/>
        <dsp:cNvSpPr/>
      </dsp:nvSpPr>
      <dsp:spPr>
        <a:xfrm>
          <a:off x="966008" y="1654336"/>
          <a:ext cx="2063828" cy="1217290"/>
        </a:xfrm>
        <a:prstGeom prst="chevron">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lang="el-GR" sz="1800" kern="1200" dirty="0" smtClean="0"/>
            <a:t>Χρήσεις	</a:t>
          </a:r>
          <a:endParaRPr lang="en-US" sz="1800" kern="1200" dirty="0"/>
        </a:p>
      </dsp:txBody>
      <dsp:txXfrm>
        <a:off x="1574653" y="1654336"/>
        <a:ext cx="846538" cy="1217290"/>
      </dsp:txXfrm>
    </dsp:sp>
    <dsp:sp modelId="{42819C6E-7638-4BB4-A546-53B9D8FF2031}">
      <dsp:nvSpPr>
        <dsp:cNvPr id="0" name=""/>
        <dsp:cNvSpPr/>
      </dsp:nvSpPr>
      <dsp:spPr>
        <a:xfrm>
          <a:off x="2414906" y="1659304"/>
          <a:ext cx="1772105" cy="1207353"/>
        </a:xfrm>
        <a:prstGeom prst="chevron">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lang="el-GR" sz="1800" kern="1200" dirty="0" smtClean="0"/>
            <a:t>Ιδέα</a:t>
          </a:r>
          <a:endParaRPr lang="en-US" sz="1800" kern="1200" dirty="0"/>
        </a:p>
      </dsp:txBody>
      <dsp:txXfrm>
        <a:off x="3018583" y="1659304"/>
        <a:ext cx="564752" cy="1207353"/>
      </dsp:txXfrm>
    </dsp:sp>
    <dsp:sp modelId="{BC58DC6F-D05A-4991-AAC3-92FE1C0ACECE}">
      <dsp:nvSpPr>
        <dsp:cNvPr id="0" name=""/>
        <dsp:cNvSpPr/>
      </dsp:nvSpPr>
      <dsp:spPr>
        <a:xfrm>
          <a:off x="3572082" y="1653825"/>
          <a:ext cx="2218513" cy="1218311"/>
        </a:xfrm>
        <a:prstGeom prst="chevron">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lang="el-GR" sz="1800" kern="1200" dirty="0" smtClean="0"/>
            <a:t>Προϊόν/</a:t>
          </a:r>
        </a:p>
        <a:p>
          <a:pPr lvl="0" algn="ctr" defTabSz="800100">
            <a:lnSpc>
              <a:spcPct val="90000"/>
            </a:lnSpc>
            <a:spcBef>
              <a:spcPct val="0"/>
            </a:spcBef>
            <a:spcAft>
              <a:spcPct val="35000"/>
            </a:spcAft>
          </a:pPr>
          <a:r>
            <a:rPr lang="el-GR" sz="1800" kern="1200" dirty="0" smtClean="0"/>
            <a:t>Υπηρεσία</a:t>
          </a:r>
        </a:p>
      </dsp:txBody>
      <dsp:txXfrm>
        <a:off x="4181238" y="1653825"/>
        <a:ext cx="1000202" cy="1218311"/>
      </dsp:txXfrm>
    </dsp:sp>
    <dsp:sp modelId="{B78A55E3-0B4B-4B5B-AA79-2011A12BDFFE}">
      <dsp:nvSpPr>
        <dsp:cNvPr id="0" name=""/>
        <dsp:cNvSpPr/>
      </dsp:nvSpPr>
      <dsp:spPr>
        <a:xfrm>
          <a:off x="5175665" y="1655449"/>
          <a:ext cx="2240528" cy="1215064"/>
        </a:xfrm>
        <a:prstGeom prst="chevron">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lang="el-GR" sz="1800" kern="1200" dirty="0" smtClean="0"/>
            <a:t>Αγορά και πελάτες</a:t>
          </a:r>
        </a:p>
      </dsp:txBody>
      <dsp:txXfrm>
        <a:off x="5783197" y="1655449"/>
        <a:ext cx="1025464" cy="121506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E32F51-A4EC-48BA-BED4-A38CBD4952C9}">
      <dsp:nvSpPr>
        <dsp:cNvPr id="0" name=""/>
        <dsp:cNvSpPr/>
      </dsp:nvSpPr>
      <dsp:spPr>
        <a:xfrm>
          <a:off x="600" y="1696890"/>
          <a:ext cx="1505798" cy="1132182"/>
        </a:xfrm>
        <a:prstGeom prst="homePlate">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5344" tIns="42672" rIns="21336" bIns="42672" numCol="1" spcCol="1270" anchor="ctr" anchorCtr="0">
          <a:noAutofit/>
        </a:bodyPr>
        <a:lstStyle/>
        <a:p>
          <a:pPr lvl="0" algn="ctr" defTabSz="711200">
            <a:lnSpc>
              <a:spcPct val="90000"/>
            </a:lnSpc>
            <a:spcBef>
              <a:spcPct val="0"/>
            </a:spcBef>
            <a:spcAft>
              <a:spcPct val="35000"/>
            </a:spcAft>
          </a:pPr>
          <a:r>
            <a:rPr lang="el-GR" sz="1600" kern="1200" dirty="0" smtClean="0"/>
            <a:t>Προϊόν ή Υπηρεσία</a:t>
          </a:r>
          <a:endParaRPr lang="en-US" sz="1600" kern="1200" dirty="0"/>
        </a:p>
      </dsp:txBody>
      <dsp:txXfrm>
        <a:off x="600" y="1696890"/>
        <a:ext cx="1222753" cy="1132182"/>
      </dsp:txXfrm>
    </dsp:sp>
    <dsp:sp modelId="{D15BA996-6808-455F-8625-5BF72AF444A0}">
      <dsp:nvSpPr>
        <dsp:cNvPr id="0" name=""/>
        <dsp:cNvSpPr/>
      </dsp:nvSpPr>
      <dsp:spPr>
        <a:xfrm>
          <a:off x="920462" y="1683033"/>
          <a:ext cx="1966520" cy="1159896"/>
        </a:xfrm>
        <a:prstGeom prst="chevron">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lvl="0" algn="ctr" defTabSz="711200">
            <a:lnSpc>
              <a:spcPct val="90000"/>
            </a:lnSpc>
            <a:spcBef>
              <a:spcPct val="0"/>
            </a:spcBef>
            <a:spcAft>
              <a:spcPct val="35000"/>
            </a:spcAft>
          </a:pPr>
          <a:r>
            <a:rPr lang="el-GR" sz="1600" kern="1200" dirty="0" smtClean="0"/>
            <a:t>Νέες Χρήσεις	</a:t>
          </a:r>
          <a:endParaRPr lang="en-US" sz="1600" kern="1200" dirty="0"/>
        </a:p>
      </dsp:txBody>
      <dsp:txXfrm>
        <a:off x="1500410" y="1683033"/>
        <a:ext cx="806624" cy="1159896"/>
      </dsp:txXfrm>
    </dsp:sp>
    <dsp:sp modelId="{42819C6E-7638-4BB4-A546-53B9D8FF2031}">
      <dsp:nvSpPr>
        <dsp:cNvPr id="0" name=""/>
        <dsp:cNvSpPr/>
      </dsp:nvSpPr>
      <dsp:spPr>
        <a:xfrm>
          <a:off x="2301046" y="1687767"/>
          <a:ext cx="1688552" cy="1150428"/>
        </a:xfrm>
        <a:prstGeom prst="chevron">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lvl="0" algn="ctr" defTabSz="711200">
            <a:lnSpc>
              <a:spcPct val="90000"/>
            </a:lnSpc>
            <a:spcBef>
              <a:spcPct val="0"/>
            </a:spcBef>
            <a:spcAft>
              <a:spcPct val="35000"/>
            </a:spcAft>
          </a:pPr>
          <a:r>
            <a:rPr lang="el-GR" sz="1600" kern="1200" dirty="0" smtClean="0"/>
            <a:t>Ιδέα</a:t>
          </a:r>
          <a:endParaRPr lang="en-US" sz="1600" kern="1200" dirty="0"/>
        </a:p>
      </dsp:txBody>
      <dsp:txXfrm>
        <a:off x="2876260" y="1687767"/>
        <a:ext cx="538124" cy="1150428"/>
      </dsp:txXfrm>
    </dsp:sp>
    <dsp:sp modelId="{BC58DC6F-D05A-4991-AAC3-92FE1C0ACECE}">
      <dsp:nvSpPr>
        <dsp:cNvPr id="0" name=""/>
        <dsp:cNvSpPr/>
      </dsp:nvSpPr>
      <dsp:spPr>
        <a:xfrm>
          <a:off x="3403661" y="1682546"/>
          <a:ext cx="2113913" cy="1160869"/>
        </a:xfrm>
        <a:prstGeom prst="chevron">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lvl="0" algn="ctr" defTabSz="711200">
            <a:lnSpc>
              <a:spcPct val="90000"/>
            </a:lnSpc>
            <a:spcBef>
              <a:spcPct val="0"/>
            </a:spcBef>
            <a:spcAft>
              <a:spcPct val="35000"/>
            </a:spcAft>
          </a:pPr>
          <a:r>
            <a:rPr lang="el-GR" sz="1600" kern="1200" dirty="0" smtClean="0"/>
            <a:t>Ανασχεδιασμένο</a:t>
          </a:r>
        </a:p>
        <a:p>
          <a:pPr lvl="0" algn="ctr" defTabSz="711200">
            <a:lnSpc>
              <a:spcPct val="90000"/>
            </a:lnSpc>
            <a:spcBef>
              <a:spcPct val="0"/>
            </a:spcBef>
            <a:spcAft>
              <a:spcPct val="35000"/>
            </a:spcAft>
          </a:pPr>
          <a:r>
            <a:rPr lang="el-GR" sz="1600" kern="1200" dirty="0" smtClean="0"/>
            <a:t> Προϊόν/</a:t>
          </a:r>
        </a:p>
        <a:p>
          <a:pPr lvl="0" algn="ctr" defTabSz="711200">
            <a:lnSpc>
              <a:spcPct val="90000"/>
            </a:lnSpc>
            <a:spcBef>
              <a:spcPct val="0"/>
            </a:spcBef>
            <a:spcAft>
              <a:spcPct val="35000"/>
            </a:spcAft>
          </a:pPr>
          <a:r>
            <a:rPr lang="el-GR" sz="1600" kern="1200" dirty="0" smtClean="0"/>
            <a:t>Υπηρεσία</a:t>
          </a:r>
        </a:p>
      </dsp:txBody>
      <dsp:txXfrm>
        <a:off x="3984096" y="1682546"/>
        <a:ext cx="953044" cy="1160869"/>
      </dsp:txXfrm>
    </dsp:sp>
    <dsp:sp modelId="{B78A55E3-0B4B-4B5B-AA79-2011A12BDFFE}">
      <dsp:nvSpPr>
        <dsp:cNvPr id="0" name=""/>
        <dsp:cNvSpPr/>
      </dsp:nvSpPr>
      <dsp:spPr>
        <a:xfrm>
          <a:off x="4931638" y="1684093"/>
          <a:ext cx="2134889" cy="1157775"/>
        </a:xfrm>
        <a:prstGeom prst="chevron">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lvl="0" algn="ctr" defTabSz="711200">
            <a:lnSpc>
              <a:spcPct val="90000"/>
            </a:lnSpc>
            <a:spcBef>
              <a:spcPct val="0"/>
            </a:spcBef>
            <a:spcAft>
              <a:spcPct val="35000"/>
            </a:spcAft>
          </a:pPr>
          <a:r>
            <a:rPr lang="el-GR" sz="1600" kern="1200" dirty="0" smtClean="0"/>
            <a:t>Αγορά και πελάτες</a:t>
          </a:r>
        </a:p>
      </dsp:txBody>
      <dsp:txXfrm>
        <a:off x="5510526" y="1684093"/>
        <a:ext cx="977114" cy="1157775"/>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dirty="0"/>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pPr/>
              <a:t>26/10/2015</a:t>
            </a:fld>
            <a:endParaRPr lang="el-GR" dirty="0"/>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dirty="0"/>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dirty="0"/>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pPr/>
              <a:t>‹#›</a:t>
            </a:fld>
            <a:endParaRPr lang="el-GR" dirty="0"/>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en.wikipedia.org/wiki/Recession_of_1958"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smtClean="0"/>
              <a:t>Όταν υπάρχει καινοτομία στο </a:t>
            </a:r>
            <a:r>
              <a:rPr lang="en-US" dirty="0" smtClean="0"/>
              <a:t>input</a:t>
            </a:r>
            <a:r>
              <a:rPr lang="en-US" baseline="0" dirty="0" smtClean="0"/>
              <a:t> </a:t>
            </a:r>
            <a:r>
              <a:rPr lang="el-GR" baseline="0" dirty="0" smtClean="0"/>
              <a:t>και δεδομένου ότι υπάρχουν και οι δυο συνθήκες, τότε το καινοτομικό αποτέλεσμα είναι στα δεξιά</a:t>
            </a:r>
            <a:endParaRPr lang="en-US" dirty="0"/>
          </a:p>
        </p:txBody>
      </p:sp>
      <p:sp>
        <p:nvSpPr>
          <p:cNvPr id="4" name="Slide Number Placeholder 3"/>
          <p:cNvSpPr>
            <a:spLocks noGrp="1"/>
          </p:cNvSpPr>
          <p:nvPr>
            <p:ph type="sldNum" sz="quarter" idx="10"/>
          </p:nvPr>
        </p:nvSpPr>
        <p:spPr/>
        <p:txBody>
          <a:bodyPr/>
          <a:lstStyle/>
          <a:p>
            <a:fld id="{FEA2D21C-F9EB-44E9-B8DD-6F5D9B74F392}" type="slidenum">
              <a:rPr lang="en-US" smtClean="0"/>
              <a:t>11</a:t>
            </a:fld>
            <a:endParaRPr lang="en-US"/>
          </a:p>
        </p:txBody>
      </p:sp>
    </p:spTree>
    <p:extLst>
      <p:ext uri="{BB962C8B-B14F-4D97-AF65-F5344CB8AC3E}">
        <p14:creationId xmlns:p14="http://schemas.microsoft.com/office/powerpoint/2010/main" val="33481045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Innovation Union scoreboard </a:t>
            </a:r>
            <a:r>
              <a:rPr lang="el-GR" dirty="0" smtClean="0"/>
              <a:t>για</a:t>
            </a:r>
            <a:r>
              <a:rPr lang="el-GR" baseline="0" dirty="0" smtClean="0"/>
              <a:t> το 2013.</a:t>
            </a:r>
          </a:p>
          <a:p>
            <a:r>
              <a:rPr lang="el-GR" baseline="0" dirty="0" smtClean="0"/>
              <a:t>Ετήσιο </a:t>
            </a:r>
            <a:r>
              <a:rPr lang="en-US" baseline="0" dirty="0" smtClean="0"/>
              <a:t>report </a:t>
            </a:r>
            <a:r>
              <a:rPr lang="el-GR" baseline="0" dirty="0" smtClean="0"/>
              <a:t>για τον δείκτη καινοτομίας στην ΕΕ</a:t>
            </a:r>
            <a:endParaRPr lang="en-US" dirty="0"/>
          </a:p>
        </p:txBody>
      </p:sp>
      <p:sp>
        <p:nvSpPr>
          <p:cNvPr id="4" name="Slide Number Placeholder 3"/>
          <p:cNvSpPr>
            <a:spLocks noGrp="1"/>
          </p:cNvSpPr>
          <p:nvPr>
            <p:ph type="sldNum" sz="quarter" idx="10"/>
          </p:nvPr>
        </p:nvSpPr>
        <p:spPr/>
        <p:txBody>
          <a:bodyPr/>
          <a:lstStyle/>
          <a:p>
            <a:fld id="{FEA2D21C-F9EB-44E9-B8DD-6F5D9B74F392}" type="slidenum">
              <a:rPr lang="en-US" smtClean="0"/>
              <a:t>12</a:t>
            </a:fld>
            <a:endParaRPr lang="en-US"/>
          </a:p>
        </p:txBody>
      </p:sp>
    </p:spTree>
    <p:extLst>
      <p:ext uri="{BB962C8B-B14F-4D97-AF65-F5344CB8AC3E}">
        <p14:creationId xmlns:p14="http://schemas.microsoft.com/office/powerpoint/2010/main" val="28596736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http://en.wikipedia.org/wiki/Edsel</a:t>
            </a:r>
            <a:endParaRPr lang="el-GR" dirty="0" smtClean="0"/>
          </a:p>
          <a:p>
            <a:r>
              <a:rPr lang="en-US" dirty="0" smtClean="0"/>
              <a:t>One of the external forces working against the </a:t>
            </a:r>
            <a:r>
              <a:rPr lang="en-US" dirty="0" err="1" smtClean="0"/>
              <a:t>Edsel</a:t>
            </a:r>
            <a:r>
              <a:rPr lang="en-US" dirty="0" smtClean="0"/>
              <a:t> was the onset of an economic </a:t>
            </a:r>
            <a:r>
              <a:rPr lang="en-US" dirty="0" smtClean="0">
                <a:hlinkClick r:id="rId3" tooltip="Recession of 1958"/>
              </a:rPr>
              <a:t>recession</a:t>
            </a:r>
            <a:r>
              <a:rPr lang="en-US" dirty="0" smtClean="0"/>
              <a:t> in late 1957</a:t>
            </a:r>
            <a:endParaRPr lang="el-GR" dirty="0" smtClean="0"/>
          </a:p>
          <a:p>
            <a:r>
              <a:rPr lang="en-US" dirty="0" smtClean="0"/>
              <a:t>Wrong</a:t>
            </a:r>
            <a:r>
              <a:rPr lang="en-US" baseline="0" dirty="0" smtClean="0"/>
              <a:t> market research, competing pricewise with better cars of same brand with better perceived quality.</a:t>
            </a:r>
          </a:p>
          <a:p>
            <a:r>
              <a:rPr lang="en-US" baseline="0" dirty="0" smtClean="0"/>
              <a:t>Because of the recession, people shifted to less expensive and more efficient cars</a:t>
            </a:r>
          </a:p>
          <a:p>
            <a:endParaRPr lang="en-US" baseline="0" dirty="0" smtClean="0"/>
          </a:p>
          <a:p>
            <a:r>
              <a:rPr lang="en-US" dirty="0" smtClean="0"/>
              <a:t>http://content.time.com/time/specials/packages/article/0,28804,1898610_1898625_1898640,00.html</a:t>
            </a:r>
          </a:p>
          <a:p>
            <a:r>
              <a:rPr lang="en-US" dirty="0" smtClean="0"/>
              <a:t>Very expensive infrastructure</a:t>
            </a:r>
            <a:r>
              <a:rPr lang="en-US" baseline="0" dirty="0" smtClean="0"/>
              <a:t> (66 satellites) very poor service quality, very expensive phones, very expensive cost per call, Targeted market (developing countries started having cell phone infrastructure</a:t>
            </a:r>
          </a:p>
          <a:p>
            <a:endParaRPr lang="en-US" baseline="0" dirty="0" smtClean="0"/>
          </a:p>
          <a:p>
            <a:r>
              <a:rPr lang="en-US" dirty="0" smtClean="0"/>
              <a:t>http://en.wikipedia.org/wiki/Dot-com_bubble</a:t>
            </a:r>
            <a:endParaRPr lang="en-US" dirty="0"/>
          </a:p>
        </p:txBody>
      </p:sp>
      <p:sp>
        <p:nvSpPr>
          <p:cNvPr id="4" name="Slide Number Placeholder 3"/>
          <p:cNvSpPr>
            <a:spLocks noGrp="1"/>
          </p:cNvSpPr>
          <p:nvPr>
            <p:ph type="sldNum" sz="quarter" idx="10"/>
          </p:nvPr>
        </p:nvSpPr>
        <p:spPr/>
        <p:txBody>
          <a:bodyPr/>
          <a:lstStyle/>
          <a:p>
            <a:fld id="{FEA2D21C-F9EB-44E9-B8DD-6F5D9B74F392}" type="slidenum">
              <a:rPr lang="en-US" smtClean="0"/>
              <a:t>13</a:t>
            </a:fld>
            <a:endParaRPr lang="en-US"/>
          </a:p>
        </p:txBody>
      </p:sp>
    </p:spTree>
    <p:extLst>
      <p:ext uri="{BB962C8B-B14F-4D97-AF65-F5344CB8AC3E}">
        <p14:creationId xmlns:p14="http://schemas.microsoft.com/office/powerpoint/2010/main" val="8054305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smtClean="0"/>
              <a:t>Η</a:t>
            </a:r>
            <a:r>
              <a:rPr lang="el-GR" baseline="0" dirty="0" smtClean="0"/>
              <a:t> καινοτομία μπορεί να βρίσκεται ακόμα και στον τρόπο που συνεργάζονται μεταξύ τους οι εργαζόμενοι κάτι που να μην μπορεί να το μιμηθεί κανείς στην αγορά, αλλά και να μην το καταλαβαίνει η διοίκηση</a:t>
            </a:r>
          </a:p>
          <a:p>
            <a:endParaRPr lang="el-GR" baseline="0" dirty="0" smtClean="0"/>
          </a:p>
          <a:p>
            <a:r>
              <a:rPr lang="el-GR" baseline="0" dirty="0" smtClean="0"/>
              <a:t>Το </a:t>
            </a:r>
            <a:r>
              <a:rPr lang="en-US" baseline="0" dirty="0" smtClean="0"/>
              <a:t>iridium </a:t>
            </a:r>
            <a:r>
              <a:rPr lang="el-GR" baseline="0" dirty="0" smtClean="0"/>
              <a:t>της </a:t>
            </a:r>
            <a:r>
              <a:rPr lang="en-US" baseline="0" dirty="0" smtClean="0"/>
              <a:t>Motorola </a:t>
            </a:r>
            <a:r>
              <a:rPr lang="el-GR" baseline="0" dirty="0" smtClean="0"/>
              <a:t>ήταν δύσκολο να </a:t>
            </a:r>
            <a:r>
              <a:rPr lang="el-GR" baseline="0" dirty="0" err="1" smtClean="0"/>
              <a:t>τεσταριστεί</a:t>
            </a:r>
            <a:r>
              <a:rPr lang="el-GR" baseline="0" dirty="0" smtClean="0"/>
              <a:t> σαν υπηρεσία πριν χτιστεί και δαπανηθούν πόροι. Το αποτέλεσμα έδειξε ότι η τεχνολογία δεν απέδωσε όπως θα περίμεναν στα χαρτιά οι μηχανικοί</a:t>
            </a:r>
          </a:p>
          <a:p>
            <a:endParaRPr lang="el-GR" baseline="0" dirty="0" smtClean="0"/>
          </a:p>
          <a:p>
            <a:r>
              <a:rPr lang="el-GR" baseline="0" dirty="0" smtClean="0"/>
              <a:t>Συλλογή πληροφορίας συμπεριφοράς καταναλωτή στο </a:t>
            </a:r>
            <a:r>
              <a:rPr lang="en-US" baseline="0" dirty="0" smtClean="0"/>
              <a:t>supermarket </a:t>
            </a:r>
            <a:r>
              <a:rPr lang="el-GR" baseline="0" dirty="0" smtClean="0"/>
              <a:t>με </a:t>
            </a:r>
            <a:r>
              <a:rPr lang="en-US" baseline="0" dirty="0" smtClean="0"/>
              <a:t>eye tracking </a:t>
            </a:r>
            <a:r>
              <a:rPr lang="el-GR" baseline="0" dirty="0" smtClean="0"/>
              <a:t>και </a:t>
            </a:r>
            <a:r>
              <a:rPr lang="en-US" baseline="0" dirty="0" err="1" smtClean="0"/>
              <a:t>rfid</a:t>
            </a:r>
            <a:r>
              <a:rPr lang="en-US" baseline="0" dirty="0" smtClean="0"/>
              <a:t>. </a:t>
            </a:r>
            <a:r>
              <a:rPr lang="el-GR" baseline="0" dirty="0" smtClean="0"/>
              <a:t>Παλιά δεν μπορούσαν να ξέρουν αν την τελευταία στιγμή στο κατάστημα άλλαξε η γνώμη του καταναλωτή ή η άποψη του ήταν διαμορφωμένη από πριν</a:t>
            </a:r>
            <a:endParaRPr lang="en-US" dirty="0"/>
          </a:p>
        </p:txBody>
      </p:sp>
      <p:sp>
        <p:nvSpPr>
          <p:cNvPr id="4" name="Slide Number Placeholder 3"/>
          <p:cNvSpPr>
            <a:spLocks noGrp="1"/>
          </p:cNvSpPr>
          <p:nvPr>
            <p:ph type="sldNum" sz="quarter" idx="10"/>
          </p:nvPr>
        </p:nvSpPr>
        <p:spPr/>
        <p:txBody>
          <a:bodyPr/>
          <a:lstStyle/>
          <a:p>
            <a:fld id="{FEA2D21C-F9EB-44E9-B8DD-6F5D9B74F392}" type="slidenum">
              <a:rPr lang="en-US" smtClean="0"/>
              <a:t>14</a:t>
            </a:fld>
            <a:endParaRPr lang="en-US"/>
          </a:p>
        </p:txBody>
      </p:sp>
    </p:spTree>
    <p:extLst>
      <p:ext uri="{BB962C8B-B14F-4D97-AF65-F5344CB8AC3E}">
        <p14:creationId xmlns:p14="http://schemas.microsoft.com/office/powerpoint/2010/main" val="26764884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smtClean="0"/>
              <a:t>10 </a:t>
            </a:r>
            <a:r>
              <a:rPr lang="en-US" dirty="0" smtClean="0"/>
              <a:t>types</a:t>
            </a:r>
            <a:r>
              <a:rPr lang="en-US" baseline="0" dirty="0" smtClean="0"/>
              <a:t> of innovation (</a:t>
            </a:r>
            <a:r>
              <a:rPr lang="el-GR" baseline="0" dirty="0" smtClean="0"/>
              <a:t>έχω και ξεχωριστή διαφάνεια)</a:t>
            </a:r>
          </a:p>
          <a:p>
            <a:r>
              <a:rPr lang="el-GR" baseline="0" dirty="0" smtClean="0"/>
              <a:t>Η καινοτομία μπορεί να βρίσκεται όχι μόνο στο προϊόν αλλά σε οποιαδήποτε σημείο της εφοδιαστικής αλυσίδας ή της αλυσίδας αξίας (</a:t>
            </a:r>
            <a:r>
              <a:rPr lang="en-US" baseline="0" dirty="0" smtClean="0"/>
              <a:t>value chain). </a:t>
            </a:r>
            <a:r>
              <a:rPr lang="el-GR" baseline="0" dirty="0" smtClean="0"/>
              <a:t>Αρκεί μια εταιρία να βρει το σημείο στο οποίο υπερτερεί και να την κάνει να ξεχωρίσει.</a:t>
            </a:r>
          </a:p>
          <a:p>
            <a:endParaRPr lang="el-GR" baseline="0" dirty="0" smtClean="0"/>
          </a:p>
          <a:p>
            <a:r>
              <a:rPr lang="en-US" baseline="0" dirty="0" smtClean="0"/>
              <a:t>Dell: </a:t>
            </a:r>
            <a:r>
              <a:rPr lang="el-GR" baseline="0" dirty="0" smtClean="0"/>
              <a:t>δε δημιουργεί κόστη αποθήκευσης αφού τα </a:t>
            </a:r>
            <a:r>
              <a:rPr lang="en-US" baseline="0" dirty="0" smtClean="0"/>
              <a:t>components </a:t>
            </a:r>
            <a:r>
              <a:rPr lang="el-GR" baseline="0" dirty="0" smtClean="0"/>
              <a:t>παραγγέλνονται και </a:t>
            </a:r>
            <a:r>
              <a:rPr lang="el-GR" baseline="0" dirty="0" err="1" smtClean="0"/>
              <a:t>συναρμολογούνται</a:t>
            </a:r>
            <a:r>
              <a:rPr lang="el-GR" baseline="0" dirty="0" smtClean="0"/>
              <a:t> μετά την παραγγελία. Η υπηρεσία της αρχικά τουλάχιστον ήταν ότι μπορείς να φτιάξεις το </a:t>
            </a:r>
            <a:r>
              <a:rPr lang="en-US" baseline="0" dirty="0" smtClean="0"/>
              <a:t>laptop </a:t>
            </a:r>
            <a:r>
              <a:rPr lang="el-GR" baseline="0" dirty="0" smtClean="0"/>
              <a:t>σου όπως εσύ ήθελες και δεν υπήρχαν έτοιμα μοντέλα</a:t>
            </a:r>
          </a:p>
          <a:p>
            <a:endParaRPr lang="el-GR" baseline="0" dirty="0" smtClean="0"/>
          </a:p>
          <a:p>
            <a:r>
              <a:rPr lang="en-US" baseline="0" dirty="0" smtClean="0"/>
              <a:t>Walmart: </a:t>
            </a:r>
            <a:r>
              <a:rPr lang="el-GR" baseline="0" dirty="0" smtClean="0"/>
              <a:t>ανάγκασε όλους τους προμηθευτές να έχουν </a:t>
            </a:r>
            <a:r>
              <a:rPr lang="en-US" baseline="0" dirty="0" smtClean="0"/>
              <a:t>barcodes </a:t>
            </a:r>
            <a:r>
              <a:rPr lang="el-GR" baseline="0" dirty="0" smtClean="0"/>
              <a:t>και </a:t>
            </a:r>
            <a:r>
              <a:rPr lang="en-US" baseline="0" dirty="0" smtClean="0"/>
              <a:t>RFID </a:t>
            </a:r>
            <a:r>
              <a:rPr lang="el-GR" baseline="0" dirty="0" smtClean="0"/>
              <a:t>στις συσκευασίες τους ώστε να συλλέγουν πάρα πολλά δεδομένα συμπεριφοράς καταναλωτή. Έτσι κάνει καλύτερο </a:t>
            </a:r>
            <a:r>
              <a:rPr lang="en-US" baseline="0" dirty="0" smtClean="0"/>
              <a:t>forecasting </a:t>
            </a:r>
            <a:r>
              <a:rPr lang="el-GR" baseline="0" dirty="0" smtClean="0"/>
              <a:t>και δε δημιουργεί </a:t>
            </a:r>
            <a:r>
              <a:rPr lang="en-US" baseline="0" dirty="0" smtClean="0"/>
              <a:t>backlogs</a:t>
            </a:r>
            <a:endParaRPr lang="el-GR" baseline="0" dirty="0" smtClean="0"/>
          </a:p>
          <a:p>
            <a:endParaRPr lang="el-GR" baseline="0" dirty="0" smtClean="0"/>
          </a:p>
          <a:p>
            <a:r>
              <a:rPr lang="en-US" baseline="0" dirty="0" smtClean="0"/>
              <a:t>Siebel: No1 CRM </a:t>
            </a:r>
            <a:r>
              <a:rPr lang="el-GR" baseline="0" dirty="0" smtClean="0"/>
              <a:t>σύστημα με </a:t>
            </a:r>
            <a:r>
              <a:rPr lang="en-US" baseline="0" dirty="0" smtClean="0"/>
              <a:t>modular </a:t>
            </a:r>
            <a:r>
              <a:rPr lang="el-GR" baseline="0" dirty="0" smtClean="0"/>
              <a:t>σχεδίαση για να αυτοματοποιεί διαδικασίες διαχείρισης πελατών μέσα από πολλά κανάλια πωλήσεων (τηλέφωνο, </a:t>
            </a:r>
            <a:r>
              <a:rPr lang="en-US" baseline="0" dirty="0" smtClean="0"/>
              <a:t>e-shop, </a:t>
            </a:r>
            <a:r>
              <a:rPr lang="el-GR" baseline="0" dirty="0" smtClean="0"/>
              <a:t>κατάστημα </a:t>
            </a:r>
            <a:r>
              <a:rPr lang="el-GR" baseline="0" dirty="0" err="1" smtClean="0"/>
              <a:t>κλπ</a:t>
            </a:r>
            <a:r>
              <a:rPr lang="el-GR" baseline="0" dirty="0" smtClean="0"/>
              <a:t>)</a:t>
            </a:r>
          </a:p>
          <a:p>
            <a:endParaRPr lang="el-GR" baseline="0" dirty="0" smtClean="0"/>
          </a:p>
          <a:p>
            <a:r>
              <a:rPr lang="el-GR" baseline="0" dirty="0" smtClean="0"/>
              <a:t>Η </a:t>
            </a:r>
            <a:r>
              <a:rPr lang="en-US" baseline="0" dirty="0" smtClean="0"/>
              <a:t>GE Aviation </a:t>
            </a:r>
            <a:r>
              <a:rPr lang="el-GR" baseline="0" dirty="0" smtClean="0"/>
              <a:t>έφτιαξε τις δικές της διαδικασίες κατασκευής και συντήρησης κινητήρων αεροσκαφών που δε βασίζονταν σε κάποιο </a:t>
            </a:r>
            <a:r>
              <a:rPr lang="en-US" baseline="0" dirty="0" smtClean="0"/>
              <a:t>framework</a:t>
            </a:r>
            <a:r>
              <a:rPr lang="el-GR" baseline="0" dirty="0" smtClean="0"/>
              <a:t> (τις οποίες και δε μοιράζεται με άλλους)</a:t>
            </a:r>
            <a:r>
              <a:rPr lang="en-US" baseline="0" dirty="0" smtClean="0"/>
              <a:t> </a:t>
            </a:r>
            <a:r>
              <a:rPr lang="el-GR" baseline="0" dirty="0" smtClean="0"/>
              <a:t>για να μην μπορεί να αντιγραφεί</a:t>
            </a:r>
          </a:p>
          <a:p>
            <a:endParaRPr lang="en-US" baseline="0" dirty="0" smtClean="0"/>
          </a:p>
          <a:p>
            <a:r>
              <a:rPr lang="en-US" baseline="0" dirty="0" smtClean="0"/>
              <a:t>Intel </a:t>
            </a:r>
            <a:r>
              <a:rPr lang="el-GR" baseline="0" dirty="0" smtClean="0"/>
              <a:t>κλασική καινοτομία προϊόντος. Πρώτος γρήγορος επεξεργαστής</a:t>
            </a:r>
          </a:p>
          <a:p>
            <a:endParaRPr lang="el-GR" baseline="0" dirty="0" smtClean="0"/>
          </a:p>
          <a:p>
            <a:r>
              <a:rPr lang="en-US" baseline="0" dirty="0" smtClean="0"/>
              <a:t>Office: </a:t>
            </a:r>
            <a:r>
              <a:rPr lang="el-GR" baseline="0" dirty="0" smtClean="0"/>
              <a:t>σουίτα υπηρεσιών αλληλένδετη δίνοντας αξία στα </a:t>
            </a:r>
            <a:r>
              <a:rPr lang="en-US" baseline="0" dirty="0" err="1" smtClean="0"/>
              <a:t>winodows</a:t>
            </a:r>
            <a:endParaRPr lang="en-US" baseline="0" dirty="0" smtClean="0"/>
          </a:p>
          <a:p>
            <a:endParaRPr lang="en-US" baseline="0" dirty="0" smtClean="0"/>
          </a:p>
          <a:p>
            <a:r>
              <a:rPr lang="en-US" baseline="0" dirty="0" smtClean="0"/>
              <a:t>FedEx: </a:t>
            </a:r>
            <a:r>
              <a:rPr lang="el-GR" baseline="0" dirty="0" smtClean="0"/>
              <a:t>η πρώτη εταιρία μεταφορών που έβγαλε την πληροφορία που είχε εσωτερικά για το </a:t>
            </a:r>
            <a:r>
              <a:rPr lang="en-US" baseline="0" dirty="0" smtClean="0"/>
              <a:t>package tracking, </a:t>
            </a:r>
            <a:r>
              <a:rPr lang="el-GR" baseline="0" dirty="0" smtClean="0"/>
              <a:t>στο </a:t>
            </a:r>
            <a:r>
              <a:rPr lang="en-US" baseline="0" dirty="0" smtClean="0"/>
              <a:t>internet </a:t>
            </a:r>
            <a:r>
              <a:rPr lang="el-GR" baseline="0" dirty="0" smtClean="0"/>
              <a:t>για καλύτερη πληροφόρηση των πελατών</a:t>
            </a:r>
          </a:p>
          <a:p>
            <a:endParaRPr lang="el-GR" baseline="0" dirty="0" smtClean="0"/>
          </a:p>
          <a:p>
            <a:r>
              <a:rPr lang="en-US" baseline="0" dirty="0" err="1" smtClean="0"/>
              <a:t>Niketown</a:t>
            </a:r>
            <a:r>
              <a:rPr lang="en-US" baseline="0" dirty="0" smtClean="0"/>
              <a:t> </a:t>
            </a:r>
            <a:r>
              <a:rPr lang="el-GR" baseline="0" dirty="0" err="1" smtClean="0"/>
              <a:t>ιντρερνετικό</a:t>
            </a:r>
            <a:r>
              <a:rPr lang="el-GR" baseline="0" dirty="0" smtClean="0"/>
              <a:t> </a:t>
            </a:r>
            <a:r>
              <a:rPr lang="en-US" baseline="0" dirty="0" smtClean="0"/>
              <a:t>real life </a:t>
            </a:r>
            <a:r>
              <a:rPr lang="el-GR" baseline="0" dirty="0" smtClean="0"/>
              <a:t>παιχνίδι που δημιουργούσες </a:t>
            </a:r>
            <a:r>
              <a:rPr lang="en-US" baseline="0" dirty="0" smtClean="0"/>
              <a:t>avatar </a:t>
            </a:r>
            <a:r>
              <a:rPr lang="el-GR" baseline="0" dirty="0" smtClean="0"/>
              <a:t>και έβλεπες τα προϊόντα να τα φοράς.</a:t>
            </a:r>
          </a:p>
          <a:p>
            <a:endParaRPr lang="el-GR" baseline="0" dirty="0" smtClean="0"/>
          </a:p>
          <a:p>
            <a:r>
              <a:rPr lang="en-US" baseline="0" dirty="0" smtClean="0"/>
              <a:t>Virgin </a:t>
            </a:r>
            <a:r>
              <a:rPr lang="el-GR" baseline="0" dirty="0" smtClean="0"/>
              <a:t>κάποτε ίσως και σήμερα ήταν συνώνυμο της αξιοπιστίας στην υπερατλαντική μεταφορά</a:t>
            </a:r>
          </a:p>
          <a:p>
            <a:endParaRPr lang="el-GR" baseline="0" dirty="0" smtClean="0"/>
          </a:p>
          <a:p>
            <a:r>
              <a:rPr lang="el-GR" baseline="0" dirty="0" smtClean="0"/>
              <a:t>Το </a:t>
            </a:r>
            <a:r>
              <a:rPr lang="en-US" baseline="0" dirty="0" smtClean="0"/>
              <a:t>showroom </a:t>
            </a:r>
            <a:r>
              <a:rPr lang="el-GR" baseline="0" dirty="0" smtClean="0"/>
              <a:t>της </a:t>
            </a:r>
            <a:r>
              <a:rPr lang="en-US" baseline="0" dirty="0" err="1" smtClean="0"/>
              <a:t>lexus</a:t>
            </a:r>
            <a:r>
              <a:rPr lang="en-US" baseline="0" dirty="0" smtClean="0"/>
              <a:t> </a:t>
            </a:r>
            <a:r>
              <a:rPr lang="el-GR" baseline="0" dirty="0" smtClean="0"/>
              <a:t>είναι σαν να μπαίνεις σε </a:t>
            </a:r>
            <a:r>
              <a:rPr lang="en-US" baseline="0" dirty="0" smtClean="0"/>
              <a:t>boutique </a:t>
            </a:r>
            <a:r>
              <a:rPr lang="el-GR" baseline="0" dirty="0" smtClean="0"/>
              <a:t>ρούχων, Σε υποδέχονται με σαμπάνια, περνάς από διάφορα δωμάτια όπου βλέπεις και πιάνεις τα υλικά κατασκευής και βήμα </a:t>
            </a:r>
            <a:r>
              <a:rPr lang="el-GR" baseline="0" dirty="0" err="1" smtClean="0"/>
              <a:t>βήμα</a:t>
            </a:r>
            <a:r>
              <a:rPr lang="el-GR" baseline="0" dirty="0" smtClean="0"/>
              <a:t> μέσα από τα δωμάτια φτιάχνεις το δικό σου αμάξι </a:t>
            </a:r>
          </a:p>
          <a:p>
            <a:endParaRPr lang="el-GR" baseline="0" dirty="0" smtClean="0"/>
          </a:p>
          <a:p>
            <a:r>
              <a:rPr lang="el-GR" baseline="0" dirty="0" smtClean="0"/>
              <a:t> </a:t>
            </a:r>
            <a:endParaRPr lang="en-US" dirty="0"/>
          </a:p>
        </p:txBody>
      </p:sp>
      <p:sp>
        <p:nvSpPr>
          <p:cNvPr id="4" name="Slide Number Placeholder 3"/>
          <p:cNvSpPr>
            <a:spLocks noGrp="1"/>
          </p:cNvSpPr>
          <p:nvPr>
            <p:ph type="sldNum" sz="quarter" idx="10"/>
          </p:nvPr>
        </p:nvSpPr>
        <p:spPr/>
        <p:txBody>
          <a:bodyPr/>
          <a:lstStyle/>
          <a:p>
            <a:fld id="{FEA2D21C-F9EB-44E9-B8DD-6F5D9B74F392}" type="slidenum">
              <a:rPr lang="en-US" smtClean="0"/>
              <a:t>15</a:t>
            </a:fld>
            <a:endParaRPr lang="en-US"/>
          </a:p>
        </p:txBody>
      </p:sp>
    </p:spTree>
    <p:extLst>
      <p:ext uri="{BB962C8B-B14F-4D97-AF65-F5344CB8AC3E}">
        <p14:creationId xmlns:p14="http://schemas.microsoft.com/office/powerpoint/2010/main" val="23837504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smtClean="0"/>
              <a:t> </a:t>
            </a:r>
            <a:endParaRPr lang="el-G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36299682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l-GR" sz="1800" dirty="0" smtClean="0"/>
              <a:t>Βιβλίο </a:t>
            </a:r>
            <a:r>
              <a:rPr lang="el-GR" sz="1800" dirty="0" err="1" smtClean="0"/>
              <a:t>Κακούρου</a:t>
            </a:r>
            <a:endParaRPr lang="el-GR" sz="1800" dirty="0" smtClean="0"/>
          </a:p>
          <a:p>
            <a:pPr marL="0" marR="0" lvl="1" indent="0" algn="l" defTabSz="914400" rtl="0" eaLnBrk="1" fontAlgn="auto" latinLnBrk="0" hangingPunct="1">
              <a:lnSpc>
                <a:spcPct val="100000"/>
              </a:lnSpc>
              <a:spcBef>
                <a:spcPts val="0"/>
              </a:spcBef>
              <a:spcAft>
                <a:spcPts val="0"/>
              </a:spcAft>
              <a:buClrTx/>
              <a:buSzTx/>
              <a:buFontTx/>
              <a:buNone/>
              <a:tabLst/>
              <a:defRPr/>
            </a:pPr>
            <a:endParaRPr lang="el-GR" sz="180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l-GR" sz="1800" dirty="0" smtClean="0"/>
              <a:t>Πχ: από τα δισκοπωλεία στο </a:t>
            </a:r>
            <a:r>
              <a:rPr lang="en-US" sz="1800" dirty="0" err="1" smtClean="0"/>
              <a:t>itunes</a:t>
            </a:r>
            <a:endParaRPr lang="el-GR" sz="1800" dirty="0" smtClean="0"/>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800"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l-GR" sz="1800" baseline="0" dirty="0" smtClean="0"/>
              <a:t>Συνεχής καινοτομία: Οι υπολογιστές κάθε χρόνο γίνονται και πιο γρήγοροι. Βγαίνουν όλο και πιο γρήγορες τεχνολογίες</a:t>
            </a:r>
          </a:p>
          <a:p>
            <a:pPr marL="0" marR="0" lvl="1" indent="0" algn="l" defTabSz="914400" rtl="0" eaLnBrk="1" fontAlgn="auto" latinLnBrk="0" hangingPunct="1">
              <a:lnSpc>
                <a:spcPct val="100000"/>
              </a:lnSpc>
              <a:spcBef>
                <a:spcPts val="0"/>
              </a:spcBef>
              <a:spcAft>
                <a:spcPts val="0"/>
              </a:spcAft>
              <a:buClrTx/>
              <a:buSzTx/>
              <a:buFontTx/>
              <a:buNone/>
              <a:tabLst/>
              <a:defRPr/>
            </a:pPr>
            <a:r>
              <a:rPr lang="el-GR" sz="1800" baseline="0" dirty="0" smtClean="0"/>
              <a:t>Ασυνεχής καινοτομία: Κάποτε το 128</a:t>
            </a:r>
            <a:r>
              <a:rPr lang="en-US" sz="1800" baseline="0" dirty="0" smtClean="0"/>
              <a:t>kbps </a:t>
            </a:r>
            <a:r>
              <a:rPr lang="el-GR" sz="1800" baseline="0" dirty="0" smtClean="0"/>
              <a:t>ήταν αποδεκτό για </a:t>
            </a:r>
            <a:r>
              <a:rPr lang="en-US" sz="1800" baseline="0" dirty="0" smtClean="0"/>
              <a:t>internet surfing </a:t>
            </a:r>
            <a:r>
              <a:rPr lang="el-GR" sz="1800" baseline="0" dirty="0" smtClean="0"/>
              <a:t>τώρα έχουμε και 100</a:t>
            </a:r>
            <a:r>
              <a:rPr lang="en-US" sz="1800" baseline="0" dirty="0" smtClean="0"/>
              <a:t>Mbps</a:t>
            </a:r>
            <a:r>
              <a:rPr lang="el-GR" sz="1800" baseline="0" dirty="0" smtClean="0"/>
              <a:t>. Η αύξηση της ταχύτητας δεν ήταν ετήσια</a:t>
            </a:r>
          </a:p>
          <a:p>
            <a:pPr marL="0" marR="0" lvl="1" indent="0" algn="l" defTabSz="914400" rtl="0" eaLnBrk="1" fontAlgn="auto" latinLnBrk="0" hangingPunct="1">
              <a:lnSpc>
                <a:spcPct val="100000"/>
              </a:lnSpc>
              <a:spcBef>
                <a:spcPts val="0"/>
              </a:spcBef>
              <a:spcAft>
                <a:spcPts val="0"/>
              </a:spcAft>
              <a:buClrTx/>
              <a:buSzTx/>
              <a:buFontTx/>
              <a:buNone/>
              <a:tabLst/>
              <a:defRPr/>
            </a:pPr>
            <a:r>
              <a:rPr lang="el-GR" sz="1800" baseline="0" dirty="0" smtClean="0"/>
              <a:t>Κάποτε τα χειρουργεία γίνονταν με το χέρι. Ώρα υπάρχει και ρομποτική χειρουργική</a:t>
            </a:r>
          </a:p>
          <a:p>
            <a:pPr marL="0" marR="0" lvl="1" indent="0" algn="l" defTabSz="914400" rtl="0" eaLnBrk="1" fontAlgn="auto" latinLnBrk="0" hangingPunct="1">
              <a:lnSpc>
                <a:spcPct val="100000"/>
              </a:lnSpc>
              <a:spcBef>
                <a:spcPts val="0"/>
              </a:spcBef>
              <a:spcAft>
                <a:spcPts val="0"/>
              </a:spcAft>
              <a:buClrTx/>
              <a:buSzTx/>
              <a:buFontTx/>
              <a:buNone/>
              <a:tabLst/>
              <a:defRPr/>
            </a:pPr>
            <a:r>
              <a:rPr lang="el-GR" sz="1800" baseline="0" dirty="0" smtClean="0"/>
              <a:t>Στα εργοστάσια κατασκευής αυτοκινήτων δούλευαν περισσότεροι άνθρωποι σε επικίνδυνες πολλές φορές εργασίες. Τώρα τα επικίνδυνα πόστα έχουν αντικατασταθεί με </a:t>
            </a:r>
            <a:r>
              <a:rPr lang="el-GR" sz="1800" baseline="0" smtClean="0"/>
              <a:t>ρομποτ</a:t>
            </a:r>
            <a:endParaRPr lang="el-GR" sz="1800"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endParaRPr lang="el-GR" sz="1800"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endParaRPr lang="el-GR" sz="1800"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endParaRPr lang="el-GR" sz="1800" dirty="0" smtClean="0"/>
          </a:p>
        </p:txBody>
      </p:sp>
      <p:sp>
        <p:nvSpPr>
          <p:cNvPr id="4" name="Slide Number Placeholder 3"/>
          <p:cNvSpPr>
            <a:spLocks noGrp="1"/>
          </p:cNvSpPr>
          <p:nvPr>
            <p:ph type="sldNum" sz="quarter" idx="10"/>
          </p:nvPr>
        </p:nvSpPr>
        <p:spPr/>
        <p:txBody>
          <a:bodyPr/>
          <a:lstStyle/>
          <a:p>
            <a:fld id="{FEA2D21C-F9EB-44E9-B8DD-6F5D9B74F392}" type="slidenum">
              <a:rPr lang="en-US" smtClean="0"/>
              <a:t>18</a:t>
            </a:fld>
            <a:endParaRPr lang="en-US"/>
          </a:p>
        </p:txBody>
      </p:sp>
    </p:spTree>
    <p:extLst>
      <p:ext uri="{BB962C8B-B14F-4D97-AF65-F5344CB8AC3E}">
        <p14:creationId xmlns:p14="http://schemas.microsoft.com/office/powerpoint/2010/main" val="22333514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l-GR" sz="1800" dirty="0" smtClean="0"/>
              <a:t>Βιβλίο </a:t>
            </a:r>
            <a:r>
              <a:rPr lang="el-GR" sz="1800" dirty="0" err="1" smtClean="0"/>
              <a:t>Κακούρου</a:t>
            </a:r>
            <a:endParaRPr lang="el-GR" sz="1800" dirty="0" smtClean="0"/>
          </a:p>
          <a:p>
            <a:pPr marL="0" marR="0" lvl="1" indent="0" algn="l" defTabSz="914400" rtl="0" eaLnBrk="1" fontAlgn="auto" latinLnBrk="0" hangingPunct="1">
              <a:lnSpc>
                <a:spcPct val="100000"/>
              </a:lnSpc>
              <a:spcBef>
                <a:spcPts val="0"/>
              </a:spcBef>
              <a:spcAft>
                <a:spcPts val="0"/>
              </a:spcAft>
              <a:buClrTx/>
              <a:buSzTx/>
              <a:buFontTx/>
              <a:buNone/>
              <a:tabLst/>
              <a:defRPr/>
            </a:pPr>
            <a:endParaRPr lang="el-GR" sz="1800" dirty="0" smtClean="0"/>
          </a:p>
          <a:p>
            <a:endParaRPr lang="en-US" dirty="0"/>
          </a:p>
        </p:txBody>
      </p:sp>
      <p:sp>
        <p:nvSpPr>
          <p:cNvPr id="4" name="Slide Number Placeholder 3"/>
          <p:cNvSpPr>
            <a:spLocks noGrp="1"/>
          </p:cNvSpPr>
          <p:nvPr>
            <p:ph type="sldNum" sz="quarter" idx="10"/>
          </p:nvPr>
        </p:nvSpPr>
        <p:spPr/>
        <p:txBody>
          <a:bodyPr/>
          <a:lstStyle/>
          <a:p>
            <a:fld id="{FEA2D21C-F9EB-44E9-B8DD-6F5D9B74F392}" type="slidenum">
              <a:rPr lang="en-US" smtClean="0"/>
              <a:t>19</a:t>
            </a:fld>
            <a:endParaRPr lang="en-US"/>
          </a:p>
        </p:txBody>
      </p:sp>
    </p:spTree>
    <p:extLst>
      <p:ext uri="{BB962C8B-B14F-4D97-AF65-F5344CB8AC3E}">
        <p14:creationId xmlns:p14="http://schemas.microsoft.com/office/powerpoint/2010/main" val="15875266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A2D21C-F9EB-44E9-B8DD-6F5D9B74F392}" type="slidenum">
              <a:rPr lang="en-US" smtClean="0"/>
              <a:t>21</a:t>
            </a:fld>
            <a:endParaRPr lang="en-US"/>
          </a:p>
        </p:txBody>
      </p:sp>
    </p:spTree>
    <p:extLst>
      <p:ext uri="{BB962C8B-B14F-4D97-AF65-F5344CB8AC3E}">
        <p14:creationId xmlns:p14="http://schemas.microsoft.com/office/powerpoint/2010/main" val="34747214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A2D21C-F9EB-44E9-B8DD-6F5D9B74F392}" type="slidenum">
              <a:rPr lang="en-US" smtClean="0"/>
              <a:t>24</a:t>
            </a:fld>
            <a:endParaRPr lang="en-US"/>
          </a:p>
        </p:txBody>
      </p:sp>
    </p:spTree>
    <p:extLst>
      <p:ext uri="{BB962C8B-B14F-4D97-AF65-F5344CB8AC3E}">
        <p14:creationId xmlns:p14="http://schemas.microsoft.com/office/powerpoint/2010/main" val="23963778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dirty="0"/>
          </a:p>
        </p:txBody>
      </p:sp>
    </p:spTree>
    <p:extLst>
      <p:ext uri="{BB962C8B-B14F-4D97-AF65-F5344CB8AC3E}">
        <p14:creationId xmlns:p14="http://schemas.microsoft.com/office/powerpoint/2010/main" val="25330233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smtClean="0"/>
              <a:t> </a:t>
            </a:r>
            <a:endParaRPr lang="el-G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26</a:t>
            </a:fld>
            <a:endParaRPr lang="el-GR"/>
          </a:p>
        </p:txBody>
      </p:sp>
    </p:spTree>
    <p:extLst>
      <p:ext uri="{BB962C8B-B14F-4D97-AF65-F5344CB8AC3E}">
        <p14:creationId xmlns:p14="http://schemas.microsoft.com/office/powerpoint/2010/main" val="36299682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A2D21C-F9EB-44E9-B8DD-6F5D9B74F392}" type="slidenum">
              <a:rPr lang="en-US" smtClean="0"/>
              <a:t>31</a:t>
            </a:fld>
            <a:endParaRPr lang="en-US"/>
          </a:p>
        </p:txBody>
      </p:sp>
    </p:spTree>
    <p:extLst>
      <p:ext uri="{BB962C8B-B14F-4D97-AF65-F5344CB8AC3E}">
        <p14:creationId xmlns:p14="http://schemas.microsoft.com/office/powerpoint/2010/main" val="17899788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smtClean="0"/>
              <a:t>Είναι επιχειρηματίες</a:t>
            </a:r>
            <a:r>
              <a:rPr lang="el-GR" baseline="0" dirty="0" smtClean="0"/>
              <a:t> της </a:t>
            </a:r>
            <a:r>
              <a:rPr lang="en-US" baseline="0" dirty="0" smtClean="0"/>
              <a:t>silicon valley</a:t>
            </a:r>
          </a:p>
          <a:p>
            <a:r>
              <a:rPr lang="en-US" baseline="0" dirty="0" smtClean="0"/>
              <a:t>O Steve Blank </a:t>
            </a:r>
            <a:r>
              <a:rPr lang="el-GR" baseline="0" dirty="0" smtClean="0"/>
              <a:t>έγραψε το </a:t>
            </a:r>
            <a:r>
              <a:rPr lang="en-US" baseline="0" dirty="0" smtClean="0"/>
              <a:t>lean startup </a:t>
            </a:r>
            <a:r>
              <a:rPr lang="el-GR" baseline="0" dirty="0" smtClean="0"/>
              <a:t>και συμμετείχε το </a:t>
            </a:r>
            <a:r>
              <a:rPr lang="en-US" baseline="0" dirty="0" smtClean="0"/>
              <a:t>model canvas</a:t>
            </a:r>
            <a:endParaRPr lang="en-US" dirty="0"/>
          </a:p>
        </p:txBody>
      </p:sp>
      <p:sp>
        <p:nvSpPr>
          <p:cNvPr id="4" name="Slide Number Placeholder 3"/>
          <p:cNvSpPr>
            <a:spLocks noGrp="1"/>
          </p:cNvSpPr>
          <p:nvPr>
            <p:ph type="sldNum" sz="quarter" idx="10"/>
          </p:nvPr>
        </p:nvSpPr>
        <p:spPr/>
        <p:txBody>
          <a:bodyPr/>
          <a:lstStyle/>
          <a:p>
            <a:fld id="{FEA2D21C-F9EB-44E9-B8DD-6F5D9B74F392}" type="slidenum">
              <a:rPr lang="en-US" smtClean="0"/>
              <a:t>36</a:t>
            </a:fld>
            <a:endParaRPr lang="en-US"/>
          </a:p>
        </p:txBody>
      </p:sp>
    </p:spTree>
    <p:extLst>
      <p:ext uri="{BB962C8B-B14F-4D97-AF65-F5344CB8AC3E}">
        <p14:creationId xmlns:p14="http://schemas.microsoft.com/office/powerpoint/2010/main" val="40384717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smtClean="0"/>
              <a:t>Ανανέωση</a:t>
            </a:r>
            <a:r>
              <a:rPr lang="el-GR" baseline="0" dirty="0" smtClean="0"/>
              <a:t> </a:t>
            </a:r>
            <a:r>
              <a:rPr lang="el-GR" baseline="0" dirty="0" err="1" smtClean="0"/>
              <a:t>στρατηγηκής</a:t>
            </a:r>
            <a:r>
              <a:rPr lang="el-GR" baseline="0" dirty="0" smtClean="0"/>
              <a:t> της επιχείρησης (όχι απαραίτητα κάποια καινοτομία)</a:t>
            </a:r>
          </a:p>
          <a:p>
            <a:r>
              <a:rPr lang="el-GR" baseline="0" dirty="0" smtClean="0"/>
              <a:t>Πχ </a:t>
            </a:r>
            <a:r>
              <a:rPr lang="en-US" baseline="0" dirty="0" smtClean="0"/>
              <a:t>Starbucks </a:t>
            </a:r>
            <a:r>
              <a:rPr lang="el-GR" baseline="0" dirty="0" smtClean="0"/>
              <a:t>ξεκίνησαν σαν </a:t>
            </a:r>
            <a:r>
              <a:rPr lang="en-US" baseline="0" dirty="0" smtClean="0"/>
              <a:t>niche, premium </a:t>
            </a:r>
            <a:r>
              <a:rPr lang="el-GR" baseline="0" dirty="0" smtClean="0"/>
              <a:t>καφετέρια, αλλά πλέον το έχουν αλλάξει σε πιο «</a:t>
            </a:r>
            <a:r>
              <a:rPr lang="en-US" baseline="0" dirty="0" smtClean="0"/>
              <a:t>fast food</a:t>
            </a:r>
            <a:r>
              <a:rPr lang="el-GR" baseline="0" dirty="0" smtClean="0"/>
              <a:t>»</a:t>
            </a:r>
            <a:endParaRPr lang="en-US" dirty="0"/>
          </a:p>
        </p:txBody>
      </p:sp>
      <p:sp>
        <p:nvSpPr>
          <p:cNvPr id="4" name="Slide Number Placeholder 3"/>
          <p:cNvSpPr>
            <a:spLocks noGrp="1"/>
          </p:cNvSpPr>
          <p:nvPr>
            <p:ph type="sldNum" sz="quarter" idx="10"/>
          </p:nvPr>
        </p:nvSpPr>
        <p:spPr/>
        <p:txBody>
          <a:bodyPr/>
          <a:lstStyle/>
          <a:p>
            <a:fld id="{FEA2D21C-F9EB-44E9-B8DD-6F5D9B74F392}" type="slidenum">
              <a:rPr lang="en-US" smtClean="0"/>
              <a:t>38</a:t>
            </a:fld>
            <a:endParaRPr lang="en-US"/>
          </a:p>
        </p:txBody>
      </p:sp>
    </p:spTree>
    <p:extLst>
      <p:ext uri="{BB962C8B-B14F-4D97-AF65-F5344CB8AC3E}">
        <p14:creationId xmlns:p14="http://schemas.microsoft.com/office/powerpoint/2010/main" val="35536763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A2D21C-F9EB-44E9-B8DD-6F5D9B74F392}" type="slidenum">
              <a:rPr lang="en-US" smtClean="0"/>
              <a:t>40</a:t>
            </a:fld>
            <a:endParaRPr lang="en-US"/>
          </a:p>
        </p:txBody>
      </p:sp>
    </p:spTree>
    <p:extLst>
      <p:ext uri="{BB962C8B-B14F-4D97-AF65-F5344CB8AC3E}">
        <p14:creationId xmlns:p14="http://schemas.microsoft.com/office/powerpoint/2010/main" val="10015758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Renewal: </a:t>
            </a:r>
            <a:r>
              <a:rPr lang="en-US" sz="1200" b="0" i="0" u="none" strike="noStrike" kern="1200" baseline="0" dirty="0" smtClean="0">
                <a:solidFill>
                  <a:schemeClr val="tx1"/>
                </a:solidFill>
                <a:latin typeface="+mn-lt"/>
                <a:ea typeface="+mn-ea"/>
                <a:cs typeface="+mn-cs"/>
              </a:rPr>
              <a:t>significant changes in an organization's business or corporate level strategy or structure</a:t>
            </a:r>
          </a:p>
          <a:p>
            <a:r>
              <a:rPr lang="el-GR" sz="1200" b="0" i="0" u="none" strike="noStrike" kern="1200" baseline="0" dirty="0" smtClean="0">
                <a:solidFill>
                  <a:schemeClr val="tx1"/>
                </a:solidFill>
                <a:latin typeface="+mn-lt"/>
                <a:ea typeface="+mn-ea"/>
                <a:cs typeface="+mn-cs"/>
              </a:rPr>
              <a:t>Το </a:t>
            </a:r>
            <a:r>
              <a:rPr lang="en-US" sz="1200" b="0" i="0" u="none" strike="noStrike" kern="1200" baseline="0" dirty="0" smtClean="0">
                <a:solidFill>
                  <a:schemeClr val="tx1"/>
                </a:solidFill>
                <a:latin typeface="+mn-lt"/>
                <a:ea typeface="+mn-ea"/>
                <a:cs typeface="+mn-cs"/>
              </a:rPr>
              <a:t>renewal </a:t>
            </a:r>
            <a:r>
              <a:rPr lang="el-GR" sz="1200" b="0" i="0" u="none" strike="noStrike" kern="1200" baseline="0" dirty="0" smtClean="0">
                <a:solidFill>
                  <a:schemeClr val="tx1"/>
                </a:solidFill>
                <a:latin typeface="+mn-lt"/>
                <a:ea typeface="+mn-ea"/>
                <a:cs typeface="+mn-cs"/>
              </a:rPr>
              <a:t>έχει να κάνει με </a:t>
            </a:r>
            <a:r>
              <a:rPr lang="en-US" sz="1200" b="0" i="0" u="none" strike="noStrike" kern="1200" baseline="0" dirty="0" smtClean="0">
                <a:solidFill>
                  <a:schemeClr val="tx1"/>
                </a:solidFill>
                <a:latin typeface="+mn-lt"/>
                <a:ea typeface="+mn-ea"/>
                <a:cs typeface="+mn-cs"/>
              </a:rPr>
              <a:t>restructuring </a:t>
            </a:r>
            <a:r>
              <a:rPr lang="el-GR" sz="1200" b="0" i="0" u="none" strike="noStrike" kern="1200" baseline="0" dirty="0" smtClean="0">
                <a:solidFill>
                  <a:schemeClr val="tx1"/>
                </a:solidFill>
                <a:latin typeface="+mn-lt"/>
                <a:ea typeface="+mn-ea"/>
                <a:cs typeface="+mn-cs"/>
              </a:rPr>
              <a:t>της ίδιας της εταιρίας στις διαδικασίες και σε στρατηγικούς στόχους. Δεν δημιουργείται δηλαδή νέα ξεχωριστή μονάδα</a:t>
            </a:r>
          </a:p>
          <a:p>
            <a:endParaRPr lang="el-GR" sz="1200" b="0" i="0" u="none" strike="noStrike" kern="1200" baseline="0" dirty="0" smtClean="0">
              <a:solidFill>
                <a:schemeClr val="tx1"/>
              </a:solidFill>
              <a:latin typeface="+mn-lt"/>
              <a:ea typeface="+mn-ea"/>
              <a:cs typeface="+mn-cs"/>
            </a:endParaRPr>
          </a:p>
          <a:p>
            <a:r>
              <a:rPr lang="el-GR" sz="1200" b="0" i="0" u="none" strike="noStrike" kern="1200" baseline="0" dirty="0" smtClean="0">
                <a:solidFill>
                  <a:schemeClr val="tx1"/>
                </a:solidFill>
                <a:latin typeface="+mn-lt"/>
                <a:ea typeface="+mn-ea"/>
                <a:cs typeface="+mn-cs"/>
              </a:rPr>
              <a:t>Η καινοτομία μπορεί να βρίσκεται σε όλη την παραγωγική αλυσίδα και μπορεί να οδηγήσει ή όχι σε ίδρυση ξεχωριστής μονάδας για την αξιοποίησή της</a:t>
            </a:r>
            <a:endParaRPr lang="en-US" dirty="0"/>
          </a:p>
        </p:txBody>
      </p:sp>
      <p:sp>
        <p:nvSpPr>
          <p:cNvPr id="4" name="Slide Number Placeholder 3"/>
          <p:cNvSpPr>
            <a:spLocks noGrp="1"/>
          </p:cNvSpPr>
          <p:nvPr>
            <p:ph type="sldNum" sz="quarter" idx="10"/>
          </p:nvPr>
        </p:nvSpPr>
        <p:spPr/>
        <p:txBody>
          <a:bodyPr/>
          <a:lstStyle/>
          <a:p>
            <a:fld id="{FEA2D21C-F9EB-44E9-B8DD-6F5D9B74F392}" type="slidenum">
              <a:rPr lang="en-US" smtClean="0"/>
              <a:t>41</a:t>
            </a:fld>
            <a:endParaRPr lang="en-US"/>
          </a:p>
        </p:txBody>
      </p:sp>
    </p:spTree>
    <p:extLst>
      <p:ext uri="{BB962C8B-B14F-4D97-AF65-F5344CB8AC3E}">
        <p14:creationId xmlns:p14="http://schemas.microsoft.com/office/powerpoint/2010/main" val="30304606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Professor Geert Hofstede: </a:t>
            </a:r>
          </a:p>
          <a:p>
            <a:r>
              <a:rPr lang="en-US" dirty="0" smtClean="0"/>
              <a:t>Intercultural Management (ICM) and Organizational Culture and Change Management (OC)</a:t>
            </a:r>
            <a:r>
              <a:rPr lang="en-US" baseline="0" dirty="0" smtClean="0"/>
              <a:t> longitudinal research for national cultures</a:t>
            </a:r>
          </a:p>
          <a:p>
            <a:endParaRPr lang="en-US" dirty="0"/>
          </a:p>
        </p:txBody>
      </p:sp>
      <p:sp>
        <p:nvSpPr>
          <p:cNvPr id="4" name="Slide Number Placeholder 3"/>
          <p:cNvSpPr>
            <a:spLocks noGrp="1"/>
          </p:cNvSpPr>
          <p:nvPr>
            <p:ph type="sldNum" sz="quarter" idx="10"/>
          </p:nvPr>
        </p:nvSpPr>
        <p:spPr/>
        <p:txBody>
          <a:bodyPr/>
          <a:lstStyle/>
          <a:p>
            <a:fld id="{FEA2D21C-F9EB-44E9-B8DD-6F5D9B74F392}" type="slidenum">
              <a:rPr lang="en-US" smtClean="0"/>
              <a:t>43</a:t>
            </a:fld>
            <a:endParaRPr lang="en-US"/>
          </a:p>
        </p:txBody>
      </p:sp>
    </p:spTree>
    <p:extLst>
      <p:ext uri="{BB962C8B-B14F-4D97-AF65-F5344CB8AC3E}">
        <p14:creationId xmlns:p14="http://schemas.microsoft.com/office/powerpoint/2010/main" val="23526924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Moneypedia.gr:</a:t>
            </a:r>
            <a:r>
              <a:rPr lang="en-US" baseline="0" dirty="0" smtClean="0"/>
              <a:t> </a:t>
            </a:r>
            <a:r>
              <a:rPr lang="el-GR" dirty="0" smtClean="0"/>
              <a:t>Το </a:t>
            </a:r>
            <a:r>
              <a:rPr lang="el-GR" dirty="0" err="1" smtClean="0"/>
              <a:t>site</a:t>
            </a:r>
            <a:r>
              <a:rPr lang="el-GR" dirty="0" smtClean="0"/>
              <a:t> αυτό αποτελεί μια πρωτοβουλία του Ομίλου </a:t>
            </a:r>
            <a:r>
              <a:rPr lang="el-GR" dirty="0" err="1" smtClean="0"/>
              <a:t>Eurobank</a:t>
            </a:r>
            <a:r>
              <a:rPr lang="el-GR" dirty="0" smtClean="0"/>
              <a:t> σε συνεργασία με το Οικονομικό Πανεπιστήμιο Αθηνών (ΟΠΑ) με σκοπό την επιμόρφωση των νέων πάνω σε βασικές οικονομικές αρχές, τη σωστή οικονομική διαχείριση αλλά και πρακτικές πληροφορίες που θα βοηθήσουν τους νέους να αναπτύξουν την επιχειρηματικότητά τους.</a:t>
            </a:r>
            <a:endParaRPr lang="en-US" dirty="0"/>
          </a:p>
        </p:txBody>
      </p:sp>
      <p:sp>
        <p:nvSpPr>
          <p:cNvPr id="4" name="Slide Number Placeholder 3"/>
          <p:cNvSpPr>
            <a:spLocks noGrp="1"/>
          </p:cNvSpPr>
          <p:nvPr>
            <p:ph type="sldNum" sz="quarter" idx="10"/>
          </p:nvPr>
        </p:nvSpPr>
        <p:spPr/>
        <p:txBody>
          <a:bodyPr/>
          <a:lstStyle/>
          <a:p>
            <a:fld id="{FEA2D21C-F9EB-44E9-B8DD-6F5D9B74F392}" type="slidenum">
              <a:rPr lang="en-US" smtClean="0"/>
              <a:t>44</a:t>
            </a:fld>
            <a:endParaRPr lang="en-US"/>
          </a:p>
        </p:txBody>
      </p:sp>
    </p:spTree>
    <p:extLst>
      <p:ext uri="{BB962C8B-B14F-4D97-AF65-F5344CB8AC3E}">
        <p14:creationId xmlns:p14="http://schemas.microsoft.com/office/powerpoint/2010/main" val="36493065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baseline="0" dirty="0" smtClean="0"/>
          </a:p>
          <a:p>
            <a:r>
              <a:rPr lang="en-US" baseline="0" dirty="0" smtClean="0"/>
              <a:t>PhD student </a:t>
            </a:r>
            <a:r>
              <a:rPr lang="el-GR" baseline="0" dirty="0" smtClean="0"/>
              <a:t>με διδακτορική διατριβή στο </a:t>
            </a:r>
            <a:r>
              <a:rPr lang="en-US" baseline="0" dirty="0" smtClean="0"/>
              <a:t>smart grid analytics, </a:t>
            </a:r>
            <a:r>
              <a:rPr lang="el-GR" baseline="0" dirty="0" smtClean="0"/>
              <a:t>έκανε εταιρία και αναπτύσσει υπηρεσίες σε αυτήν την κατεύθυνση.</a:t>
            </a:r>
          </a:p>
          <a:p>
            <a:endParaRPr lang="el-GR" baseline="0" dirty="0" smtClean="0"/>
          </a:p>
          <a:p>
            <a:r>
              <a:rPr lang="en-US" baseline="0" dirty="0" smtClean="0"/>
              <a:t>EDUSAFE</a:t>
            </a:r>
            <a:endParaRPr lang="el-GR" baseline="0" dirty="0" smtClean="0"/>
          </a:p>
          <a:p>
            <a:r>
              <a:rPr lang="el-GR" baseline="0" dirty="0" smtClean="0"/>
              <a:t>Τεχνολογία</a:t>
            </a:r>
            <a:r>
              <a:rPr lang="en-US" baseline="0" dirty="0" smtClean="0"/>
              <a:t> </a:t>
            </a:r>
            <a:r>
              <a:rPr lang="el-GR" baseline="0" dirty="0" smtClean="0"/>
              <a:t>για την βέλτιστη συντήρηση πολύπλοκων εξοπλισμών από ανθρώπους με τη χρήση ηλεκτρονικών συστημάτων </a:t>
            </a:r>
            <a:r>
              <a:rPr lang="en-US" baseline="0" dirty="0" smtClean="0"/>
              <a:t>Augmented Reality</a:t>
            </a:r>
            <a:r>
              <a:rPr lang="el-GR" baseline="0" dirty="0" smtClean="0"/>
              <a:t>.</a:t>
            </a:r>
            <a:endParaRPr lang="en-US" baseline="0" dirty="0" smtClean="0"/>
          </a:p>
          <a:p>
            <a:r>
              <a:rPr lang="el-GR" baseline="0" dirty="0" smtClean="0"/>
              <a:t>Υπάρχει μια σειρά άλλων χρήσεων, ακόμα και στη νευροχειρουργική</a:t>
            </a:r>
            <a:endParaRPr lang="en-US" dirty="0"/>
          </a:p>
        </p:txBody>
      </p:sp>
      <p:sp>
        <p:nvSpPr>
          <p:cNvPr id="4" name="Slide Number Placeholder 3"/>
          <p:cNvSpPr>
            <a:spLocks noGrp="1"/>
          </p:cNvSpPr>
          <p:nvPr>
            <p:ph type="sldNum" sz="quarter" idx="10"/>
          </p:nvPr>
        </p:nvSpPr>
        <p:spPr/>
        <p:txBody>
          <a:bodyPr/>
          <a:lstStyle/>
          <a:p>
            <a:fld id="{FEA2D21C-F9EB-44E9-B8DD-6F5D9B74F392}" type="slidenum">
              <a:rPr lang="en-US" smtClean="0"/>
              <a:t>47</a:t>
            </a:fld>
            <a:endParaRPr lang="en-US"/>
          </a:p>
        </p:txBody>
      </p:sp>
    </p:spTree>
    <p:extLst>
      <p:ext uri="{BB962C8B-B14F-4D97-AF65-F5344CB8AC3E}">
        <p14:creationId xmlns:p14="http://schemas.microsoft.com/office/powerpoint/2010/main" val="36936012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smtClean="0"/>
              <a:t>Πχ:</a:t>
            </a:r>
            <a:r>
              <a:rPr lang="el-GR" baseline="0" dirty="0" smtClean="0"/>
              <a:t> Αλγόριθμος </a:t>
            </a:r>
            <a:r>
              <a:rPr lang="en-US" baseline="0" dirty="0" smtClean="0"/>
              <a:t>stable matching </a:t>
            </a:r>
            <a:r>
              <a:rPr lang="el-GR" baseline="0" dirty="0" smtClean="0"/>
              <a:t>λύνει προβλήματα όταν σε δύο διαφορετικές κατηγορίες ενδιαφερόμενων κάθε ενδιαφερόμενος από τη μια κατηγορία έχει μια σειρά προτιμήσεων για να ταιριάξει με κάποιον από την άλλη κατηγορία. </a:t>
            </a:r>
          </a:p>
          <a:p>
            <a:r>
              <a:rPr lang="el-GR" baseline="0" dirty="0" smtClean="0"/>
              <a:t>Στην Αμερική στήθηκε εταιρία που αφού βελτιστοποίησε τον αλγόριθμο, τον χρησιμοποίησε για να γίνεται η πλήρωση των θέσεων ιατρών στα νοσοκομεία των ΗΠΑ ανάλογα με τις προτιμήσεις της κάθε πλευράς. Έτσι κάθε νοσοκομείο παίρνει το βέλτιστο ιατρό που θα μπορούσε και ο κάθε ιατρός πάει στο βέλτιστο νοσοκομείο που θα μπορούσε βάσει των προτιμήσεων που δήλωσαν.</a:t>
            </a:r>
          </a:p>
          <a:p>
            <a:endParaRPr lang="el-GR" baseline="0" dirty="0" smtClean="0"/>
          </a:p>
          <a:p>
            <a:r>
              <a:rPr lang="el-GR" baseline="0" dirty="0" smtClean="0"/>
              <a:t>Αλγόριθμος που αναπτύχθηκε και χρησιμοποιήθηκε από τη </a:t>
            </a:r>
            <a:r>
              <a:rPr lang="en-US" baseline="0" dirty="0" smtClean="0"/>
              <a:t>NASA </a:t>
            </a:r>
            <a:r>
              <a:rPr lang="el-GR" baseline="0" dirty="0" smtClean="0"/>
              <a:t>για την εκτίναξη πυραύλων, τώρα κάνει πρόγνωση καρδιακών προσβολών σε νεογνά με καρδιαγγειακά θέματα</a:t>
            </a:r>
          </a:p>
          <a:p>
            <a:endParaRPr lang="en-US" dirty="0"/>
          </a:p>
        </p:txBody>
      </p:sp>
      <p:sp>
        <p:nvSpPr>
          <p:cNvPr id="4" name="Slide Number Placeholder 3"/>
          <p:cNvSpPr>
            <a:spLocks noGrp="1"/>
          </p:cNvSpPr>
          <p:nvPr>
            <p:ph type="sldNum" sz="quarter" idx="10"/>
          </p:nvPr>
        </p:nvSpPr>
        <p:spPr/>
        <p:txBody>
          <a:bodyPr/>
          <a:lstStyle/>
          <a:p>
            <a:fld id="{FEA2D21C-F9EB-44E9-B8DD-6F5D9B74F392}" type="slidenum">
              <a:rPr lang="en-US" smtClean="0"/>
              <a:t>48</a:t>
            </a:fld>
            <a:endParaRPr lang="en-US"/>
          </a:p>
        </p:txBody>
      </p:sp>
    </p:spTree>
    <p:extLst>
      <p:ext uri="{BB962C8B-B14F-4D97-AF65-F5344CB8AC3E}">
        <p14:creationId xmlns:p14="http://schemas.microsoft.com/office/powerpoint/2010/main" val="17491884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a:t>
            </a:fld>
            <a:endParaRPr lang="el-GR" dirty="0"/>
          </a:p>
        </p:txBody>
      </p:sp>
    </p:spTree>
    <p:extLst>
      <p:ext uri="{BB962C8B-B14F-4D97-AF65-F5344CB8AC3E}">
        <p14:creationId xmlns:p14="http://schemas.microsoft.com/office/powerpoint/2010/main" val="31421763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A2D21C-F9EB-44E9-B8DD-6F5D9B74F392}" type="slidenum">
              <a:rPr lang="en-US" smtClean="0"/>
              <a:t>50</a:t>
            </a:fld>
            <a:endParaRPr lang="en-US"/>
          </a:p>
        </p:txBody>
      </p:sp>
    </p:spTree>
    <p:extLst>
      <p:ext uri="{BB962C8B-B14F-4D97-AF65-F5344CB8AC3E}">
        <p14:creationId xmlns:p14="http://schemas.microsoft.com/office/powerpoint/2010/main" val="27803328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A2D21C-F9EB-44E9-B8DD-6F5D9B74F392}" type="slidenum">
              <a:rPr lang="en-US" smtClean="0"/>
              <a:t>51</a:t>
            </a:fld>
            <a:endParaRPr lang="en-US"/>
          </a:p>
        </p:txBody>
      </p:sp>
    </p:spTree>
    <p:extLst>
      <p:ext uri="{BB962C8B-B14F-4D97-AF65-F5344CB8AC3E}">
        <p14:creationId xmlns:p14="http://schemas.microsoft.com/office/powerpoint/2010/main" val="22513111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53</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a:t>
            </a:fld>
            <a:endParaRPr lang="el-GR" dirty="0"/>
          </a:p>
        </p:txBody>
      </p:sp>
    </p:spTree>
    <p:extLst>
      <p:ext uri="{BB962C8B-B14F-4D97-AF65-F5344CB8AC3E}">
        <p14:creationId xmlns:p14="http://schemas.microsoft.com/office/powerpoint/2010/main" val="4156830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a:t>
            </a:fld>
            <a:endParaRPr lang="el-GR" dirty="0"/>
          </a:p>
        </p:txBody>
      </p:sp>
    </p:spTree>
    <p:extLst>
      <p:ext uri="{BB962C8B-B14F-4D97-AF65-F5344CB8AC3E}">
        <p14:creationId xmlns:p14="http://schemas.microsoft.com/office/powerpoint/2010/main" val="753798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smtClean="0"/>
              <a:t> </a:t>
            </a:r>
            <a:endParaRPr lang="el-G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36299682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smtClean="0"/>
              <a:t>Δεύτερο</a:t>
            </a:r>
            <a:r>
              <a:rPr lang="en-US" dirty="0" smtClean="0"/>
              <a:t> </a:t>
            </a:r>
            <a:r>
              <a:rPr lang="el-GR" dirty="0" smtClean="0"/>
              <a:t>και</a:t>
            </a:r>
            <a:r>
              <a:rPr lang="el-GR" baseline="0" dirty="0" smtClean="0"/>
              <a:t> τρίτο </a:t>
            </a:r>
            <a:r>
              <a:rPr lang="en-US" baseline="0" dirty="0" smtClean="0"/>
              <a:t>bullet: </a:t>
            </a:r>
            <a:r>
              <a:rPr lang="el-GR" dirty="0" smtClean="0"/>
              <a:t>Σε</a:t>
            </a:r>
            <a:r>
              <a:rPr lang="el-GR" baseline="0" dirty="0" smtClean="0"/>
              <a:t> ένα νέο τραπεζικό σύστημα</a:t>
            </a:r>
            <a:r>
              <a:rPr lang="en-US" baseline="0" dirty="0" smtClean="0"/>
              <a:t> </a:t>
            </a:r>
            <a:r>
              <a:rPr lang="el-GR" baseline="0" dirty="0" smtClean="0"/>
              <a:t>που ψηφιοποιεί τη διαδικασία αίτησης και έγκρισης δανείου, δεν είναι μόνο καινοτόμο το σύστημα, αλλά και η νέα διαδικασία που δεν απαιτεί χρήση φακέλου και σχετικών χαρτιών για τον πελάτη.</a:t>
            </a:r>
            <a:endParaRPr lang="en-US" baseline="0" dirty="0" smtClean="0"/>
          </a:p>
          <a:p>
            <a:endParaRPr lang="el-GR" dirty="0" smtClean="0"/>
          </a:p>
          <a:p>
            <a:r>
              <a:rPr lang="el-GR" dirty="0" smtClean="0"/>
              <a:t>Απλοποίηση</a:t>
            </a:r>
            <a:r>
              <a:rPr lang="el-GR" baseline="0" dirty="0" smtClean="0"/>
              <a:t> διαδικασιών μέσω </a:t>
            </a:r>
            <a:r>
              <a:rPr lang="en-US" baseline="0" dirty="0" smtClean="0"/>
              <a:t>web platforms (</a:t>
            </a:r>
            <a:r>
              <a:rPr lang="el-GR" baseline="0" dirty="0" smtClean="0"/>
              <a:t>δημόσιο, </a:t>
            </a:r>
            <a:r>
              <a:rPr lang="en-US" baseline="0" dirty="0" smtClean="0"/>
              <a:t>internet banking </a:t>
            </a:r>
            <a:r>
              <a:rPr lang="el-GR" baseline="0" dirty="0" err="1" smtClean="0"/>
              <a:t>κλπ</a:t>
            </a:r>
            <a:r>
              <a:rPr lang="el-GR" baseline="0" dirty="0" smtClean="0"/>
              <a:t>) Δεν απαιτείται πλέον κάθε φορά η χρονοβόρα διαδικασία ταυτοποίησης στο φυσικό κατάστημα, αλλά από το σπίτι του ο καθένας μπορεί να λύσει μια σειρά θεμάτων του, ακόμα και να κάνει τα ψώνια του τα οποία θα έρθουν στο σπίτι του την ίδια μέρα χωρίς κόπο.</a:t>
            </a:r>
            <a:endParaRPr lang="en-US" dirty="0"/>
          </a:p>
        </p:txBody>
      </p:sp>
      <p:sp>
        <p:nvSpPr>
          <p:cNvPr id="4" name="Slide Number Placeholder 3"/>
          <p:cNvSpPr>
            <a:spLocks noGrp="1"/>
          </p:cNvSpPr>
          <p:nvPr>
            <p:ph type="sldNum" sz="quarter" idx="10"/>
          </p:nvPr>
        </p:nvSpPr>
        <p:spPr/>
        <p:txBody>
          <a:bodyPr/>
          <a:lstStyle/>
          <a:p>
            <a:fld id="{FEA2D21C-F9EB-44E9-B8DD-6F5D9B74F392}" type="slidenum">
              <a:rPr lang="en-US" smtClean="0"/>
              <a:t>7</a:t>
            </a:fld>
            <a:endParaRPr lang="en-US"/>
          </a:p>
        </p:txBody>
      </p:sp>
    </p:spTree>
    <p:extLst>
      <p:ext uri="{BB962C8B-B14F-4D97-AF65-F5344CB8AC3E}">
        <p14:creationId xmlns:p14="http://schemas.microsoft.com/office/powerpoint/2010/main" val="12906838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smtClean="0"/>
              <a:t>Βιβλίο </a:t>
            </a:r>
            <a:r>
              <a:rPr lang="el-GR" dirty="0" err="1" smtClean="0"/>
              <a:t>Κακούρου</a:t>
            </a:r>
            <a:endParaRPr lang="en-US" dirty="0"/>
          </a:p>
        </p:txBody>
      </p:sp>
      <p:sp>
        <p:nvSpPr>
          <p:cNvPr id="4" name="Slide Number Placeholder 3"/>
          <p:cNvSpPr>
            <a:spLocks noGrp="1"/>
          </p:cNvSpPr>
          <p:nvPr>
            <p:ph type="sldNum" sz="quarter" idx="10"/>
          </p:nvPr>
        </p:nvSpPr>
        <p:spPr/>
        <p:txBody>
          <a:bodyPr/>
          <a:lstStyle/>
          <a:p>
            <a:fld id="{FEA2D21C-F9EB-44E9-B8DD-6F5D9B74F392}" type="slidenum">
              <a:rPr lang="en-US" smtClean="0"/>
              <a:t>8</a:t>
            </a:fld>
            <a:endParaRPr lang="en-US"/>
          </a:p>
        </p:txBody>
      </p:sp>
    </p:spTree>
    <p:extLst>
      <p:ext uri="{BB962C8B-B14F-4D97-AF65-F5344CB8AC3E}">
        <p14:creationId xmlns:p14="http://schemas.microsoft.com/office/powerpoint/2010/main" val="20461984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smtClean="0"/>
              <a:t>Βιβλίο</a:t>
            </a:r>
            <a:r>
              <a:rPr lang="el-GR" baseline="0" dirty="0" smtClean="0"/>
              <a:t> </a:t>
            </a:r>
            <a:r>
              <a:rPr lang="el-GR" baseline="0" dirty="0" err="1" smtClean="0"/>
              <a:t>Κακούρου</a:t>
            </a:r>
            <a:endParaRPr lang="en-US" dirty="0"/>
          </a:p>
        </p:txBody>
      </p:sp>
      <p:sp>
        <p:nvSpPr>
          <p:cNvPr id="4" name="Slide Number Placeholder 3"/>
          <p:cNvSpPr>
            <a:spLocks noGrp="1"/>
          </p:cNvSpPr>
          <p:nvPr>
            <p:ph type="sldNum" sz="quarter" idx="10"/>
          </p:nvPr>
        </p:nvSpPr>
        <p:spPr/>
        <p:txBody>
          <a:bodyPr/>
          <a:lstStyle/>
          <a:p>
            <a:fld id="{FEA2D21C-F9EB-44E9-B8DD-6F5D9B74F392}" type="slidenum">
              <a:rPr lang="en-US" smtClean="0"/>
              <a:t>10</a:t>
            </a:fld>
            <a:endParaRPr lang="en-US"/>
          </a:p>
        </p:txBody>
      </p:sp>
    </p:spTree>
    <p:extLst>
      <p:ext uri="{BB962C8B-B14F-4D97-AF65-F5344CB8AC3E}">
        <p14:creationId xmlns:p14="http://schemas.microsoft.com/office/powerpoint/2010/main" val="4283374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dirty="0"/>
          </a:p>
        </p:txBody>
      </p:sp>
      <p:pic>
        <p:nvPicPr>
          <p:cNvPr id="4" name="Picture 3" descr="Λογότυπο Οικονομικού Πανεπιστημίου Αθηνών"/>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9592" y="260648"/>
            <a:ext cx="7309104" cy="1908048"/>
          </a:xfrm>
          <a:prstGeom prst="rect">
            <a:avLst/>
          </a:prstGeom>
        </p:spPr>
      </p:pic>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42386126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cxnSp>
        <p:nvCxnSpPr>
          <p:cNvPr id="3" name="Straight Connector 2"/>
          <p:cNvCxnSpPr/>
          <p:nvPr userDrawn="1"/>
        </p:nvCxnSpPr>
        <p:spPr>
          <a:xfrm rot="5400000" flipH="1" flipV="1">
            <a:off x="0" y="1143000"/>
            <a:ext cx="1588"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userDrawn="1"/>
        </p:nvCxnSpPr>
        <p:spPr>
          <a:xfrm flipV="1">
            <a:off x="457200" y="1143000"/>
            <a:ext cx="8229600" cy="7620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5" name="Straight Connector 4"/>
          <p:cNvCxnSpPr/>
          <p:nvPr userDrawn="1"/>
        </p:nvCxnSpPr>
        <p:spPr>
          <a:xfrm>
            <a:off x="457200" y="6248400"/>
            <a:ext cx="8229600" cy="1588"/>
          </a:xfrm>
          <a:prstGeom prst="line">
            <a:avLst/>
          </a:prstGeom>
        </p:spPr>
        <p:style>
          <a:lnRef idx="1">
            <a:schemeClr val="dk1"/>
          </a:lnRef>
          <a:fillRef idx="0">
            <a:schemeClr val="dk1"/>
          </a:fillRef>
          <a:effectRef idx="0">
            <a:schemeClr val="dk1"/>
          </a:effectRef>
          <a:fontRef idx="minor">
            <a:schemeClr val="tx1"/>
          </a:fontRef>
        </p:style>
      </p:cxnSp>
      <p:sp>
        <p:nvSpPr>
          <p:cNvPr id="8"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6" name="Date Placeholder 2"/>
          <p:cNvSpPr>
            <a:spLocks noGrp="1"/>
          </p:cNvSpPr>
          <p:nvPr>
            <p:ph type="dt" sz="half" idx="10"/>
          </p:nvPr>
        </p:nvSpPr>
        <p:spPr>
          <a:xfrm>
            <a:off x="457200" y="6356350"/>
            <a:ext cx="2133600" cy="365125"/>
          </a:xfrm>
          <a:prstGeom prst="rect">
            <a:avLst/>
          </a:prstGeom>
        </p:spPr>
        <p:txBody>
          <a:bodyPr/>
          <a:lstStyle>
            <a:lvl1pPr>
              <a:defRPr/>
            </a:lvl1pPr>
          </a:lstStyle>
          <a:p>
            <a:pPr>
              <a:defRPr/>
            </a:pPr>
            <a:fld id="{D4D6CBEE-5F75-420A-B9CB-93477BB03C44}" type="datetimeFigureOut">
              <a:rPr lang="en-US"/>
              <a:pPr>
                <a:defRPr/>
              </a:pPr>
              <a:t>10/26/2015</a:t>
            </a:fld>
            <a:endParaRPr lang="en-GB"/>
          </a:p>
        </p:txBody>
      </p:sp>
      <p:sp>
        <p:nvSpPr>
          <p:cNvPr id="7" name="Footer Placeholder 3"/>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GB"/>
          </a:p>
        </p:txBody>
      </p:sp>
      <p:sp>
        <p:nvSpPr>
          <p:cNvPr id="9" name="Slide Number Placeholder 4"/>
          <p:cNvSpPr>
            <a:spLocks noGrp="1"/>
          </p:cNvSpPr>
          <p:nvPr>
            <p:ph type="sldNum" sz="quarter" idx="12"/>
          </p:nvPr>
        </p:nvSpPr>
        <p:spPr/>
        <p:txBody>
          <a:bodyPr/>
          <a:lstStyle>
            <a:lvl1pPr>
              <a:defRPr/>
            </a:lvl1pPr>
          </a:lstStyle>
          <a:p>
            <a:pPr>
              <a:defRPr/>
            </a:pPr>
            <a:fld id="{5DF016A0-A7A7-4DB0-A1EE-164565CF85B7}" type="slidenum">
              <a:rPr lang="en-GB"/>
              <a:pPr>
                <a:defRPr/>
              </a:pPr>
              <a:t>‹#›</a:t>
            </a:fld>
            <a:endParaRPr lang="en-GB"/>
          </a:p>
        </p:txBody>
      </p:sp>
    </p:spTree>
    <p:extLst>
      <p:ext uri="{BB962C8B-B14F-4D97-AF65-F5344CB8AC3E}">
        <p14:creationId xmlns:p14="http://schemas.microsoft.com/office/powerpoint/2010/main" val="1508207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683568" y="2936925"/>
            <a:ext cx="7772400" cy="1362075"/>
          </a:xfrm>
        </p:spPr>
        <p:txBody>
          <a:bodyPr anchor="t"/>
          <a:lstStyle>
            <a:lvl1pPr algn="l">
              <a:defRPr sz="4000" b="1" cap="none" baseline="0"/>
            </a:lvl1pPr>
          </a:lstStyle>
          <a:p>
            <a:r>
              <a:rPr lang="el-GR" smtClean="0"/>
              <a:t>Στυλ κύριου τίτλου</a:t>
            </a:r>
            <a:endParaRPr lang="el-GR" dirty="0"/>
          </a:p>
        </p:txBody>
      </p:sp>
      <p:sp>
        <p:nvSpPr>
          <p:cNvPr id="3" name="Θέση κειμένου 2"/>
          <p:cNvSpPr>
            <a:spLocks noGrp="1"/>
          </p:cNvSpPr>
          <p:nvPr>
            <p:ph type="body" idx="1"/>
          </p:nvPr>
        </p:nvSpPr>
        <p:spPr>
          <a:xfrm>
            <a:off x="683568" y="4305077"/>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pic>
        <p:nvPicPr>
          <p:cNvPr id="4" name="Picture 3" descr="Λογότυπο Οικονομικού Πανεπιστημίου Αθηνών"/>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9592" y="260648"/>
            <a:ext cx="7309104" cy="1908048"/>
          </a:xfrm>
          <a:prstGeom prst="rect">
            <a:avLst/>
          </a:prstGeom>
        </p:spPr>
      </p:pic>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dirty="0"/>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dirty="0"/>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 id="2147483662" r:id="rId12"/>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youtube.com/watch?v=lQs6IpJQWXc"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normAutofit/>
          </a:bodyPr>
          <a:lstStyle/>
          <a:p>
            <a:r>
              <a:rPr lang="el-GR" dirty="0"/>
              <a:t>Καινοτομία και Επιχειρηματικότητα</a:t>
            </a:r>
          </a:p>
        </p:txBody>
      </p:sp>
      <p:sp>
        <p:nvSpPr>
          <p:cNvPr id="3" name="Υπότιτλος 2"/>
          <p:cNvSpPr>
            <a:spLocks noGrp="1"/>
          </p:cNvSpPr>
          <p:nvPr>
            <p:ph type="subTitle" idx="1"/>
          </p:nvPr>
        </p:nvSpPr>
        <p:spPr>
          <a:xfrm>
            <a:off x="683568" y="3645024"/>
            <a:ext cx="7776864" cy="1752600"/>
          </a:xfrm>
        </p:spPr>
        <p:txBody>
          <a:bodyPr>
            <a:noAutofit/>
          </a:bodyPr>
          <a:lstStyle/>
          <a:p>
            <a:r>
              <a:rPr lang="el-GR" sz="2400" b="1" dirty="0" smtClean="0"/>
              <a:t>Ενότητα </a:t>
            </a:r>
            <a:r>
              <a:rPr lang="en-US" sz="2400" b="1" dirty="0" smtClean="0"/>
              <a:t># 1</a:t>
            </a:r>
            <a:r>
              <a:rPr lang="el-GR" sz="2400" b="1" dirty="0" smtClean="0"/>
              <a:t>:</a:t>
            </a:r>
            <a:r>
              <a:rPr lang="en-US" sz="2400" dirty="0" smtClean="0"/>
              <a:t> </a:t>
            </a:r>
            <a:r>
              <a:rPr lang="el-GR" sz="2400" dirty="0"/>
              <a:t>Διάλεξη 1</a:t>
            </a:r>
          </a:p>
          <a:p>
            <a:r>
              <a:rPr lang="el-GR" sz="2400" b="1" dirty="0" smtClean="0"/>
              <a:t>Διδάσκων: </a:t>
            </a:r>
            <a:r>
              <a:rPr lang="el-GR" sz="2400" dirty="0"/>
              <a:t>Θεόδωρος Αποστολόπουλος</a:t>
            </a:r>
            <a:endParaRPr lang="en-US" sz="2400" dirty="0" smtClean="0"/>
          </a:p>
          <a:p>
            <a:r>
              <a:rPr lang="el-GR" sz="2400" b="1" dirty="0" smtClean="0"/>
              <a:t>Τμήμα: </a:t>
            </a:r>
            <a:r>
              <a:rPr lang="el-GR" sz="2400" dirty="0"/>
              <a:t>Μ</a:t>
            </a:r>
            <a:r>
              <a:rPr lang="el-GR" sz="2400" dirty="0" smtClean="0"/>
              <a:t>εταπτυχιακό </a:t>
            </a:r>
            <a:r>
              <a:rPr lang="el-GR" sz="2400" dirty="0"/>
              <a:t>Πρόγραμμα </a:t>
            </a:r>
            <a:r>
              <a:rPr lang="el-GR" sz="2400" dirty="0" smtClean="0"/>
              <a:t>Σπουδών</a:t>
            </a:r>
            <a:r>
              <a:rPr lang="en-US" sz="2400" dirty="0" smtClean="0"/>
              <a:t> </a:t>
            </a:r>
            <a:r>
              <a:rPr lang="el-GR" sz="2400" dirty="0"/>
              <a:t>Πληροφορικής</a:t>
            </a:r>
          </a:p>
          <a:p>
            <a:endParaRPr lang="el-GR" sz="2400" dirty="0" smtClean="0"/>
          </a:p>
        </p:txBody>
      </p:sp>
      <p:pic>
        <p:nvPicPr>
          <p:cNvPr id="7" name="Picture 6" descr="Λογότυπο για Άδειες χρήσης Creative Commons BY-NC-N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5836025"/>
            <a:ext cx="1535430" cy="537210"/>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223729" y="5591694"/>
            <a:ext cx="4310289" cy="1025873"/>
          </a:xfrm>
          <a:prstGeom prst="rect">
            <a:avLst/>
          </a:prstGeom>
          <a:noFill/>
        </p:spPr>
      </p:pic>
    </p:spTree>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Μερικές απόψεις για την </a:t>
            </a:r>
            <a:r>
              <a:rPr lang="el-GR" dirty="0" smtClean="0"/>
              <a:t>Καινοτομία</a:t>
            </a:r>
            <a:endParaRPr lang="el-GR" dirty="0"/>
          </a:p>
        </p:txBody>
      </p:sp>
      <p:sp>
        <p:nvSpPr>
          <p:cNvPr id="3" name="Content Placeholder 2"/>
          <p:cNvSpPr>
            <a:spLocks noGrp="1"/>
          </p:cNvSpPr>
          <p:nvPr>
            <p:ph idx="1"/>
          </p:nvPr>
        </p:nvSpPr>
        <p:spPr>
          <a:xfrm>
            <a:off x="508000" y="1859974"/>
            <a:ext cx="6926695" cy="4572002"/>
          </a:xfrm>
        </p:spPr>
        <p:txBody>
          <a:bodyPr>
            <a:noAutofit/>
          </a:bodyPr>
          <a:lstStyle/>
          <a:p>
            <a:r>
              <a:rPr lang="el-GR" sz="2400" dirty="0">
                <a:cs typeface="Times New Roman" panose="02020603050405020304" pitchFamily="18" charset="0"/>
              </a:rPr>
              <a:t>Η Καινοτομία αναφέρεται </a:t>
            </a:r>
            <a:r>
              <a:rPr lang="el-GR" sz="2400" dirty="0" smtClean="0">
                <a:cs typeface="Times New Roman" panose="02020603050405020304" pitchFamily="18" charset="0"/>
              </a:rPr>
              <a:t>στην εισαγωγή μιας </a:t>
            </a:r>
            <a:r>
              <a:rPr lang="el-GR" sz="2400" dirty="0">
                <a:cs typeface="Times New Roman" panose="02020603050405020304" pitchFamily="18" charset="0"/>
              </a:rPr>
              <a:t>νέας τεχνικής </a:t>
            </a:r>
            <a:r>
              <a:rPr lang="el-GR" sz="2400" dirty="0" smtClean="0">
                <a:cs typeface="Times New Roman" panose="02020603050405020304" pitchFamily="18" charset="0"/>
              </a:rPr>
              <a:t>διαδικασίας στην οικονομία</a:t>
            </a:r>
          </a:p>
          <a:p>
            <a:r>
              <a:rPr lang="el-GR" sz="2400" dirty="0">
                <a:cs typeface="Times New Roman" panose="02020603050405020304" pitchFamily="18" charset="0"/>
              </a:rPr>
              <a:t>Καινοτομία παράγεται </a:t>
            </a:r>
            <a:r>
              <a:rPr lang="el-GR" sz="2400" dirty="0" smtClean="0">
                <a:cs typeface="Times New Roman" panose="02020603050405020304" pitchFamily="18" charset="0"/>
              </a:rPr>
              <a:t>όταν μια </a:t>
            </a:r>
            <a:r>
              <a:rPr lang="el-GR" sz="2400" dirty="0">
                <a:cs typeface="Times New Roman" panose="02020603050405020304" pitchFamily="18" charset="0"/>
              </a:rPr>
              <a:t>τεχνική </a:t>
            </a:r>
            <a:r>
              <a:rPr lang="el-GR" sz="2400" dirty="0" smtClean="0">
                <a:cs typeface="Times New Roman" panose="02020603050405020304" pitchFamily="18" charset="0"/>
              </a:rPr>
              <a:t>ανακάλυψη μετασχηματίζεται σε εμπορεύσιμο </a:t>
            </a:r>
            <a:r>
              <a:rPr lang="el-GR" sz="2400" dirty="0">
                <a:cs typeface="Times New Roman" panose="02020603050405020304" pitchFamily="18" charset="0"/>
              </a:rPr>
              <a:t>προϊόν ή </a:t>
            </a:r>
            <a:r>
              <a:rPr lang="el-GR" sz="2400" dirty="0" smtClean="0">
                <a:cs typeface="Times New Roman" panose="02020603050405020304" pitchFamily="18" charset="0"/>
              </a:rPr>
              <a:t>υπηρεσία</a:t>
            </a:r>
          </a:p>
          <a:p>
            <a:r>
              <a:rPr lang="el-GR" sz="2400" dirty="0">
                <a:cs typeface="Times New Roman" panose="02020603050405020304" pitchFamily="18" charset="0"/>
              </a:rPr>
              <a:t>Της αποδόθηκε από διάφορες οικονομικές </a:t>
            </a:r>
            <a:r>
              <a:rPr lang="el-GR" sz="2400" dirty="0" smtClean="0">
                <a:cs typeface="Times New Roman" panose="02020603050405020304" pitchFamily="18" charset="0"/>
              </a:rPr>
              <a:t>θεωρίες ο </a:t>
            </a:r>
            <a:r>
              <a:rPr lang="el-GR" sz="2400" dirty="0">
                <a:cs typeface="Times New Roman" panose="02020603050405020304" pitchFamily="18" charset="0"/>
              </a:rPr>
              <a:t>ρόλος της κινητήριας δύναμης της ανάπτυξης</a:t>
            </a:r>
          </a:p>
          <a:p>
            <a:r>
              <a:rPr lang="el-GR" sz="2400" dirty="0">
                <a:cs typeface="Times New Roman" panose="02020603050405020304" pitchFamily="18" charset="0"/>
              </a:rPr>
              <a:t>Θεωρήθηκε ότι προωθεί την ανάπτυξη ακόμα και ανεξάρτητα από τις γενικότερες συνθήκες της </a:t>
            </a:r>
            <a:r>
              <a:rPr lang="el-GR" sz="2400" dirty="0" smtClean="0">
                <a:cs typeface="Times New Roman" panose="02020603050405020304" pitchFamily="18" charset="0"/>
              </a:rPr>
              <a:t>οικονομίας</a:t>
            </a:r>
          </a:p>
          <a:p>
            <a:pPr marL="0" indent="0">
              <a:buNone/>
            </a:pPr>
            <a:endParaRPr lang="el-GR" sz="2400" dirty="0" smtClean="0">
              <a:cs typeface="Times New Roman" panose="02020603050405020304" pitchFamily="18" charset="0"/>
            </a:endParaRPr>
          </a:p>
          <a:p>
            <a:pPr marL="0" indent="0">
              <a:buNone/>
            </a:pPr>
            <a:endParaRPr lang="el-GR" sz="2400" dirty="0"/>
          </a:p>
        </p:txBody>
      </p:sp>
    </p:spTree>
    <p:extLst>
      <p:ext uri="{BB962C8B-B14F-4D97-AF65-F5344CB8AC3E}">
        <p14:creationId xmlns:p14="http://schemas.microsoft.com/office/powerpoint/2010/main" val="31584297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188640"/>
            <a:ext cx="8168456" cy="1320800"/>
          </a:xfrm>
        </p:spPr>
        <p:txBody>
          <a:bodyPr>
            <a:noAutofit/>
          </a:bodyPr>
          <a:lstStyle/>
          <a:p>
            <a:r>
              <a:rPr lang="el-GR" dirty="0" smtClean="0"/>
              <a:t>Διαδικασία Καινοτομίας και αποτελέσματα</a:t>
            </a:r>
            <a:endParaRPr lang="en-US" dirty="0"/>
          </a:p>
        </p:txBody>
      </p:sp>
      <p:pic>
        <p:nvPicPr>
          <p:cNvPr id="4" name="Picture 3"/>
          <p:cNvPicPr>
            <a:picLocks noChangeAspect="1"/>
          </p:cNvPicPr>
          <p:nvPr/>
        </p:nvPicPr>
        <p:blipFill>
          <a:blip r:embed="rId3"/>
          <a:stretch>
            <a:fillRect/>
          </a:stretch>
        </p:blipFill>
        <p:spPr>
          <a:xfrm>
            <a:off x="1259632" y="1700808"/>
            <a:ext cx="6611780" cy="4714596"/>
          </a:xfrm>
          <a:prstGeom prst="rect">
            <a:avLst/>
          </a:prstGeom>
        </p:spPr>
      </p:pic>
    </p:spTree>
    <p:extLst>
      <p:ext uri="{BB962C8B-B14F-4D97-AF65-F5344CB8AC3E}">
        <p14:creationId xmlns:p14="http://schemas.microsoft.com/office/powerpoint/2010/main" val="6828869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609600"/>
            <a:ext cx="8096448" cy="1320800"/>
          </a:xfrm>
        </p:spPr>
        <p:txBody>
          <a:bodyPr>
            <a:noAutofit/>
          </a:bodyPr>
          <a:lstStyle/>
          <a:p>
            <a:r>
              <a:rPr lang="el-GR" dirty="0" smtClean="0"/>
              <a:t>Καινοτομία στην Ελλάδα – (</a:t>
            </a:r>
            <a:r>
              <a:rPr lang="en-US" dirty="0" smtClean="0"/>
              <a:t>IUS-2013)</a:t>
            </a:r>
            <a:endParaRPr lang="en-US" dirty="0"/>
          </a:p>
        </p:txBody>
      </p:sp>
      <p:pic>
        <p:nvPicPr>
          <p:cNvPr id="4" name="Picture 3"/>
          <p:cNvPicPr>
            <a:picLocks noChangeAspect="1"/>
          </p:cNvPicPr>
          <p:nvPr/>
        </p:nvPicPr>
        <p:blipFill>
          <a:blip r:embed="rId3"/>
          <a:stretch>
            <a:fillRect/>
          </a:stretch>
        </p:blipFill>
        <p:spPr>
          <a:xfrm>
            <a:off x="971600" y="1916832"/>
            <a:ext cx="7107298" cy="4707890"/>
          </a:xfrm>
          <a:prstGeom prst="rect">
            <a:avLst/>
          </a:prstGeom>
        </p:spPr>
      </p:pic>
      <p:cxnSp>
        <p:nvCxnSpPr>
          <p:cNvPr id="6" name="Straight Arrow Connector 5"/>
          <p:cNvCxnSpPr/>
          <p:nvPr/>
        </p:nvCxnSpPr>
        <p:spPr>
          <a:xfrm flipH="1">
            <a:off x="2937510" y="2362201"/>
            <a:ext cx="11430" cy="1428905"/>
          </a:xfrm>
          <a:prstGeom prst="straightConnector1">
            <a:avLst/>
          </a:prstGeom>
          <a:ln w="165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13315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dirty="0"/>
              <a:t>H καινοτομία δεν είναι εύκολο να πετύχει</a:t>
            </a:r>
          </a:p>
        </p:txBody>
      </p:sp>
      <p:sp>
        <p:nvSpPr>
          <p:cNvPr id="3" name="Content Placeholder 2"/>
          <p:cNvSpPr>
            <a:spLocks noGrp="1"/>
          </p:cNvSpPr>
          <p:nvPr>
            <p:ph idx="1"/>
          </p:nvPr>
        </p:nvSpPr>
        <p:spPr/>
        <p:txBody>
          <a:bodyPr>
            <a:noAutofit/>
          </a:bodyPr>
          <a:lstStyle/>
          <a:p>
            <a:r>
              <a:rPr lang="el-GR" sz="2800" dirty="0">
                <a:cs typeface="Times New Roman" panose="02020603050405020304" pitchFamily="18" charset="0"/>
              </a:rPr>
              <a:t>Αποτυχία του μοντέλου </a:t>
            </a:r>
            <a:r>
              <a:rPr lang="el-GR" sz="2800" dirty="0" err="1">
                <a:cs typeface="Times New Roman" panose="02020603050405020304" pitchFamily="18" charset="0"/>
              </a:rPr>
              <a:t>Edsel</a:t>
            </a:r>
            <a:r>
              <a:rPr lang="el-GR" sz="2800" dirty="0">
                <a:cs typeface="Times New Roman" panose="02020603050405020304" pitchFamily="18" charset="0"/>
              </a:rPr>
              <a:t> της Ford μετά από προσπάθειες 6 ετών, κόστος 450 εκ. $ και παραγωγή 110847 </a:t>
            </a:r>
            <a:r>
              <a:rPr lang="el-GR" sz="2800" dirty="0" err="1">
                <a:cs typeface="Times New Roman" panose="02020603050405020304" pitchFamily="18" charset="0"/>
              </a:rPr>
              <a:t>Edsels</a:t>
            </a:r>
            <a:endParaRPr lang="el-GR" sz="2800" dirty="0">
              <a:cs typeface="Times New Roman" panose="02020603050405020304" pitchFamily="18" charset="0"/>
            </a:endParaRPr>
          </a:p>
          <a:p>
            <a:r>
              <a:rPr lang="el-GR" sz="2800" dirty="0" smtClean="0">
                <a:cs typeface="Times New Roman" panose="02020603050405020304" pitchFamily="18" charset="0"/>
              </a:rPr>
              <a:t>Αποτυχία </a:t>
            </a:r>
            <a:r>
              <a:rPr lang="el-GR" sz="2800" dirty="0">
                <a:cs typeface="Times New Roman" panose="02020603050405020304" pitchFamily="18" charset="0"/>
              </a:rPr>
              <a:t>του συστήματος </a:t>
            </a:r>
            <a:r>
              <a:rPr lang="el-GR" sz="2800" dirty="0" err="1">
                <a:cs typeface="Times New Roman" panose="02020603050405020304" pitchFamily="18" charset="0"/>
              </a:rPr>
              <a:t>Iridium</a:t>
            </a:r>
            <a:r>
              <a:rPr lang="el-GR" sz="2800" dirty="0">
                <a:cs typeface="Times New Roman" panose="02020603050405020304" pitchFamily="18" charset="0"/>
              </a:rPr>
              <a:t> της </a:t>
            </a:r>
            <a:r>
              <a:rPr lang="el-GR" sz="2800" dirty="0" err="1">
                <a:cs typeface="Times New Roman" panose="02020603050405020304" pitchFamily="18" charset="0"/>
              </a:rPr>
              <a:t>Motorola</a:t>
            </a:r>
            <a:r>
              <a:rPr lang="el-GR" sz="2800" dirty="0">
                <a:cs typeface="Times New Roman" panose="02020603050405020304" pitchFamily="18" charset="0"/>
              </a:rPr>
              <a:t> με κόστος &gt; 7 δισ. $ οδήγησε την εταιρεία σε χρεωκοπία</a:t>
            </a:r>
          </a:p>
          <a:p>
            <a:r>
              <a:rPr lang="el-GR" sz="2800" dirty="0" smtClean="0">
                <a:cs typeface="Times New Roman" panose="02020603050405020304" pitchFamily="18" charset="0"/>
              </a:rPr>
              <a:t>Αποτυχία </a:t>
            </a:r>
            <a:r>
              <a:rPr lang="el-GR" sz="2800" dirty="0">
                <a:cs typeface="Times New Roman" panose="02020603050405020304" pitchFamily="18" charset="0"/>
              </a:rPr>
              <a:t>πολλών </a:t>
            </a:r>
            <a:r>
              <a:rPr lang="el-GR" sz="2800" dirty="0" err="1">
                <a:cs typeface="Times New Roman" panose="02020603050405020304" pitchFamily="18" charset="0"/>
              </a:rPr>
              <a:t>dotcom</a:t>
            </a:r>
            <a:r>
              <a:rPr lang="el-GR" sz="2800" dirty="0">
                <a:cs typeface="Times New Roman" panose="02020603050405020304" pitchFamily="18" charset="0"/>
              </a:rPr>
              <a:t> επιχειρήσεων </a:t>
            </a:r>
          </a:p>
          <a:p>
            <a:pPr marL="0" indent="0">
              <a:buNone/>
            </a:pPr>
            <a:endParaRPr lang="el-GR" sz="2800" dirty="0" smtClean="0">
              <a:cs typeface="Times New Roman" panose="02020603050405020304" pitchFamily="18" charset="0"/>
            </a:endParaRPr>
          </a:p>
          <a:p>
            <a:pPr marL="0" indent="0">
              <a:buNone/>
            </a:pPr>
            <a:endParaRPr lang="el-GR" sz="2800" dirty="0"/>
          </a:p>
        </p:txBody>
      </p:sp>
    </p:spTree>
    <p:extLst>
      <p:ext uri="{BB962C8B-B14F-4D97-AF65-F5344CB8AC3E}">
        <p14:creationId xmlns:p14="http://schemas.microsoft.com/office/powerpoint/2010/main" val="28023096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dirty="0"/>
              <a:t>...αλλά ούτε και εύκολο να εντοπισθεί</a:t>
            </a:r>
          </a:p>
        </p:txBody>
      </p:sp>
      <p:sp>
        <p:nvSpPr>
          <p:cNvPr id="3" name="Content Placeholder 2"/>
          <p:cNvSpPr>
            <a:spLocks noGrp="1"/>
          </p:cNvSpPr>
          <p:nvPr>
            <p:ph idx="1"/>
          </p:nvPr>
        </p:nvSpPr>
        <p:spPr/>
        <p:txBody>
          <a:bodyPr>
            <a:noAutofit/>
          </a:bodyPr>
          <a:lstStyle/>
          <a:p>
            <a:r>
              <a:rPr lang="el-GR" sz="2800" dirty="0">
                <a:cs typeface="Times New Roman" panose="02020603050405020304" pitchFamily="18" charset="0"/>
              </a:rPr>
              <a:t>Δεν είναι εύκολο να αναγνωρίσει μια επιχείρηση </a:t>
            </a:r>
            <a:r>
              <a:rPr lang="el-GR" sz="2800" dirty="0" smtClean="0">
                <a:cs typeface="Times New Roman" panose="02020603050405020304" pitchFamily="18" charset="0"/>
              </a:rPr>
              <a:t>το </a:t>
            </a:r>
            <a:r>
              <a:rPr lang="el-GR" sz="2800" dirty="0">
                <a:cs typeface="Times New Roman" panose="02020603050405020304" pitchFamily="18" charset="0"/>
              </a:rPr>
              <a:t>δυναμικό μιας καινοτομίας λόγω:</a:t>
            </a:r>
          </a:p>
          <a:p>
            <a:pPr lvl="1">
              <a:buFont typeface="Wingdings" panose="05000000000000000000" pitchFamily="2" charset="2"/>
              <a:buChar char="Ø"/>
            </a:pPr>
            <a:r>
              <a:rPr lang="el-GR" dirty="0" smtClean="0">
                <a:cs typeface="Times New Roman" panose="02020603050405020304" pitchFamily="18" charset="0"/>
              </a:rPr>
              <a:t>Αβεβαιότητας </a:t>
            </a:r>
            <a:r>
              <a:rPr lang="el-GR" dirty="0">
                <a:cs typeface="Times New Roman" panose="02020603050405020304" pitchFamily="18" charset="0"/>
              </a:rPr>
              <a:t>για την λειτουργία της </a:t>
            </a:r>
            <a:r>
              <a:rPr lang="el-GR" dirty="0" smtClean="0">
                <a:cs typeface="Times New Roman" panose="02020603050405020304" pitchFamily="18" charset="0"/>
              </a:rPr>
              <a:t>τεχνολογίας </a:t>
            </a:r>
            <a:r>
              <a:rPr lang="el-GR" dirty="0">
                <a:cs typeface="Times New Roman" panose="02020603050405020304" pitchFamily="18" charset="0"/>
              </a:rPr>
              <a:t>στην παραγωγή προϊόντος </a:t>
            </a:r>
            <a:r>
              <a:rPr lang="el-GR" dirty="0" smtClean="0">
                <a:cs typeface="Times New Roman" panose="02020603050405020304" pitchFamily="18" charset="0"/>
              </a:rPr>
              <a:t>και </a:t>
            </a:r>
            <a:r>
              <a:rPr lang="el-GR" dirty="0">
                <a:cs typeface="Times New Roman" panose="02020603050405020304" pitchFamily="18" charset="0"/>
              </a:rPr>
              <a:t>για τις απαιτήσεις της αγοράς</a:t>
            </a:r>
          </a:p>
          <a:p>
            <a:pPr lvl="1">
              <a:buFont typeface="Wingdings" panose="05000000000000000000" pitchFamily="2" charset="2"/>
              <a:buChar char="Ø"/>
            </a:pPr>
            <a:r>
              <a:rPr lang="el-GR" dirty="0" smtClean="0">
                <a:cs typeface="Times New Roman" panose="02020603050405020304" pitchFamily="18" charset="0"/>
              </a:rPr>
              <a:t>Τρόπου </a:t>
            </a:r>
            <a:r>
              <a:rPr lang="el-GR" dirty="0">
                <a:cs typeface="Times New Roman" panose="02020603050405020304" pitchFamily="18" charset="0"/>
              </a:rPr>
              <a:t>συλλογής και επεξεργασίας της </a:t>
            </a:r>
            <a:r>
              <a:rPr lang="el-GR" dirty="0" smtClean="0">
                <a:cs typeface="Times New Roman" panose="02020603050405020304" pitchFamily="18" charset="0"/>
              </a:rPr>
              <a:t>πληροφορίας </a:t>
            </a:r>
            <a:r>
              <a:rPr lang="el-GR" dirty="0">
                <a:cs typeface="Times New Roman" panose="02020603050405020304" pitchFamily="18" charset="0"/>
              </a:rPr>
              <a:t>από τις επιχειρήσεις</a:t>
            </a:r>
          </a:p>
          <a:p>
            <a:pPr marL="0" indent="0">
              <a:buNone/>
            </a:pPr>
            <a:endParaRPr lang="el-GR" sz="2800" dirty="0" smtClean="0">
              <a:cs typeface="Times New Roman" panose="02020603050405020304" pitchFamily="18" charset="0"/>
            </a:endParaRPr>
          </a:p>
          <a:p>
            <a:pPr marL="0" indent="0">
              <a:buNone/>
            </a:pPr>
            <a:endParaRPr lang="el-GR" sz="2800" dirty="0"/>
          </a:p>
        </p:txBody>
      </p:sp>
    </p:spTree>
    <p:extLst>
      <p:ext uri="{BB962C8B-B14F-4D97-AF65-F5344CB8AC3E}">
        <p14:creationId xmlns:p14="http://schemas.microsoft.com/office/powerpoint/2010/main" val="7909822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1691680" y="764704"/>
            <a:ext cx="5808000" cy="5485332"/>
          </a:xfrm>
          <a:prstGeom prst="rect">
            <a:avLst/>
          </a:prstGeom>
        </p:spPr>
      </p:pic>
    </p:spTree>
    <p:extLst>
      <p:ext uri="{BB962C8B-B14F-4D97-AF65-F5344CB8AC3E}">
        <p14:creationId xmlns:p14="http://schemas.microsoft.com/office/powerpoint/2010/main" val="35864054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ctrTitle"/>
          </p:nvPr>
        </p:nvSpPr>
        <p:spPr>
          <a:xfrm>
            <a:off x="685800" y="2130425"/>
            <a:ext cx="7772400" cy="1730623"/>
          </a:xfrm>
        </p:spPr>
        <p:txBody>
          <a:bodyPr>
            <a:normAutofit/>
          </a:bodyPr>
          <a:lstStyle/>
          <a:p>
            <a:pPr algn="l"/>
            <a:r>
              <a:rPr lang="el-GR" dirty="0"/>
              <a:t>Μορφές καινοτομίας</a:t>
            </a:r>
          </a:p>
        </p:txBody>
      </p:sp>
      <p:sp>
        <p:nvSpPr>
          <p:cNvPr id="6" name="Θέση κειμένου 5"/>
          <p:cNvSpPr txBox="1">
            <a:spLocks/>
          </p:cNvSpPr>
          <p:nvPr/>
        </p:nvSpPr>
        <p:spPr>
          <a:xfrm>
            <a:off x="683568" y="4305077"/>
            <a:ext cx="7772400" cy="1500187"/>
          </a:xfrm>
          <a:prstGeom prst="rect">
            <a:avLst/>
          </a:prstGeom>
        </p:spPr>
        <p:txBody>
          <a:bodyPr vert="horz" lIns="91440" tIns="45720" rIns="91440" bIns="45720" rtlCol="0">
            <a:normAutofit fontScale="92500" lnSpcReduction="10000"/>
          </a:bodyPr>
          <a:lstStyle>
            <a:lvl1pPr marL="0" indent="0" algn="ctr"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l-GR" sz="2400" b="1" dirty="0" smtClean="0"/>
              <a:t>Μάθημα: </a:t>
            </a:r>
            <a:r>
              <a:rPr lang="el-GR" sz="2400" dirty="0"/>
              <a:t>Καινοτομία και </a:t>
            </a:r>
            <a:r>
              <a:rPr lang="el-GR" sz="2400" dirty="0" smtClean="0"/>
              <a:t>Επιχειρηματικότητα</a:t>
            </a:r>
          </a:p>
          <a:p>
            <a:pPr algn="l"/>
            <a:r>
              <a:rPr lang="el-GR" sz="2400" b="1" dirty="0" smtClean="0"/>
              <a:t>Ενότητα </a:t>
            </a:r>
            <a:r>
              <a:rPr lang="en-US" sz="2400" b="1" dirty="0" smtClean="0"/>
              <a:t># </a:t>
            </a:r>
            <a:r>
              <a:rPr lang="el-GR" sz="2400" b="1" dirty="0" smtClean="0"/>
              <a:t>1:</a:t>
            </a:r>
            <a:r>
              <a:rPr lang="en-US" sz="2400" b="1" dirty="0" smtClean="0"/>
              <a:t> </a:t>
            </a:r>
            <a:r>
              <a:rPr lang="el-GR" sz="2400" dirty="0"/>
              <a:t>Διάλεξη 1 </a:t>
            </a:r>
            <a:endParaRPr lang="el-GR" sz="2400" dirty="0" smtClean="0"/>
          </a:p>
          <a:p>
            <a:pPr algn="l"/>
            <a:r>
              <a:rPr lang="el-GR" sz="2400" b="1" dirty="0" smtClean="0"/>
              <a:t>Διδάσκων: </a:t>
            </a:r>
            <a:r>
              <a:rPr lang="el-GR" sz="2400" dirty="0"/>
              <a:t>Θεόδωρος Αποστολόπουλος</a:t>
            </a:r>
            <a:endParaRPr lang="el-GR" sz="2400" dirty="0" smtClean="0"/>
          </a:p>
          <a:p>
            <a:pPr algn="l"/>
            <a:r>
              <a:rPr lang="el-GR" sz="2400" b="1" dirty="0" smtClean="0"/>
              <a:t>Τμήμα: </a:t>
            </a:r>
            <a:r>
              <a:rPr lang="el-GR" sz="2400" dirty="0"/>
              <a:t>Μεταπτυχιακό Πρόγραμμα </a:t>
            </a:r>
            <a:r>
              <a:rPr lang="el-GR" sz="2400" dirty="0" smtClean="0"/>
              <a:t>Σπουδών</a:t>
            </a:r>
            <a:r>
              <a:rPr lang="en-US" sz="2400" dirty="0" smtClean="0"/>
              <a:t> </a:t>
            </a:r>
            <a:r>
              <a:rPr lang="el-GR" sz="2400" dirty="0"/>
              <a:t>Πληροφορικής</a:t>
            </a:r>
          </a:p>
          <a:p>
            <a:pPr algn="l"/>
            <a:endParaRPr lang="el-GR" sz="2400" b="1" dirty="0"/>
          </a:p>
          <a:p>
            <a:pPr algn="l"/>
            <a:endParaRPr lang="el-GR" sz="2400" dirty="0" smtClean="0"/>
          </a:p>
          <a:p>
            <a:pPr algn="l"/>
            <a:endParaRPr lang="el-GR" sz="2400" dirty="0"/>
          </a:p>
        </p:txBody>
      </p:sp>
    </p:spTree>
    <p:extLst>
      <p:ext uri="{BB962C8B-B14F-4D97-AF65-F5344CB8AC3E}">
        <p14:creationId xmlns:p14="http://schemas.microsoft.com/office/powerpoint/2010/main" val="12627526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Μορφές Καινοτομίας (1/9)</a:t>
            </a:r>
            <a:endParaRPr lang="en-US" dirty="0"/>
          </a:p>
        </p:txBody>
      </p:sp>
      <p:sp>
        <p:nvSpPr>
          <p:cNvPr id="3" name="Content Placeholder 2"/>
          <p:cNvSpPr>
            <a:spLocks noGrp="1"/>
          </p:cNvSpPr>
          <p:nvPr>
            <p:ph idx="1"/>
          </p:nvPr>
        </p:nvSpPr>
        <p:spPr>
          <a:xfrm>
            <a:off x="508000" y="1340768"/>
            <a:ext cx="8384480" cy="4191780"/>
          </a:xfrm>
        </p:spPr>
        <p:txBody>
          <a:bodyPr>
            <a:noAutofit/>
          </a:bodyPr>
          <a:lstStyle/>
          <a:p>
            <a:pPr>
              <a:lnSpc>
                <a:spcPct val="150000"/>
              </a:lnSpc>
            </a:pPr>
            <a:r>
              <a:rPr lang="el-GR" sz="2400" dirty="0"/>
              <a:t>Συνεχής ή ασυνεχής αλλαγή</a:t>
            </a:r>
          </a:p>
          <a:p>
            <a:pPr>
              <a:lnSpc>
                <a:spcPct val="150000"/>
              </a:lnSpc>
            </a:pPr>
            <a:r>
              <a:rPr lang="el-GR" sz="2400" dirty="0" smtClean="0"/>
              <a:t>Εξέλιξη της εταιρικής </a:t>
            </a:r>
            <a:r>
              <a:rPr lang="el-GR" sz="2400" dirty="0"/>
              <a:t>επιχειρηματικότητας  </a:t>
            </a:r>
          </a:p>
          <a:p>
            <a:pPr>
              <a:lnSpc>
                <a:spcPct val="150000"/>
              </a:lnSpc>
            </a:pPr>
            <a:r>
              <a:rPr lang="el-GR" sz="2400" dirty="0"/>
              <a:t>Καινοτομία συστατικών ή καινοτομία διασύνδεσης (αρχιτεκτονική)</a:t>
            </a:r>
          </a:p>
          <a:p>
            <a:pPr>
              <a:lnSpc>
                <a:spcPct val="150000"/>
              </a:lnSpc>
            </a:pPr>
            <a:r>
              <a:rPr lang="el-GR" sz="2400" dirty="0"/>
              <a:t>Καινοτομία σύντηξης</a:t>
            </a:r>
          </a:p>
          <a:p>
            <a:pPr>
              <a:lnSpc>
                <a:spcPct val="150000"/>
              </a:lnSpc>
            </a:pPr>
            <a:r>
              <a:rPr lang="el-GR" sz="2400" dirty="0"/>
              <a:t>Βελτιωτική ή ριζική καινοτομία</a:t>
            </a:r>
          </a:p>
          <a:p>
            <a:pPr>
              <a:lnSpc>
                <a:spcPct val="150000"/>
              </a:lnSpc>
            </a:pPr>
            <a:r>
              <a:rPr lang="el-GR" sz="2400" dirty="0" smtClean="0"/>
              <a:t>Επαναχρησιμοποιήσιμη καινοτομία</a:t>
            </a:r>
            <a:endParaRPr lang="el-GR" sz="2400" dirty="0"/>
          </a:p>
          <a:p>
            <a:pPr>
              <a:lnSpc>
                <a:spcPct val="150000"/>
              </a:lnSpc>
            </a:pPr>
            <a:r>
              <a:rPr lang="el-GR" sz="2400" dirty="0"/>
              <a:t>Ασαφής ή άυλη καινοτομία</a:t>
            </a:r>
          </a:p>
        </p:txBody>
      </p:sp>
    </p:spTree>
    <p:extLst>
      <p:ext uri="{BB962C8B-B14F-4D97-AF65-F5344CB8AC3E}">
        <p14:creationId xmlns:p14="http://schemas.microsoft.com/office/powerpoint/2010/main" val="21093665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Μορφές Καινοτομίας (2/9)</a:t>
            </a:r>
            <a:endParaRPr lang="en-US" dirty="0"/>
          </a:p>
        </p:txBody>
      </p:sp>
      <p:sp>
        <p:nvSpPr>
          <p:cNvPr id="3" name="Content Placeholder 2"/>
          <p:cNvSpPr>
            <a:spLocks noGrp="1"/>
          </p:cNvSpPr>
          <p:nvPr>
            <p:ph idx="1"/>
          </p:nvPr>
        </p:nvSpPr>
        <p:spPr>
          <a:xfrm>
            <a:off x="508001" y="1392383"/>
            <a:ext cx="8096447" cy="4648981"/>
          </a:xfrm>
        </p:spPr>
        <p:txBody>
          <a:bodyPr>
            <a:noAutofit/>
          </a:bodyPr>
          <a:lstStyle/>
          <a:p>
            <a:r>
              <a:rPr lang="el-GR" sz="1800" dirty="0"/>
              <a:t>Συνεχής ή ασυνεχής </a:t>
            </a:r>
            <a:r>
              <a:rPr lang="el-GR" sz="1800" dirty="0" smtClean="0"/>
              <a:t>αλλαγή</a:t>
            </a:r>
          </a:p>
          <a:p>
            <a:pPr lvl="1">
              <a:buFont typeface="Wingdings" panose="05000000000000000000" pitchFamily="2" charset="2"/>
              <a:buChar char="Ø"/>
            </a:pPr>
            <a:r>
              <a:rPr lang="el-GR" sz="1800" dirty="0"/>
              <a:t>Ριζικές αλλαγές δημιουργούν ασυνέχειες στις υπάρχουσες δομές της </a:t>
            </a:r>
            <a:r>
              <a:rPr lang="el-GR" sz="1800" dirty="0" smtClean="0"/>
              <a:t>βιομηχανί</a:t>
            </a:r>
            <a:r>
              <a:rPr lang="el-GR" sz="1800" dirty="0"/>
              <a:t>α</a:t>
            </a:r>
            <a:r>
              <a:rPr lang="el-GR" sz="1800" dirty="0" smtClean="0"/>
              <a:t>ς  </a:t>
            </a:r>
            <a:endParaRPr lang="el-GR" sz="1800" dirty="0"/>
          </a:p>
          <a:p>
            <a:pPr lvl="1">
              <a:buFont typeface="Wingdings" panose="05000000000000000000" pitchFamily="2" charset="2"/>
              <a:buChar char="Ø"/>
            </a:pPr>
            <a:r>
              <a:rPr lang="el-GR" sz="1800" dirty="0"/>
              <a:t>Επιφέρουν ριζικούς μετασχηματισμούς στον κλάδο  </a:t>
            </a:r>
          </a:p>
          <a:p>
            <a:pPr lvl="1">
              <a:buFont typeface="Wingdings" panose="05000000000000000000" pitchFamily="2" charset="2"/>
              <a:buChar char="Ø"/>
            </a:pPr>
            <a:r>
              <a:rPr lang="el-GR" sz="1800" dirty="0"/>
              <a:t>Συμβαίνουν συχνά </a:t>
            </a:r>
            <a:r>
              <a:rPr lang="el-GR" sz="1800" dirty="0" smtClean="0"/>
              <a:t>στην Πληροφορική, αλλά και </a:t>
            </a:r>
            <a:r>
              <a:rPr lang="el-GR" sz="1800" dirty="0"/>
              <a:t>κανένας κλάδος δεν είναι απρόσβλητος</a:t>
            </a:r>
          </a:p>
          <a:p>
            <a:pPr lvl="1">
              <a:buFont typeface="Wingdings" panose="05000000000000000000" pitchFamily="2" charset="2"/>
              <a:buChar char="Ø"/>
            </a:pPr>
            <a:r>
              <a:rPr lang="el-GR" sz="1800" dirty="0"/>
              <a:t>Είναι αποτέλεσμα της τεχνολογικής προόδου</a:t>
            </a:r>
          </a:p>
          <a:p>
            <a:pPr lvl="1">
              <a:buFont typeface="Wingdings" panose="05000000000000000000" pitchFamily="2" charset="2"/>
              <a:buChar char="Ø"/>
            </a:pPr>
            <a:r>
              <a:rPr lang="el-GR" sz="1800" dirty="0"/>
              <a:t>Οι νεοφερμένοι συνήθως τις αξιοποιούν πιο </a:t>
            </a:r>
            <a:r>
              <a:rPr lang="el-GR" sz="1800" dirty="0" smtClean="0"/>
              <a:t>αποτελεσματικά</a:t>
            </a:r>
          </a:p>
          <a:p>
            <a:pPr lvl="1">
              <a:buFont typeface="Wingdings" panose="05000000000000000000" pitchFamily="2" charset="2"/>
              <a:buChar char="Ø"/>
            </a:pPr>
            <a:r>
              <a:rPr lang="el-GR" sz="1800" dirty="0"/>
              <a:t>Οι πηγές της νέας τεχνολογίας προέρχονται </a:t>
            </a:r>
            <a:r>
              <a:rPr lang="el-GR" sz="1800" dirty="0" smtClean="0"/>
              <a:t>πολλές φορές από </a:t>
            </a:r>
            <a:r>
              <a:rPr lang="el-GR" sz="1800" dirty="0"/>
              <a:t>άλλους βιομηχανικούς κλάδους  </a:t>
            </a:r>
          </a:p>
          <a:p>
            <a:pPr lvl="1">
              <a:buFont typeface="Wingdings" panose="05000000000000000000" pitchFamily="2" charset="2"/>
              <a:buChar char="Ø"/>
            </a:pPr>
            <a:r>
              <a:rPr lang="el-GR" sz="1800" dirty="0"/>
              <a:t>Η διαχείριση της καινοτομίας απαιτεί:</a:t>
            </a:r>
          </a:p>
          <a:p>
            <a:pPr lvl="2" indent="-285750">
              <a:buFont typeface="Wingdings" panose="05000000000000000000" pitchFamily="2" charset="2"/>
              <a:buChar char="§"/>
            </a:pPr>
            <a:r>
              <a:rPr lang="el-GR" sz="1800" dirty="0" smtClean="0"/>
              <a:t>ικανότητα </a:t>
            </a:r>
            <a:r>
              <a:rPr lang="el-GR" sz="1800" dirty="0"/>
              <a:t>στην ανίχνευση των </a:t>
            </a:r>
            <a:r>
              <a:rPr lang="el-GR" sz="1800" dirty="0" smtClean="0"/>
              <a:t>μηνυμάτων της </a:t>
            </a:r>
            <a:r>
              <a:rPr lang="el-GR" sz="1800" dirty="0"/>
              <a:t>επερχόμενης αλλαγής </a:t>
            </a:r>
            <a:r>
              <a:rPr lang="el-GR" sz="1800" dirty="0" smtClean="0"/>
              <a:t>και</a:t>
            </a:r>
          </a:p>
          <a:p>
            <a:pPr lvl="2" indent="-285750">
              <a:buFont typeface="Wingdings" panose="05000000000000000000" pitchFamily="2" charset="2"/>
              <a:buChar char="§"/>
            </a:pPr>
            <a:r>
              <a:rPr lang="el-GR" sz="1800" dirty="0" smtClean="0"/>
              <a:t>αποφασιστικότητα </a:t>
            </a:r>
            <a:r>
              <a:rPr lang="el-GR" sz="1800" dirty="0"/>
              <a:t>στην υιοθέτηση </a:t>
            </a:r>
            <a:r>
              <a:rPr lang="el-GR" sz="1800" dirty="0" smtClean="0"/>
              <a:t>της νέας </a:t>
            </a:r>
            <a:r>
              <a:rPr lang="el-GR" sz="1800" dirty="0"/>
              <a:t>τεχνολογίας </a:t>
            </a:r>
          </a:p>
        </p:txBody>
      </p:sp>
    </p:spTree>
    <p:extLst>
      <p:ext uri="{BB962C8B-B14F-4D97-AF65-F5344CB8AC3E}">
        <p14:creationId xmlns:p14="http://schemas.microsoft.com/office/powerpoint/2010/main" val="24840859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Μορφές Καινοτομίας (3/9)</a:t>
            </a:r>
            <a:endParaRPr lang="en-US" dirty="0"/>
          </a:p>
        </p:txBody>
      </p:sp>
      <p:sp>
        <p:nvSpPr>
          <p:cNvPr id="3" name="Content Placeholder 2"/>
          <p:cNvSpPr>
            <a:spLocks noGrp="1"/>
          </p:cNvSpPr>
          <p:nvPr>
            <p:ph idx="1"/>
          </p:nvPr>
        </p:nvSpPr>
        <p:spPr>
          <a:xfrm>
            <a:off x="508000" y="1392383"/>
            <a:ext cx="8096448" cy="5361709"/>
          </a:xfrm>
        </p:spPr>
        <p:txBody>
          <a:bodyPr>
            <a:noAutofit/>
          </a:bodyPr>
          <a:lstStyle/>
          <a:p>
            <a:r>
              <a:rPr lang="el-GR" sz="2400" dirty="0" smtClean="0"/>
              <a:t>Εξέλιξη της εταιρικής επιχειρηματικότητας</a:t>
            </a:r>
          </a:p>
          <a:p>
            <a:pPr lvl="1">
              <a:buFont typeface="Wingdings" panose="05000000000000000000" pitchFamily="2" charset="2"/>
              <a:buChar char="Ø"/>
            </a:pPr>
            <a:r>
              <a:rPr lang="el-GR" sz="2400" dirty="0"/>
              <a:t>Κύκλος ζωής προϊόντος/διαδικασίας/ βιομηχανίας</a:t>
            </a:r>
          </a:p>
          <a:p>
            <a:pPr lvl="1">
              <a:buFont typeface="Wingdings" panose="05000000000000000000" pitchFamily="2" charset="2"/>
              <a:buChar char="Ø"/>
            </a:pPr>
            <a:r>
              <a:rPr lang="el-GR" sz="2400" dirty="0"/>
              <a:t>Στις διάφορες φάσεις </a:t>
            </a:r>
            <a:r>
              <a:rPr lang="el-GR" sz="2400" dirty="0" smtClean="0"/>
              <a:t>του οργανισμού </a:t>
            </a:r>
            <a:r>
              <a:rPr lang="el-GR" sz="2400" dirty="0"/>
              <a:t>αλλάζει ο τύπος καινοτομίας που είναι </a:t>
            </a:r>
            <a:r>
              <a:rPr lang="el-GR" sz="2400" dirty="0" smtClean="0"/>
              <a:t>πιο αποτελεσματικός</a:t>
            </a:r>
            <a:endParaRPr lang="el-GR" sz="2400" dirty="0"/>
          </a:p>
          <a:p>
            <a:pPr lvl="1">
              <a:buFont typeface="Wingdings" panose="05000000000000000000" pitchFamily="2" charset="2"/>
              <a:buChar char="Ø"/>
            </a:pPr>
            <a:r>
              <a:rPr lang="el-GR" sz="2400" dirty="0"/>
              <a:t>Η ικανότητα του οργανισμού να αναγνωρίζει τι είναι σημαντικό σε κάθε φάση οδηγεί στη δημιουργία ανταγωνιστικού </a:t>
            </a:r>
            <a:r>
              <a:rPr lang="el-GR" sz="2400" dirty="0" smtClean="0"/>
              <a:t>πλεονεκτήματος</a:t>
            </a:r>
            <a:endParaRPr lang="en-US" sz="2400" dirty="0" smtClean="0"/>
          </a:p>
          <a:p>
            <a:pPr lvl="1">
              <a:buFont typeface="Wingdings" panose="05000000000000000000" pitchFamily="2" charset="2"/>
              <a:buChar char="Ø"/>
            </a:pPr>
            <a:r>
              <a:rPr lang="el-GR" sz="2400" dirty="0" smtClean="0"/>
              <a:t>Πχ: </a:t>
            </a:r>
            <a:r>
              <a:rPr lang="en-US" sz="2400" dirty="0" err="1" smtClean="0"/>
              <a:t>Easyjet</a:t>
            </a:r>
            <a:r>
              <a:rPr lang="el-GR" sz="2400" dirty="0" smtClean="0"/>
              <a:t>:</a:t>
            </a:r>
            <a:r>
              <a:rPr lang="en-US" sz="2400" dirty="0" smtClean="0"/>
              <a:t> </a:t>
            </a:r>
            <a:r>
              <a:rPr lang="el-GR" sz="2400" dirty="0" smtClean="0"/>
              <a:t>ξεκίνησε με καινοτομία στο </a:t>
            </a:r>
            <a:r>
              <a:rPr lang="en-US" sz="2400" dirty="0" smtClean="0"/>
              <a:t>e-ticket (</a:t>
            </a:r>
            <a:r>
              <a:rPr lang="el-GR" sz="2400" dirty="0" smtClean="0"/>
              <a:t>που άλλαξε την αγορά), τώρα επικεντρώνεται στη βελτιστοποίηση του κόστους των δρομολογίων</a:t>
            </a:r>
            <a:endParaRPr lang="el-GR" sz="2400" dirty="0"/>
          </a:p>
        </p:txBody>
      </p:sp>
    </p:spTree>
    <p:extLst>
      <p:ext uri="{BB962C8B-B14F-4D97-AF65-F5344CB8AC3E}">
        <p14:creationId xmlns:p14="http://schemas.microsoft.com/office/powerpoint/2010/main" val="29857472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400" dirty="0" smtClean="0"/>
              <a:t>Το παρόν εκπαιδευτικό υλικό έχει αναπτυχθεί στα πλαίσια του εκπαιδευτικού έργου του διδάσκοντα.</a:t>
            </a:r>
            <a:endParaRPr lang="en-US" sz="2400" dirty="0" smtClean="0"/>
          </a:p>
          <a:p>
            <a:r>
              <a:rPr lang="el-GR" sz="2400" dirty="0" smtClean="0"/>
              <a:t>Το έργο «</a:t>
            </a:r>
            <a:r>
              <a:rPr lang="el-GR" sz="2400" b="1" dirty="0" smtClean="0"/>
              <a:t>Ανοικτά Ακαδημαϊκά Μαθήματα στο Οικονομικό Πανεπιστήμιο Αθηνών</a:t>
            </a:r>
            <a:r>
              <a:rPr lang="el-GR" sz="2400" dirty="0" smtClean="0"/>
              <a:t>» έχει χρηματοδοτήσει μόνο τη αναδιαμόρφωση του εκπαιδευτικού υλικού. </a:t>
            </a:r>
          </a:p>
          <a:p>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332312" y="5055064"/>
            <a:ext cx="6480048" cy="1542288"/>
          </a:xfrm>
          <a:prstGeom prst="rect">
            <a:avLst/>
          </a:prstGeom>
          <a:noFill/>
        </p:spPr>
      </p:pic>
      <p:sp>
        <p:nvSpPr>
          <p:cNvPr id="4" name="Slide Number Placeholder 3"/>
          <p:cNvSpPr>
            <a:spLocks noGrp="1"/>
          </p:cNvSpPr>
          <p:nvPr>
            <p:ph type="sldNum" sz="quarter" idx="12"/>
          </p:nvPr>
        </p:nvSpPr>
        <p:spPr/>
        <p:txBody>
          <a:bodyPr/>
          <a:lstStyle/>
          <a:p>
            <a:fld id="{53C4726A-630D-4CB4-B088-BAB00F4188E9}" type="slidenum">
              <a:rPr lang="el-GR" smtClean="0"/>
              <a:pPr/>
              <a:t>2</a:t>
            </a:fld>
            <a:endParaRPr lang="el-GR" dirty="0"/>
          </a:p>
        </p:txBody>
      </p:sp>
    </p:spTree>
    <p:extLst>
      <p:ext uri="{BB962C8B-B14F-4D97-AF65-F5344CB8AC3E}">
        <p14:creationId xmlns:p14="http://schemas.microsoft.com/office/powerpoint/2010/main" val="16286615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Μορφές Καινοτομίας (4/9)</a:t>
            </a:r>
            <a:endParaRPr lang="en-US" dirty="0"/>
          </a:p>
        </p:txBody>
      </p:sp>
      <p:sp>
        <p:nvSpPr>
          <p:cNvPr id="3" name="Content Placeholder 2"/>
          <p:cNvSpPr>
            <a:spLocks noGrp="1"/>
          </p:cNvSpPr>
          <p:nvPr>
            <p:ph idx="1"/>
          </p:nvPr>
        </p:nvSpPr>
        <p:spPr>
          <a:xfrm>
            <a:off x="508000" y="1392383"/>
            <a:ext cx="8024440" cy="5361709"/>
          </a:xfrm>
        </p:spPr>
        <p:txBody>
          <a:bodyPr>
            <a:noAutofit/>
          </a:bodyPr>
          <a:lstStyle/>
          <a:p>
            <a:r>
              <a:rPr lang="el-GR" sz="2400" dirty="0" smtClean="0"/>
              <a:t>Καινοτομία </a:t>
            </a:r>
            <a:r>
              <a:rPr lang="el-GR" sz="2400" dirty="0"/>
              <a:t>συστατικών ή </a:t>
            </a:r>
            <a:r>
              <a:rPr lang="el-GR" sz="2400" dirty="0" smtClean="0"/>
              <a:t>αρχιτεκτονικής </a:t>
            </a:r>
            <a:endParaRPr lang="el-GR" sz="2400" dirty="0"/>
          </a:p>
          <a:p>
            <a:pPr lvl="1">
              <a:buFont typeface="Wingdings" panose="05000000000000000000" pitchFamily="2" charset="2"/>
              <a:buChar char="Ø"/>
            </a:pPr>
            <a:r>
              <a:rPr lang="el-GR" sz="2400" dirty="0"/>
              <a:t>Νέα προϊόντα είτε ως μεμονωμένα συστατικά είτε ως τμήματα ευρύτερων συστημάτων </a:t>
            </a:r>
          </a:p>
          <a:p>
            <a:pPr lvl="1">
              <a:buFont typeface="Wingdings" panose="05000000000000000000" pitchFamily="2" charset="2"/>
              <a:buChar char="Ø"/>
            </a:pPr>
            <a:r>
              <a:rPr lang="el-GR" sz="2400" dirty="0"/>
              <a:t>Καινοτομία σε ολοκληρωμένα συστήματα λιγότερο συχνή α</a:t>
            </a:r>
            <a:r>
              <a:rPr lang="el-GR" sz="2400" dirty="0" smtClean="0"/>
              <a:t>πό αυτή </a:t>
            </a:r>
            <a:r>
              <a:rPr lang="el-GR" sz="2400" dirty="0"/>
              <a:t>των συστατικών</a:t>
            </a:r>
          </a:p>
          <a:p>
            <a:pPr lvl="1">
              <a:buFont typeface="Wingdings" panose="05000000000000000000" pitchFamily="2" charset="2"/>
              <a:buChar char="Ø"/>
            </a:pPr>
            <a:r>
              <a:rPr lang="el-GR" sz="2400" dirty="0"/>
              <a:t>Η βελτίωση ενός συστήματος με εισαγωγή ενός νέου συστατικού </a:t>
            </a:r>
            <a:r>
              <a:rPr lang="el-GR" sz="2400" dirty="0" smtClean="0"/>
              <a:t>συνήθως είναι λιγότερο σημαντική </a:t>
            </a:r>
            <a:r>
              <a:rPr lang="el-GR" sz="2400" dirty="0"/>
              <a:t>από την ανάπτυξη </a:t>
            </a:r>
            <a:r>
              <a:rPr lang="el-GR" sz="2400" dirty="0" smtClean="0"/>
              <a:t>ενός </a:t>
            </a:r>
            <a:r>
              <a:rPr lang="el-GR" sz="2400" dirty="0"/>
              <a:t>νέου </a:t>
            </a:r>
            <a:r>
              <a:rPr lang="el-GR" sz="2400" dirty="0" smtClean="0"/>
              <a:t>συστήματος (αλλά όχι κατ’ ανάγκη)</a:t>
            </a:r>
          </a:p>
          <a:p>
            <a:pPr lvl="1">
              <a:buFont typeface="Wingdings" panose="05000000000000000000" pitchFamily="2" charset="2"/>
              <a:buChar char="Ø"/>
            </a:pPr>
            <a:r>
              <a:rPr lang="el-GR" sz="2400" dirty="0" smtClean="0"/>
              <a:t>Πχ: βελτιωμένη έκδοση μοντέλου ίδιας εταιρίας (</a:t>
            </a:r>
            <a:r>
              <a:rPr lang="en-US" sz="2400" dirty="0" smtClean="0"/>
              <a:t>iPhone) </a:t>
            </a:r>
            <a:r>
              <a:rPr lang="el-GR" sz="2400" dirty="0" smtClean="0"/>
              <a:t>αναφορικά με αρχιτεκτονική </a:t>
            </a:r>
            <a:r>
              <a:rPr lang="en-US" sz="2400" dirty="0" smtClean="0"/>
              <a:t>hardware</a:t>
            </a:r>
            <a:r>
              <a:rPr lang="el-GR" sz="2400" dirty="0" smtClean="0"/>
              <a:t>, λειτουργικού συστήματος, εφαρμογών </a:t>
            </a:r>
            <a:r>
              <a:rPr lang="el-GR" sz="2400" dirty="0" err="1" smtClean="0"/>
              <a:t>κλπ</a:t>
            </a:r>
            <a:endParaRPr lang="el-GR" sz="2400" dirty="0"/>
          </a:p>
        </p:txBody>
      </p:sp>
    </p:spTree>
    <p:extLst>
      <p:ext uri="{BB962C8B-B14F-4D97-AF65-F5344CB8AC3E}">
        <p14:creationId xmlns:p14="http://schemas.microsoft.com/office/powerpoint/2010/main" val="40442407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Μορφές Καινοτομίας (5/9)</a:t>
            </a:r>
            <a:endParaRPr lang="en-US" dirty="0"/>
          </a:p>
        </p:txBody>
      </p:sp>
      <p:sp>
        <p:nvSpPr>
          <p:cNvPr id="3" name="Content Placeholder 2"/>
          <p:cNvSpPr>
            <a:spLocks noGrp="1"/>
          </p:cNvSpPr>
          <p:nvPr>
            <p:ph idx="1"/>
          </p:nvPr>
        </p:nvSpPr>
        <p:spPr>
          <a:xfrm>
            <a:off x="508000" y="1412776"/>
            <a:ext cx="7952432" cy="5185451"/>
          </a:xfrm>
        </p:spPr>
        <p:txBody>
          <a:bodyPr>
            <a:normAutofit/>
          </a:bodyPr>
          <a:lstStyle/>
          <a:p>
            <a:r>
              <a:rPr lang="el-GR" sz="2400" dirty="0" smtClean="0"/>
              <a:t>Ριζική Καινοτομία</a:t>
            </a:r>
            <a:r>
              <a:rPr lang="en-US" sz="2400" dirty="0" smtClean="0"/>
              <a:t> (Radical Innovation)</a:t>
            </a:r>
          </a:p>
          <a:p>
            <a:pPr lvl="1">
              <a:buFont typeface="Wingdings" panose="05000000000000000000" pitchFamily="2" charset="2"/>
              <a:buChar char="Ø"/>
            </a:pPr>
            <a:r>
              <a:rPr lang="el-GR" sz="2400" dirty="0" smtClean="0"/>
              <a:t>Το εναρκτήριο λάκτισμα θεμελιωδών ανακαλύψεων</a:t>
            </a:r>
          </a:p>
          <a:p>
            <a:pPr lvl="1">
              <a:buFont typeface="Wingdings" panose="05000000000000000000" pitchFamily="2" charset="2"/>
              <a:buChar char="Ø"/>
            </a:pPr>
            <a:r>
              <a:rPr lang="el-GR" sz="2400" dirty="0"/>
              <a:t>Οι καινοτομίες αυτές </a:t>
            </a:r>
            <a:r>
              <a:rPr lang="el-GR" sz="2400" dirty="0" smtClean="0"/>
              <a:t>περιλαμβάνουν </a:t>
            </a:r>
            <a:r>
              <a:rPr lang="el-GR" sz="2400" dirty="0"/>
              <a:t>πειραματισμό </a:t>
            </a:r>
            <a:r>
              <a:rPr lang="el-GR" sz="2400" dirty="0" smtClean="0"/>
              <a:t>αλλά και όραμα. Δεν πρέπει να αντιμετωπίζονται περιοριστικά, αλλά </a:t>
            </a:r>
            <a:r>
              <a:rPr lang="el-GR" sz="2400" dirty="0"/>
              <a:t>πρέπει </a:t>
            </a:r>
            <a:r>
              <a:rPr lang="el-GR" sz="2400" dirty="0" smtClean="0"/>
              <a:t>τουλάχιστον να προάγονται, να εντοπίζονται </a:t>
            </a:r>
            <a:r>
              <a:rPr lang="el-GR" sz="2400" dirty="0"/>
              <a:t>και να </a:t>
            </a:r>
            <a:r>
              <a:rPr lang="el-GR" sz="2400" dirty="0" smtClean="0"/>
              <a:t>καλλιεργούνται.</a:t>
            </a:r>
          </a:p>
          <a:p>
            <a:pPr lvl="1">
              <a:buFont typeface="Wingdings" panose="05000000000000000000" pitchFamily="2" charset="2"/>
              <a:buChar char="Ø"/>
            </a:pPr>
            <a:r>
              <a:rPr lang="el-GR" sz="2400" dirty="0" smtClean="0"/>
              <a:t>Πχ: το </a:t>
            </a:r>
            <a:r>
              <a:rPr lang="en-US" sz="2400" dirty="0" smtClean="0"/>
              <a:t>iPhone </a:t>
            </a:r>
            <a:r>
              <a:rPr lang="el-GR" sz="2400" dirty="0" smtClean="0"/>
              <a:t>όρισε αυτό που ονομάζουμε σήμερα </a:t>
            </a:r>
            <a:r>
              <a:rPr lang="en-US" sz="2400" dirty="0" smtClean="0"/>
              <a:t>smartphone</a:t>
            </a:r>
            <a:endParaRPr lang="el-GR" sz="2400" dirty="0" smtClean="0"/>
          </a:p>
        </p:txBody>
      </p:sp>
    </p:spTree>
    <p:extLst>
      <p:ext uri="{BB962C8B-B14F-4D97-AF65-F5344CB8AC3E}">
        <p14:creationId xmlns:p14="http://schemas.microsoft.com/office/powerpoint/2010/main" val="9501443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Μορφές Καινοτομίας (6/9)</a:t>
            </a:r>
            <a:endParaRPr lang="en-US" dirty="0"/>
          </a:p>
        </p:txBody>
      </p:sp>
      <p:sp>
        <p:nvSpPr>
          <p:cNvPr id="3" name="Content Placeholder 2"/>
          <p:cNvSpPr>
            <a:spLocks noGrp="1"/>
          </p:cNvSpPr>
          <p:nvPr>
            <p:ph idx="1"/>
          </p:nvPr>
        </p:nvSpPr>
        <p:spPr>
          <a:xfrm>
            <a:off x="508000" y="1412776"/>
            <a:ext cx="8168456" cy="5185451"/>
          </a:xfrm>
        </p:spPr>
        <p:txBody>
          <a:bodyPr>
            <a:normAutofit/>
          </a:bodyPr>
          <a:lstStyle/>
          <a:p>
            <a:r>
              <a:rPr lang="el-GR" sz="2400" dirty="0" smtClean="0"/>
              <a:t>Βελτιωτική Καινοτομία (</a:t>
            </a:r>
            <a:r>
              <a:rPr lang="en-US" sz="2400" dirty="0" smtClean="0"/>
              <a:t>Incremental Innovation)</a:t>
            </a:r>
            <a:endParaRPr lang="el-GR" sz="2400" dirty="0"/>
          </a:p>
          <a:p>
            <a:pPr lvl="1">
              <a:buFont typeface="Wingdings" panose="05000000000000000000" pitchFamily="2" charset="2"/>
              <a:buChar char="Ø"/>
            </a:pPr>
            <a:r>
              <a:rPr lang="el-GR" sz="2400" dirty="0"/>
              <a:t>Η συστηματική εξέλιξη ενός προϊόντος ή μιας υπηρεσίας </a:t>
            </a:r>
            <a:r>
              <a:rPr lang="el-GR" sz="2400" dirty="0" smtClean="0"/>
              <a:t>και η διάθεσή τους σε νέες </a:t>
            </a:r>
            <a:r>
              <a:rPr lang="el-GR" sz="2400" dirty="0"/>
              <a:t>ή </a:t>
            </a:r>
            <a:r>
              <a:rPr lang="el-GR" sz="2400" dirty="0" smtClean="0"/>
              <a:t>μεγαλύτερες </a:t>
            </a:r>
            <a:r>
              <a:rPr lang="el-GR" sz="2400" dirty="0"/>
              <a:t>αγορές.</a:t>
            </a:r>
          </a:p>
          <a:p>
            <a:pPr lvl="1">
              <a:buFont typeface="Wingdings" panose="05000000000000000000" pitchFamily="2" charset="2"/>
              <a:buChar char="Ø"/>
            </a:pPr>
            <a:r>
              <a:rPr lang="el-GR" sz="2400" dirty="0" smtClean="0"/>
              <a:t>Συνήθως η βελτιωτική καινοτομία ακολουθεί μετά από μια ριζική καινοτομία που έχει προκύψει από μια αρχική ανακάλυψη</a:t>
            </a:r>
            <a:endParaRPr lang="en-US" sz="2400" dirty="0" smtClean="0"/>
          </a:p>
          <a:p>
            <a:pPr lvl="1">
              <a:buFont typeface="Wingdings" panose="05000000000000000000" pitchFamily="2" charset="2"/>
              <a:buChar char="Ø"/>
            </a:pPr>
            <a:r>
              <a:rPr lang="el-GR" sz="2400" dirty="0" smtClean="0"/>
              <a:t>Πχ: μικρή βελτίωση στην κεραία κινητού τηλεφώνου ή ακόμα και εσωτερική αλλαγή στη γραμμή παραγωγής που μειώνει το κόστος κατασκευής</a:t>
            </a:r>
            <a:endParaRPr lang="en-US" sz="2400" dirty="0"/>
          </a:p>
        </p:txBody>
      </p:sp>
    </p:spTree>
    <p:extLst>
      <p:ext uri="{BB962C8B-B14F-4D97-AF65-F5344CB8AC3E}">
        <p14:creationId xmlns:p14="http://schemas.microsoft.com/office/powerpoint/2010/main" val="3078981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Μορφές Καινοτομίας (7/9)</a:t>
            </a:r>
            <a:endParaRPr lang="en-US" dirty="0"/>
          </a:p>
        </p:txBody>
      </p:sp>
      <p:sp>
        <p:nvSpPr>
          <p:cNvPr id="3" name="Content Placeholder 2"/>
          <p:cNvSpPr>
            <a:spLocks noGrp="1"/>
          </p:cNvSpPr>
          <p:nvPr>
            <p:ph idx="1"/>
          </p:nvPr>
        </p:nvSpPr>
        <p:spPr>
          <a:xfrm>
            <a:off x="508001" y="1556793"/>
            <a:ext cx="8024439" cy="5608780"/>
          </a:xfrm>
        </p:spPr>
        <p:txBody>
          <a:bodyPr>
            <a:noAutofit/>
          </a:bodyPr>
          <a:lstStyle/>
          <a:p>
            <a:r>
              <a:rPr lang="el-GR" sz="2400" dirty="0"/>
              <a:t>Τεχνολογική σύντηξη </a:t>
            </a:r>
          </a:p>
          <a:p>
            <a:pPr lvl="1">
              <a:buFont typeface="Wingdings" panose="05000000000000000000" pitchFamily="2" charset="2"/>
              <a:buChar char="Ø"/>
            </a:pPr>
            <a:r>
              <a:rPr lang="el-GR" sz="2400" dirty="0"/>
              <a:t>Διαφορετικές τεχνολογίες συγκλίνουν ώστε προϊόντα με συγκεκριμένη ταυτότητα πριν, ενσωματώνονται σε νέες αρχιτεκτονικές </a:t>
            </a:r>
          </a:p>
          <a:p>
            <a:pPr lvl="1">
              <a:buFont typeface="Wingdings" panose="05000000000000000000" pitchFamily="2" charset="2"/>
              <a:buChar char="Ø"/>
            </a:pPr>
            <a:r>
              <a:rPr lang="el-GR" sz="2400" dirty="0"/>
              <a:t>Δημιουργία νέας γενιάς </a:t>
            </a:r>
            <a:r>
              <a:rPr lang="el-GR" sz="2400" dirty="0" smtClean="0"/>
              <a:t>συστημάτων</a:t>
            </a:r>
            <a:endParaRPr lang="el-GR" sz="2400" dirty="0"/>
          </a:p>
          <a:p>
            <a:pPr lvl="1">
              <a:buFont typeface="Wingdings" panose="05000000000000000000" pitchFamily="2" charset="2"/>
              <a:buChar char="Ø"/>
            </a:pPr>
            <a:r>
              <a:rPr lang="el-GR" sz="2400" dirty="0" smtClean="0"/>
              <a:t>Πχ: υπολογιστής + κάμερα + οθόνη αφής = </a:t>
            </a:r>
            <a:r>
              <a:rPr lang="en-US" sz="2400" dirty="0" smtClean="0"/>
              <a:t>tablet</a:t>
            </a:r>
            <a:endParaRPr lang="el-GR" sz="2400" dirty="0"/>
          </a:p>
        </p:txBody>
      </p:sp>
    </p:spTree>
    <p:extLst>
      <p:ext uri="{BB962C8B-B14F-4D97-AF65-F5344CB8AC3E}">
        <p14:creationId xmlns:p14="http://schemas.microsoft.com/office/powerpoint/2010/main" val="14892490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Μορφές Καινοτομίας (8/9)</a:t>
            </a:r>
            <a:endParaRPr lang="en-US" dirty="0"/>
          </a:p>
        </p:txBody>
      </p:sp>
      <p:sp>
        <p:nvSpPr>
          <p:cNvPr id="3" name="Content Placeholder 2"/>
          <p:cNvSpPr>
            <a:spLocks noGrp="1"/>
          </p:cNvSpPr>
          <p:nvPr>
            <p:ph idx="1"/>
          </p:nvPr>
        </p:nvSpPr>
        <p:spPr>
          <a:xfrm>
            <a:off x="508001" y="1484784"/>
            <a:ext cx="8096447" cy="5361709"/>
          </a:xfrm>
        </p:spPr>
        <p:txBody>
          <a:bodyPr>
            <a:noAutofit/>
          </a:bodyPr>
          <a:lstStyle/>
          <a:p>
            <a:r>
              <a:rPr lang="el-GR" sz="2400" dirty="0" smtClean="0"/>
              <a:t>Σχεδιασμός με βάση επαναχρησιμοποιήσιμες καινοτομίες</a:t>
            </a:r>
            <a:endParaRPr lang="el-GR" sz="2400" dirty="0"/>
          </a:p>
          <a:p>
            <a:pPr lvl="1">
              <a:buFont typeface="Wingdings" panose="05000000000000000000" pitchFamily="2" charset="2"/>
              <a:buChar char="Ø"/>
            </a:pPr>
            <a:r>
              <a:rPr lang="el-GR" sz="2400" dirty="0"/>
              <a:t>Η ικανότητα ανάπτυξης και τροποποίησης ενός βασικού σχεδιασμού έχει μεγάλη </a:t>
            </a:r>
            <a:r>
              <a:rPr lang="el-GR" sz="2400" dirty="0" smtClean="0"/>
              <a:t>αξία</a:t>
            </a:r>
            <a:endParaRPr lang="el-GR" sz="2400" dirty="0"/>
          </a:p>
          <a:p>
            <a:pPr lvl="1">
              <a:buFont typeface="Wingdings" panose="05000000000000000000" pitchFamily="2" charset="2"/>
              <a:buChar char="Ø"/>
            </a:pPr>
            <a:r>
              <a:rPr lang="el-GR" sz="2400" dirty="0"/>
              <a:t>Σε αυτόν βασίζεται η δυνατότητα ανάπτυξης μιας ισχυρής πλατφόρμας νέων προϊόντων</a:t>
            </a:r>
          </a:p>
          <a:p>
            <a:pPr lvl="1">
              <a:buFont typeface="Wingdings" panose="05000000000000000000" pitchFamily="2" charset="2"/>
              <a:buChar char="Ø"/>
            </a:pPr>
            <a:r>
              <a:rPr lang="el-GR" sz="2400" dirty="0"/>
              <a:t>Στις διαδικασίες παίζει βασικό ρόλο η ικανότητα βελτίωσης της </a:t>
            </a:r>
            <a:r>
              <a:rPr lang="el-GR" sz="2400" dirty="0" smtClean="0"/>
              <a:t>απόδοσης</a:t>
            </a:r>
            <a:endParaRPr lang="en-US" sz="2400" dirty="0"/>
          </a:p>
          <a:p>
            <a:pPr lvl="1">
              <a:buFont typeface="Wingdings" panose="05000000000000000000" pitchFamily="2" charset="2"/>
              <a:buChar char="Ø"/>
            </a:pPr>
            <a:r>
              <a:rPr lang="el-GR" sz="2400" dirty="0" smtClean="0"/>
              <a:t>Πχ: </a:t>
            </a:r>
            <a:r>
              <a:rPr lang="en-US" sz="2400" dirty="0" smtClean="0"/>
              <a:t>To RFID, </a:t>
            </a:r>
            <a:r>
              <a:rPr lang="el-GR" sz="2400" dirty="0" smtClean="0"/>
              <a:t>το </a:t>
            </a:r>
            <a:r>
              <a:rPr lang="en-US" sz="2400" dirty="0" smtClean="0"/>
              <a:t>smart grid</a:t>
            </a:r>
            <a:r>
              <a:rPr lang="el-GR" sz="2400" dirty="0" smtClean="0"/>
              <a:t>, το </a:t>
            </a:r>
            <a:r>
              <a:rPr lang="en-US" sz="2400" dirty="0" err="1" smtClean="0"/>
              <a:t>IoT</a:t>
            </a:r>
            <a:r>
              <a:rPr lang="el-GR" sz="2400" dirty="0" smtClean="0"/>
              <a:t> και οι εφαρμογές τους</a:t>
            </a:r>
            <a:endParaRPr lang="el-GR" sz="2400" dirty="0"/>
          </a:p>
        </p:txBody>
      </p:sp>
    </p:spTree>
    <p:extLst>
      <p:ext uri="{BB962C8B-B14F-4D97-AF65-F5344CB8AC3E}">
        <p14:creationId xmlns:p14="http://schemas.microsoft.com/office/powerpoint/2010/main" val="22677713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Μορφές Καινοτομίας (</a:t>
            </a:r>
            <a:r>
              <a:rPr lang="el-GR" dirty="0"/>
              <a:t>9</a:t>
            </a:r>
            <a:r>
              <a:rPr lang="el-GR" dirty="0" smtClean="0"/>
              <a:t>/9)</a:t>
            </a:r>
            <a:endParaRPr lang="en-US" dirty="0"/>
          </a:p>
        </p:txBody>
      </p:sp>
      <p:sp>
        <p:nvSpPr>
          <p:cNvPr id="3" name="Content Placeholder 2"/>
          <p:cNvSpPr>
            <a:spLocks noGrp="1"/>
          </p:cNvSpPr>
          <p:nvPr>
            <p:ph idx="1"/>
          </p:nvPr>
        </p:nvSpPr>
        <p:spPr>
          <a:xfrm>
            <a:off x="508000" y="1392383"/>
            <a:ext cx="8024440" cy="5361709"/>
          </a:xfrm>
        </p:spPr>
        <p:txBody>
          <a:bodyPr>
            <a:noAutofit/>
          </a:bodyPr>
          <a:lstStyle/>
          <a:p>
            <a:r>
              <a:rPr lang="el-GR" sz="2400" dirty="0"/>
              <a:t>Ασαφής/άυλη καινοτομία </a:t>
            </a:r>
          </a:p>
          <a:p>
            <a:pPr lvl="1">
              <a:buFont typeface="Wingdings" panose="05000000000000000000" pitchFamily="2" charset="2"/>
              <a:buChar char="Ø"/>
            </a:pPr>
            <a:r>
              <a:rPr lang="el-GR" sz="2400" dirty="0"/>
              <a:t>Η καινοτομία δεν είναι πάντα  σαφής όπως στη φυσική αλλαγή</a:t>
            </a:r>
          </a:p>
          <a:p>
            <a:pPr lvl="1">
              <a:buFont typeface="Wingdings" panose="05000000000000000000" pitchFamily="2" charset="2"/>
              <a:buChar char="Ø"/>
            </a:pPr>
            <a:r>
              <a:rPr lang="el-GR" sz="2400" dirty="0"/>
              <a:t>Η καινοτομία διαδικασιών και μεθόδων βασίζεται συχνά στην εμπειρική γνώση  </a:t>
            </a:r>
          </a:p>
          <a:p>
            <a:pPr lvl="1">
              <a:buFont typeface="Wingdings" panose="05000000000000000000" pitchFamily="2" charset="2"/>
              <a:buChar char="Ø"/>
            </a:pPr>
            <a:r>
              <a:rPr lang="el-GR" sz="2400" dirty="0"/>
              <a:t>Η αποτελεσματική διοίκηση της καινοτομίας απαιτεί ισορροπία </a:t>
            </a:r>
            <a:r>
              <a:rPr lang="el-GR" sz="2400" dirty="0" smtClean="0"/>
              <a:t>μεταξύ </a:t>
            </a:r>
            <a:r>
              <a:rPr lang="el-GR" sz="2400" dirty="0"/>
              <a:t>βελτιωτικών και ριζικών </a:t>
            </a:r>
            <a:r>
              <a:rPr lang="el-GR" sz="2400" dirty="0" smtClean="0"/>
              <a:t>αλλαγών</a:t>
            </a:r>
            <a:endParaRPr lang="el-GR" sz="2400" dirty="0"/>
          </a:p>
          <a:p>
            <a:pPr lvl="1">
              <a:buFont typeface="Wingdings" panose="05000000000000000000" pitchFamily="2" charset="2"/>
              <a:buChar char="Ø"/>
            </a:pPr>
            <a:r>
              <a:rPr lang="el-GR" sz="2400" dirty="0" smtClean="0"/>
              <a:t>Πχ: Μη προφανής ή καταγεγραμμένη γνώση/ εμπειρία των ανθρώπινων πόρων που παράγουν υπηρεσία/ προϊόν. Η «χημεία» μεταξύ των εργαζομένων</a:t>
            </a:r>
            <a:endParaRPr lang="el-GR" sz="2400" dirty="0"/>
          </a:p>
        </p:txBody>
      </p:sp>
    </p:spTree>
    <p:extLst>
      <p:ext uri="{BB962C8B-B14F-4D97-AF65-F5344CB8AC3E}">
        <p14:creationId xmlns:p14="http://schemas.microsoft.com/office/powerpoint/2010/main" val="9312685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ctrTitle"/>
          </p:nvPr>
        </p:nvSpPr>
        <p:spPr>
          <a:xfrm>
            <a:off x="685800" y="2130425"/>
            <a:ext cx="7772400" cy="1730623"/>
          </a:xfrm>
        </p:spPr>
        <p:txBody>
          <a:bodyPr>
            <a:normAutofit/>
          </a:bodyPr>
          <a:lstStyle/>
          <a:p>
            <a:pPr algn="l"/>
            <a:r>
              <a:rPr lang="el-GR" dirty="0"/>
              <a:t>Επιχειρηματικότητα</a:t>
            </a:r>
          </a:p>
        </p:txBody>
      </p:sp>
      <p:sp>
        <p:nvSpPr>
          <p:cNvPr id="6" name="Θέση κειμένου 5"/>
          <p:cNvSpPr txBox="1">
            <a:spLocks/>
          </p:cNvSpPr>
          <p:nvPr/>
        </p:nvSpPr>
        <p:spPr>
          <a:xfrm>
            <a:off x="683568" y="4305077"/>
            <a:ext cx="7772400" cy="1500187"/>
          </a:xfrm>
          <a:prstGeom prst="rect">
            <a:avLst/>
          </a:prstGeom>
        </p:spPr>
        <p:txBody>
          <a:bodyPr vert="horz" lIns="91440" tIns="45720" rIns="91440" bIns="45720" rtlCol="0">
            <a:normAutofit fontScale="92500" lnSpcReduction="10000"/>
          </a:bodyPr>
          <a:lstStyle>
            <a:lvl1pPr marL="0" indent="0" algn="ctr"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l-GR" sz="2400" b="1" dirty="0" smtClean="0"/>
              <a:t>Μάθημα: </a:t>
            </a:r>
            <a:r>
              <a:rPr lang="el-GR" sz="2400" dirty="0"/>
              <a:t>Καινοτομία και </a:t>
            </a:r>
            <a:r>
              <a:rPr lang="el-GR" sz="2400" dirty="0" smtClean="0"/>
              <a:t>Επιχειρηματικότητα</a:t>
            </a:r>
          </a:p>
          <a:p>
            <a:pPr algn="l"/>
            <a:r>
              <a:rPr lang="el-GR" sz="2400" b="1" dirty="0" smtClean="0"/>
              <a:t>Ενότητα </a:t>
            </a:r>
            <a:r>
              <a:rPr lang="en-US" sz="2400" b="1" dirty="0" smtClean="0"/>
              <a:t># </a:t>
            </a:r>
            <a:r>
              <a:rPr lang="el-GR" sz="2400" b="1" dirty="0" smtClean="0"/>
              <a:t>1:</a:t>
            </a:r>
            <a:r>
              <a:rPr lang="en-US" sz="2400" b="1" dirty="0" smtClean="0"/>
              <a:t> </a:t>
            </a:r>
            <a:r>
              <a:rPr lang="el-GR" sz="2400" dirty="0"/>
              <a:t>Διάλεξη 1 </a:t>
            </a:r>
            <a:endParaRPr lang="el-GR" sz="2400" dirty="0" smtClean="0"/>
          </a:p>
          <a:p>
            <a:pPr algn="l"/>
            <a:r>
              <a:rPr lang="el-GR" sz="2400" b="1" dirty="0" smtClean="0"/>
              <a:t>Διδάσκων: </a:t>
            </a:r>
            <a:r>
              <a:rPr lang="el-GR" sz="2400" dirty="0"/>
              <a:t>Θεόδωρος Αποστολόπουλος</a:t>
            </a:r>
            <a:endParaRPr lang="el-GR" sz="2400" dirty="0" smtClean="0"/>
          </a:p>
          <a:p>
            <a:pPr algn="l"/>
            <a:r>
              <a:rPr lang="el-GR" sz="2400" b="1" dirty="0" smtClean="0"/>
              <a:t>Τμήμα: </a:t>
            </a:r>
            <a:r>
              <a:rPr lang="el-GR" sz="2400" dirty="0"/>
              <a:t>Μεταπτυχιακό Πρόγραμμα </a:t>
            </a:r>
            <a:r>
              <a:rPr lang="el-GR" sz="2400" dirty="0" smtClean="0"/>
              <a:t>Σπουδών</a:t>
            </a:r>
            <a:r>
              <a:rPr lang="en-US" sz="2400" dirty="0" smtClean="0"/>
              <a:t> </a:t>
            </a:r>
            <a:r>
              <a:rPr lang="el-GR" sz="2400" dirty="0"/>
              <a:t>Πληροφορικής</a:t>
            </a:r>
          </a:p>
          <a:p>
            <a:pPr algn="l"/>
            <a:endParaRPr lang="el-GR" sz="2400" b="1" dirty="0"/>
          </a:p>
          <a:p>
            <a:pPr algn="l"/>
            <a:endParaRPr lang="el-GR" sz="2400" dirty="0" smtClean="0"/>
          </a:p>
          <a:p>
            <a:pPr algn="l"/>
            <a:endParaRPr lang="el-GR" sz="2400" dirty="0"/>
          </a:p>
        </p:txBody>
      </p:sp>
    </p:spTree>
    <p:extLst>
      <p:ext uri="{BB962C8B-B14F-4D97-AF65-F5344CB8AC3E}">
        <p14:creationId xmlns:p14="http://schemas.microsoft.com/office/powerpoint/2010/main" val="34609424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Τι είναι Επιχειρηματικότητα;</a:t>
            </a:r>
            <a:endParaRPr lang="en-US" dirty="0"/>
          </a:p>
        </p:txBody>
      </p:sp>
      <p:sp>
        <p:nvSpPr>
          <p:cNvPr id="3" name="Content Placeholder 2"/>
          <p:cNvSpPr>
            <a:spLocks noGrp="1"/>
          </p:cNvSpPr>
          <p:nvPr>
            <p:ph idx="1"/>
          </p:nvPr>
        </p:nvSpPr>
        <p:spPr/>
        <p:txBody>
          <a:bodyPr>
            <a:normAutofit/>
          </a:bodyPr>
          <a:lstStyle/>
          <a:p>
            <a:r>
              <a:rPr lang="el-GR" sz="2200" dirty="0" smtClean="0"/>
              <a:t>«Είναι η διαδικασία κατά την οποία ένα άτομο ή ομάδα ατόμων προσπαθούν να δημιουργήσουν κάτι νέο με αξία για το κοινωνικό σύνολο αφιερώνοντας τον απαραίτητο χρόνο και προσπάθεια, αποδεχόμενοι τους σχετικούς οικονομικούς, ψυχικούς και κοινωνικούς κινδύνους, και απολαμβάνοντας την επιβράβευση των κόπων τους με την οικονομική και προσωπική ικανοποίηση, αλλά και το αίσθημα της ανεξαρτησίας» </a:t>
            </a:r>
            <a:r>
              <a:rPr lang="en-US" sz="2200" dirty="0"/>
              <a:t>(</a:t>
            </a:r>
            <a:r>
              <a:rPr lang="en-US" sz="2200" dirty="0" err="1"/>
              <a:t>Hisrich</a:t>
            </a:r>
            <a:r>
              <a:rPr lang="en-US" sz="2200" dirty="0"/>
              <a:t> </a:t>
            </a:r>
            <a:r>
              <a:rPr lang="en-US" sz="2200" dirty="0" smtClean="0"/>
              <a:t>&amp;</a:t>
            </a:r>
            <a:r>
              <a:rPr lang="el-GR" sz="2200" dirty="0" smtClean="0"/>
              <a:t> </a:t>
            </a:r>
            <a:r>
              <a:rPr lang="en-US" sz="2200" dirty="0" smtClean="0"/>
              <a:t>Peters</a:t>
            </a:r>
            <a:r>
              <a:rPr lang="en-US" sz="2200" dirty="0"/>
              <a:t>, 2002</a:t>
            </a:r>
            <a:r>
              <a:rPr lang="en-US" sz="2200" dirty="0" smtClean="0"/>
              <a:t>)</a:t>
            </a:r>
            <a:endParaRPr lang="el-GR" sz="2200" dirty="0" smtClean="0"/>
          </a:p>
          <a:p>
            <a:r>
              <a:rPr lang="el-GR" sz="2200" dirty="0" smtClean="0"/>
              <a:t>Συνεχής αναζήτηση ευκαιριών στην αγορά</a:t>
            </a:r>
          </a:p>
          <a:p>
            <a:r>
              <a:rPr lang="el-GR" sz="2200" dirty="0" smtClean="0"/>
              <a:t>Δημιουργία αξίας με την δημιουργία μοναδικών και καινοτόμων προϊόντων/υπηρεσιών που ικανοποιούν ανάγκες και επιθυμίες</a:t>
            </a:r>
            <a:endParaRPr lang="en-US" sz="2200" dirty="0"/>
          </a:p>
        </p:txBody>
      </p:sp>
    </p:spTree>
    <p:extLst>
      <p:ext uri="{BB962C8B-B14F-4D97-AF65-F5344CB8AC3E}">
        <p14:creationId xmlns:p14="http://schemas.microsoft.com/office/powerpoint/2010/main" val="37118310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dirty="0" smtClean="0"/>
              <a:t>Τι σημαίνει να είσαι επιχειρηματίας;</a:t>
            </a:r>
            <a:endParaRPr lang="en-US" dirty="0"/>
          </a:p>
        </p:txBody>
      </p:sp>
      <p:sp>
        <p:nvSpPr>
          <p:cNvPr id="3" name="Content Placeholder 2"/>
          <p:cNvSpPr>
            <a:spLocks noGrp="1"/>
          </p:cNvSpPr>
          <p:nvPr>
            <p:ph idx="1"/>
          </p:nvPr>
        </p:nvSpPr>
        <p:spPr>
          <a:xfrm>
            <a:off x="517006" y="1776125"/>
            <a:ext cx="6447501" cy="4635066"/>
          </a:xfrm>
        </p:spPr>
        <p:txBody>
          <a:bodyPr>
            <a:normAutofit fontScale="92500" lnSpcReduction="20000"/>
          </a:bodyPr>
          <a:lstStyle/>
          <a:p>
            <a:r>
              <a:rPr lang="el-GR" sz="2800" dirty="0" smtClean="0"/>
              <a:t>Οι </a:t>
            </a:r>
            <a:r>
              <a:rPr lang="el-GR" sz="2800" dirty="0"/>
              <a:t>άνθρωποι </a:t>
            </a:r>
            <a:r>
              <a:rPr lang="el-GR" sz="2800" dirty="0" smtClean="0"/>
              <a:t>με προσωπικά </a:t>
            </a:r>
            <a:r>
              <a:rPr lang="el-GR" sz="2800" dirty="0"/>
              <a:t>χαρακτηριστικά </a:t>
            </a:r>
            <a:r>
              <a:rPr lang="el-GR" sz="2800" dirty="0" smtClean="0"/>
              <a:t>όπως</a:t>
            </a:r>
          </a:p>
          <a:p>
            <a:pPr marL="685800" lvl="1">
              <a:buFont typeface="Wingdings" panose="05000000000000000000" pitchFamily="2" charset="2"/>
              <a:buChar char="Ø"/>
            </a:pPr>
            <a:r>
              <a:rPr lang="el-GR" sz="2000" dirty="0" smtClean="0"/>
              <a:t>αγάπη για δημιουργικότητα, ανανέωση, καινοτομία</a:t>
            </a:r>
          </a:p>
          <a:p>
            <a:pPr marL="685800" lvl="1">
              <a:buFont typeface="Wingdings" panose="05000000000000000000" pitchFamily="2" charset="2"/>
              <a:buChar char="Ø"/>
            </a:pPr>
            <a:r>
              <a:rPr lang="el-GR" sz="2000" dirty="0" smtClean="0"/>
              <a:t>Όρεξη για αφοσίωση, χρόνο, προσπάθεια</a:t>
            </a:r>
          </a:p>
          <a:p>
            <a:pPr marL="685800" lvl="1">
              <a:buFont typeface="Wingdings" panose="05000000000000000000" pitchFamily="2" charset="2"/>
              <a:buChar char="Ø"/>
            </a:pPr>
            <a:r>
              <a:rPr lang="el-GR" sz="2000" dirty="0" smtClean="0"/>
              <a:t>Ανοχή στον κίνδυνο</a:t>
            </a:r>
            <a:endParaRPr lang="en-US" sz="2000" dirty="0"/>
          </a:p>
          <a:p>
            <a:pPr marL="400050" lvl="1" indent="0">
              <a:buNone/>
            </a:pPr>
            <a:endParaRPr lang="en-US" sz="2000" dirty="0" smtClean="0"/>
          </a:p>
          <a:p>
            <a:pPr marL="400050" lvl="1" indent="0">
              <a:buNone/>
            </a:pPr>
            <a:endParaRPr lang="el-GR" sz="2000" dirty="0" smtClean="0"/>
          </a:p>
          <a:p>
            <a:r>
              <a:rPr lang="el-GR" sz="2800" dirty="0" smtClean="0"/>
              <a:t>Οι </a:t>
            </a:r>
            <a:r>
              <a:rPr lang="el-GR" sz="2800" dirty="0"/>
              <a:t>άνθρωποι </a:t>
            </a:r>
            <a:r>
              <a:rPr lang="el-GR" sz="2800" dirty="0" smtClean="0"/>
              <a:t>που αναγνωρίζουν την ανταμοιβή ως</a:t>
            </a:r>
          </a:p>
          <a:p>
            <a:pPr lvl="1">
              <a:buFont typeface="Wingdings" panose="05000000000000000000" pitchFamily="2" charset="2"/>
              <a:buChar char="Ø"/>
            </a:pPr>
            <a:r>
              <a:rPr lang="el-GR" sz="2000" dirty="0" smtClean="0"/>
              <a:t>Ανεξαρτησία (προσωπική και οικονομική)</a:t>
            </a:r>
          </a:p>
          <a:p>
            <a:pPr lvl="1">
              <a:buFont typeface="Wingdings" panose="05000000000000000000" pitchFamily="2" charset="2"/>
              <a:buChar char="Ø"/>
            </a:pPr>
            <a:r>
              <a:rPr lang="el-GR" sz="2000" dirty="0" smtClean="0"/>
              <a:t>Αυτοπραγμάτωση</a:t>
            </a:r>
          </a:p>
          <a:p>
            <a:pPr lvl="1">
              <a:buFont typeface="Wingdings" panose="05000000000000000000" pitchFamily="2" charset="2"/>
              <a:buChar char="Ø"/>
            </a:pPr>
            <a:r>
              <a:rPr lang="el-GR" sz="2000" dirty="0" smtClean="0"/>
              <a:t>Δυνατότητα παραγωγής πλούτου</a:t>
            </a:r>
            <a:endParaRPr lang="el-GR" sz="2000" dirty="0"/>
          </a:p>
          <a:p>
            <a:endParaRPr lang="en-US" sz="2800" dirty="0"/>
          </a:p>
        </p:txBody>
      </p:sp>
      <p:pic>
        <p:nvPicPr>
          <p:cNvPr id="4" name="Picture 3">
            <a:hlinkClick r:id="rId2"/>
          </p:cNvPr>
          <p:cNvPicPr>
            <a:picLocks noChangeAspect="1"/>
          </p:cNvPicPr>
          <p:nvPr/>
        </p:nvPicPr>
        <p:blipFill>
          <a:blip r:embed="rId3"/>
          <a:stretch>
            <a:fillRect/>
          </a:stretch>
        </p:blipFill>
        <p:spPr>
          <a:xfrm>
            <a:off x="6964507" y="3723409"/>
            <a:ext cx="2171700" cy="3124200"/>
          </a:xfrm>
          <a:prstGeom prst="rect">
            <a:avLst/>
          </a:prstGeom>
        </p:spPr>
      </p:pic>
      <p:sp>
        <p:nvSpPr>
          <p:cNvPr id="5" name="Rectangle 4"/>
          <p:cNvSpPr/>
          <p:nvPr/>
        </p:nvSpPr>
        <p:spPr>
          <a:xfrm>
            <a:off x="50472" y="3393362"/>
            <a:ext cx="915059" cy="923330"/>
          </a:xfrm>
          <a:prstGeom prst="rect">
            <a:avLst/>
          </a:prstGeom>
          <a:noFill/>
        </p:spPr>
        <p:txBody>
          <a:bodyPr wrap="none" lIns="91440" tIns="45720" rIns="91440" bIns="45720">
            <a:spAutoFit/>
          </a:bodyPr>
          <a:lstStyle/>
          <a:p>
            <a:pPr algn="ctr"/>
            <a:r>
              <a:rPr lang="en-US" sz="5400" b="1" cap="none" spc="0" dirty="0" smtClean="0">
                <a:ln w="9525">
                  <a:solidFill>
                    <a:srgbClr val="FF0000"/>
                  </a:solidFill>
                  <a:prstDash val="solid"/>
                </a:ln>
                <a:solidFill>
                  <a:srgbClr val="FFC000"/>
                </a:solidFill>
                <a:effectLst>
                  <a:outerShdw blurRad="12700" dist="38100" dir="2700000" algn="tl" rotWithShape="0">
                    <a:schemeClr val="accent5">
                      <a:lumMod val="60000"/>
                      <a:lumOff val="40000"/>
                    </a:schemeClr>
                  </a:outerShdw>
                </a:effectLst>
              </a:rPr>
              <a:t>VS</a:t>
            </a:r>
            <a:endParaRPr lang="en-US" sz="5400" b="1" cap="none" spc="0" dirty="0">
              <a:ln w="9525">
                <a:solidFill>
                  <a:srgbClr val="FF0000"/>
                </a:solidFill>
                <a:prstDash val="solid"/>
              </a:ln>
              <a:solidFill>
                <a:srgbClr val="FFC000"/>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36003058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Κίνητρα </a:t>
            </a:r>
            <a:r>
              <a:rPr lang="en-US" dirty="0" smtClean="0"/>
              <a:t>VS </a:t>
            </a:r>
            <a:r>
              <a:rPr lang="el-GR" dirty="0" smtClean="0"/>
              <a:t>Στόχοι</a:t>
            </a:r>
            <a:endParaRPr lang="en-US" dirty="0"/>
          </a:p>
        </p:txBody>
      </p:sp>
      <p:pic>
        <p:nvPicPr>
          <p:cNvPr id="5" name="Picture 4"/>
          <p:cNvPicPr>
            <a:picLocks noChangeAspect="1"/>
          </p:cNvPicPr>
          <p:nvPr/>
        </p:nvPicPr>
        <p:blipFill>
          <a:blip r:embed="rId2"/>
          <a:stretch>
            <a:fillRect/>
          </a:stretch>
        </p:blipFill>
        <p:spPr>
          <a:xfrm>
            <a:off x="6588224" y="1648691"/>
            <a:ext cx="2131151" cy="3037875"/>
          </a:xfrm>
          <a:prstGeom prst="rect">
            <a:avLst/>
          </a:prstGeom>
        </p:spPr>
      </p:pic>
      <p:sp>
        <p:nvSpPr>
          <p:cNvPr id="6" name="Content Placeholder 2"/>
          <p:cNvSpPr txBox="1">
            <a:spLocks/>
          </p:cNvSpPr>
          <p:nvPr/>
        </p:nvSpPr>
        <p:spPr>
          <a:xfrm>
            <a:off x="251520" y="1930440"/>
            <a:ext cx="6447501" cy="2874797"/>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buFont typeface="Wingdings" panose="05000000000000000000" pitchFamily="2" charset="2"/>
              <a:buChar char="q"/>
            </a:pPr>
            <a:r>
              <a:rPr lang="el-GR" sz="2400" dirty="0" smtClean="0"/>
              <a:t>Ο πλούτος δεν μπορεί να είναι κίνητρο</a:t>
            </a:r>
          </a:p>
          <a:p>
            <a:pPr>
              <a:buFont typeface="Wingdings" panose="05000000000000000000" pitchFamily="2" charset="2"/>
              <a:buChar char="q"/>
            </a:pPr>
            <a:r>
              <a:rPr lang="el-GR" sz="2400" dirty="0" smtClean="0"/>
              <a:t>Η προσφορά προστιθέμενης αξίας πρέπει να είναι το υπέρτατο κίνητρο και στόχος</a:t>
            </a:r>
          </a:p>
          <a:p>
            <a:pPr>
              <a:buFont typeface="Wingdings" panose="05000000000000000000" pitchFamily="2" charset="2"/>
              <a:buChar char="q"/>
            </a:pPr>
            <a:r>
              <a:rPr lang="el-GR" sz="2400" dirty="0" smtClean="0"/>
              <a:t>Κάνε αυτό που ξέρεις καλά</a:t>
            </a:r>
          </a:p>
          <a:p>
            <a:pPr>
              <a:buFont typeface="Wingdings" panose="05000000000000000000" pitchFamily="2" charset="2"/>
              <a:buChar char="q"/>
            </a:pPr>
            <a:r>
              <a:rPr lang="el-GR" sz="2400" dirty="0" smtClean="0"/>
              <a:t>Τα υπόλοιπα θα έρθουν </a:t>
            </a:r>
            <a:endParaRPr lang="en-US" sz="2400" dirty="0"/>
          </a:p>
        </p:txBody>
      </p:sp>
      <p:sp>
        <p:nvSpPr>
          <p:cNvPr id="7" name="Multiply 6"/>
          <p:cNvSpPr/>
          <p:nvPr/>
        </p:nvSpPr>
        <p:spPr>
          <a:xfrm>
            <a:off x="6212330" y="963959"/>
            <a:ext cx="2882940" cy="3843920"/>
          </a:xfrm>
          <a:prstGeom prst="mathMultiply">
            <a:avLst>
              <a:gd name="adj1" fmla="val 6294"/>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76477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endParaRPr lang="el-GR" sz="2800" dirty="0" smtClean="0"/>
          </a:p>
          <a:p>
            <a:r>
              <a:rPr lang="el-GR" sz="2800" dirty="0" smtClean="0"/>
              <a:t>Οι εικόνες προέρχονται … .</a:t>
            </a:r>
          </a:p>
          <a:p>
            <a:pPr algn="l"/>
            <a:endParaRPr lang="en-US" sz="2800" dirty="0" smtClean="0"/>
          </a:p>
        </p:txBody>
      </p:sp>
      <p:pic>
        <p:nvPicPr>
          <p:cNvPr id="2" name="Picture 1" descr="Λογότυπο για Άδειες χρήσης Creative Commons BY-NC-N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6570" y="5234900"/>
            <a:ext cx="3070860" cy="1074420"/>
          </a:xfrm>
          <a:prstGeom prst="rect">
            <a:avLst/>
          </a:prstGeom>
        </p:spPr>
      </p:pic>
      <p:sp>
        <p:nvSpPr>
          <p:cNvPr id="3" name="Slide Number Placeholder 2"/>
          <p:cNvSpPr>
            <a:spLocks noGrp="1"/>
          </p:cNvSpPr>
          <p:nvPr>
            <p:ph type="sldNum" sz="quarter" idx="12"/>
          </p:nvPr>
        </p:nvSpPr>
        <p:spPr/>
        <p:txBody>
          <a:bodyPr/>
          <a:lstStyle/>
          <a:p>
            <a:fld id="{53C4726A-630D-4CB4-B088-BAB00F4188E9}" type="slidenum">
              <a:rPr lang="el-GR" smtClean="0"/>
              <a:pPr/>
              <a:t>3</a:t>
            </a:fld>
            <a:endParaRPr lang="el-GR" dirty="0"/>
          </a:p>
        </p:txBody>
      </p:sp>
    </p:spTree>
    <p:extLst>
      <p:ext uri="{BB962C8B-B14F-4D97-AF65-F5344CB8AC3E}">
        <p14:creationId xmlns:p14="http://schemas.microsoft.com/office/powerpoint/2010/main" val="6729874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dirty="0" smtClean="0"/>
              <a:t>Συμπεριφορά επιτυχημένου επιχειρηματία</a:t>
            </a:r>
            <a:endParaRPr lang="en-US" dirty="0"/>
          </a:p>
        </p:txBody>
      </p:sp>
      <p:sp>
        <p:nvSpPr>
          <p:cNvPr id="3" name="Content Placeholder 2"/>
          <p:cNvSpPr>
            <a:spLocks noGrp="1"/>
          </p:cNvSpPr>
          <p:nvPr>
            <p:ph idx="1"/>
          </p:nvPr>
        </p:nvSpPr>
        <p:spPr/>
        <p:txBody>
          <a:bodyPr>
            <a:normAutofit/>
          </a:bodyPr>
          <a:lstStyle/>
          <a:p>
            <a:r>
              <a:rPr lang="el-GR" sz="2400" dirty="0" smtClean="0"/>
              <a:t>Ανεξαρτητοποιημένοι άνθρωποι, έντονα αφοσιωμένοι και αποφασισμένοι να επιμένουν για την επιτυχία δουλεύοντας σκληρά!</a:t>
            </a:r>
          </a:p>
          <a:p>
            <a:r>
              <a:rPr lang="el-GR" sz="2400" dirty="0" smtClean="0"/>
              <a:t>Μαθημένοι στο να πέφτουν και να σηκώνονται… Γιατί η επιτυχία δεν θα έρθει από την πρώτη ημέρα…</a:t>
            </a:r>
          </a:p>
          <a:p>
            <a:r>
              <a:rPr lang="el-GR" sz="2400" dirty="0" smtClean="0"/>
              <a:t>Είναι αισιόδοξοι και με αυτοπεποίθηση αγωνίζονται για την επιτυχία</a:t>
            </a:r>
          </a:p>
          <a:p>
            <a:r>
              <a:rPr lang="el-GR" sz="2400" dirty="0" smtClean="0"/>
              <a:t>Καίγονται από την επιθυμία να προκόψουν και αντιμετωπίζουν την αποτυχία ως εργαλείο μάθησης</a:t>
            </a:r>
          </a:p>
        </p:txBody>
      </p:sp>
    </p:spTree>
    <p:extLst>
      <p:ext uri="{BB962C8B-B14F-4D97-AF65-F5344CB8AC3E}">
        <p14:creationId xmlns:p14="http://schemas.microsoft.com/office/powerpoint/2010/main" val="353500955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dirty="0" smtClean="0"/>
              <a:t>Χαρακτηριστικά επιχειρηματικής συνείδησης</a:t>
            </a:r>
            <a:endParaRPr lang="en-US" dirty="0"/>
          </a:p>
        </p:txBody>
      </p:sp>
      <p:sp>
        <p:nvSpPr>
          <p:cNvPr id="3" name="Content Placeholder 2"/>
          <p:cNvSpPr>
            <a:spLocks noGrp="1"/>
          </p:cNvSpPr>
          <p:nvPr>
            <p:ph sz="half" idx="1"/>
          </p:nvPr>
        </p:nvSpPr>
        <p:spPr>
          <a:xfrm>
            <a:off x="508000" y="1772816"/>
            <a:ext cx="3790971" cy="3880772"/>
          </a:xfrm>
        </p:spPr>
        <p:txBody>
          <a:bodyPr>
            <a:noAutofit/>
          </a:bodyPr>
          <a:lstStyle/>
          <a:p>
            <a:r>
              <a:rPr lang="el-GR" sz="2100" dirty="0"/>
              <a:t>Δέσμευση, </a:t>
            </a:r>
            <a:r>
              <a:rPr lang="el-GR" sz="2100" dirty="0" smtClean="0"/>
              <a:t>αποφασιστικότητα</a:t>
            </a:r>
          </a:p>
          <a:p>
            <a:r>
              <a:rPr lang="el-GR" sz="2100" dirty="0" smtClean="0"/>
              <a:t>Αγωνίζονται για την επίτευξη στόχων</a:t>
            </a:r>
          </a:p>
          <a:p>
            <a:r>
              <a:rPr lang="el-GR" sz="2100" dirty="0" smtClean="0"/>
              <a:t>Προσανατολισμένοι στην αξιοποίηση ευκαιριών</a:t>
            </a:r>
          </a:p>
          <a:p>
            <a:r>
              <a:rPr lang="el-GR" sz="2100" dirty="0" smtClean="0"/>
              <a:t>Πρωτοβουλία, υπευθυνότητα</a:t>
            </a:r>
          </a:p>
          <a:p>
            <a:r>
              <a:rPr lang="el-GR" sz="2100" dirty="0" smtClean="0"/>
              <a:t>Αδιάκοπη επίλυση προβλημάτων</a:t>
            </a:r>
          </a:p>
          <a:p>
            <a:r>
              <a:rPr lang="el-GR" sz="2100" dirty="0" smtClean="0"/>
              <a:t>Αναζητούν τη γνώμη των άλλων</a:t>
            </a:r>
          </a:p>
          <a:p>
            <a:r>
              <a:rPr lang="el-GR" sz="2100" dirty="0" smtClean="0"/>
              <a:t>Αυτοέλεγχος</a:t>
            </a:r>
          </a:p>
          <a:p>
            <a:r>
              <a:rPr lang="el-GR" sz="2100" dirty="0" smtClean="0"/>
              <a:t>Ανοχή στην αβεβαιότητα</a:t>
            </a:r>
            <a:endParaRPr lang="en-US" sz="2100" dirty="0"/>
          </a:p>
        </p:txBody>
      </p:sp>
      <p:sp>
        <p:nvSpPr>
          <p:cNvPr id="4" name="Content Placeholder 3"/>
          <p:cNvSpPr>
            <a:spLocks noGrp="1"/>
          </p:cNvSpPr>
          <p:nvPr>
            <p:ph sz="half" idx="2"/>
          </p:nvPr>
        </p:nvSpPr>
        <p:spPr>
          <a:xfrm>
            <a:off x="4642925" y="1772817"/>
            <a:ext cx="3961523" cy="4125911"/>
          </a:xfrm>
        </p:spPr>
        <p:txBody>
          <a:bodyPr>
            <a:noAutofit/>
          </a:bodyPr>
          <a:lstStyle/>
          <a:p>
            <a:r>
              <a:rPr lang="el-GR" sz="2100" dirty="0" smtClean="0"/>
              <a:t>Ανάληψη υπολογιζόμενου κινδύνου</a:t>
            </a:r>
          </a:p>
          <a:p>
            <a:r>
              <a:rPr lang="el-GR" sz="2100" dirty="0" smtClean="0"/>
              <a:t>Ανοχή στην αποτυχία</a:t>
            </a:r>
          </a:p>
          <a:p>
            <a:r>
              <a:rPr lang="el-GR" sz="2100" dirty="0" smtClean="0"/>
              <a:t>Ενεργητικός</a:t>
            </a:r>
          </a:p>
          <a:p>
            <a:r>
              <a:rPr lang="el-GR" sz="2100" dirty="0" smtClean="0"/>
              <a:t>Δημιουργικότητα και καινοτομία</a:t>
            </a:r>
          </a:p>
          <a:p>
            <a:r>
              <a:rPr lang="el-GR" sz="2100" dirty="0" smtClean="0"/>
              <a:t>Όραμα για το μέλλον</a:t>
            </a:r>
          </a:p>
          <a:p>
            <a:r>
              <a:rPr lang="el-GR" sz="2100" dirty="0" smtClean="0"/>
              <a:t>Αυτοπεποίθηση και αισιοδοξία</a:t>
            </a:r>
          </a:p>
          <a:p>
            <a:r>
              <a:rPr lang="el-GR" sz="2100" dirty="0" smtClean="0"/>
              <a:t>Ανεξαρτησία</a:t>
            </a:r>
          </a:p>
          <a:p>
            <a:r>
              <a:rPr lang="el-GR" sz="2100" dirty="0" smtClean="0"/>
              <a:t>Ικανότητα διαπραγματεύσεων</a:t>
            </a:r>
          </a:p>
          <a:p>
            <a:r>
              <a:rPr lang="el-GR" sz="2100" dirty="0"/>
              <a:t>Δημιουργία δεμένης </a:t>
            </a:r>
            <a:r>
              <a:rPr lang="el-GR" sz="2100" dirty="0" smtClean="0"/>
              <a:t>ομάδας</a:t>
            </a:r>
            <a:endParaRPr lang="el-GR" sz="2100" dirty="0"/>
          </a:p>
        </p:txBody>
      </p:sp>
    </p:spTree>
    <p:extLst>
      <p:ext uri="{BB962C8B-B14F-4D97-AF65-F5344CB8AC3E}">
        <p14:creationId xmlns:p14="http://schemas.microsoft.com/office/powerpoint/2010/main" val="419843669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Η αξία της ιδέας </a:t>
            </a:r>
            <a:r>
              <a:rPr lang="en-US" dirty="0" smtClean="0"/>
              <a:t>VS </a:t>
            </a:r>
            <a:r>
              <a:rPr lang="el-GR" dirty="0" smtClean="0"/>
              <a:t>της ομάδας</a:t>
            </a:r>
            <a:endParaRPr lang="en-US" dirty="0"/>
          </a:p>
        </p:txBody>
      </p:sp>
      <p:sp>
        <p:nvSpPr>
          <p:cNvPr id="3" name="Content Placeholder 2"/>
          <p:cNvSpPr>
            <a:spLocks noGrp="1"/>
          </p:cNvSpPr>
          <p:nvPr>
            <p:ph idx="1"/>
          </p:nvPr>
        </p:nvSpPr>
        <p:spPr/>
        <p:txBody>
          <a:bodyPr>
            <a:normAutofit/>
          </a:bodyPr>
          <a:lstStyle/>
          <a:p>
            <a:r>
              <a:rPr lang="el-GR" sz="2400" dirty="0" smtClean="0"/>
              <a:t>«Μια </a:t>
            </a:r>
            <a:r>
              <a:rPr lang="el-GR" sz="2400" dirty="0"/>
              <a:t>ιδέα αξίζει λίγο. Είναι το πώς θα μετατρέψει μια ιδέα </a:t>
            </a:r>
            <a:br>
              <a:rPr lang="el-GR" sz="2400" dirty="0"/>
            </a:br>
            <a:r>
              <a:rPr lang="el-GR" sz="2400" dirty="0"/>
              <a:t>σε μια επιχείρηση η οποία είναι </a:t>
            </a:r>
            <a:r>
              <a:rPr lang="el-GR" sz="2400" dirty="0" smtClean="0"/>
              <a:t>πολύτιμη»</a:t>
            </a:r>
          </a:p>
          <a:p>
            <a:r>
              <a:rPr lang="el-GR" sz="2400" u="sng" dirty="0" smtClean="0"/>
              <a:t>Η ομάδα για τον επιχειρηματία: </a:t>
            </a:r>
            <a:r>
              <a:rPr lang="el-GR" sz="2400" dirty="0" smtClean="0"/>
              <a:t>άνθρωποι που σου αρέσουν, που σέβεσαι, εμπιστεύεσαι, που δεν μοιάζουν σε σένα, που μπορούν και θα σε επικρίνουν!</a:t>
            </a:r>
          </a:p>
          <a:p>
            <a:r>
              <a:rPr lang="el-GR" sz="2400" u="sng" dirty="0"/>
              <a:t>Η ομάδα για </a:t>
            </a:r>
            <a:r>
              <a:rPr lang="el-GR" sz="2400" u="sng" dirty="0" smtClean="0"/>
              <a:t>τους χρηματοδότες: </a:t>
            </a:r>
            <a:r>
              <a:rPr lang="el-GR" sz="2400" dirty="0" smtClean="0"/>
              <a:t>σημαντικότερη από την ιδέα! Νο1 λόγος επένδυσης αφού αποδεικνύει συμπληρωματικότητα των ικανοτήτων και των τυπικών προσόντων. Όχι απαραίτητα πληρότητα!!</a:t>
            </a:r>
            <a:endParaRPr lang="en-US" sz="2400" u="sng" dirty="0"/>
          </a:p>
        </p:txBody>
      </p:sp>
    </p:spTree>
    <p:extLst>
      <p:ext uri="{BB962C8B-B14F-4D97-AF65-F5344CB8AC3E}">
        <p14:creationId xmlns:p14="http://schemas.microsoft.com/office/powerpoint/2010/main" val="225648754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642194"/>
          </a:xfrm>
        </p:spPr>
        <p:txBody>
          <a:bodyPr>
            <a:normAutofit fontScale="90000"/>
          </a:bodyPr>
          <a:lstStyle/>
          <a:p>
            <a:r>
              <a:rPr lang="el-GR" dirty="0" smtClean="0"/>
              <a:t>Στάδια προσωπικής ανάπτυξης του επιχειρηματία – Το «ταξίδι» του ιδρυτή</a:t>
            </a:r>
            <a:endParaRPr lang="en-US" dirty="0"/>
          </a:p>
        </p:txBody>
      </p:sp>
      <p:sp>
        <p:nvSpPr>
          <p:cNvPr id="3" name="Content Placeholder 2"/>
          <p:cNvSpPr>
            <a:spLocks noGrp="1"/>
          </p:cNvSpPr>
          <p:nvPr>
            <p:ph idx="1"/>
          </p:nvPr>
        </p:nvSpPr>
        <p:spPr>
          <a:xfrm>
            <a:off x="457200" y="2431429"/>
            <a:ext cx="8229600" cy="4525963"/>
          </a:xfrm>
        </p:spPr>
        <p:txBody>
          <a:bodyPr>
            <a:normAutofit/>
          </a:bodyPr>
          <a:lstStyle/>
          <a:p>
            <a:r>
              <a:rPr lang="el-GR" sz="2600" dirty="0" smtClean="0"/>
              <a:t>Στην αρχή είσαι ένας απλός μηχανικός, ένας καλός </a:t>
            </a:r>
            <a:r>
              <a:rPr lang="en-US" sz="2600" dirty="0" smtClean="0"/>
              <a:t>problem solver</a:t>
            </a:r>
            <a:r>
              <a:rPr lang="el-GR" sz="2600" dirty="0" smtClean="0"/>
              <a:t> με μια καλή ιδέα.</a:t>
            </a:r>
            <a:endParaRPr lang="el-GR" sz="2600" u="sng" dirty="0"/>
          </a:p>
          <a:p>
            <a:r>
              <a:rPr lang="el-GR" sz="2600" dirty="0"/>
              <a:t>Σ</a:t>
            </a:r>
            <a:r>
              <a:rPr lang="el-GR" sz="2600" dirty="0" smtClean="0"/>
              <a:t>τη συνέχεια γίνεσαι «</a:t>
            </a:r>
            <a:r>
              <a:rPr lang="el-GR" sz="2600" dirty="0" err="1" smtClean="0"/>
              <a:t>Μαρκετίστας</a:t>
            </a:r>
            <a:r>
              <a:rPr lang="el-GR" sz="2600" dirty="0" smtClean="0"/>
              <a:t>» και «Δημοσιοσχεσίτης»</a:t>
            </a:r>
            <a:endParaRPr lang="el-GR" sz="2600" dirty="0"/>
          </a:p>
          <a:p>
            <a:r>
              <a:rPr lang="el-GR" sz="2600" dirty="0" smtClean="0"/>
              <a:t>Καθώς η ιδέα και επιχείρηση μεγαλώνει, γίνεσαι </a:t>
            </a:r>
            <a:r>
              <a:rPr lang="en-US" sz="2600" dirty="0" smtClean="0"/>
              <a:t>Manager!</a:t>
            </a:r>
            <a:endParaRPr lang="en-US" sz="2600" dirty="0"/>
          </a:p>
        </p:txBody>
      </p:sp>
    </p:spTree>
    <p:extLst>
      <p:ext uri="{BB962C8B-B14F-4D97-AF65-F5344CB8AC3E}">
        <p14:creationId xmlns:p14="http://schemas.microsoft.com/office/powerpoint/2010/main" val="349892011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dirty="0" smtClean="0"/>
              <a:t>Προσοχή στις εύκολες γενικεύσεις και παρανοήσεις</a:t>
            </a:r>
            <a:endParaRPr lang="en-US" dirty="0"/>
          </a:p>
        </p:txBody>
      </p:sp>
      <p:sp>
        <p:nvSpPr>
          <p:cNvPr id="3" name="Content Placeholder 2"/>
          <p:cNvSpPr>
            <a:spLocks noGrp="1"/>
          </p:cNvSpPr>
          <p:nvPr>
            <p:ph idx="1"/>
          </p:nvPr>
        </p:nvSpPr>
        <p:spPr/>
        <p:txBody>
          <a:bodyPr>
            <a:normAutofit/>
          </a:bodyPr>
          <a:lstStyle/>
          <a:p>
            <a:r>
              <a:rPr lang="el-GR" sz="2400" dirty="0"/>
              <a:t>Η επιτυχής επιχειρηματικότητα χρειάζεται μόνο </a:t>
            </a:r>
            <a:r>
              <a:rPr lang="el-GR" sz="2400" dirty="0" smtClean="0"/>
              <a:t>μια καλή ιδέα</a:t>
            </a:r>
          </a:p>
          <a:p>
            <a:r>
              <a:rPr lang="el-GR" sz="2400" dirty="0" smtClean="0"/>
              <a:t>Η επιχειρηματικότητα είναι εύκολη</a:t>
            </a:r>
          </a:p>
          <a:p>
            <a:r>
              <a:rPr lang="el-GR" sz="2400" dirty="0" smtClean="0"/>
              <a:t>Η επιχειρηματικότητα είναι τζόγος</a:t>
            </a:r>
          </a:p>
          <a:p>
            <a:r>
              <a:rPr lang="el-GR" sz="2400" dirty="0" smtClean="0"/>
              <a:t>Η επιχειρηματικότητα αναπτύσσεται και αφορά μόνο μικρές επιχειρήσεις</a:t>
            </a:r>
          </a:p>
          <a:p>
            <a:r>
              <a:rPr lang="el-GR" sz="2400" dirty="0" smtClean="0"/>
              <a:t>Μπορείς να το κάνεις μόνος σου</a:t>
            </a:r>
          </a:p>
          <a:p>
            <a:r>
              <a:rPr lang="el-GR" sz="2400" dirty="0" smtClean="0"/>
              <a:t>Χρειάζεσαι απίστευτα πολλά οικονομικά κεφάλαια</a:t>
            </a:r>
            <a:endParaRPr lang="en-US" sz="2400" dirty="0"/>
          </a:p>
        </p:txBody>
      </p:sp>
    </p:spTree>
    <p:extLst>
      <p:ext uri="{BB962C8B-B14F-4D97-AF65-F5344CB8AC3E}">
        <p14:creationId xmlns:p14="http://schemas.microsoft.com/office/powerpoint/2010/main" val="274675583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Υπάρχουν και καλά νέα!!</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l-GR" sz="2400" dirty="0"/>
              <a:t>.... αν </a:t>
            </a:r>
            <a:r>
              <a:rPr lang="el-GR" sz="2400" dirty="0" smtClean="0"/>
              <a:t>χρησιμοποιήσετε το κελάρι σας</a:t>
            </a:r>
            <a:r>
              <a:rPr lang="el-GR" sz="2400" dirty="0"/>
              <a:t>, το laptop σας, τους φίλους σας και όλο τον ελεύθερο χρόνο σας (και λίγο περισσότερο) για να </a:t>
            </a:r>
            <a:r>
              <a:rPr lang="el-GR" sz="2400" dirty="0" smtClean="0"/>
              <a:t>χτίσετε μια </a:t>
            </a:r>
            <a:r>
              <a:rPr lang="el-GR" sz="2400" dirty="0" err="1"/>
              <a:t>web-based</a:t>
            </a:r>
            <a:r>
              <a:rPr lang="el-GR" sz="2400" dirty="0"/>
              <a:t> επιχείρηση, τότε </a:t>
            </a:r>
            <a:endParaRPr lang="en-US" sz="2400" dirty="0" smtClean="0"/>
          </a:p>
          <a:p>
            <a:pPr marL="0" indent="0">
              <a:buNone/>
            </a:pPr>
            <a:endParaRPr lang="el-GR" sz="2400" dirty="0" smtClean="0"/>
          </a:p>
          <a:p>
            <a:r>
              <a:rPr lang="el-GR" sz="2400" dirty="0" smtClean="0"/>
              <a:t>το </a:t>
            </a:r>
            <a:r>
              <a:rPr lang="el-GR" sz="2400" dirty="0"/>
              <a:t>κόστος της οικοδόμησης μιας νέας επιχείρησης σήμερα δεν χρειάζεται εκατομμύρια ευρώ, αλλά </a:t>
            </a:r>
            <a:r>
              <a:rPr lang="el-GR" sz="2400" dirty="0" smtClean="0"/>
              <a:t>περιορίζεται στο όριο </a:t>
            </a:r>
            <a:r>
              <a:rPr lang="el-GR" sz="2400" dirty="0"/>
              <a:t>της πιστωτική </a:t>
            </a:r>
            <a:r>
              <a:rPr lang="el-GR" sz="2400" dirty="0" smtClean="0"/>
              <a:t>σας κάρτας, </a:t>
            </a:r>
          </a:p>
          <a:p>
            <a:r>
              <a:rPr lang="el-GR" sz="2400" dirty="0" smtClean="0"/>
              <a:t>ο </a:t>
            </a:r>
            <a:r>
              <a:rPr lang="el-GR" sz="2400" dirty="0"/>
              <a:t>χρόνος του να φέρει πολλά προϊόντα / υπηρεσίες στην αγορά είναι μήνες αντί για χρόνια και </a:t>
            </a:r>
            <a:endParaRPr lang="el-GR" sz="2400" dirty="0" smtClean="0"/>
          </a:p>
          <a:p>
            <a:r>
              <a:rPr lang="el-GR" sz="2400" dirty="0" smtClean="0"/>
              <a:t>η </a:t>
            </a:r>
            <a:r>
              <a:rPr lang="el-GR" sz="2400" dirty="0"/>
              <a:t>δυνητική αγορά είναι μάλλον εκατομμύρια </a:t>
            </a:r>
            <a:r>
              <a:rPr lang="el-GR" sz="2400" dirty="0" smtClean="0"/>
              <a:t>αντί εκατοντάδες</a:t>
            </a:r>
          </a:p>
          <a:p>
            <a:endParaRPr lang="el-GR" sz="2400" dirty="0"/>
          </a:p>
          <a:p>
            <a:pPr marL="0" indent="0">
              <a:buNone/>
            </a:pPr>
            <a:r>
              <a:rPr lang="en-US" sz="2400" dirty="0" smtClean="0"/>
              <a:t>															Steve Blank</a:t>
            </a:r>
            <a:endParaRPr lang="en-US" sz="2400" dirty="0"/>
          </a:p>
        </p:txBody>
      </p:sp>
    </p:spTree>
    <p:extLst>
      <p:ext uri="{BB962C8B-B14F-4D97-AF65-F5344CB8AC3E}">
        <p14:creationId xmlns:p14="http://schemas.microsoft.com/office/powerpoint/2010/main" val="411559441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Τι είναι ένα </a:t>
            </a:r>
            <a:r>
              <a:rPr lang="en-US" dirty="0" smtClean="0"/>
              <a:t>startup</a:t>
            </a:r>
            <a:r>
              <a:rPr lang="el-GR" dirty="0" smtClean="0"/>
              <a:t>;</a:t>
            </a:r>
            <a:endParaRPr lang="en-US" dirty="0"/>
          </a:p>
        </p:txBody>
      </p:sp>
      <p:sp>
        <p:nvSpPr>
          <p:cNvPr id="4" name="Content Placeholder 3"/>
          <p:cNvSpPr>
            <a:spLocks noGrp="1"/>
          </p:cNvSpPr>
          <p:nvPr>
            <p:ph sz="half" idx="1"/>
          </p:nvPr>
        </p:nvSpPr>
        <p:spPr>
          <a:xfrm>
            <a:off x="711894" y="2160589"/>
            <a:ext cx="2313577" cy="3880772"/>
          </a:xfrm>
          <a:ln>
            <a:solidFill>
              <a:schemeClr val="accent1"/>
            </a:solidFill>
          </a:ln>
        </p:spPr>
        <p:txBody>
          <a:bodyPr>
            <a:normAutofit lnSpcReduction="10000"/>
          </a:bodyPr>
          <a:lstStyle/>
          <a:p>
            <a:pPr marL="0" indent="0">
              <a:buNone/>
            </a:pPr>
            <a:r>
              <a:rPr lang="en-US" sz="2000" dirty="0" smtClean="0"/>
              <a:t>“</a:t>
            </a:r>
            <a:r>
              <a:rPr lang="el-GR" sz="2000" dirty="0" smtClean="0"/>
              <a:t> </a:t>
            </a:r>
            <a:r>
              <a:rPr lang="en-US" sz="2000" dirty="0" smtClean="0"/>
              <a:t>A </a:t>
            </a:r>
            <a:r>
              <a:rPr lang="en-US" sz="2000" dirty="0"/>
              <a:t>startup is a</a:t>
            </a:r>
          </a:p>
          <a:p>
            <a:pPr marL="0" indent="0">
              <a:buNone/>
            </a:pPr>
            <a:r>
              <a:rPr lang="en-US" sz="2000" dirty="0"/>
              <a:t>human institution</a:t>
            </a:r>
          </a:p>
          <a:p>
            <a:pPr marL="0" indent="0">
              <a:buNone/>
            </a:pPr>
            <a:r>
              <a:rPr lang="en-US" sz="2000" dirty="0"/>
              <a:t>designed to deliver</a:t>
            </a:r>
          </a:p>
          <a:p>
            <a:pPr marL="0" indent="0">
              <a:buNone/>
            </a:pPr>
            <a:r>
              <a:rPr lang="en-US" sz="2000" dirty="0"/>
              <a:t>a new product or service</a:t>
            </a:r>
          </a:p>
          <a:p>
            <a:pPr marL="0" indent="0">
              <a:buNone/>
            </a:pPr>
            <a:r>
              <a:rPr lang="en-US" sz="2000" dirty="0"/>
              <a:t>under conditions</a:t>
            </a:r>
          </a:p>
          <a:p>
            <a:pPr marL="0" indent="0">
              <a:buNone/>
            </a:pPr>
            <a:r>
              <a:rPr lang="en-US" sz="2000" dirty="0"/>
              <a:t>of extreme </a:t>
            </a:r>
            <a:r>
              <a:rPr lang="en-US" sz="2000" dirty="0" smtClean="0"/>
              <a:t>uncertainty</a:t>
            </a:r>
            <a:r>
              <a:rPr lang="en-US" sz="2000" dirty="0"/>
              <a:t> ”</a:t>
            </a:r>
            <a:endParaRPr lang="el-GR" sz="2000" dirty="0" smtClean="0"/>
          </a:p>
          <a:p>
            <a:pPr marL="0" indent="0">
              <a:buNone/>
            </a:pPr>
            <a:endParaRPr lang="el-GR" sz="2000" dirty="0" smtClean="0"/>
          </a:p>
          <a:p>
            <a:pPr marL="0" indent="0" algn="r">
              <a:buNone/>
            </a:pPr>
            <a:r>
              <a:rPr lang="en-US" sz="2000" dirty="0" smtClean="0"/>
              <a:t>Eric</a:t>
            </a:r>
            <a:r>
              <a:rPr lang="el-GR" sz="2000" dirty="0" smtClean="0"/>
              <a:t> </a:t>
            </a:r>
            <a:r>
              <a:rPr lang="en-US" sz="2000" dirty="0" err="1" smtClean="0"/>
              <a:t>Ries</a:t>
            </a:r>
            <a:endParaRPr lang="en-US" sz="2000" dirty="0"/>
          </a:p>
        </p:txBody>
      </p:sp>
      <p:sp>
        <p:nvSpPr>
          <p:cNvPr id="5" name="Content Placeholder 4"/>
          <p:cNvSpPr>
            <a:spLocks noGrp="1"/>
          </p:cNvSpPr>
          <p:nvPr>
            <p:ph sz="half" idx="2"/>
          </p:nvPr>
        </p:nvSpPr>
        <p:spPr>
          <a:xfrm>
            <a:off x="3120034" y="2160590"/>
            <a:ext cx="2442897" cy="3880773"/>
          </a:xfrm>
          <a:noFill/>
          <a:ln>
            <a:solidFill>
              <a:schemeClr val="accent1"/>
            </a:solidFill>
          </a:ln>
        </p:spPr>
        <p:txBody>
          <a:bodyPr>
            <a:normAutofit lnSpcReduction="10000"/>
          </a:bodyPr>
          <a:lstStyle/>
          <a:p>
            <a:pPr marL="0" indent="0">
              <a:buNone/>
            </a:pPr>
            <a:r>
              <a:rPr lang="en-US" sz="2000" dirty="0"/>
              <a:t>“</a:t>
            </a:r>
            <a:r>
              <a:rPr lang="el-GR" sz="2000" dirty="0"/>
              <a:t> </a:t>
            </a:r>
            <a:r>
              <a:rPr lang="en-US" sz="2000" dirty="0"/>
              <a:t>A startup is a temporary</a:t>
            </a:r>
          </a:p>
          <a:p>
            <a:pPr marL="0" indent="0">
              <a:lnSpc>
                <a:spcPct val="150000"/>
              </a:lnSpc>
              <a:buNone/>
            </a:pPr>
            <a:r>
              <a:rPr lang="en-US" sz="2000" dirty="0"/>
              <a:t>organization chartered with</a:t>
            </a:r>
            <a:r>
              <a:rPr lang="el-GR" sz="2000" dirty="0"/>
              <a:t> </a:t>
            </a:r>
            <a:r>
              <a:rPr lang="en-US" sz="2000" dirty="0"/>
              <a:t>finding a scalable business</a:t>
            </a:r>
            <a:r>
              <a:rPr lang="el-GR" sz="2000" dirty="0"/>
              <a:t> </a:t>
            </a:r>
            <a:r>
              <a:rPr lang="en-US" sz="2000" dirty="0"/>
              <a:t>Model</a:t>
            </a:r>
            <a:r>
              <a:rPr lang="el-GR" sz="2000" dirty="0"/>
              <a:t> </a:t>
            </a:r>
            <a:r>
              <a:rPr lang="en-US" sz="2000" dirty="0"/>
              <a:t>”</a:t>
            </a:r>
            <a:endParaRPr lang="el-GR" sz="2000" dirty="0"/>
          </a:p>
          <a:p>
            <a:pPr marL="0" indent="0">
              <a:buNone/>
            </a:pPr>
            <a:endParaRPr lang="el-GR" sz="2000" dirty="0" smtClean="0"/>
          </a:p>
          <a:p>
            <a:pPr marL="0" indent="0">
              <a:buNone/>
            </a:pPr>
            <a:endParaRPr lang="el-GR" sz="2000" dirty="0"/>
          </a:p>
          <a:p>
            <a:pPr marL="0" indent="0">
              <a:buNone/>
            </a:pPr>
            <a:endParaRPr lang="el-GR" sz="2000" dirty="0"/>
          </a:p>
          <a:p>
            <a:pPr marL="0" indent="0" algn="r">
              <a:buNone/>
            </a:pPr>
            <a:r>
              <a:rPr lang="en-US" sz="2000" dirty="0"/>
              <a:t>Steve Blank</a:t>
            </a:r>
          </a:p>
        </p:txBody>
      </p:sp>
      <p:sp>
        <p:nvSpPr>
          <p:cNvPr id="6" name="Content Placeholder 4"/>
          <p:cNvSpPr txBox="1">
            <a:spLocks/>
          </p:cNvSpPr>
          <p:nvPr/>
        </p:nvSpPr>
        <p:spPr>
          <a:xfrm>
            <a:off x="5657495" y="2160590"/>
            <a:ext cx="2442897" cy="3880773"/>
          </a:xfrm>
          <a:prstGeom prst="rect">
            <a:avLst/>
          </a:prstGeom>
          <a:noFill/>
          <a:ln>
            <a:solidFill>
              <a:schemeClr val="accent1"/>
            </a:solidFill>
          </a:ln>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nSpc>
                <a:spcPct val="150000"/>
              </a:lnSpc>
              <a:buFont typeface="Wingdings 3" charset="2"/>
              <a:buNone/>
            </a:pPr>
            <a:r>
              <a:rPr lang="en-US" sz="2000" dirty="0" smtClean="0"/>
              <a:t>“Startup in 137 chars: Make something someone specific needs, launch fast, let users show you what to change, change it, repeat last two”</a:t>
            </a:r>
          </a:p>
          <a:p>
            <a:pPr marL="0" indent="0" algn="r">
              <a:buFont typeface="Wingdings 3" charset="2"/>
              <a:buNone/>
            </a:pPr>
            <a:r>
              <a:rPr lang="en-US" sz="2000" dirty="0" smtClean="0"/>
              <a:t>Paul Graham</a:t>
            </a:r>
            <a:endParaRPr lang="en-US" sz="2000" dirty="0"/>
          </a:p>
        </p:txBody>
      </p:sp>
    </p:spTree>
    <p:extLst>
      <p:ext uri="{BB962C8B-B14F-4D97-AF65-F5344CB8AC3E}">
        <p14:creationId xmlns:p14="http://schemas.microsoft.com/office/powerpoint/2010/main" val="181771335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dirty="0" smtClean="0"/>
              <a:t>Το γλωσσάρι της επιχειρηματικότητας</a:t>
            </a:r>
            <a:endParaRPr lang="en-US" dirty="0"/>
          </a:p>
        </p:txBody>
      </p:sp>
      <p:sp>
        <p:nvSpPr>
          <p:cNvPr id="3" name="Content Placeholder 2"/>
          <p:cNvSpPr>
            <a:spLocks noGrp="1"/>
          </p:cNvSpPr>
          <p:nvPr>
            <p:ph idx="1"/>
          </p:nvPr>
        </p:nvSpPr>
        <p:spPr>
          <a:xfrm>
            <a:off x="457200" y="1639341"/>
            <a:ext cx="8229600" cy="4525963"/>
          </a:xfrm>
        </p:spPr>
        <p:txBody>
          <a:bodyPr>
            <a:noAutofit/>
          </a:bodyPr>
          <a:lstStyle/>
          <a:p>
            <a:r>
              <a:rPr lang="el-GR" sz="2400" dirty="0" smtClean="0"/>
              <a:t>Αναγνώριση επιχειρηματικής ευκαιρίας</a:t>
            </a:r>
          </a:p>
          <a:p>
            <a:r>
              <a:rPr lang="el-GR" sz="2400" dirty="0" smtClean="0"/>
              <a:t>Διοικητική Ομάδα</a:t>
            </a:r>
          </a:p>
          <a:p>
            <a:r>
              <a:rPr lang="el-GR" sz="2400" dirty="0" smtClean="0"/>
              <a:t>Δικτύωση</a:t>
            </a:r>
          </a:p>
          <a:p>
            <a:r>
              <a:rPr lang="el-GR" sz="2400" dirty="0" smtClean="0"/>
              <a:t>Χρηματοδότηση (</a:t>
            </a:r>
            <a:r>
              <a:rPr lang="en-US" sz="2400" dirty="0" smtClean="0"/>
              <a:t>Venture Capitals, Angel Investors</a:t>
            </a:r>
            <a:r>
              <a:rPr lang="el-GR" sz="2400" dirty="0" smtClean="0"/>
              <a:t>, </a:t>
            </a:r>
            <a:r>
              <a:rPr lang="en-US" sz="2400" dirty="0" smtClean="0"/>
              <a:t>seed, crowd)</a:t>
            </a:r>
            <a:endParaRPr lang="el-GR" sz="2400" dirty="0" smtClean="0"/>
          </a:p>
          <a:p>
            <a:r>
              <a:rPr lang="el-GR" sz="2400" dirty="0" smtClean="0"/>
              <a:t>Επιχειρηματική δομή</a:t>
            </a:r>
            <a:r>
              <a:rPr lang="en-US" sz="2400" dirty="0" smtClean="0"/>
              <a:t> (business model)</a:t>
            </a:r>
            <a:endParaRPr lang="el-GR" sz="2400" dirty="0" smtClean="0"/>
          </a:p>
          <a:p>
            <a:r>
              <a:rPr lang="el-GR" sz="2400" dirty="0" smtClean="0"/>
              <a:t>Εξαγορές και συγχωνεύσεις</a:t>
            </a:r>
          </a:p>
          <a:p>
            <a:r>
              <a:rPr lang="el-GR" sz="2400" b="1" dirty="0" smtClean="0"/>
              <a:t>Εταιρική Επιχειρηματικότητα</a:t>
            </a:r>
            <a:endParaRPr lang="en-US" sz="2400" b="1" dirty="0" smtClean="0"/>
          </a:p>
          <a:p>
            <a:endParaRPr lang="en-US" sz="2400" dirty="0"/>
          </a:p>
        </p:txBody>
      </p:sp>
    </p:spTree>
    <p:extLst>
      <p:ext uri="{BB962C8B-B14F-4D97-AF65-F5344CB8AC3E}">
        <p14:creationId xmlns:p14="http://schemas.microsoft.com/office/powerpoint/2010/main" val="240634047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Εταιρική Επιχειρηματικότητα</a:t>
            </a:r>
            <a:endParaRPr lang="en-US" dirty="0"/>
          </a:p>
        </p:txBody>
      </p:sp>
      <p:sp>
        <p:nvSpPr>
          <p:cNvPr id="3" name="Content Placeholder 2"/>
          <p:cNvSpPr>
            <a:spLocks noGrp="1"/>
          </p:cNvSpPr>
          <p:nvPr>
            <p:ph idx="1"/>
          </p:nvPr>
        </p:nvSpPr>
        <p:spPr/>
        <p:txBody>
          <a:bodyPr>
            <a:normAutofit/>
          </a:bodyPr>
          <a:lstStyle/>
          <a:p>
            <a:r>
              <a:rPr lang="el-GR" sz="2000" dirty="0" smtClean="0"/>
              <a:t>Είναι η επιχειρηματικότητα σε μια υπάρχουσα εταιρία!</a:t>
            </a:r>
          </a:p>
          <a:p>
            <a:endParaRPr lang="el-GR" sz="2000" dirty="0"/>
          </a:p>
          <a:p>
            <a:r>
              <a:rPr lang="el-GR" sz="2000" dirty="0"/>
              <a:t>Είναι η διαδικασία μέσω της οποίας ένα άτομο ή μια </a:t>
            </a:r>
            <a:br>
              <a:rPr lang="el-GR" sz="2000" dirty="0"/>
            </a:br>
            <a:r>
              <a:rPr lang="el-GR" sz="2000" dirty="0"/>
              <a:t>ομάδα ατόμων σε συνδυασμούς με </a:t>
            </a:r>
            <a:r>
              <a:rPr lang="el-GR" sz="2000" dirty="0" smtClean="0"/>
              <a:t>μια υπάρχουσα εταιρία κάνουν:</a:t>
            </a:r>
          </a:p>
          <a:p>
            <a:pPr lvl="1"/>
            <a:r>
              <a:rPr lang="el-GR" sz="2000" dirty="0" smtClean="0"/>
              <a:t>Ανανέωση (σε στρατηγικές ή/ και δομές)</a:t>
            </a:r>
          </a:p>
          <a:p>
            <a:pPr lvl="1"/>
            <a:r>
              <a:rPr lang="el-GR" sz="2000" dirty="0" smtClean="0"/>
              <a:t>Καινοτομία</a:t>
            </a:r>
          </a:p>
          <a:p>
            <a:pPr lvl="1"/>
            <a:r>
              <a:rPr lang="el-GR" sz="2000" dirty="0" smtClean="0"/>
              <a:t>Νέα εγχειρήματα (δημιουργία προϊόντος/υπηρεσίας, απόσπαση τμήματος και δημιουργία νέας επιχείρησης </a:t>
            </a:r>
            <a:r>
              <a:rPr lang="el-GR" sz="2000" dirty="0" err="1" smtClean="0"/>
              <a:t>κλπ</a:t>
            </a:r>
            <a:r>
              <a:rPr lang="el-GR" sz="2000" dirty="0" smtClean="0"/>
              <a:t>)</a:t>
            </a:r>
            <a:endParaRPr lang="el-GR" sz="2000" dirty="0"/>
          </a:p>
          <a:p>
            <a:pPr marL="914400" lvl="2" indent="0" algn="r">
              <a:buNone/>
            </a:pPr>
            <a:endParaRPr lang="el-GR" sz="2000" dirty="0" smtClean="0"/>
          </a:p>
          <a:p>
            <a:pPr marL="914400" lvl="2" indent="0" algn="r">
              <a:buNone/>
            </a:pPr>
            <a:r>
              <a:rPr lang="el-GR" sz="2000" dirty="0" smtClean="0"/>
              <a:t>	</a:t>
            </a:r>
            <a:r>
              <a:rPr lang="en-US" sz="2000" dirty="0"/>
              <a:t>Zahra, 1996</a:t>
            </a:r>
          </a:p>
        </p:txBody>
      </p:sp>
    </p:spTree>
    <p:extLst>
      <p:ext uri="{BB962C8B-B14F-4D97-AF65-F5344CB8AC3E}">
        <p14:creationId xmlns:p14="http://schemas.microsoft.com/office/powerpoint/2010/main" val="34641495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87624" y="548680"/>
            <a:ext cx="6853558" cy="6028305"/>
          </a:xfrm>
          <a:prstGeom prst="rect">
            <a:avLst/>
          </a:prstGeom>
        </p:spPr>
      </p:pic>
    </p:spTree>
    <p:extLst>
      <p:ext uri="{BB962C8B-B14F-4D97-AF65-F5344CB8AC3E}">
        <p14:creationId xmlns:p14="http://schemas.microsoft.com/office/powerpoint/2010/main" val="27207948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p:txBody>
          <a:bodyPr>
            <a:normAutofit fontScale="92500"/>
          </a:bodyPr>
          <a:lstStyle/>
          <a:p>
            <a:r>
              <a:rPr lang="el-GR" dirty="0"/>
              <a:t>Να αποσαφηνίσει τις έννοιες και τα στοιχεία της </a:t>
            </a:r>
            <a:br>
              <a:rPr lang="el-GR" dirty="0"/>
            </a:br>
            <a:r>
              <a:rPr lang="el-GR" dirty="0" smtClean="0"/>
              <a:t>Καινοτομίας</a:t>
            </a:r>
            <a:endParaRPr lang="el-GR" dirty="0"/>
          </a:p>
          <a:p>
            <a:r>
              <a:rPr lang="el-GR" dirty="0"/>
              <a:t>Να αποσαφηνίσει τις έννοιες και τα στοιχεία της </a:t>
            </a:r>
            <a:br>
              <a:rPr lang="el-GR" dirty="0"/>
            </a:br>
            <a:r>
              <a:rPr lang="el-GR" dirty="0" smtClean="0"/>
              <a:t>επιχειρηματικότητας</a:t>
            </a:r>
            <a:endParaRPr lang="el-GR" dirty="0"/>
          </a:p>
          <a:p>
            <a:r>
              <a:rPr lang="el-GR" dirty="0" err="1"/>
              <a:t>Nα</a:t>
            </a:r>
            <a:r>
              <a:rPr lang="el-GR" dirty="0"/>
              <a:t> τονίσει τη φύση και τη σημασία της</a:t>
            </a:r>
            <a:br>
              <a:rPr lang="el-GR" dirty="0"/>
            </a:br>
            <a:r>
              <a:rPr lang="el-GR" dirty="0" smtClean="0"/>
              <a:t>επιχειρηματικότητας</a:t>
            </a:r>
            <a:endParaRPr lang="el-GR" dirty="0"/>
          </a:p>
          <a:p>
            <a:r>
              <a:rPr lang="el-GR" dirty="0"/>
              <a:t>Να εισαγάγει τους συμμετέχοντες στη διαδικασία της επιχειρηματικότητας</a:t>
            </a:r>
          </a:p>
          <a:p>
            <a:pPr marL="0"/>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4</a:t>
            </a:fld>
            <a:endParaRPr lang="el-GR" dirty="0"/>
          </a:p>
        </p:txBody>
      </p:sp>
    </p:spTree>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dirty="0" smtClean="0"/>
              <a:t>Παράγοντες Εταιρικής Επιχειρηματικότητας</a:t>
            </a:r>
            <a:endParaRPr lang="en-US" dirty="0"/>
          </a:p>
        </p:txBody>
      </p:sp>
      <p:sp>
        <p:nvSpPr>
          <p:cNvPr id="3" name="Content Placeholder 2"/>
          <p:cNvSpPr>
            <a:spLocks noGrp="1"/>
          </p:cNvSpPr>
          <p:nvPr>
            <p:ph idx="1"/>
          </p:nvPr>
        </p:nvSpPr>
        <p:spPr/>
        <p:txBody>
          <a:bodyPr>
            <a:noAutofit/>
          </a:bodyPr>
          <a:lstStyle/>
          <a:p>
            <a:pPr marL="0" indent="0">
              <a:buNone/>
            </a:pPr>
            <a:r>
              <a:rPr lang="el-GR" sz="2000" dirty="0" smtClean="0"/>
              <a:t>Η επιχειρηματική δραστηριότητα σε ένα μια υπάρχουσα εταιρία εξαρτάται από τους παρακάτω παράγοντες που είναι σε μεγάλο βαθμό ίδιοι με την ατομική επιχειρηματικότητα:</a:t>
            </a:r>
          </a:p>
          <a:p>
            <a:r>
              <a:rPr lang="el-GR" sz="2000" dirty="0"/>
              <a:t>Η </a:t>
            </a:r>
            <a:r>
              <a:rPr lang="el-GR" sz="2000" dirty="0" smtClean="0"/>
              <a:t>αφοσίωση στην ιδέα από τους κορυφαίου </a:t>
            </a:r>
            <a:r>
              <a:rPr lang="el-GR" sz="2000" dirty="0"/>
              <a:t>και </a:t>
            </a:r>
            <a:r>
              <a:rPr lang="el-GR" sz="2000" dirty="0" smtClean="0"/>
              <a:t>μεσαίου επιπέδου </a:t>
            </a:r>
            <a:r>
              <a:rPr lang="el-GR" sz="2000" dirty="0"/>
              <a:t/>
            </a:r>
            <a:br>
              <a:rPr lang="el-GR" sz="2000" dirty="0"/>
            </a:br>
            <a:r>
              <a:rPr lang="el-GR" sz="2000" dirty="0" smtClean="0"/>
              <a:t>Διευθυντές </a:t>
            </a:r>
          </a:p>
          <a:p>
            <a:r>
              <a:rPr lang="el-GR" sz="2000" dirty="0"/>
              <a:t>Η προώθηση της </a:t>
            </a:r>
            <a:r>
              <a:rPr lang="el-GR" sz="2000" dirty="0" smtClean="0"/>
              <a:t>δημιουργικότητας</a:t>
            </a:r>
          </a:p>
          <a:p>
            <a:r>
              <a:rPr lang="el-GR" sz="2000" dirty="0" smtClean="0"/>
              <a:t>Ομαδική εργασία</a:t>
            </a:r>
          </a:p>
          <a:p>
            <a:r>
              <a:rPr lang="el-GR" sz="2000" dirty="0" smtClean="0"/>
              <a:t>Εσωτερική δικτύωση</a:t>
            </a:r>
          </a:p>
          <a:p>
            <a:r>
              <a:rPr lang="el-GR" sz="2000" dirty="0" smtClean="0"/>
              <a:t>Τεχνολογική ετοιμότητα της εταιρίας για προώθηση της ευελιξίας</a:t>
            </a:r>
          </a:p>
          <a:p>
            <a:r>
              <a:rPr lang="el-GR" sz="2000" dirty="0" smtClean="0"/>
              <a:t>Στενή σχέση με τους πελάτες για συλλογή σχολίων</a:t>
            </a:r>
          </a:p>
          <a:p>
            <a:r>
              <a:rPr lang="el-GR" sz="2000" dirty="0" smtClean="0"/>
              <a:t>Δικτύωση</a:t>
            </a:r>
          </a:p>
          <a:p>
            <a:r>
              <a:rPr lang="el-GR" sz="2000" dirty="0" smtClean="0"/>
              <a:t>Ύπαρξη κατάλληλων κεφαλαίων για επένδυση</a:t>
            </a:r>
            <a:endParaRPr lang="en-US" sz="2000" dirty="0"/>
          </a:p>
        </p:txBody>
      </p:sp>
    </p:spTree>
    <p:extLst>
      <p:ext uri="{BB962C8B-B14F-4D97-AF65-F5344CB8AC3E}">
        <p14:creationId xmlns:p14="http://schemas.microsoft.com/office/powerpoint/2010/main" val="328319318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Κατηγορίες επιχειρηματικότητας</a:t>
            </a:r>
            <a:endParaRPr lang="en-US" dirty="0"/>
          </a:p>
        </p:txBody>
      </p:sp>
      <p:pic>
        <p:nvPicPr>
          <p:cNvPr id="4" name="Picture 3"/>
          <p:cNvPicPr>
            <a:picLocks noChangeAspect="1"/>
          </p:cNvPicPr>
          <p:nvPr/>
        </p:nvPicPr>
        <p:blipFill>
          <a:blip r:embed="rId3"/>
          <a:stretch>
            <a:fillRect/>
          </a:stretch>
        </p:blipFill>
        <p:spPr>
          <a:xfrm>
            <a:off x="921616" y="1371601"/>
            <a:ext cx="6471895" cy="5355771"/>
          </a:xfrm>
          <a:prstGeom prst="rect">
            <a:avLst/>
          </a:prstGeom>
        </p:spPr>
      </p:pic>
    </p:spTree>
    <p:extLst>
      <p:ext uri="{BB962C8B-B14F-4D97-AF65-F5344CB8AC3E}">
        <p14:creationId xmlns:p14="http://schemas.microsoft.com/office/powerpoint/2010/main" val="243627054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dirty="0" smtClean="0"/>
              <a:t>Η σημασία της επιχειρηματικότητας</a:t>
            </a:r>
            <a:endParaRPr lang="en-US" dirty="0"/>
          </a:p>
        </p:txBody>
      </p:sp>
      <p:sp>
        <p:nvSpPr>
          <p:cNvPr id="3" name="Content Placeholder 2"/>
          <p:cNvSpPr>
            <a:spLocks noGrp="1"/>
          </p:cNvSpPr>
          <p:nvPr>
            <p:ph idx="1"/>
          </p:nvPr>
        </p:nvSpPr>
        <p:spPr>
          <a:xfrm>
            <a:off x="303934" y="1522947"/>
            <a:ext cx="8444530" cy="5434445"/>
          </a:xfrm>
        </p:spPr>
        <p:txBody>
          <a:bodyPr>
            <a:noAutofit/>
          </a:bodyPr>
          <a:lstStyle/>
          <a:p>
            <a:r>
              <a:rPr lang="el-GR" sz="1800" dirty="0" smtClean="0"/>
              <a:t>Περαιτέρω ανάπτυξη της παραγωγικής διαδικασίας μιας χώρας</a:t>
            </a:r>
          </a:p>
          <a:p>
            <a:r>
              <a:rPr lang="el-GR" sz="1800" dirty="0" smtClean="0"/>
              <a:t>Δημιουργία νέων θέσεων εργασίας</a:t>
            </a:r>
          </a:p>
          <a:p>
            <a:r>
              <a:rPr lang="el-GR" sz="1800" dirty="0" smtClean="0"/>
              <a:t>Συμβολή στην ανταγωνιστικότητα μιας χώρας</a:t>
            </a:r>
          </a:p>
          <a:p>
            <a:r>
              <a:rPr lang="el-GR" sz="1800" dirty="0" smtClean="0"/>
              <a:t>Συμβολή στην οικονομική ανάπτυξη μέσω προσέλκυσης κεφαλαίων και επενδύσεων από το εξωτερικό</a:t>
            </a:r>
          </a:p>
          <a:p>
            <a:r>
              <a:rPr lang="el-GR" sz="1800" dirty="0" smtClean="0"/>
              <a:t>Θετική και δημιουργική διαδικασία και νοοτροπία</a:t>
            </a:r>
          </a:p>
          <a:p>
            <a:r>
              <a:rPr lang="el-GR" sz="1800" dirty="0"/>
              <a:t>Προωθείται </a:t>
            </a:r>
            <a:r>
              <a:rPr lang="el-GR" sz="1800" dirty="0" smtClean="0"/>
              <a:t>η δημιουργία, η αλλαγή</a:t>
            </a:r>
            <a:r>
              <a:rPr lang="el-GR" sz="1800" dirty="0"/>
              <a:t>, </a:t>
            </a:r>
            <a:r>
              <a:rPr lang="el-GR" sz="1800" dirty="0" smtClean="0"/>
              <a:t>ο πειραματισμός, η μετατροπή</a:t>
            </a:r>
            <a:r>
              <a:rPr lang="el-GR" sz="1800" dirty="0"/>
              <a:t>, και </a:t>
            </a:r>
            <a:br>
              <a:rPr lang="el-GR" sz="1800" dirty="0"/>
            </a:br>
            <a:r>
              <a:rPr lang="el-GR" sz="1800" dirty="0" smtClean="0"/>
              <a:t>η αλλαγή εκ βάθρων</a:t>
            </a:r>
          </a:p>
          <a:p>
            <a:r>
              <a:rPr lang="el-GR" sz="1800" dirty="0" smtClean="0"/>
              <a:t>Νέες ευκαιρίες σε πολλούς ανθρώπους-ενδιαφερόμενους</a:t>
            </a:r>
          </a:p>
          <a:p>
            <a:pPr lvl="1">
              <a:buFont typeface="Wingdings" panose="05000000000000000000" pitchFamily="2" charset="2"/>
              <a:buChar char="Ø"/>
            </a:pPr>
            <a:r>
              <a:rPr lang="el-GR" sz="1800" dirty="0" smtClean="0"/>
              <a:t>Ιδρυτές</a:t>
            </a:r>
          </a:p>
          <a:p>
            <a:pPr lvl="1">
              <a:buFont typeface="Wingdings" panose="05000000000000000000" pitchFamily="2" charset="2"/>
              <a:buChar char="Ø"/>
            </a:pPr>
            <a:r>
              <a:rPr lang="el-GR" sz="1800" dirty="0" smtClean="0"/>
              <a:t>Εργαζόμενους</a:t>
            </a:r>
          </a:p>
          <a:p>
            <a:pPr lvl="1">
              <a:buFont typeface="Wingdings" panose="05000000000000000000" pitchFamily="2" charset="2"/>
              <a:buChar char="Ø"/>
            </a:pPr>
            <a:r>
              <a:rPr lang="el-GR" sz="1800" dirty="0" smtClean="0"/>
              <a:t>Πελάτες</a:t>
            </a:r>
          </a:p>
          <a:p>
            <a:pPr lvl="1">
              <a:buFont typeface="Wingdings" panose="05000000000000000000" pitchFamily="2" charset="2"/>
              <a:buChar char="Ø"/>
            </a:pPr>
            <a:r>
              <a:rPr lang="el-GR" sz="1800" dirty="0" smtClean="0"/>
              <a:t>Κοινωνία</a:t>
            </a:r>
            <a:endParaRPr lang="en-US" sz="1800" dirty="0"/>
          </a:p>
        </p:txBody>
      </p:sp>
    </p:spTree>
    <p:extLst>
      <p:ext uri="{BB962C8B-B14F-4D97-AF65-F5344CB8AC3E}">
        <p14:creationId xmlns:p14="http://schemas.microsoft.com/office/powerpoint/2010/main" val="227992650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1642194"/>
          </a:xfrm>
        </p:spPr>
        <p:txBody>
          <a:bodyPr>
            <a:noAutofit/>
          </a:bodyPr>
          <a:lstStyle/>
          <a:p>
            <a:r>
              <a:rPr lang="el-GR" dirty="0" smtClean="0"/>
              <a:t>Επιχειρηματικότητα στην Ελλάδα σήμερα Προβλήματα</a:t>
            </a:r>
            <a:endParaRPr lang="en-US" dirty="0"/>
          </a:p>
        </p:txBody>
      </p:sp>
      <p:sp>
        <p:nvSpPr>
          <p:cNvPr id="3" name="Content Placeholder 2"/>
          <p:cNvSpPr>
            <a:spLocks noGrp="1"/>
          </p:cNvSpPr>
          <p:nvPr>
            <p:ph idx="1"/>
          </p:nvPr>
        </p:nvSpPr>
        <p:spPr>
          <a:xfrm>
            <a:off x="457200" y="1927373"/>
            <a:ext cx="8229600" cy="4525963"/>
          </a:xfrm>
        </p:spPr>
        <p:txBody>
          <a:bodyPr>
            <a:noAutofit/>
          </a:bodyPr>
          <a:lstStyle/>
          <a:p>
            <a:r>
              <a:rPr lang="el-GR" sz="1800" dirty="0" smtClean="0"/>
              <a:t>Γραφειοκρατία</a:t>
            </a:r>
          </a:p>
          <a:p>
            <a:r>
              <a:rPr lang="el-GR" sz="1800" dirty="0" smtClean="0"/>
              <a:t>Χρονοβόρα διαδικασία</a:t>
            </a:r>
          </a:p>
          <a:p>
            <a:r>
              <a:rPr lang="el-GR" sz="1800" dirty="0" smtClean="0"/>
              <a:t>Έλλειψη διαφάνειας</a:t>
            </a:r>
          </a:p>
          <a:p>
            <a:r>
              <a:rPr lang="el-GR" sz="1800" dirty="0" smtClean="0"/>
              <a:t>Διαφθορά</a:t>
            </a:r>
          </a:p>
          <a:p>
            <a:r>
              <a:rPr lang="el-GR" sz="1800" dirty="0" smtClean="0"/>
              <a:t>Μεγάλα κόστη</a:t>
            </a:r>
          </a:p>
          <a:p>
            <a:r>
              <a:rPr lang="el-GR" sz="1800" dirty="0" smtClean="0"/>
              <a:t>Φορολογία</a:t>
            </a:r>
          </a:p>
          <a:p>
            <a:r>
              <a:rPr lang="el-GR" sz="1800" dirty="0" smtClean="0"/>
              <a:t>Έλλειψη υποστηρικτικής υποδομής (αρχίζει να δημιουργείται)</a:t>
            </a:r>
          </a:p>
          <a:p>
            <a:r>
              <a:rPr lang="el-GR" sz="1800" dirty="0" smtClean="0"/>
              <a:t>Έλλειψη χρηματοδοτικών κεφαλαίων</a:t>
            </a:r>
          </a:p>
          <a:p>
            <a:r>
              <a:rPr lang="el-GR" sz="1800" dirty="0" smtClean="0"/>
              <a:t>Μικρή Αγορά</a:t>
            </a:r>
          </a:p>
          <a:p>
            <a:r>
              <a:rPr lang="el-GR" sz="1800" dirty="0" smtClean="0"/>
              <a:t>Έλλειψη κατάλληλης παιδείας και κουλτούρας</a:t>
            </a:r>
          </a:p>
          <a:p>
            <a:r>
              <a:rPr lang="el-GR" sz="1800" dirty="0" smtClean="0"/>
              <a:t>Αποστροφή επιχειρηματικού κινδύνου (</a:t>
            </a:r>
            <a:r>
              <a:rPr lang="en-US" sz="1800" dirty="0"/>
              <a:t>http://</a:t>
            </a:r>
            <a:r>
              <a:rPr lang="en-US" sz="1800" dirty="0" smtClean="0"/>
              <a:t>geert-hofstede.com/greece.html</a:t>
            </a:r>
            <a:r>
              <a:rPr lang="el-GR" sz="1800" dirty="0" smtClean="0"/>
              <a:t>)</a:t>
            </a:r>
            <a:endParaRPr lang="en-US" sz="1800" dirty="0"/>
          </a:p>
        </p:txBody>
      </p:sp>
    </p:spTree>
    <p:extLst>
      <p:ext uri="{BB962C8B-B14F-4D97-AF65-F5344CB8AC3E}">
        <p14:creationId xmlns:p14="http://schemas.microsoft.com/office/powerpoint/2010/main" val="169011065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dirty="0" smtClean="0"/>
              <a:t>Επιχειρηματικότητα στην Ελλάδα σήμερα Θετικά</a:t>
            </a:r>
            <a:endParaRPr lang="en-US" dirty="0"/>
          </a:p>
        </p:txBody>
      </p:sp>
      <p:sp>
        <p:nvSpPr>
          <p:cNvPr id="3" name="Content Placeholder 2"/>
          <p:cNvSpPr>
            <a:spLocks noGrp="1"/>
          </p:cNvSpPr>
          <p:nvPr>
            <p:ph idx="1"/>
          </p:nvPr>
        </p:nvSpPr>
        <p:spPr>
          <a:xfrm>
            <a:off x="457200" y="1783357"/>
            <a:ext cx="8229600" cy="4525963"/>
          </a:xfrm>
        </p:spPr>
        <p:txBody>
          <a:bodyPr>
            <a:noAutofit/>
          </a:bodyPr>
          <a:lstStyle/>
          <a:p>
            <a:r>
              <a:rPr lang="el-GR" sz="1700" dirty="0" smtClean="0"/>
              <a:t>Ύπαρξη μεγάλου αριθμού υψηλά καταρτισμένων επιστημόνων και μηχανικών</a:t>
            </a:r>
          </a:p>
          <a:p>
            <a:pPr lvl="1">
              <a:buFont typeface="Wingdings" panose="05000000000000000000" pitchFamily="2" charset="2"/>
              <a:buChar char="Ø"/>
            </a:pPr>
            <a:r>
              <a:rPr lang="el-GR" sz="1700" dirty="0" smtClean="0"/>
              <a:t>Πολύτιμο και αναγκαίο προσόν για ελπιδοφόρα και βιώσιμη επιχειρηματικότητα</a:t>
            </a:r>
            <a:endParaRPr lang="el-GR" sz="1700" dirty="0"/>
          </a:p>
          <a:p>
            <a:r>
              <a:rPr lang="el-GR" sz="1700" dirty="0"/>
              <a:t>Ένας σημαντικός αριθμός </a:t>
            </a:r>
            <a:r>
              <a:rPr lang="el-GR" sz="1700" dirty="0" smtClean="0"/>
              <a:t>νέων και υπαρχουσών επιχειρήσεων που βασίζονται </a:t>
            </a:r>
            <a:r>
              <a:rPr lang="el-GR" sz="1700" dirty="0"/>
              <a:t/>
            </a:r>
            <a:br>
              <a:rPr lang="el-GR" sz="1700" dirty="0"/>
            </a:br>
            <a:r>
              <a:rPr lang="el-GR" sz="1700" dirty="0"/>
              <a:t>στην καινοτομία (όχι σε χαμηλό κόστος), και ακολουθούν </a:t>
            </a:r>
            <a:r>
              <a:rPr lang="el-GR" sz="1700" dirty="0" smtClean="0"/>
              <a:t>πορεία διεθνούς ανάπτυξης</a:t>
            </a:r>
          </a:p>
          <a:p>
            <a:pPr lvl="1">
              <a:buFont typeface="Wingdings" panose="05000000000000000000" pitchFamily="2" charset="2"/>
              <a:buChar char="Ø"/>
            </a:pPr>
            <a:r>
              <a:rPr lang="en-US" sz="1700" dirty="0" err="1" smtClean="0"/>
              <a:t>Pharmathen</a:t>
            </a:r>
            <a:r>
              <a:rPr lang="en-US" sz="1700" dirty="0"/>
              <a:t>, Lambda</a:t>
            </a:r>
            <a:endParaRPr lang="el-GR" sz="1700" dirty="0"/>
          </a:p>
          <a:p>
            <a:pPr marL="400050"/>
            <a:r>
              <a:rPr lang="el-GR" sz="1700" dirty="0"/>
              <a:t>Δημόσιες και ιδιωτικές πρωτοβουλίες για την υποστήριξη </a:t>
            </a:r>
            <a:r>
              <a:rPr lang="el-GR" sz="1700" dirty="0" smtClean="0"/>
              <a:t>της επιχειρηματικότητας</a:t>
            </a:r>
          </a:p>
          <a:p>
            <a:pPr marL="800100" lvl="1">
              <a:buFont typeface="Wingdings" panose="05000000000000000000" pitchFamily="2" charset="2"/>
              <a:buChar char="Ø"/>
            </a:pPr>
            <a:r>
              <a:rPr lang="en-US" sz="1700" dirty="0"/>
              <a:t>One-stop </a:t>
            </a:r>
            <a:r>
              <a:rPr lang="en-US" sz="1700" dirty="0" smtClean="0"/>
              <a:t>shop</a:t>
            </a:r>
            <a:r>
              <a:rPr lang="el-GR" sz="1700" dirty="0" smtClean="0"/>
              <a:t> για τη δημιουργία νέων επιχειρήσεων</a:t>
            </a:r>
            <a:endParaRPr lang="en-US" sz="1700" dirty="0" smtClean="0"/>
          </a:p>
          <a:p>
            <a:pPr marL="800100" lvl="1">
              <a:buFont typeface="Wingdings" panose="05000000000000000000" pitchFamily="2" charset="2"/>
              <a:buChar char="Ø"/>
            </a:pPr>
            <a:r>
              <a:rPr lang="el-GR" sz="1700" dirty="0" smtClean="0"/>
              <a:t>Νέα εταιρική μορφή ΙΚΕ (ίδρυση με 1 Ευρ</a:t>
            </a:r>
            <a:r>
              <a:rPr lang="el-GR" sz="1700" dirty="0"/>
              <a:t>ώ</a:t>
            </a:r>
            <a:r>
              <a:rPr lang="el-GR" sz="1700" dirty="0" smtClean="0"/>
              <a:t>)</a:t>
            </a:r>
          </a:p>
          <a:p>
            <a:pPr marL="800100" lvl="1">
              <a:buFont typeface="Wingdings" panose="05000000000000000000" pitchFamily="2" charset="2"/>
              <a:buChar char="Ø"/>
            </a:pPr>
            <a:r>
              <a:rPr lang="en-US" sz="1700" dirty="0" err="1" smtClean="0"/>
              <a:t>StartUpGreece</a:t>
            </a:r>
            <a:endParaRPr lang="el-GR" sz="1700" dirty="0" smtClean="0"/>
          </a:p>
          <a:p>
            <a:pPr marL="800100" lvl="1">
              <a:buFont typeface="Wingdings" panose="05000000000000000000" pitchFamily="2" charset="2"/>
              <a:buChar char="Ø"/>
            </a:pPr>
            <a:r>
              <a:rPr lang="en-US" sz="1700" dirty="0" err="1" smtClean="0"/>
              <a:t>Taneo</a:t>
            </a:r>
            <a:r>
              <a:rPr lang="en-US" sz="1700" dirty="0" smtClean="0"/>
              <a:t>, </a:t>
            </a:r>
            <a:r>
              <a:rPr lang="en-US" sz="1700" dirty="0" err="1" smtClean="0"/>
              <a:t>Openfund</a:t>
            </a:r>
            <a:endParaRPr lang="en-US" sz="1700" dirty="0" smtClean="0"/>
          </a:p>
          <a:p>
            <a:pPr marL="800100" lvl="1">
              <a:buFont typeface="Wingdings" panose="05000000000000000000" pitchFamily="2" charset="2"/>
              <a:buChar char="Ø"/>
            </a:pPr>
            <a:r>
              <a:rPr lang="en-US" sz="1700" dirty="0" smtClean="0"/>
              <a:t>Attica Ventures</a:t>
            </a:r>
            <a:endParaRPr lang="el-GR" sz="1700" dirty="0" smtClean="0"/>
          </a:p>
          <a:p>
            <a:pPr marL="800100" lvl="1">
              <a:buFont typeface="Wingdings" panose="05000000000000000000" pitchFamily="2" charset="2"/>
              <a:buChar char="Ø"/>
            </a:pPr>
            <a:r>
              <a:rPr lang="en-US" sz="1700" dirty="0" smtClean="0"/>
              <a:t>Moneypedia.gr</a:t>
            </a:r>
            <a:endParaRPr lang="el-GR" sz="1700" dirty="0" smtClean="0"/>
          </a:p>
        </p:txBody>
      </p:sp>
    </p:spTree>
    <p:extLst>
      <p:ext uri="{BB962C8B-B14F-4D97-AF65-F5344CB8AC3E}">
        <p14:creationId xmlns:p14="http://schemas.microsoft.com/office/powerpoint/2010/main" val="391392279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dirty="0" smtClean="0"/>
              <a:t>Αναγνώριση επιχειρηματικής ευκαιρίας</a:t>
            </a:r>
            <a:endParaRPr lang="en-US" dirty="0"/>
          </a:p>
        </p:txBody>
      </p:sp>
      <p:sp>
        <p:nvSpPr>
          <p:cNvPr id="3" name="Content Placeholder 2"/>
          <p:cNvSpPr>
            <a:spLocks noGrp="1"/>
          </p:cNvSpPr>
          <p:nvPr>
            <p:ph idx="1"/>
          </p:nvPr>
        </p:nvSpPr>
        <p:spPr/>
        <p:txBody>
          <a:bodyPr>
            <a:noAutofit/>
          </a:bodyPr>
          <a:lstStyle/>
          <a:p>
            <a:r>
              <a:rPr lang="el-GR" sz="1800" dirty="0" smtClean="0"/>
              <a:t>Εξέταση μιας αγοράς και διαρκής προσπάθεια ανακάλυψης αναγκών που δεν καλύπτονται</a:t>
            </a:r>
          </a:p>
          <a:p>
            <a:r>
              <a:rPr lang="el-GR" sz="1800" dirty="0" smtClean="0"/>
              <a:t>Ανακάλυψη καινοτόμου ιδέας και εξέταση </a:t>
            </a:r>
            <a:r>
              <a:rPr lang="el-GR" sz="1800" dirty="0"/>
              <a:t>της </a:t>
            </a:r>
            <a:r>
              <a:rPr lang="el-GR" sz="1800" dirty="0" smtClean="0"/>
              <a:t>δυνατότητάς της να </a:t>
            </a:r>
            <a:r>
              <a:rPr lang="el-GR" sz="1800" dirty="0" err="1" smtClean="0"/>
              <a:t>υόποιηθεί</a:t>
            </a:r>
            <a:endParaRPr lang="el-GR" sz="1800" dirty="0"/>
          </a:p>
          <a:p>
            <a:r>
              <a:rPr lang="el-GR" sz="1800" dirty="0"/>
              <a:t>Μια "καλή" ιδέα πρέπει να είναι σε θέση να </a:t>
            </a:r>
            <a:r>
              <a:rPr lang="el-GR" sz="1800" dirty="0" smtClean="0"/>
              <a:t>προσελκύσει, </a:t>
            </a:r>
            <a:r>
              <a:rPr lang="el-GR" sz="1800" dirty="0"/>
              <a:t/>
            </a:r>
            <a:br>
              <a:rPr lang="el-GR" sz="1800" dirty="0"/>
            </a:br>
            <a:r>
              <a:rPr lang="el-GR" sz="1800" dirty="0"/>
              <a:t>πείσει και να παρακινήσει μια </a:t>
            </a:r>
            <a:r>
              <a:rPr lang="el-GR" sz="1800" dirty="0" smtClean="0"/>
              <a:t>ομάδα </a:t>
            </a:r>
            <a:r>
              <a:rPr lang="el-GR" sz="1800" dirty="0"/>
              <a:t>από </a:t>
            </a:r>
            <a:r>
              <a:rPr lang="el-GR" sz="1800" dirty="0" smtClean="0"/>
              <a:t>ενδιαφερόμενα </a:t>
            </a:r>
            <a:r>
              <a:rPr lang="el-GR" sz="1800" dirty="0"/>
              <a:t>μέρη, συμπεριλαμβανομένων</a:t>
            </a:r>
            <a:r>
              <a:rPr lang="el-GR" sz="1800" dirty="0" smtClean="0"/>
              <a:t>:</a:t>
            </a:r>
          </a:p>
          <a:p>
            <a:pPr lvl="1">
              <a:buFont typeface="Wingdings" panose="05000000000000000000" pitchFamily="2" charset="2"/>
              <a:buChar char="Ø"/>
            </a:pPr>
            <a:r>
              <a:rPr lang="el-GR" sz="1800" dirty="0" smtClean="0"/>
              <a:t>Πελάτες, Καταναλωτές, Επενδυτές</a:t>
            </a:r>
          </a:p>
          <a:p>
            <a:pPr lvl="1">
              <a:buFont typeface="Wingdings" panose="05000000000000000000" pitchFamily="2" charset="2"/>
              <a:buChar char="Ø"/>
            </a:pPr>
            <a:r>
              <a:rPr lang="el-GR" sz="1800" dirty="0" smtClean="0"/>
              <a:t>Εργαζόμενους, Προμηθευτές, Διανομείς, </a:t>
            </a:r>
            <a:r>
              <a:rPr lang="el-GR" sz="1800" dirty="0" err="1" smtClean="0"/>
              <a:t>κλπ</a:t>
            </a:r>
            <a:endParaRPr lang="el-GR" sz="1800" dirty="0"/>
          </a:p>
          <a:p>
            <a:r>
              <a:rPr lang="el-GR" sz="1800" dirty="0"/>
              <a:t>Επίσης, πρέπει να είναι ισχυρότερη και πιο ελκυστική </a:t>
            </a:r>
            <a:r>
              <a:rPr lang="el-GR" sz="1800" dirty="0" smtClean="0"/>
              <a:t>από </a:t>
            </a:r>
            <a:r>
              <a:rPr lang="el-GR" sz="1800" dirty="0"/>
              <a:t>άλλες ιδέες για να μπορέσει να προσελκύσει </a:t>
            </a:r>
            <a:r>
              <a:rPr lang="el-GR" sz="1800" dirty="0" smtClean="0"/>
              <a:t>τους απαιτούμενους πόρους (κόστος ευκαιρίας)</a:t>
            </a:r>
          </a:p>
          <a:p>
            <a:r>
              <a:rPr lang="el-GR" sz="1800" dirty="0"/>
              <a:t>Μια ιδέα πρέπει να είναι αρκετά ισχυρή για να </a:t>
            </a:r>
            <a:r>
              <a:rPr lang="el-GR" sz="1800" dirty="0" smtClean="0"/>
              <a:t>μπορέσει να «επιβιώσει» μέσα </a:t>
            </a:r>
            <a:r>
              <a:rPr lang="el-GR" sz="1800" dirty="0"/>
              <a:t>από τα διάφορα στάδια </a:t>
            </a:r>
            <a:r>
              <a:rPr lang="el-GR" sz="1800" dirty="0" smtClean="0"/>
              <a:t>της διαδικασίας ανάπτυξης επιχειρηματικού πλάνου</a:t>
            </a:r>
          </a:p>
          <a:p>
            <a:pPr marL="0" indent="0" algn="r">
              <a:buNone/>
            </a:pPr>
            <a:r>
              <a:rPr lang="en-US" sz="1800" dirty="0" err="1" smtClean="0"/>
              <a:t>Dr</a:t>
            </a:r>
            <a:r>
              <a:rPr lang="en-US" sz="1800" dirty="0" smtClean="0"/>
              <a:t> </a:t>
            </a:r>
            <a:r>
              <a:rPr lang="en-US" sz="1800" dirty="0"/>
              <a:t>Patricia Lewis</a:t>
            </a:r>
          </a:p>
        </p:txBody>
      </p:sp>
    </p:spTree>
    <p:extLst>
      <p:ext uri="{BB962C8B-B14F-4D97-AF65-F5344CB8AC3E}">
        <p14:creationId xmlns:p14="http://schemas.microsoft.com/office/powerpoint/2010/main" val="226436413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98178"/>
          </a:xfrm>
        </p:spPr>
        <p:txBody>
          <a:bodyPr>
            <a:noAutofit/>
          </a:bodyPr>
          <a:lstStyle/>
          <a:p>
            <a:r>
              <a:rPr lang="el-GR" dirty="0" smtClean="0"/>
              <a:t>Δημιουργία επιχειρηματικής ιδέας ξεκινώντας από ένα πρόβλημα</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32029192"/>
              </p:ext>
            </p:extLst>
          </p:nvPr>
        </p:nvGraphicFramePr>
        <p:xfrm>
          <a:off x="457200" y="1600200"/>
          <a:ext cx="7139136"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5" name="Group 4"/>
          <p:cNvGrpSpPr/>
          <p:nvPr/>
        </p:nvGrpSpPr>
        <p:grpSpPr>
          <a:xfrm>
            <a:off x="7122959" y="3455587"/>
            <a:ext cx="1981167" cy="1802351"/>
            <a:chOff x="8022645" y="0"/>
            <a:chExt cx="2378654" cy="1503312"/>
          </a:xfrm>
        </p:grpSpPr>
        <p:sp>
          <p:nvSpPr>
            <p:cNvPr id="6" name="Rounded Rectangle 5"/>
            <p:cNvSpPr/>
            <p:nvPr/>
          </p:nvSpPr>
          <p:spPr>
            <a:xfrm>
              <a:off x="8022645" y="0"/>
              <a:ext cx="2378654" cy="1503312"/>
            </a:xfrm>
            <a:prstGeom prst="roundRect">
              <a:avLst/>
            </a:prstGeom>
          </p:spPr>
          <p:style>
            <a:lnRef idx="3">
              <a:schemeClr val="lt1"/>
            </a:lnRef>
            <a:fillRef idx="1">
              <a:schemeClr val="accent2"/>
            </a:fillRef>
            <a:effectRef idx="1">
              <a:schemeClr val="accent2"/>
            </a:effectRef>
            <a:fontRef idx="minor">
              <a:schemeClr val="lt1"/>
            </a:fontRef>
          </p:style>
        </p:sp>
        <p:sp>
          <p:nvSpPr>
            <p:cNvPr id="7" name="Rounded Rectangle 4"/>
            <p:cNvSpPr/>
            <p:nvPr/>
          </p:nvSpPr>
          <p:spPr>
            <a:xfrm>
              <a:off x="8096031" y="73386"/>
              <a:ext cx="2231882" cy="1356540"/>
            </a:xfrm>
            <a:prstGeom prst="rect">
              <a:avLst/>
            </a:prstGeom>
          </p:spPr>
          <p:style>
            <a:lnRef idx="3">
              <a:schemeClr val="lt1"/>
            </a:lnRef>
            <a:fillRef idx="1">
              <a:schemeClr val="accent2"/>
            </a:fillRef>
            <a:effectRef idx="1">
              <a:schemeClr val="accent2"/>
            </a:effectRef>
            <a:fontRef idx="minor">
              <a:schemeClr val="lt1"/>
            </a:fontRef>
          </p:style>
          <p:txBody>
            <a:bodyPr spcFirstLastPara="0" vert="horz" wrap="square" lIns="64008" tIns="42672" rIns="21336" bIns="42672" numCol="1" spcCol="1270" anchor="ctr" anchorCtr="0">
              <a:noAutofit/>
            </a:bodyPr>
            <a:lstStyle/>
            <a:p>
              <a:pPr lvl="0" algn="ctr" defTabSz="711200">
                <a:lnSpc>
                  <a:spcPct val="90000"/>
                </a:lnSpc>
                <a:spcBef>
                  <a:spcPct val="0"/>
                </a:spcBef>
                <a:spcAft>
                  <a:spcPct val="35000"/>
                </a:spcAft>
              </a:pPr>
              <a:r>
                <a:rPr lang="el-GR" sz="2400" b="1" kern="1200" dirty="0" smtClean="0"/>
                <a:t>Επιχειρηματικό μοντέλο</a:t>
              </a:r>
            </a:p>
          </p:txBody>
        </p:sp>
      </p:grpSp>
      <p:sp>
        <p:nvSpPr>
          <p:cNvPr id="9" name="Content Placeholder 2"/>
          <p:cNvSpPr txBox="1">
            <a:spLocks/>
          </p:cNvSpPr>
          <p:nvPr/>
        </p:nvSpPr>
        <p:spPr>
          <a:xfrm>
            <a:off x="611560" y="4870307"/>
            <a:ext cx="4880344" cy="129499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sz="2400" dirty="0" err="1" smtClean="0"/>
              <a:t>TaxiBeat</a:t>
            </a:r>
            <a:r>
              <a:rPr lang="en-US" sz="2400" dirty="0" smtClean="0"/>
              <a:t>: </a:t>
            </a:r>
            <a:r>
              <a:rPr lang="el-GR" sz="2400" dirty="0" smtClean="0"/>
              <a:t>Δεν μπορείς να βρεις εύκολα ταξί στα Βόρεια Προάστια της Αθήνας τις βραδινές ώρες</a:t>
            </a:r>
            <a:endParaRPr lang="en-US" sz="2400" dirty="0"/>
          </a:p>
        </p:txBody>
      </p:sp>
    </p:spTree>
    <p:extLst>
      <p:ext uri="{BB962C8B-B14F-4D97-AF65-F5344CB8AC3E}">
        <p14:creationId xmlns:p14="http://schemas.microsoft.com/office/powerpoint/2010/main" val="422444200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98178"/>
          </a:xfrm>
        </p:spPr>
        <p:txBody>
          <a:bodyPr>
            <a:noAutofit/>
          </a:bodyPr>
          <a:lstStyle/>
          <a:p>
            <a:r>
              <a:rPr lang="el-GR" dirty="0"/>
              <a:t>Δημιουργία επιχειρηματικής ιδέας ξεκινώντας από </a:t>
            </a:r>
            <a:r>
              <a:rPr lang="el-GR" dirty="0" smtClean="0"/>
              <a:t>μια Τεχνολογία</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84564564"/>
              </p:ext>
            </p:extLst>
          </p:nvPr>
        </p:nvGraphicFramePr>
        <p:xfrm>
          <a:off x="107504" y="1600200"/>
          <a:ext cx="7416824"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 name="Group 4"/>
          <p:cNvGrpSpPr/>
          <p:nvPr/>
        </p:nvGrpSpPr>
        <p:grpSpPr>
          <a:xfrm>
            <a:off x="7122959" y="3455587"/>
            <a:ext cx="1981167" cy="1802351"/>
            <a:chOff x="8022645" y="0"/>
            <a:chExt cx="2378654" cy="1503312"/>
          </a:xfrm>
        </p:grpSpPr>
        <p:sp>
          <p:nvSpPr>
            <p:cNvPr id="6" name="Rounded Rectangle 5"/>
            <p:cNvSpPr/>
            <p:nvPr/>
          </p:nvSpPr>
          <p:spPr>
            <a:xfrm>
              <a:off x="8022645" y="0"/>
              <a:ext cx="2378654" cy="1503312"/>
            </a:xfrm>
            <a:prstGeom prst="roundRect">
              <a:avLst/>
            </a:prstGeom>
          </p:spPr>
          <p:style>
            <a:lnRef idx="3">
              <a:schemeClr val="lt1"/>
            </a:lnRef>
            <a:fillRef idx="1">
              <a:schemeClr val="accent2"/>
            </a:fillRef>
            <a:effectRef idx="1">
              <a:schemeClr val="accent2"/>
            </a:effectRef>
            <a:fontRef idx="minor">
              <a:schemeClr val="lt1"/>
            </a:fontRef>
          </p:style>
        </p:sp>
        <p:sp>
          <p:nvSpPr>
            <p:cNvPr id="7" name="Rounded Rectangle 4"/>
            <p:cNvSpPr/>
            <p:nvPr/>
          </p:nvSpPr>
          <p:spPr>
            <a:xfrm>
              <a:off x="8096031" y="73386"/>
              <a:ext cx="2231882" cy="1356540"/>
            </a:xfrm>
            <a:prstGeom prst="rect">
              <a:avLst/>
            </a:prstGeom>
          </p:spPr>
          <p:style>
            <a:lnRef idx="3">
              <a:schemeClr val="lt1"/>
            </a:lnRef>
            <a:fillRef idx="1">
              <a:schemeClr val="accent2"/>
            </a:fillRef>
            <a:effectRef idx="1">
              <a:schemeClr val="accent2"/>
            </a:effectRef>
            <a:fontRef idx="minor">
              <a:schemeClr val="lt1"/>
            </a:fontRef>
          </p:style>
          <p:txBody>
            <a:bodyPr spcFirstLastPara="0" vert="horz" wrap="square" lIns="64008" tIns="42672" rIns="21336" bIns="42672" numCol="1" spcCol="1270" anchor="ctr" anchorCtr="0">
              <a:noAutofit/>
            </a:bodyPr>
            <a:lstStyle/>
            <a:p>
              <a:pPr lvl="0" algn="ctr" defTabSz="711200">
                <a:lnSpc>
                  <a:spcPct val="90000"/>
                </a:lnSpc>
                <a:spcBef>
                  <a:spcPct val="0"/>
                </a:spcBef>
                <a:spcAft>
                  <a:spcPct val="35000"/>
                </a:spcAft>
              </a:pPr>
              <a:r>
                <a:rPr lang="el-GR" sz="2400" b="1" kern="1200" dirty="0" smtClean="0"/>
                <a:t>Επιχειρηματικό μοντέλο</a:t>
              </a:r>
            </a:p>
          </p:txBody>
        </p:sp>
      </p:grpSp>
      <p:sp>
        <p:nvSpPr>
          <p:cNvPr id="8" name="Rectangle 7"/>
          <p:cNvSpPr/>
          <p:nvPr/>
        </p:nvSpPr>
        <p:spPr>
          <a:xfrm>
            <a:off x="746937" y="4869160"/>
            <a:ext cx="5576777" cy="1477328"/>
          </a:xfrm>
          <a:prstGeom prst="rect">
            <a:avLst/>
          </a:prstGeom>
        </p:spPr>
        <p:txBody>
          <a:bodyPr wrap="square">
            <a:spAutoFit/>
          </a:bodyPr>
          <a:lstStyle/>
          <a:p>
            <a:r>
              <a:rPr lang="el-GR" dirty="0" smtClean="0"/>
              <a:t>Προσπάθεια αξιοποίησης καινοτόμων τεχνολογιών ή ερευνητικών αποτελεσμάτων προσπαθώντας να διαμορφώσεις μέσω αυτών ένα εμπορεύσιμο προϊόν ή υπηρεσία και να το διαθέσεις στις αγορές που θα εκτιμήσουν την προστιθέμενη αξία του</a:t>
            </a:r>
            <a:endParaRPr lang="en-US" dirty="0"/>
          </a:p>
        </p:txBody>
      </p:sp>
    </p:spTree>
    <p:extLst>
      <p:ext uri="{BB962C8B-B14F-4D97-AF65-F5344CB8AC3E}">
        <p14:creationId xmlns:p14="http://schemas.microsoft.com/office/powerpoint/2010/main" val="85940688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86210"/>
          </a:xfrm>
        </p:spPr>
        <p:txBody>
          <a:bodyPr>
            <a:noAutofit/>
          </a:bodyPr>
          <a:lstStyle/>
          <a:p>
            <a:r>
              <a:rPr lang="el-GR" dirty="0"/>
              <a:t>Δημιουργία επιχειρηματικής ιδέας ξεκινώντας από </a:t>
            </a:r>
            <a:r>
              <a:rPr lang="el-GR" dirty="0" smtClean="0"/>
              <a:t>υπάρχον προϊόν/υπηρεσία</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2614504"/>
              </p:ext>
            </p:extLst>
          </p:nvPr>
        </p:nvGraphicFramePr>
        <p:xfrm>
          <a:off x="385192" y="1628800"/>
          <a:ext cx="7067128"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 name="Group 4"/>
          <p:cNvGrpSpPr/>
          <p:nvPr/>
        </p:nvGrpSpPr>
        <p:grpSpPr>
          <a:xfrm>
            <a:off x="7122959" y="3455587"/>
            <a:ext cx="1981167" cy="1802351"/>
            <a:chOff x="8022645" y="0"/>
            <a:chExt cx="2378654" cy="1503312"/>
          </a:xfrm>
        </p:grpSpPr>
        <p:sp>
          <p:nvSpPr>
            <p:cNvPr id="6" name="Rounded Rectangle 5"/>
            <p:cNvSpPr/>
            <p:nvPr/>
          </p:nvSpPr>
          <p:spPr>
            <a:xfrm>
              <a:off x="8022645" y="0"/>
              <a:ext cx="2378654" cy="1503312"/>
            </a:xfrm>
            <a:prstGeom prst="roundRect">
              <a:avLst/>
            </a:prstGeom>
          </p:spPr>
          <p:style>
            <a:lnRef idx="3">
              <a:schemeClr val="lt1"/>
            </a:lnRef>
            <a:fillRef idx="1">
              <a:schemeClr val="accent2"/>
            </a:fillRef>
            <a:effectRef idx="1">
              <a:schemeClr val="accent2"/>
            </a:effectRef>
            <a:fontRef idx="minor">
              <a:schemeClr val="lt1"/>
            </a:fontRef>
          </p:style>
        </p:sp>
        <p:sp>
          <p:nvSpPr>
            <p:cNvPr id="7" name="Rounded Rectangle 4"/>
            <p:cNvSpPr/>
            <p:nvPr/>
          </p:nvSpPr>
          <p:spPr>
            <a:xfrm>
              <a:off x="8096031" y="73386"/>
              <a:ext cx="2231882" cy="1356540"/>
            </a:xfrm>
            <a:prstGeom prst="rect">
              <a:avLst/>
            </a:prstGeom>
          </p:spPr>
          <p:style>
            <a:lnRef idx="3">
              <a:schemeClr val="lt1"/>
            </a:lnRef>
            <a:fillRef idx="1">
              <a:schemeClr val="accent2"/>
            </a:fillRef>
            <a:effectRef idx="1">
              <a:schemeClr val="accent2"/>
            </a:effectRef>
            <a:fontRef idx="minor">
              <a:schemeClr val="lt1"/>
            </a:fontRef>
          </p:style>
          <p:txBody>
            <a:bodyPr spcFirstLastPara="0" vert="horz" wrap="square" lIns="64008" tIns="42672" rIns="21336" bIns="42672" numCol="1" spcCol="1270" anchor="ctr" anchorCtr="0">
              <a:noAutofit/>
            </a:bodyPr>
            <a:lstStyle/>
            <a:p>
              <a:pPr lvl="0" algn="ctr" defTabSz="711200">
                <a:lnSpc>
                  <a:spcPct val="90000"/>
                </a:lnSpc>
                <a:spcBef>
                  <a:spcPct val="0"/>
                </a:spcBef>
                <a:spcAft>
                  <a:spcPct val="35000"/>
                </a:spcAft>
              </a:pPr>
              <a:r>
                <a:rPr lang="el-GR" sz="2400" b="1" kern="1200" dirty="0" smtClean="0"/>
                <a:t>Επιχειρηματικό μοντέλο</a:t>
              </a:r>
            </a:p>
          </p:txBody>
        </p:sp>
      </p:grpSp>
      <p:sp>
        <p:nvSpPr>
          <p:cNvPr id="3" name="Rectangle 2"/>
          <p:cNvSpPr/>
          <p:nvPr/>
        </p:nvSpPr>
        <p:spPr>
          <a:xfrm>
            <a:off x="746937" y="4869160"/>
            <a:ext cx="5576777" cy="1477328"/>
          </a:xfrm>
          <a:prstGeom prst="rect">
            <a:avLst/>
          </a:prstGeom>
        </p:spPr>
        <p:txBody>
          <a:bodyPr wrap="square">
            <a:spAutoFit/>
          </a:bodyPr>
          <a:lstStyle/>
          <a:p>
            <a:r>
              <a:rPr lang="el-GR" dirty="0" smtClean="0"/>
              <a:t>Στην </a:t>
            </a:r>
            <a:r>
              <a:rPr lang="el-GR" dirty="0"/>
              <a:t>περίπτωση </a:t>
            </a:r>
            <a:r>
              <a:rPr lang="el-GR" dirty="0" smtClean="0"/>
              <a:t>αναπροσανατολισμού </a:t>
            </a:r>
            <a:r>
              <a:rPr lang="el-GR" dirty="0"/>
              <a:t>των υφιστάμενων προϊόντων και υπηρεσιών, το έργο του επιχειρηματία είναι να αναδιαμορφώσει ή να αναθεωρήσει το υφιστάμενο προϊόν ή την υπηρεσία για να εξυπηρετούν διαφορετικές ανάγκες σε νέες αγορές</a:t>
            </a:r>
            <a:endParaRPr lang="en-US" dirty="0"/>
          </a:p>
        </p:txBody>
      </p:sp>
    </p:spTree>
    <p:extLst>
      <p:ext uri="{BB962C8B-B14F-4D97-AF65-F5344CB8AC3E}">
        <p14:creationId xmlns:p14="http://schemas.microsoft.com/office/powerpoint/2010/main" val="171236028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dirty="0" smtClean="0"/>
              <a:t>Πηγές έμπνευσης καινοτόμων </a:t>
            </a:r>
            <a:br>
              <a:rPr lang="el-GR" dirty="0" smtClean="0"/>
            </a:br>
            <a:r>
              <a:rPr lang="el-GR" dirty="0" smtClean="0"/>
              <a:t>επιχειρηματικών ιδεών</a:t>
            </a:r>
            <a:endParaRPr lang="en-US" dirty="0"/>
          </a:p>
        </p:txBody>
      </p:sp>
      <p:sp>
        <p:nvSpPr>
          <p:cNvPr id="3" name="Content Placeholder 2"/>
          <p:cNvSpPr>
            <a:spLocks noGrp="1"/>
          </p:cNvSpPr>
          <p:nvPr>
            <p:ph sz="half" idx="1"/>
          </p:nvPr>
        </p:nvSpPr>
        <p:spPr>
          <a:xfrm>
            <a:off x="724025" y="2160590"/>
            <a:ext cx="3901065" cy="3627147"/>
          </a:xfrm>
        </p:spPr>
        <p:txBody>
          <a:bodyPr>
            <a:noAutofit/>
          </a:bodyPr>
          <a:lstStyle/>
          <a:p>
            <a:r>
              <a:rPr lang="el-GR" sz="2200" dirty="0" smtClean="0"/>
              <a:t>Επαγγελματική εμπειρία</a:t>
            </a:r>
          </a:p>
          <a:p>
            <a:r>
              <a:rPr lang="en-US" sz="2200" dirty="0" smtClean="0"/>
              <a:t>Hobbies </a:t>
            </a:r>
            <a:r>
              <a:rPr lang="el-GR" sz="2200" dirty="0" smtClean="0"/>
              <a:t>και ενδιαφέροντα</a:t>
            </a:r>
          </a:p>
          <a:p>
            <a:r>
              <a:rPr lang="el-GR" sz="2200" dirty="0" smtClean="0"/>
              <a:t>Εκπαίδευση και γνώσεις</a:t>
            </a:r>
          </a:p>
          <a:p>
            <a:r>
              <a:rPr lang="el-GR" sz="2200" dirty="0" smtClean="0"/>
              <a:t>Νέες αγορές ή χρήσεις υπαρχόντων προϊόντων</a:t>
            </a:r>
          </a:p>
          <a:p>
            <a:r>
              <a:rPr lang="el-GR" sz="2200" dirty="0" smtClean="0"/>
              <a:t>Επίλυση σημαντικού προβλήματος</a:t>
            </a:r>
          </a:p>
          <a:p>
            <a:r>
              <a:rPr lang="el-GR" sz="2200" dirty="0" smtClean="0"/>
              <a:t>Ερευνητικά αποτελέσματα</a:t>
            </a:r>
          </a:p>
          <a:p>
            <a:r>
              <a:rPr lang="el-GR" sz="2200" dirty="0" smtClean="0"/>
              <a:t>Πατέντες, άδειες χρήσης</a:t>
            </a:r>
          </a:p>
          <a:p>
            <a:r>
              <a:rPr lang="el-GR" sz="2200" dirty="0" smtClean="0"/>
              <a:t>Εφευρέσεις</a:t>
            </a:r>
          </a:p>
        </p:txBody>
      </p:sp>
      <p:sp>
        <p:nvSpPr>
          <p:cNvPr id="4" name="Content Placeholder 3"/>
          <p:cNvSpPr>
            <a:spLocks noGrp="1"/>
          </p:cNvSpPr>
          <p:nvPr>
            <p:ph sz="half" idx="2"/>
          </p:nvPr>
        </p:nvSpPr>
        <p:spPr>
          <a:xfrm>
            <a:off x="4267299" y="2160590"/>
            <a:ext cx="4481165" cy="3554411"/>
          </a:xfrm>
        </p:spPr>
        <p:txBody>
          <a:bodyPr>
            <a:noAutofit/>
          </a:bodyPr>
          <a:lstStyle/>
          <a:p>
            <a:r>
              <a:rPr lang="el-GR" sz="2200" dirty="0"/>
              <a:t>Νέες τεχνολογίες</a:t>
            </a:r>
          </a:p>
          <a:p>
            <a:r>
              <a:rPr lang="el-GR" sz="2200" dirty="0"/>
              <a:t>Αλλαγές στην οικονομία και την αγορά</a:t>
            </a:r>
          </a:p>
          <a:p>
            <a:r>
              <a:rPr lang="el-GR" sz="2200" dirty="0"/>
              <a:t>Αλλαγές στη συμπεριφορά καταναλωτών</a:t>
            </a:r>
          </a:p>
          <a:p>
            <a:r>
              <a:rPr lang="el-GR" sz="2200" dirty="0"/>
              <a:t>Εισαγωγή ιδέας από άλλη γεωγραφική περιοχή και εφαρμογή σε άλλη</a:t>
            </a:r>
          </a:p>
          <a:p>
            <a:r>
              <a:rPr lang="el-GR" sz="2200" dirty="0"/>
              <a:t>Εισαγωγή ιδέας από άλλο κλάδο και εφαρμογή της σε άλλο</a:t>
            </a:r>
          </a:p>
          <a:p>
            <a:r>
              <a:rPr lang="el-GR" sz="2200" dirty="0"/>
              <a:t>Βελτίωση προϊόντος ή διαδικασίας/υπηρεσίας </a:t>
            </a:r>
            <a:endParaRPr lang="en-US" sz="2200" dirty="0"/>
          </a:p>
          <a:p>
            <a:endParaRPr lang="en-US" sz="2200" dirty="0"/>
          </a:p>
        </p:txBody>
      </p:sp>
    </p:spTree>
    <p:extLst>
      <p:ext uri="{BB962C8B-B14F-4D97-AF65-F5344CB8AC3E}">
        <p14:creationId xmlns:p14="http://schemas.microsoft.com/office/powerpoint/2010/main" val="3742040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Περιεχόμενα ενότητας</a:t>
            </a:r>
            <a:endParaRPr lang="el-GR" dirty="0"/>
          </a:p>
        </p:txBody>
      </p:sp>
      <p:sp>
        <p:nvSpPr>
          <p:cNvPr id="3" name="Content Placeholder 2"/>
          <p:cNvSpPr>
            <a:spLocks noGrp="1"/>
          </p:cNvSpPr>
          <p:nvPr>
            <p:ph idx="1"/>
          </p:nvPr>
        </p:nvSpPr>
        <p:spPr/>
        <p:txBody>
          <a:bodyPr>
            <a:normAutofit/>
          </a:bodyPr>
          <a:lstStyle/>
          <a:p>
            <a:r>
              <a:rPr lang="el-GR" altLang="el-GR" dirty="0" smtClean="0"/>
              <a:t>Καινοτομία</a:t>
            </a:r>
          </a:p>
          <a:p>
            <a:r>
              <a:rPr lang="el-GR" altLang="el-GR" dirty="0" smtClean="0"/>
              <a:t>Μορφές καινοτομίας</a:t>
            </a:r>
          </a:p>
          <a:p>
            <a:r>
              <a:rPr lang="el-GR" altLang="el-GR" dirty="0" smtClean="0"/>
              <a:t>Επιχειρηματικότητα</a:t>
            </a:r>
          </a:p>
          <a:p>
            <a:endParaRPr lang="el-GR" altLang="el-GR" dirty="0" smtClean="0"/>
          </a:p>
          <a:p>
            <a:endParaRPr lang="el-GR" altLang="el-GR" dirty="0" smtClean="0"/>
          </a:p>
          <a:p>
            <a:pPr marL="0" indent="0">
              <a:buNone/>
            </a:pPr>
            <a:endParaRPr lang="el-GR" alt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5</a:t>
            </a:fld>
            <a:endParaRPr lang="el-GR" dirty="0"/>
          </a:p>
        </p:txBody>
      </p:sp>
    </p:spTree>
    <p:extLst>
      <p:ext uri="{BB962C8B-B14F-4D97-AF65-F5344CB8AC3E}">
        <p14:creationId xmlns:p14="http://schemas.microsoft.com/office/powerpoint/2010/main" val="303829524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smtClean="0"/>
              <a:t>Άσκηση προθέρμανσης (30’)</a:t>
            </a:r>
            <a:endParaRPr lang="en-US" dirty="0"/>
          </a:p>
        </p:txBody>
      </p:sp>
      <p:sp>
        <p:nvSpPr>
          <p:cNvPr id="3" name="Content Placeholder 2"/>
          <p:cNvSpPr>
            <a:spLocks noGrp="1"/>
          </p:cNvSpPr>
          <p:nvPr>
            <p:ph idx="1"/>
          </p:nvPr>
        </p:nvSpPr>
        <p:spPr/>
        <p:txBody>
          <a:bodyPr>
            <a:noAutofit/>
          </a:bodyPr>
          <a:lstStyle/>
          <a:p>
            <a:r>
              <a:rPr lang="el-GR" sz="2200" dirty="0" smtClean="0"/>
              <a:t>Σχηματίστε ομάδες και συνεργατικά γράψτε σε ένα χαρτί όσο περισσότερες ιδέες μπορείτε σε 10’ λεπτά.</a:t>
            </a:r>
          </a:p>
          <a:p>
            <a:r>
              <a:rPr lang="el-GR" sz="2200" dirty="0" smtClean="0"/>
              <a:t>Ανταλλάξτε χαρτιά με μια άλλη ομάδα και σημειώστε τη διαίσθησή σας για το λόγο που θα είχε νόημα μια τέτοια ιδέα (το πρόβλημα που λύνει, αν λύνει) (5’)</a:t>
            </a:r>
          </a:p>
          <a:p>
            <a:r>
              <a:rPr lang="el-GR" sz="2200" dirty="0" smtClean="0"/>
              <a:t>Ανταλλάξτε ξανά το χαρτί με κάποια άλλη ομάδα και αυτή τη φορά σημειώστε την αξία που κρίνετε ότι έχει μια τέτοια επιχειρηματική ιδέα (5’)</a:t>
            </a:r>
          </a:p>
          <a:p>
            <a:r>
              <a:rPr lang="el-GR" sz="2200" dirty="0" smtClean="0"/>
              <a:t>Συζήτηση στην τάξη των αποτελεσμάτων με θέμα «Καλές και λιγότερο καλές ιδέες και γιατί;» (10’)</a:t>
            </a:r>
          </a:p>
        </p:txBody>
      </p:sp>
    </p:spTree>
    <p:extLst>
      <p:ext uri="{BB962C8B-B14F-4D97-AF65-F5344CB8AC3E}">
        <p14:creationId xmlns:p14="http://schemas.microsoft.com/office/powerpoint/2010/main" val="21123918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Άσκηση (45’)</a:t>
            </a:r>
            <a:endParaRPr lang="en-US" dirty="0"/>
          </a:p>
        </p:txBody>
      </p:sp>
      <p:sp>
        <p:nvSpPr>
          <p:cNvPr id="3" name="Content Placeholder 2"/>
          <p:cNvSpPr>
            <a:spLocks noGrp="1"/>
          </p:cNvSpPr>
          <p:nvPr>
            <p:ph idx="1"/>
          </p:nvPr>
        </p:nvSpPr>
        <p:spPr/>
        <p:txBody>
          <a:bodyPr>
            <a:noAutofit/>
          </a:bodyPr>
          <a:lstStyle/>
          <a:p>
            <a:r>
              <a:rPr lang="el-GR" sz="2200" dirty="0" smtClean="0"/>
              <a:t>Σχηματίστε ομάδες των 5 ατόμων η οποίες μπορεί να είναι διαφορετικές από τις προηγούμενες και προσπαθήστε να αποφασίσετε μια καινοτόμο ιδέα και την επιχειρηματική ευκαιρία. </a:t>
            </a:r>
          </a:p>
          <a:p>
            <a:r>
              <a:rPr lang="el-GR" sz="2200" dirty="0" smtClean="0"/>
              <a:t>Στη διάρκεια του εξαμήνου θα προσπαθήσετε να μετατρέψετε σε</a:t>
            </a:r>
            <a:r>
              <a:rPr lang="en-US" sz="2200" dirty="0" smtClean="0"/>
              <a:t> </a:t>
            </a:r>
            <a:r>
              <a:rPr lang="el-GR" sz="2200" dirty="0" smtClean="0"/>
              <a:t>επιχειρηματικό πλάνο που θα ήταν έτοιμο για να παρουσιαστεί σε </a:t>
            </a:r>
            <a:r>
              <a:rPr lang="en-US" sz="2200" dirty="0" smtClean="0"/>
              <a:t> </a:t>
            </a:r>
            <a:r>
              <a:rPr lang="el-GR" sz="2200" dirty="0" smtClean="0"/>
              <a:t>χρηματοδότες.</a:t>
            </a:r>
          </a:p>
          <a:p>
            <a:r>
              <a:rPr lang="el-GR" sz="2200" dirty="0" smtClean="0"/>
              <a:t>Ετοιμάστε μια παρουσίαση της ιδέας με το πρόβλημα που λύνει και την αγορά που απευθύνεται</a:t>
            </a:r>
          </a:p>
          <a:p>
            <a:r>
              <a:rPr lang="el-GR" sz="2200" dirty="0" smtClean="0"/>
              <a:t>Παρουσίαση στην τάξη των ιδεών από τις ομάδες (5’ κάθε ομάδα)</a:t>
            </a:r>
          </a:p>
        </p:txBody>
      </p:sp>
    </p:spTree>
    <p:extLst>
      <p:ext uri="{BB962C8B-B14F-4D97-AF65-F5344CB8AC3E}">
        <p14:creationId xmlns:p14="http://schemas.microsoft.com/office/powerpoint/2010/main" val="2411319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smtClean="0"/>
              <a:t>Δεν χρειάζεται μόνο η ιδέα….</a:t>
            </a:r>
            <a:endParaRPr lang="en-US" dirty="0"/>
          </a:p>
        </p:txBody>
      </p:sp>
      <p:sp>
        <p:nvSpPr>
          <p:cNvPr id="3" name="Content Placeholder 2"/>
          <p:cNvSpPr>
            <a:spLocks noGrp="1"/>
          </p:cNvSpPr>
          <p:nvPr>
            <p:ph idx="1"/>
          </p:nvPr>
        </p:nvSpPr>
        <p:spPr/>
        <p:txBody>
          <a:bodyPr>
            <a:noAutofit/>
          </a:bodyPr>
          <a:lstStyle/>
          <a:p>
            <a:r>
              <a:rPr lang="el-GR" sz="2000" dirty="0" smtClean="0"/>
              <a:t>Τεχνογνωσία για την μετατροπή της σε εμπορεύσιμη υπηρεσία/προϊόν</a:t>
            </a:r>
          </a:p>
          <a:p>
            <a:r>
              <a:rPr lang="el-GR" sz="2000" dirty="0" smtClean="0"/>
              <a:t>Έρευνα σχετικής αγοράς</a:t>
            </a:r>
          </a:p>
          <a:p>
            <a:r>
              <a:rPr lang="el-GR" sz="2000" dirty="0" smtClean="0"/>
              <a:t>Ικανότητες προώθησης και πώλησης του προϊόντος</a:t>
            </a:r>
            <a:endParaRPr lang="el-GR" sz="2000" dirty="0"/>
          </a:p>
          <a:p>
            <a:r>
              <a:rPr lang="el-GR" sz="2000" dirty="0" smtClean="0"/>
              <a:t>Χρειάζεται </a:t>
            </a:r>
            <a:r>
              <a:rPr lang="el-GR" sz="2000" dirty="0"/>
              <a:t>Ε</a:t>
            </a:r>
            <a:r>
              <a:rPr lang="el-GR" sz="2000" dirty="0" smtClean="0"/>
              <a:t>πιχειρηματικό Σχέδιο (</a:t>
            </a:r>
            <a:r>
              <a:rPr lang="en-US" sz="2000" dirty="0" smtClean="0"/>
              <a:t>Business Plan)</a:t>
            </a:r>
            <a:r>
              <a:rPr lang="el-GR" sz="2000" dirty="0" smtClean="0"/>
              <a:t> πριν ξεκινήσεις</a:t>
            </a:r>
          </a:p>
          <a:p>
            <a:r>
              <a:rPr lang="el-GR" sz="2000" dirty="0" smtClean="0"/>
              <a:t>Μόνο έτσι θα εξασφαλιστεί ένα εύκολο ξεκίνημα της επιχείρησης </a:t>
            </a:r>
            <a:r>
              <a:rPr lang="en-US" sz="2000" dirty="0" smtClean="0"/>
              <a:t>(“Lean Startup”)</a:t>
            </a:r>
          </a:p>
          <a:p>
            <a:endParaRPr lang="en-US" sz="2000" dirty="0"/>
          </a:p>
          <a:p>
            <a:pPr marL="0" indent="0" algn="r">
              <a:buNone/>
            </a:pPr>
            <a:r>
              <a:rPr lang="el-GR" sz="2000" dirty="0" smtClean="0"/>
              <a:t>Στο επόμενο μάθημα….</a:t>
            </a:r>
          </a:p>
        </p:txBody>
      </p:sp>
    </p:spTree>
    <p:extLst>
      <p:ext uri="{BB962C8B-B14F-4D97-AF65-F5344CB8AC3E}">
        <p14:creationId xmlns:p14="http://schemas.microsoft.com/office/powerpoint/2010/main" val="413811168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 #</a:t>
            </a:r>
            <a:r>
              <a:rPr lang="en-US" dirty="0" smtClean="0"/>
              <a:t> </a:t>
            </a:r>
            <a:r>
              <a:rPr lang="el-GR" dirty="0" smtClean="0"/>
              <a:t>1</a:t>
            </a:r>
            <a:endParaRPr lang="el-GR" dirty="0"/>
          </a:p>
        </p:txBody>
      </p:sp>
      <p:sp>
        <p:nvSpPr>
          <p:cNvPr id="23" name="Θέση κειμένου 5"/>
          <p:cNvSpPr>
            <a:spLocks noGrp="1"/>
          </p:cNvSpPr>
          <p:nvPr>
            <p:ph type="subTitle" idx="1"/>
          </p:nvPr>
        </p:nvSpPr>
        <p:spPr/>
        <p:txBody>
          <a:bodyPr/>
          <a:lstStyle/>
          <a:p>
            <a:r>
              <a:rPr lang="el-GR" b="1" dirty="0"/>
              <a:t>Μάθημα: </a:t>
            </a:r>
            <a:r>
              <a:rPr lang="el-GR" dirty="0"/>
              <a:t>Καινοτομία και </a:t>
            </a:r>
            <a:r>
              <a:rPr lang="el-GR" dirty="0" smtClean="0"/>
              <a:t>Επιχειρηματικότητα, </a:t>
            </a:r>
            <a:r>
              <a:rPr lang="el-GR" b="1" dirty="0"/>
              <a:t>Ενότητα # 1</a:t>
            </a:r>
            <a:r>
              <a:rPr lang="el-GR" b="1" dirty="0" smtClean="0"/>
              <a:t>: </a:t>
            </a:r>
            <a:r>
              <a:rPr lang="el-GR" dirty="0"/>
              <a:t>Διάλεξη 1 </a:t>
            </a:r>
            <a:r>
              <a:rPr lang="el-GR" b="1" dirty="0" smtClean="0"/>
              <a:t>Διδάσκων</a:t>
            </a:r>
            <a:r>
              <a:rPr lang="el-GR" b="1" dirty="0"/>
              <a:t>: </a:t>
            </a:r>
            <a:r>
              <a:rPr lang="el-GR" dirty="0"/>
              <a:t>Θεόδωρος Αποστολόπουλος</a:t>
            </a:r>
            <a:r>
              <a:rPr lang="el-GR" b="1" dirty="0" smtClean="0"/>
              <a:t>, </a:t>
            </a:r>
            <a:r>
              <a:rPr lang="el-GR" b="1" dirty="0"/>
              <a:t>Τμήμα: </a:t>
            </a:r>
            <a:r>
              <a:rPr lang="el-GR" dirty="0"/>
              <a:t>Μεταπτυχιακό Πρόγραμμα </a:t>
            </a:r>
            <a:r>
              <a:rPr lang="el-GR" dirty="0" smtClean="0"/>
              <a:t>Σπουδών</a:t>
            </a:r>
            <a:r>
              <a:rPr lang="en-US" dirty="0" smtClean="0"/>
              <a:t> </a:t>
            </a:r>
            <a:r>
              <a:rPr lang="el-GR" dirty="0"/>
              <a:t>Πληροφορικής</a:t>
            </a:r>
          </a:p>
          <a:p>
            <a:endParaRPr lang="el-GR" b="1" dirty="0"/>
          </a:p>
          <a:p>
            <a:endParaRPr lang="el-GR" dirty="0"/>
          </a:p>
          <a:p>
            <a:endParaRPr lang="el-GR" dirty="0"/>
          </a:p>
          <a:p>
            <a:endParaRPr lang="el-GR" dirty="0"/>
          </a:p>
        </p:txBody>
      </p:sp>
      <p:pic>
        <p:nvPicPr>
          <p:cNvPr id="27" name="Picture 26" descr="Λογότυπο για Άδειες χρήσης Creative Commons BY-NC-N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5836025"/>
            <a:ext cx="1535430" cy="537210"/>
          </a:xfrm>
          <a:prstGeom prst="rect">
            <a:avLst/>
          </a:prstGeom>
        </p:spPr>
      </p:pic>
      <p:pic>
        <p:nvPicPr>
          <p:cNvPr id="26"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223729" y="5591694"/>
            <a:ext cx="4310289" cy="1025873"/>
          </a:xfrm>
          <a:prstGeom prst="rect">
            <a:avLst/>
          </a:prstGeom>
          <a:noFill/>
        </p:spPr>
      </p:pic>
    </p:spTree>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ctrTitle"/>
          </p:nvPr>
        </p:nvSpPr>
        <p:spPr>
          <a:xfrm>
            <a:off x="685800" y="2130425"/>
            <a:ext cx="7772400" cy="1730623"/>
          </a:xfrm>
        </p:spPr>
        <p:txBody>
          <a:bodyPr>
            <a:normAutofit/>
          </a:bodyPr>
          <a:lstStyle/>
          <a:p>
            <a:pPr algn="l"/>
            <a:r>
              <a:rPr lang="el-GR" dirty="0" smtClean="0"/>
              <a:t>Καινοτομία</a:t>
            </a:r>
            <a:endParaRPr lang="en-US" dirty="0"/>
          </a:p>
        </p:txBody>
      </p:sp>
      <p:sp>
        <p:nvSpPr>
          <p:cNvPr id="6" name="Θέση κειμένου 5"/>
          <p:cNvSpPr txBox="1">
            <a:spLocks/>
          </p:cNvSpPr>
          <p:nvPr/>
        </p:nvSpPr>
        <p:spPr>
          <a:xfrm>
            <a:off x="683568" y="4305077"/>
            <a:ext cx="7772400" cy="1500187"/>
          </a:xfrm>
          <a:prstGeom prst="rect">
            <a:avLst/>
          </a:prstGeom>
        </p:spPr>
        <p:txBody>
          <a:bodyPr vert="horz" lIns="91440" tIns="45720" rIns="91440" bIns="45720" rtlCol="0">
            <a:normAutofit fontScale="92500" lnSpcReduction="10000"/>
          </a:bodyPr>
          <a:lstStyle>
            <a:lvl1pPr marL="0" indent="0" algn="ctr"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l-GR" sz="2400" b="1" dirty="0" smtClean="0"/>
              <a:t>Μάθημα: </a:t>
            </a:r>
            <a:r>
              <a:rPr lang="el-GR" sz="2400" dirty="0"/>
              <a:t>Καινοτομία και </a:t>
            </a:r>
            <a:r>
              <a:rPr lang="el-GR" sz="2400" dirty="0" smtClean="0"/>
              <a:t>Επιχειρηματικότητα</a:t>
            </a:r>
          </a:p>
          <a:p>
            <a:pPr algn="l"/>
            <a:r>
              <a:rPr lang="el-GR" sz="2400" b="1" dirty="0" smtClean="0"/>
              <a:t>Ενότητα </a:t>
            </a:r>
            <a:r>
              <a:rPr lang="en-US" sz="2400" b="1" dirty="0" smtClean="0"/>
              <a:t># </a:t>
            </a:r>
            <a:r>
              <a:rPr lang="el-GR" sz="2400" b="1" dirty="0" smtClean="0"/>
              <a:t>1:</a:t>
            </a:r>
            <a:r>
              <a:rPr lang="en-US" sz="2400" b="1" dirty="0" smtClean="0"/>
              <a:t> </a:t>
            </a:r>
            <a:r>
              <a:rPr lang="el-GR" sz="2400" dirty="0"/>
              <a:t>Διάλεξη 1 </a:t>
            </a:r>
            <a:endParaRPr lang="el-GR" sz="2400" dirty="0" smtClean="0"/>
          </a:p>
          <a:p>
            <a:pPr algn="l"/>
            <a:r>
              <a:rPr lang="el-GR" sz="2400" b="1" dirty="0" smtClean="0"/>
              <a:t>Διδάσκων: </a:t>
            </a:r>
            <a:r>
              <a:rPr lang="el-GR" sz="2400" dirty="0"/>
              <a:t>Θεόδωρος Αποστολόπουλος</a:t>
            </a:r>
            <a:endParaRPr lang="el-GR" sz="2400" dirty="0" smtClean="0"/>
          </a:p>
          <a:p>
            <a:pPr algn="l"/>
            <a:r>
              <a:rPr lang="el-GR" sz="2400" b="1" dirty="0" smtClean="0"/>
              <a:t>Τμήμα: </a:t>
            </a:r>
            <a:r>
              <a:rPr lang="el-GR" sz="2400" dirty="0"/>
              <a:t>Μεταπτυχιακό Πρόγραμμα </a:t>
            </a:r>
            <a:r>
              <a:rPr lang="el-GR" sz="2400" dirty="0" smtClean="0"/>
              <a:t>Σπουδών</a:t>
            </a:r>
            <a:r>
              <a:rPr lang="en-US" sz="2400" dirty="0" smtClean="0"/>
              <a:t> </a:t>
            </a:r>
            <a:r>
              <a:rPr lang="el-GR" sz="2400" dirty="0"/>
              <a:t>Πληροφορικής</a:t>
            </a:r>
          </a:p>
          <a:p>
            <a:pPr algn="l"/>
            <a:endParaRPr lang="el-GR" sz="2400" b="1" dirty="0"/>
          </a:p>
          <a:p>
            <a:pPr algn="l"/>
            <a:endParaRPr lang="el-GR" sz="2400" dirty="0" smtClean="0"/>
          </a:p>
          <a:p>
            <a:pPr algn="l"/>
            <a:endParaRPr lang="el-GR" sz="2400" dirty="0"/>
          </a:p>
        </p:txBody>
      </p:sp>
    </p:spTree>
    <p:extLst>
      <p:ext uri="{BB962C8B-B14F-4D97-AF65-F5344CB8AC3E}">
        <p14:creationId xmlns:p14="http://schemas.microsoft.com/office/powerpoint/2010/main" val="35254229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Τι είναι Καινοτομία;</a:t>
            </a:r>
            <a:endParaRPr lang="en-US" dirty="0"/>
          </a:p>
        </p:txBody>
      </p:sp>
      <p:sp>
        <p:nvSpPr>
          <p:cNvPr id="3" name="Content Placeholder 2"/>
          <p:cNvSpPr>
            <a:spLocks noGrp="1"/>
          </p:cNvSpPr>
          <p:nvPr>
            <p:ph idx="1"/>
          </p:nvPr>
        </p:nvSpPr>
        <p:spPr>
          <a:xfrm>
            <a:off x="508001" y="1496561"/>
            <a:ext cx="8312471" cy="3880773"/>
          </a:xfrm>
        </p:spPr>
        <p:txBody>
          <a:bodyPr>
            <a:noAutofit/>
          </a:bodyPr>
          <a:lstStyle/>
          <a:p>
            <a:r>
              <a:rPr lang="el-GR" sz="2400" dirty="0"/>
              <a:t>Μια διάσταση της </a:t>
            </a:r>
            <a:r>
              <a:rPr lang="el-GR" sz="2400" dirty="0" smtClean="0"/>
              <a:t>καινοτομίας αναφέρεται </a:t>
            </a:r>
            <a:r>
              <a:rPr lang="el-GR" sz="2400" dirty="0"/>
              <a:t>στη </a:t>
            </a:r>
            <a:r>
              <a:rPr lang="el-GR" sz="2400" dirty="0" smtClean="0"/>
              <a:t>μορφή αυτού </a:t>
            </a:r>
            <a:r>
              <a:rPr lang="el-GR" sz="2400" dirty="0"/>
              <a:t>που αλλάζει:</a:t>
            </a:r>
          </a:p>
          <a:p>
            <a:pPr lvl="1">
              <a:buFont typeface="Wingdings" panose="05000000000000000000" pitchFamily="2" charset="2"/>
              <a:buChar char="Ø"/>
            </a:pPr>
            <a:r>
              <a:rPr lang="el-GR" sz="2000" dirty="0" smtClean="0"/>
              <a:t>προϊόν/υπηρεσία</a:t>
            </a:r>
            <a:endParaRPr lang="el-GR" sz="2000" dirty="0"/>
          </a:p>
          <a:p>
            <a:pPr lvl="1">
              <a:buFont typeface="Wingdings" panose="05000000000000000000" pitchFamily="2" charset="2"/>
              <a:buChar char="Ø"/>
            </a:pPr>
            <a:r>
              <a:rPr lang="el-GR" sz="2000" dirty="0" smtClean="0"/>
              <a:t>διαδικασία</a:t>
            </a:r>
            <a:endParaRPr lang="el-GR" sz="2000" dirty="0"/>
          </a:p>
          <a:p>
            <a:r>
              <a:rPr lang="el-GR" sz="2400" dirty="0"/>
              <a:t>Δεν είναι πάντα σαφής η </a:t>
            </a:r>
            <a:r>
              <a:rPr lang="el-GR" sz="2400" dirty="0" smtClean="0"/>
              <a:t>διάκριση μεταξύ καινοτομίας </a:t>
            </a:r>
            <a:r>
              <a:rPr lang="el-GR" sz="2400" dirty="0"/>
              <a:t>προϊόντος </a:t>
            </a:r>
            <a:r>
              <a:rPr lang="el-GR" sz="2400" dirty="0" smtClean="0"/>
              <a:t>και καινοτομίας διαδικασίας</a:t>
            </a:r>
          </a:p>
          <a:p>
            <a:r>
              <a:rPr lang="el-GR" sz="2400" dirty="0"/>
              <a:t>Συχνά δίνεται μεγαλύτερη </a:t>
            </a:r>
            <a:r>
              <a:rPr lang="el-GR" sz="2400" dirty="0" smtClean="0"/>
              <a:t>έμφαση στην </a:t>
            </a:r>
            <a:r>
              <a:rPr lang="el-GR" sz="2400" dirty="0"/>
              <a:t>καινοτομία </a:t>
            </a:r>
            <a:r>
              <a:rPr lang="el-GR" sz="2400" dirty="0" smtClean="0"/>
              <a:t>προϊόντος, όμως </a:t>
            </a:r>
            <a:r>
              <a:rPr lang="el-GR" sz="2400" dirty="0"/>
              <a:t>η καινοτομία </a:t>
            </a:r>
            <a:r>
              <a:rPr lang="el-GR" sz="2400" dirty="0" smtClean="0"/>
              <a:t>διαδικασίας μπορεί </a:t>
            </a:r>
            <a:r>
              <a:rPr lang="el-GR" sz="2400" dirty="0"/>
              <a:t>να είναι εξίσου σημαντική</a:t>
            </a:r>
          </a:p>
          <a:p>
            <a:endParaRPr lang="el-GR" sz="2400" dirty="0" smtClean="0"/>
          </a:p>
          <a:p>
            <a:pPr marL="0" indent="0">
              <a:buNone/>
            </a:pPr>
            <a:r>
              <a:rPr lang="el-GR" sz="2400" dirty="0" smtClean="0"/>
              <a:t>	(ανάπτυξη </a:t>
            </a:r>
            <a:r>
              <a:rPr lang="en-US" sz="2400" dirty="0" smtClean="0"/>
              <a:t>Internet </a:t>
            </a:r>
            <a:r>
              <a:rPr lang="el-GR" sz="2400" dirty="0" smtClean="0"/>
              <a:t>και η νέα εποχή υπηρεσιών)</a:t>
            </a:r>
            <a:endParaRPr lang="en-US" sz="2400" dirty="0"/>
          </a:p>
        </p:txBody>
      </p:sp>
    </p:spTree>
    <p:extLst>
      <p:ext uri="{BB962C8B-B14F-4D97-AF65-F5344CB8AC3E}">
        <p14:creationId xmlns:p14="http://schemas.microsoft.com/office/powerpoint/2010/main" val="28140100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Εφεύρεση </a:t>
            </a:r>
            <a:r>
              <a:rPr lang="en-US" dirty="0" smtClean="0"/>
              <a:t>VS</a:t>
            </a:r>
            <a:r>
              <a:rPr lang="el-GR" dirty="0" smtClean="0"/>
              <a:t> Καινοτομία (1/2)</a:t>
            </a:r>
            <a:endParaRPr lang="en-US" dirty="0"/>
          </a:p>
        </p:txBody>
      </p:sp>
      <p:sp>
        <p:nvSpPr>
          <p:cNvPr id="3" name="Content Placeholder 2"/>
          <p:cNvSpPr>
            <a:spLocks noGrp="1"/>
          </p:cNvSpPr>
          <p:nvPr>
            <p:ph idx="1"/>
          </p:nvPr>
        </p:nvSpPr>
        <p:spPr>
          <a:xfrm>
            <a:off x="508000" y="1787237"/>
            <a:ext cx="6926695" cy="4966855"/>
          </a:xfrm>
        </p:spPr>
        <p:txBody>
          <a:bodyPr>
            <a:noAutofit/>
          </a:bodyPr>
          <a:lstStyle/>
          <a:p>
            <a:r>
              <a:rPr lang="en-US" sz="2400" dirty="0">
                <a:cs typeface="Times New Roman" panose="02020603050405020304" pitchFamily="18" charset="0"/>
              </a:rPr>
              <a:t>Η </a:t>
            </a:r>
            <a:r>
              <a:rPr lang="en-US" sz="2400" dirty="0" err="1">
                <a:cs typeface="Times New Roman" panose="02020603050405020304" pitchFamily="18" charset="0"/>
              </a:rPr>
              <a:t>Εφεύρεση</a:t>
            </a:r>
            <a:r>
              <a:rPr lang="en-US" sz="2400" dirty="0">
                <a:cs typeface="Times New Roman" panose="02020603050405020304" pitchFamily="18" charset="0"/>
              </a:rPr>
              <a:t> ανα</a:t>
            </a:r>
            <a:r>
              <a:rPr lang="en-US" sz="2400" dirty="0" err="1">
                <a:cs typeface="Times New Roman" panose="02020603050405020304" pitchFamily="18" charset="0"/>
              </a:rPr>
              <a:t>φέρετ</a:t>
            </a:r>
            <a:r>
              <a:rPr lang="en-US" sz="2400" dirty="0">
                <a:cs typeface="Times New Roman" panose="02020603050405020304" pitchFamily="18" charset="0"/>
              </a:rPr>
              <a:t>αι σε τεχνική </a:t>
            </a:r>
            <a:r>
              <a:rPr lang="en-US" sz="2400" dirty="0" smtClean="0">
                <a:cs typeface="Times New Roman" panose="02020603050405020304" pitchFamily="18" charset="0"/>
              </a:rPr>
              <a:t>πρόοδο</a:t>
            </a:r>
            <a:endParaRPr lang="en-US" sz="2400" dirty="0" smtClean="0"/>
          </a:p>
          <a:p>
            <a:r>
              <a:rPr lang="el-GR" sz="2400" dirty="0" smtClean="0"/>
              <a:t>Η </a:t>
            </a:r>
            <a:r>
              <a:rPr lang="el-GR" sz="2400" dirty="0"/>
              <a:t>Καινοτομία </a:t>
            </a:r>
            <a:r>
              <a:rPr lang="el-GR" sz="2400" dirty="0" smtClean="0"/>
              <a:t>αναφέρεται</a:t>
            </a:r>
            <a:r>
              <a:rPr lang="en-US" sz="2400" dirty="0" smtClean="0"/>
              <a:t> </a:t>
            </a:r>
            <a:r>
              <a:rPr lang="el-GR" sz="2400" dirty="0" smtClean="0"/>
              <a:t>στη </a:t>
            </a:r>
            <a:r>
              <a:rPr lang="el-GR" sz="2400" dirty="0"/>
              <a:t>χρήση της τεχνικής </a:t>
            </a:r>
            <a:r>
              <a:rPr lang="el-GR" sz="2400" dirty="0" smtClean="0"/>
              <a:t>προόδου,</a:t>
            </a:r>
            <a:r>
              <a:rPr lang="en-US" sz="2400" dirty="0" smtClean="0"/>
              <a:t> </a:t>
            </a:r>
            <a:r>
              <a:rPr lang="el-GR" sz="2400" dirty="0" smtClean="0"/>
              <a:t>για </a:t>
            </a:r>
            <a:r>
              <a:rPr lang="el-GR" sz="2400" dirty="0"/>
              <a:t>την παραγωγή και </a:t>
            </a:r>
            <a:r>
              <a:rPr lang="el-GR" sz="2400" dirty="0" smtClean="0"/>
              <a:t>εκμετάλλευση</a:t>
            </a:r>
            <a:r>
              <a:rPr lang="en-US" sz="2400" dirty="0" smtClean="0"/>
              <a:t> </a:t>
            </a:r>
            <a:r>
              <a:rPr lang="el-GR" sz="2400" dirty="0" smtClean="0"/>
              <a:t>νέων </a:t>
            </a:r>
            <a:r>
              <a:rPr lang="el-GR" sz="2400" dirty="0"/>
              <a:t>προϊόντων, υπηρεσιών και διαδικασιών </a:t>
            </a:r>
            <a:endParaRPr lang="en-US" sz="2400" dirty="0" smtClean="0"/>
          </a:p>
          <a:p>
            <a:endParaRPr lang="en-US" sz="2400" dirty="0"/>
          </a:p>
          <a:p>
            <a:pPr marL="0" indent="0">
              <a:buNone/>
            </a:pPr>
            <a:r>
              <a:rPr lang="el-GR" sz="2400" dirty="0" smtClean="0"/>
              <a:t>Άρα</a:t>
            </a:r>
          </a:p>
          <a:p>
            <a:r>
              <a:rPr lang="el-GR" sz="2400" dirty="0"/>
              <a:t>Μια ιδέα δεν αποτελεί από μόνη της </a:t>
            </a:r>
            <a:r>
              <a:rPr lang="el-GR" sz="2400" dirty="0" smtClean="0"/>
              <a:t>καινοτομία.</a:t>
            </a:r>
          </a:p>
          <a:p>
            <a:r>
              <a:rPr lang="el-GR" sz="2400" dirty="0" smtClean="0"/>
              <a:t>Πρέπει </a:t>
            </a:r>
            <a:r>
              <a:rPr lang="el-GR" sz="2400" dirty="0"/>
              <a:t>να αξιοποιηθεί </a:t>
            </a:r>
            <a:r>
              <a:rPr lang="el-GR" sz="2400" dirty="0" smtClean="0"/>
              <a:t>εμπορικά για </a:t>
            </a:r>
            <a:r>
              <a:rPr lang="el-GR" sz="2400" dirty="0"/>
              <a:t>να θεωρηθεί καινοτομία</a:t>
            </a:r>
            <a:r>
              <a:rPr lang="el-GR" sz="2400" dirty="0" smtClean="0"/>
              <a:t>! </a:t>
            </a:r>
          </a:p>
          <a:p>
            <a:pPr marL="0" indent="0">
              <a:buNone/>
            </a:pPr>
            <a:endParaRPr lang="el-GR" sz="2400" dirty="0"/>
          </a:p>
        </p:txBody>
      </p:sp>
    </p:spTree>
    <p:extLst>
      <p:ext uri="{BB962C8B-B14F-4D97-AF65-F5344CB8AC3E}">
        <p14:creationId xmlns:p14="http://schemas.microsoft.com/office/powerpoint/2010/main" val="24092111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Εφεύρεση </a:t>
            </a:r>
            <a:r>
              <a:rPr lang="en-US" dirty="0" smtClean="0"/>
              <a:t>VS</a:t>
            </a:r>
            <a:r>
              <a:rPr lang="el-GR" dirty="0" smtClean="0"/>
              <a:t> Καινοτομία (2/2)</a:t>
            </a:r>
            <a:endParaRPr lang="en-US" dirty="0"/>
          </a:p>
        </p:txBody>
      </p:sp>
      <p:sp>
        <p:nvSpPr>
          <p:cNvPr id="3" name="Content Placeholder 2"/>
          <p:cNvSpPr>
            <a:spLocks noGrp="1"/>
          </p:cNvSpPr>
          <p:nvPr>
            <p:ph idx="1"/>
          </p:nvPr>
        </p:nvSpPr>
        <p:spPr>
          <a:xfrm>
            <a:off x="508001" y="1524694"/>
            <a:ext cx="6926695" cy="4572002"/>
          </a:xfrm>
        </p:spPr>
        <p:txBody>
          <a:bodyPr>
            <a:noAutofit/>
          </a:bodyPr>
          <a:lstStyle/>
          <a:p>
            <a:r>
              <a:rPr lang="el-GR" sz="2400" dirty="0">
                <a:cs typeface="Times New Roman" panose="02020603050405020304" pitchFamily="18" charset="0"/>
              </a:rPr>
              <a:t>Οι εφευρέτες γνωστών εφευρέσεων του 19ου  </a:t>
            </a:r>
            <a:r>
              <a:rPr lang="el-GR" sz="2400" dirty="0" smtClean="0">
                <a:cs typeface="Times New Roman" panose="02020603050405020304" pitchFamily="18" charset="0"/>
              </a:rPr>
              <a:t>αιώνα ξεχάστηκαν</a:t>
            </a:r>
          </a:p>
          <a:p>
            <a:r>
              <a:rPr lang="el-GR" sz="2400" dirty="0" smtClean="0">
                <a:cs typeface="Times New Roman" panose="02020603050405020304" pitchFamily="18" charset="0"/>
              </a:rPr>
              <a:t>Αυτοί </a:t>
            </a:r>
            <a:r>
              <a:rPr lang="el-GR" sz="2400" dirty="0">
                <a:cs typeface="Times New Roman" panose="02020603050405020304" pitchFamily="18" charset="0"/>
              </a:rPr>
              <a:t>όμως που τις εκμεταλλεύτηκαν </a:t>
            </a:r>
            <a:r>
              <a:rPr lang="el-GR" sz="2400" dirty="0" smtClean="0">
                <a:cs typeface="Times New Roman" panose="02020603050405020304" pitchFamily="18" charset="0"/>
              </a:rPr>
              <a:t>εμπορικά παραμένουν </a:t>
            </a:r>
            <a:r>
              <a:rPr lang="el-GR" sz="2400" dirty="0">
                <a:cs typeface="Times New Roman" panose="02020603050405020304" pitchFamily="18" charset="0"/>
              </a:rPr>
              <a:t>γνωστοί μέχρι </a:t>
            </a:r>
            <a:r>
              <a:rPr lang="el-GR" sz="2400" dirty="0" smtClean="0">
                <a:cs typeface="Times New Roman" panose="02020603050405020304" pitchFamily="18" charset="0"/>
              </a:rPr>
              <a:t>σήμερα</a:t>
            </a:r>
          </a:p>
          <a:p>
            <a:endParaRPr lang="el-GR" sz="2400" dirty="0">
              <a:cs typeface="Times New Roman" panose="02020603050405020304" pitchFamily="18" charset="0"/>
            </a:endParaRPr>
          </a:p>
          <a:p>
            <a:pPr marL="0" indent="0">
              <a:buNone/>
            </a:pPr>
            <a:r>
              <a:rPr lang="el-GR" sz="2400" dirty="0" smtClean="0">
                <a:cs typeface="Times New Roman" panose="02020603050405020304" pitchFamily="18" charset="0"/>
              </a:rPr>
              <a:t>Παραδείγματα:</a:t>
            </a:r>
          </a:p>
          <a:p>
            <a:r>
              <a:rPr lang="el-GR" sz="2400" dirty="0">
                <a:cs typeface="Times New Roman" panose="02020603050405020304" pitchFamily="18" charset="0"/>
              </a:rPr>
              <a:t>Ηλεκτρική σκούπα: </a:t>
            </a:r>
            <a:r>
              <a:rPr lang="en-US" sz="2400" dirty="0">
                <a:cs typeface="Times New Roman" panose="02020603050405020304" pitchFamily="18" charset="0"/>
              </a:rPr>
              <a:t>J.M. Spengler  vs  </a:t>
            </a:r>
            <a:r>
              <a:rPr lang="en-US" sz="2400" dirty="0" err="1" smtClean="0">
                <a:cs typeface="Times New Roman" panose="02020603050405020304" pitchFamily="18" charset="0"/>
              </a:rPr>
              <a:t>W.H.Hoover</a:t>
            </a:r>
            <a:endParaRPr lang="el-GR" sz="2400" dirty="0" smtClean="0">
              <a:cs typeface="Times New Roman" panose="02020603050405020304" pitchFamily="18" charset="0"/>
            </a:endParaRPr>
          </a:p>
          <a:p>
            <a:r>
              <a:rPr lang="el-GR" sz="2400" dirty="0">
                <a:cs typeface="Times New Roman" panose="02020603050405020304" pitchFamily="18" charset="0"/>
              </a:rPr>
              <a:t>Ραπτομηχανή: </a:t>
            </a:r>
            <a:r>
              <a:rPr lang="en-US" sz="2400" dirty="0">
                <a:cs typeface="Times New Roman" panose="02020603050405020304" pitchFamily="18" charset="0"/>
              </a:rPr>
              <a:t>Elias Howe  vs  Isaac </a:t>
            </a:r>
            <a:r>
              <a:rPr lang="en-US" sz="2400" dirty="0" smtClean="0">
                <a:cs typeface="Times New Roman" panose="02020603050405020304" pitchFamily="18" charset="0"/>
              </a:rPr>
              <a:t>Singer</a:t>
            </a:r>
          </a:p>
          <a:p>
            <a:endParaRPr lang="en-US" sz="2400" dirty="0">
              <a:cs typeface="Times New Roman" panose="02020603050405020304" pitchFamily="18" charset="0"/>
            </a:endParaRPr>
          </a:p>
          <a:p>
            <a:r>
              <a:rPr lang="el-GR" sz="2400" dirty="0">
                <a:cs typeface="Times New Roman" panose="02020603050405020304" pitchFamily="18" charset="0"/>
              </a:rPr>
              <a:t>Τηλέγραφος: </a:t>
            </a:r>
            <a:r>
              <a:rPr lang="en-US" sz="2400" dirty="0">
                <a:cs typeface="Times New Roman" panose="02020603050405020304" pitchFamily="18" charset="0"/>
              </a:rPr>
              <a:t>Samuel </a:t>
            </a:r>
            <a:r>
              <a:rPr lang="en-US" sz="2400" dirty="0" smtClean="0">
                <a:cs typeface="Times New Roman" panose="02020603050405020304" pitchFamily="18" charset="0"/>
              </a:rPr>
              <a:t>Morse (</a:t>
            </a:r>
            <a:r>
              <a:rPr lang="el-GR" sz="2400" dirty="0" smtClean="0">
                <a:cs typeface="Times New Roman" panose="02020603050405020304" pitchFamily="18" charset="0"/>
              </a:rPr>
              <a:t>πατέντα)</a:t>
            </a:r>
            <a:endParaRPr lang="en-US" sz="2400" dirty="0" smtClean="0">
              <a:cs typeface="Times New Roman" panose="02020603050405020304" pitchFamily="18" charset="0"/>
            </a:endParaRPr>
          </a:p>
          <a:p>
            <a:pPr marL="0" indent="0">
              <a:buNone/>
            </a:pPr>
            <a:endParaRPr lang="el-GR" sz="2400" dirty="0" smtClean="0">
              <a:cs typeface="Times New Roman" panose="02020603050405020304" pitchFamily="18" charset="0"/>
            </a:endParaRPr>
          </a:p>
          <a:p>
            <a:pPr marL="0" indent="0">
              <a:buNone/>
            </a:pPr>
            <a:endParaRPr lang="el-GR" sz="2400" dirty="0"/>
          </a:p>
        </p:txBody>
      </p:sp>
      <p:sp>
        <p:nvSpPr>
          <p:cNvPr id="4" name="TextBox 3"/>
          <p:cNvSpPr txBox="1"/>
          <p:nvPr/>
        </p:nvSpPr>
        <p:spPr>
          <a:xfrm>
            <a:off x="765506" y="5227321"/>
            <a:ext cx="510845" cy="461665"/>
          </a:xfrm>
          <a:prstGeom prst="rect">
            <a:avLst/>
          </a:prstGeom>
          <a:noFill/>
        </p:spPr>
        <p:txBody>
          <a:bodyPr wrap="none" rtlCol="0">
            <a:spAutoFit/>
          </a:bodyPr>
          <a:lstStyle/>
          <a:p>
            <a:r>
              <a:rPr lang="en-US" sz="2400" b="1" dirty="0" smtClean="0"/>
              <a:t>VS</a:t>
            </a:r>
            <a:endParaRPr lang="en-US" sz="2400" b="1" dirty="0"/>
          </a:p>
        </p:txBody>
      </p:sp>
    </p:spTree>
    <p:extLst>
      <p:ext uri="{BB962C8B-B14F-4D97-AF65-F5344CB8AC3E}">
        <p14:creationId xmlns:p14="http://schemas.microsoft.com/office/powerpoint/2010/main" val="3322762236"/>
      </p:ext>
    </p:extLst>
  </p:cSld>
  <p:clrMapOvr>
    <a:masterClrMapping/>
  </p:clrMapOvr>
</p:sld>
</file>

<file path=ppt/theme/theme1.xml><?xml version="1.0" encoding="utf-8"?>
<a:theme xmlns:a="http://schemas.openxmlformats.org/drawingml/2006/main" name="Template_1_introduc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3B098E1A-2F85-46DA-9BF7-2850C075DFDB}">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emplate>Template_1_introduction</Template>
  <TotalTime>0</TotalTime>
  <Words>3344</Words>
  <Application>Microsoft Office PowerPoint</Application>
  <PresentationFormat>Προβολή στην οθόνη (4:3)</PresentationFormat>
  <Paragraphs>475</Paragraphs>
  <Slides>53</Slides>
  <Notes>32</Notes>
  <HiddenSlides>1</HiddenSlides>
  <MMClips>0</MMClips>
  <ScaleCrop>false</ScaleCrop>
  <HeadingPairs>
    <vt:vector size="4" baseType="variant">
      <vt:variant>
        <vt:lpstr>Θέμα</vt:lpstr>
      </vt:variant>
      <vt:variant>
        <vt:i4>1</vt:i4>
      </vt:variant>
      <vt:variant>
        <vt:lpstr>Τίτλοι διαφανειών</vt:lpstr>
      </vt:variant>
      <vt:variant>
        <vt:i4>53</vt:i4>
      </vt:variant>
    </vt:vector>
  </HeadingPairs>
  <TitlesOfParts>
    <vt:vector size="54" baseType="lpstr">
      <vt:lpstr>Template_1_introduction</vt:lpstr>
      <vt:lpstr>Καινοτομία και Επιχειρηματικότητα</vt:lpstr>
      <vt:lpstr>Χρηματοδότηση</vt:lpstr>
      <vt:lpstr>Άδειες Χρήσης</vt:lpstr>
      <vt:lpstr>Σκοποί ενότητας</vt:lpstr>
      <vt:lpstr>Περιεχόμενα ενότητας</vt:lpstr>
      <vt:lpstr>Καινοτομία</vt:lpstr>
      <vt:lpstr>Τι είναι Καινοτομία;</vt:lpstr>
      <vt:lpstr>Εφεύρεση VS Καινοτομία (1/2)</vt:lpstr>
      <vt:lpstr>Εφεύρεση VS Καινοτομία (2/2)</vt:lpstr>
      <vt:lpstr>Μερικές απόψεις για την Καινοτομία</vt:lpstr>
      <vt:lpstr>Διαδικασία Καινοτομίας και αποτελέσματα</vt:lpstr>
      <vt:lpstr>Καινοτομία στην Ελλάδα – (IUS-2013)</vt:lpstr>
      <vt:lpstr>H καινοτομία δεν είναι εύκολο να πετύχει</vt:lpstr>
      <vt:lpstr>...αλλά ούτε και εύκολο να εντοπισθεί</vt:lpstr>
      <vt:lpstr>Παρουσίαση του PowerPoint</vt:lpstr>
      <vt:lpstr>Μορφές καινοτομίας</vt:lpstr>
      <vt:lpstr>Μορφές Καινοτομίας (1/9)</vt:lpstr>
      <vt:lpstr>Μορφές Καινοτομίας (2/9)</vt:lpstr>
      <vt:lpstr>Μορφές Καινοτομίας (3/9)</vt:lpstr>
      <vt:lpstr>Μορφές Καινοτομίας (4/9)</vt:lpstr>
      <vt:lpstr>Μορφές Καινοτομίας (5/9)</vt:lpstr>
      <vt:lpstr>Μορφές Καινοτομίας (6/9)</vt:lpstr>
      <vt:lpstr>Μορφές Καινοτομίας (7/9)</vt:lpstr>
      <vt:lpstr>Μορφές Καινοτομίας (8/9)</vt:lpstr>
      <vt:lpstr>Μορφές Καινοτομίας (9/9)</vt:lpstr>
      <vt:lpstr>Επιχειρηματικότητα</vt:lpstr>
      <vt:lpstr>Τι είναι Επιχειρηματικότητα;</vt:lpstr>
      <vt:lpstr>Τι σημαίνει να είσαι επιχειρηματίας;</vt:lpstr>
      <vt:lpstr>Κίνητρα VS Στόχοι</vt:lpstr>
      <vt:lpstr>Συμπεριφορά επιτυχημένου επιχειρηματία</vt:lpstr>
      <vt:lpstr>Χαρακτηριστικά επιχειρηματικής συνείδησης</vt:lpstr>
      <vt:lpstr>Η αξία της ιδέας VS της ομάδας</vt:lpstr>
      <vt:lpstr>Στάδια προσωπικής ανάπτυξης του επιχειρηματία – Το «ταξίδι» του ιδρυτή</vt:lpstr>
      <vt:lpstr>Προσοχή στις εύκολες γενικεύσεις και παρανοήσεις</vt:lpstr>
      <vt:lpstr>Υπάρχουν και καλά νέα!!</vt:lpstr>
      <vt:lpstr>Τι είναι ένα startup;</vt:lpstr>
      <vt:lpstr>Το γλωσσάρι της επιχειρηματικότητας</vt:lpstr>
      <vt:lpstr>Εταιρική Επιχειρηματικότητα</vt:lpstr>
      <vt:lpstr>Παρουσίαση του PowerPoint</vt:lpstr>
      <vt:lpstr>Παράγοντες Εταιρικής Επιχειρηματικότητας</vt:lpstr>
      <vt:lpstr>Κατηγορίες επιχειρηματικότητας</vt:lpstr>
      <vt:lpstr>Η σημασία της επιχειρηματικότητας</vt:lpstr>
      <vt:lpstr>Επιχειρηματικότητα στην Ελλάδα σήμερα Προβλήματα</vt:lpstr>
      <vt:lpstr>Επιχειρηματικότητα στην Ελλάδα σήμερα Θετικά</vt:lpstr>
      <vt:lpstr>Αναγνώριση επιχειρηματικής ευκαιρίας</vt:lpstr>
      <vt:lpstr>Δημιουργία επιχειρηματικής ιδέας ξεκινώντας από ένα πρόβλημα</vt:lpstr>
      <vt:lpstr>Δημιουργία επιχειρηματικής ιδέας ξεκινώντας από μια Τεχνολογία</vt:lpstr>
      <vt:lpstr>Δημιουργία επιχειρηματικής ιδέας ξεκινώντας από υπάρχον προϊόν/υπηρεσία</vt:lpstr>
      <vt:lpstr>Πηγές έμπνευσης καινοτόμων  επιχειρηματικών ιδεών</vt:lpstr>
      <vt:lpstr>Άσκηση προθέρμανσης (30’)</vt:lpstr>
      <vt:lpstr>Άσκηση (45’)</vt:lpstr>
      <vt:lpstr>Δεν χρειάζεται μόνο η ιδέα….</vt:lpstr>
      <vt:lpstr>Τέλος Ενότητας # 1</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2015-08-24T08:47:06Z</dcterms:created>
  <dcterms:modified xsi:type="dcterms:W3CDTF">2015-10-26T12:21:07Z</dcterms:modified>
</cp:coreProperties>
</file>