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5"/>
  </p:notesMasterIdLst>
  <p:sldIdLst>
    <p:sldId id="256" r:id="rId3"/>
    <p:sldId id="259" r:id="rId4"/>
    <p:sldId id="257" r:id="rId5"/>
    <p:sldId id="261" r:id="rId6"/>
    <p:sldId id="262" r:id="rId7"/>
    <p:sldId id="507" r:id="rId8"/>
    <p:sldId id="508" r:id="rId9"/>
    <p:sldId id="509" r:id="rId10"/>
    <p:sldId id="510" r:id="rId11"/>
    <p:sldId id="511" r:id="rId12"/>
    <p:sldId id="512" r:id="rId13"/>
    <p:sldId id="513" r:id="rId14"/>
    <p:sldId id="514" r:id="rId15"/>
    <p:sldId id="515" r:id="rId16"/>
    <p:sldId id="516" r:id="rId17"/>
    <p:sldId id="517" r:id="rId18"/>
    <p:sldId id="518" r:id="rId19"/>
    <p:sldId id="519" r:id="rId20"/>
    <p:sldId id="520" r:id="rId21"/>
    <p:sldId id="521" r:id="rId22"/>
    <p:sldId id="522" r:id="rId23"/>
    <p:sldId id="523" r:id="rId24"/>
    <p:sldId id="524" r:id="rId25"/>
    <p:sldId id="525" r:id="rId26"/>
    <p:sldId id="526" r:id="rId27"/>
    <p:sldId id="527" r:id="rId28"/>
    <p:sldId id="528" r:id="rId29"/>
    <p:sldId id="529" r:id="rId30"/>
    <p:sldId id="530" r:id="rId31"/>
    <p:sldId id="531" r:id="rId32"/>
    <p:sldId id="532" r:id="rId33"/>
    <p:sldId id="533" r:id="rId34"/>
    <p:sldId id="534" r:id="rId35"/>
    <p:sldId id="535" r:id="rId36"/>
    <p:sldId id="536" r:id="rId37"/>
    <p:sldId id="537" r:id="rId38"/>
    <p:sldId id="538" r:id="rId39"/>
    <p:sldId id="539" r:id="rId40"/>
    <p:sldId id="540" r:id="rId41"/>
    <p:sldId id="541" r:id="rId42"/>
    <p:sldId id="542" r:id="rId43"/>
    <p:sldId id="543" r:id="rId44"/>
    <p:sldId id="544" r:id="rId45"/>
    <p:sldId id="545" r:id="rId46"/>
    <p:sldId id="546" r:id="rId47"/>
    <p:sldId id="547" r:id="rId48"/>
    <p:sldId id="548" r:id="rId49"/>
    <p:sldId id="549" r:id="rId50"/>
    <p:sldId id="550" r:id="rId51"/>
    <p:sldId id="551" r:id="rId52"/>
    <p:sldId id="552" r:id="rId53"/>
    <p:sldId id="553" r:id="rId54"/>
    <p:sldId id="554" r:id="rId55"/>
    <p:sldId id="555" r:id="rId56"/>
    <p:sldId id="556" r:id="rId57"/>
    <p:sldId id="557" r:id="rId58"/>
    <p:sldId id="558" r:id="rId59"/>
    <p:sldId id="559" r:id="rId60"/>
    <p:sldId id="560" r:id="rId61"/>
    <p:sldId id="561" r:id="rId62"/>
    <p:sldId id="562" r:id="rId63"/>
    <p:sldId id="563" r:id="rId64"/>
    <p:sldId id="564" r:id="rId65"/>
    <p:sldId id="565" r:id="rId66"/>
    <p:sldId id="566" r:id="rId67"/>
    <p:sldId id="567" r:id="rId68"/>
    <p:sldId id="568" r:id="rId69"/>
    <p:sldId id="569" r:id="rId70"/>
    <p:sldId id="570" r:id="rId71"/>
    <p:sldId id="571" r:id="rId72"/>
    <p:sldId id="572" r:id="rId73"/>
    <p:sldId id="573" r:id="rId74"/>
    <p:sldId id="574" r:id="rId75"/>
    <p:sldId id="575" r:id="rId76"/>
    <p:sldId id="576" r:id="rId77"/>
    <p:sldId id="577" r:id="rId78"/>
    <p:sldId id="578" r:id="rId79"/>
    <p:sldId id="579" r:id="rId80"/>
    <p:sldId id="580" r:id="rId81"/>
    <p:sldId id="581" r:id="rId82"/>
    <p:sldId id="582" r:id="rId83"/>
    <p:sldId id="583" r:id="rId84"/>
    <p:sldId id="584" r:id="rId85"/>
    <p:sldId id="585" r:id="rId86"/>
    <p:sldId id="586" r:id="rId87"/>
    <p:sldId id="587" r:id="rId88"/>
    <p:sldId id="588" r:id="rId89"/>
    <p:sldId id="589" r:id="rId90"/>
    <p:sldId id="590" r:id="rId91"/>
    <p:sldId id="591" r:id="rId92"/>
    <p:sldId id="592" r:id="rId93"/>
    <p:sldId id="354" r:id="rId9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57">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9309" autoAdjust="0"/>
  </p:normalViewPr>
  <p:slideViewPr>
    <p:cSldViewPr>
      <p:cViewPr varScale="1">
        <p:scale>
          <a:sx n="71" d="100"/>
          <a:sy n="71" d="100"/>
        </p:scale>
        <p:origin x="1296" y="60"/>
      </p:cViewPr>
      <p:guideLst>
        <p:guide orient="horz" pos="365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11/9/2015</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dirty="0"/>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36</a:t>
            </a:fld>
            <a:endParaRPr lang="el-GR" dirty="0"/>
          </a:p>
        </p:txBody>
      </p:sp>
    </p:spTree>
    <p:extLst>
      <p:ext uri="{BB962C8B-B14F-4D97-AF65-F5344CB8AC3E}">
        <p14:creationId xmlns:p14="http://schemas.microsoft.com/office/powerpoint/2010/main" val="3209668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44</a:t>
            </a:fld>
            <a:endParaRPr lang="el-GR" dirty="0"/>
          </a:p>
        </p:txBody>
      </p:sp>
    </p:spTree>
    <p:extLst>
      <p:ext uri="{BB962C8B-B14F-4D97-AF65-F5344CB8AC3E}">
        <p14:creationId xmlns:p14="http://schemas.microsoft.com/office/powerpoint/2010/main" val="4047493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70</a:t>
            </a:fld>
            <a:endParaRPr lang="el-GR" dirty="0"/>
          </a:p>
        </p:txBody>
      </p:sp>
    </p:spTree>
    <p:extLst>
      <p:ext uri="{BB962C8B-B14F-4D97-AF65-F5344CB8AC3E}">
        <p14:creationId xmlns:p14="http://schemas.microsoft.com/office/powerpoint/2010/main" val="1759021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p14="http://schemas.microsoft.com/office/powerpoint/2010/main" val="285589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dirty="0"/>
          </a:p>
        </p:txBody>
      </p:sp>
    </p:spTree>
    <p:extLst>
      <p:ext uri="{BB962C8B-B14F-4D97-AF65-F5344CB8AC3E}">
        <p14:creationId xmlns:p14="http://schemas.microsoft.com/office/powerpoint/2010/main" val="337148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val="4023603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dirty="0"/>
          </a:p>
        </p:txBody>
      </p:sp>
    </p:spTree>
    <p:extLst>
      <p:ext uri="{BB962C8B-B14F-4D97-AF65-F5344CB8AC3E}">
        <p14:creationId xmlns:p14="http://schemas.microsoft.com/office/powerpoint/2010/main" val="4041708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dirty="0"/>
          </a:p>
        </p:txBody>
      </p:sp>
      <p:sp>
        <p:nvSpPr>
          <p:cNvPr id="3" name="Θέση κατακόρυφου κειμένου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n-US" smtClean="0"/>
              <a:t>Click to edit Master title style</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n-US" smtClean="0"/>
              <a:t>Click to edit Master title style</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n-US" smtClean="0"/>
              <a:t>Click to edit Master title style</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n-US" smtClean="0"/>
              <a:t>Click to edit Master title style</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Οικονομική Ανάπτυξη</a:t>
            </a:r>
            <a:endParaRPr lang="el-GR" dirty="0"/>
          </a:p>
        </p:txBody>
      </p:sp>
      <p:sp>
        <p:nvSpPr>
          <p:cNvPr id="3" name="Υπότιτλος 2"/>
          <p:cNvSpPr>
            <a:spLocks noGrp="1"/>
          </p:cNvSpPr>
          <p:nvPr>
            <p:ph type="subTitle" idx="1"/>
          </p:nvPr>
        </p:nvSpPr>
        <p:spPr>
          <a:xfrm>
            <a:off x="683568" y="3719772"/>
            <a:ext cx="7776864" cy="1752600"/>
          </a:xfrm>
        </p:spPr>
        <p:txBody>
          <a:bodyPr>
            <a:noAutofit/>
          </a:bodyPr>
          <a:lstStyle/>
          <a:p>
            <a:r>
              <a:rPr lang="el-GR" sz="2800" b="1" dirty="0"/>
              <a:t>Ενότητα </a:t>
            </a:r>
            <a:r>
              <a:rPr lang="en-US" sz="2800" b="1" dirty="0" smtClean="0"/>
              <a:t># </a:t>
            </a:r>
            <a:r>
              <a:rPr lang="el-GR" sz="2800" b="1" dirty="0" smtClean="0"/>
              <a:t>5: </a:t>
            </a:r>
            <a:r>
              <a:rPr lang="el-GR" sz="2800" dirty="0" smtClean="0"/>
              <a:t>Εκβιομηχάνιση και διεθνές εμπόριο</a:t>
            </a:r>
            <a:endParaRPr lang="en-US" sz="2800" dirty="0" smtClean="0"/>
          </a:p>
          <a:p>
            <a:r>
              <a:rPr lang="el-GR" sz="2800" b="1" dirty="0" smtClean="0"/>
              <a:t>Διδάσκων:</a:t>
            </a:r>
            <a:r>
              <a:rPr lang="el-GR" sz="2800" dirty="0" smtClean="0"/>
              <a:t> Πάνος Τσακλόγλου</a:t>
            </a:r>
          </a:p>
          <a:p>
            <a:r>
              <a:rPr lang="el-GR" sz="2800" b="1" dirty="0" smtClean="0"/>
              <a:t>Τμήμα: </a:t>
            </a:r>
            <a:r>
              <a:rPr lang="el-GR" sz="2800" dirty="0" smtClean="0"/>
              <a:t>Διεθνών και Ευρωπαϊκών Οικονομικών Σπουδών</a:t>
            </a:r>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Διεθνές εμπόριο και οικονομική </a:t>
            </a:r>
            <a:r>
              <a:rPr lang="el-GR" dirty="0" smtClean="0"/>
              <a:t>ανάπτυξης (4 από 4)</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10</a:t>
            </a:fld>
            <a:endParaRPr lang="el-GR" dirty="0"/>
          </a:p>
        </p:txBody>
      </p:sp>
      <p:pic>
        <p:nvPicPr>
          <p:cNvPr id="7" name="Content Placeholder 6" descr="Σύνθεση των εμπορικών εξαγωγών στις χώρες της υποσαχάριας Αφρικής. " title="Γράφημα"/>
          <p:cNvPicPr>
            <a:picLocks noGrp="1" noChangeAspect="1"/>
          </p:cNvPicPr>
          <p:nvPr>
            <p:ph idx="1"/>
          </p:nvPr>
        </p:nvPicPr>
        <p:blipFill>
          <a:blip r:embed="rId2"/>
          <a:stretch>
            <a:fillRect/>
          </a:stretch>
        </p:blipFill>
        <p:spPr>
          <a:xfrm>
            <a:off x="1058022" y="1600200"/>
            <a:ext cx="7027956" cy="4525963"/>
          </a:xfrm>
          <a:prstGeom prst="rect">
            <a:avLst/>
          </a:prstGeom>
        </p:spPr>
      </p:pic>
    </p:spTree>
    <p:extLst>
      <p:ext uri="{BB962C8B-B14F-4D97-AF65-F5344CB8AC3E}">
        <p14:creationId xmlns:p14="http://schemas.microsoft.com/office/powerpoint/2010/main" val="3425913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Χαρακτηριστικά εξαγωγών των ΑΧ</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a:t>5</a:t>
            </a:r>
            <a:r>
              <a:rPr lang="el-GR" b="1" dirty="0" smtClean="0"/>
              <a:t>: </a:t>
            </a:r>
            <a:r>
              <a:rPr lang="el-GR" dirty="0" smtClean="0"/>
              <a:t>Εκβιομηχάνιση και διεθνές εμπόριο</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198754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εξαγωγών των </a:t>
            </a:r>
            <a:r>
              <a:rPr lang="el-GR" dirty="0" smtClean="0"/>
              <a:t>ΑΧ (1 από 2)</a:t>
            </a:r>
            <a:endParaRPr lang="el-GR" dirty="0"/>
          </a:p>
        </p:txBody>
      </p:sp>
      <p:sp>
        <p:nvSpPr>
          <p:cNvPr id="3" name="Content Placeholder 2"/>
          <p:cNvSpPr>
            <a:spLocks noGrp="1"/>
          </p:cNvSpPr>
          <p:nvPr>
            <p:ph idx="1"/>
          </p:nvPr>
        </p:nvSpPr>
        <p:spPr/>
        <p:txBody>
          <a:bodyPr>
            <a:normAutofit fontScale="85000" lnSpcReduction="10000"/>
          </a:bodyPr>
          <a:lstStyle/>
          <a:p>
            <a:r>
              <a:rPr lang="el-GR" dirty="0"/>
              <a:t>Σε σύγκριση με ΒΧ, κυρίως πρωτογενής παραγωγή (τρόφιμα, άλλα αγροτικά αγαθά, ορυκτά, πετρέλαιο) ή βιομηχανικά προϊόντα έντασης </a:t>
            </a:r>
            <a:r>
              <a:rPr lang="el-GR" dirty="0" smtClean="0"/>
              <a:t>εργασίας.</a:t>
            </a:r>
            <a:endParaRPr lang="el-GR" dirty="0"/>
          </a:p>
          <a:p>
            <a:r>
              <a:rPr lang="el-GR" dirty="0"/>
              <a:t>Σημαντική διαχρονική μεταβολή της δομής των εξαγωγών των </a:t>
            </a:r>
            <a:r>
              <a:rPr lang="el-GR" dirty="0" smtClean="0"/>
              <a:t>ΑΧ.</a:t>
            </a:r>
            <a:endParaRPr lang="el-GR" dirty="0"/>
          </a:p>
          <a:p>
            <a:r>
              <a:rPr lang="el-GR" dirty="0"/>
              <a:t>Αύξηση μεριδίου εξαγωγών βιομηχανικών προϊόντων</a:t>
            </a:r>
          </a:p>
          <a:p>
            <a:r>
              <a:rPr lang="el-GR" dirty="0"/>
              <a:t>Όμως, μεγάλη ετερογένεια μεταξύ ΑΧ.</a:t>
            </a:r>
          </a:p>
          <a:p>
            <a:r>
              <a:rPr lang="el-GR" dirty="0"/>
              <a:t>Σχετικά λίγες χώρες διενεργούν πολύ μεγάλο όγκο των συνολικών εξαγωγών βιομηχανικών προϊόντων των </a:t>
            </a:r>
            <a:r>
              <a:rPr lang="el-GR" dirty="0" smtClean="0"/>
              <a:t>ΑΧ.</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val="389407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εξαγωγών των ΑΧ </a:t>
            </a:r>
            <a:r>
              <a:rPr lang="el-GR" dirty="0" smtClean="0"/>
              <a:t>(2 </a:t>
            </a:r>
            <a:r>
              <a:rPr lang="el-GR" dirty="0"/>
              <a:t>από 2)</a:t>
            </a:r>
          </a:p>
        </p:txBody>
      </p:sp>
      <p:sp>
        <p:nvSpPr>
          <p:cNvPr id="3" name="Content Placeholder 2"/>
          <p:cNvSpPr>
            <a:spLocks noGrp="1"/>
          </p:cNvSpPr>
          <p:nvPr>
            <p:ph idx="1"/>
          </p:nvPr>
        </p:nvSpPr>
        <p:spPr/>
        <p:txBody>
          <a:bodyPr>
            <a:normAutofit fontScale="85000" lnSpcReduction="20000"/>
          </a:bodyPr>
          <a:lstStyle/>
          <a:p>
            <a:r>
              <a:rPr lang="el-GR" dirty="0"/>
              <a:t>Μεγάλες διαφορές στη συμμετοχή εξαγωγών στο </a:t>
            </a:r>
            <a:r>
              <a:rPr lang="el-GR" dirty="0" smtClean="0"/>
              <a:t>ΑΕΠ.</a:t>
            </a:r>
            <a:endParaRPr lang="el-GR" dirty="0"/>
          </a:p>
          <a:p>
            <a:r>
              <a:rPr lang="el-GR" dirty="0"/>
              <a:t>Γενικά, μικρή σε μεγάλες χώρες, μεγάλη σε μικρές χώρες – </a:t>
            </a:r>
            <a:r>
              <a:rPr lang="el-GR" dirty="0" smtClean="0"/>
              <a:t>αναμενόμενο.</a:t>
            </a:r>
            <a:endParaRPr lang="el-GR" dirty="0"/>
          </a:p>
          <a:p>
            <a:r>
              <a:rPr lang="el-GR" dirty="0"/>
              <a:t>Πολύ χαμηλά ποσοστά εξαγωγών «ύποπτα» (προβλήματα στατιστικής απεικόνισης</a:t>
            </a:r>
            <a:r>
              <a:rPr lang="el-GR" dirty="0" smtClean="0"/>
              <a:t>).</a:t>
            </a:r>
            <a:endParaRPr lang="el-GR" dirty="0"/>
          </a:p>
          <a:p>
            <a:r>
              <a:rPr lang="el-GR" dirty="0"/>
              <a:t>Σε πολλές ΑΧ εξάρτηση από λίγα εξαγώγιμα προϊόντα (ειδικά οι μικρότερες ΑΧ), αλλά και σε πολλές περιπτώσεις μία ΑΧ έχει σημαντικότατη συμμετοχή στις εξαγωγές ενός </a:t>
            </a:r>
            <a:r>
              <a:rPr lang="el-GR" dirty="0" smtClean="0"/>
              <a:t>προϊόντος.</a:t>
            </a:r>
            <a:endParaRPr lang="el-GR" dirty="0"/>
          </a:p>
          <a:p>
            <a:r>
              <a:rPr lang="el-GR" dirty="0"/>
              <a:t>Ρόλος πετρελαίου στο σύνολο των εξαγωγών των ΑΧ / λίγες </a:t>
            </a:r>
            <a:r>
              <a:rPr lang="el-GR" dirty="0" smtClean="0"/>
              <a:t>χώρες.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val="1555122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Γιατί οι χώρες εμπορεύονται μεταξύ τους;</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a:t>5</a:t>
            </a:r>
            <a:r>
              <a:rPr lang="el-GR" b="1" dirty="0" smtClean="0"/>
              <a:t>: </a:t>
            </a:r>
            <a:r>
              <a:rPr lang="el-GR" dirty="0" smtClean="0"/>
              <a:t>Εκβιομηχάνιση και διεθνές εμπόριο</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503611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οι χώρες εμπορεύονται μεταξύ τους</a:t>
            </a:r>
            <a:r>
              <a:rPr lang="el-GR" dirty="0" smtClean="0"/>
              <a:t>; (1 από 12)</a:t>
            </a:r>
            <a:endParaRPr lang="el-GR" dirty="0"/>
          </a:p>
        </p:txBody>
      </p:sp>
      <p:sp>
        <p:nvSpPr>
          <p:cNvPr id="3" name="Content Placeholder 2"/>
          <p:cNvSpPr>
            <a:spLocks noGrp="1"/>
          </p:cNvSpPr>
          <p:nvPr>
            <p:ph idx="1"/>
          </p:nvPr>
        </p:nvSpPr>
        <p:spPr/>
        <p:txBody>
          <a:bodyPr/>
          <a:lstStyle/>
          <a:p>
            <a:r>
              <a:rPr lang="el-GR" dirty="0"/>
              <a:t>Κλασσική και νεοκλασσική θεωρία συγκριτικού </a:t>
            </a:r>
            <a:r>
              <a:rPr lang="el-GR" dirty="0" smtClean="0"/>
              <a:t>πλεονεκτήματος.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15</a:t>
            </a:fld>
            <a:endParaRPr lang="el-GR" dirty="0"/>
          </a:p>
        </p:txBody>
      </p:sp>
      <p:pic>
        <p:nvPicPr>
          <p:cNvPr id="5" name="Picture 2" descr="Θεωρία συγκριτικού πλεονεκτήματος." title="Γράφημα"/>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925244" y="2751197"/>
            <a:ext cx="5293511" cy="378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148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οι χώρες εμπορεύονται μεταξύ τους; </a:t>
            </a:r>
            <a:r>
              <a:rPr lang="el-GR" dirty="0" smtClean="0"/>
              <a:t>(2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fontScale="85000" lnSpcReduction="10000"/>
          </a:bodyPr>
          <a:lstStyle/>
          <a:p>
            <a:r>
              <a:rPr lang="el-GR" dirty="0" smtClean="0"/>
              <a:t>Συμπεράσματα.</a:t>
            </a:r>
            <a:endParaRPr lang="el-GR" dirty="0"/>
          </a:p>
          <a:p>
            <a:r>
              <a:rPr lang="el-GR" dirty="0"/>
              <a:t>Όλες οι χώρες κερδίζουν από τη συμμετοχή τους στο διεθνές </a:t>
            </a:r>
            <a:r>
              <a:rPr lang="el-GR" dirty="0" smtClean="0"/>
              <a:t>εμπόριο.</a:t>
            </a:r>
            <a:endParaRPr lang="el-GR" dirty="0"/>
          </a:p>
          <a:p>
            <a:r>
              <a:rPr lang="el-GR" dirty="0"/>
              <a:t>Κάθε χώρα εξειδικεύεται στην παραγωγή προϊόντων για την παραγωγή των οποίων χρησιμοποιείται εντατικότερα ο παραγωγικός συντελεστής ο οποίος βρίσκεται σε σχετική αφθονία σ' αυτή τη </a:t>
            </a:r>
            <a:r>
              <a:rPr lang="el-GR" dirty="0" smtClean="0"/>
              <a:t>χώρα.</a:t>
            </a:r>
            <a:endParaRPr lang="el-GR" dirty="0"/>
          </a:p>
          <a:p>
            <a:r>
              <a:rPr lang="el-GR" dirty="0"/>
              <a:t>ΑΧ: προϊόντα έντασης εργασίας και </a:t>
            </a:r>
            <a:r>
              <a:rPr lang="el-GR" dirty="0" smtClean="0"/>
              <a:t>γης.</a:t>
            </a:r>
            <a:endParaRPr lang="el-GR" dirty="0"/>
          </a:p>
          <a:p>
            <a:r>
              <a:rPr lang="el-GR" dirty="0"/>
              <a:t>Όσο μικρότερη η χώρα τόσο μεγαλύτερα τα οφέλη από το διεθνές </a:t>
            </a:r>
            <a:r>
              <a:rPr lang="el-GR" dirty="0" smtClean="0"/>
              <a:t>εμπόριο.</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16</a:t>
            </a:fld>
            <a:endParaRPr lang="el-GR" dirty="0"/>
          </a:p>
        </p:txBody>
      </p:sp>
    </p:spTree>
    <p:extLst>
      <p:ext uri="{BB962C8B-B14F-4D97-AF65-F5344CB8AC3E}">
        <p14:creationId xmlns:p14="http://schemas.microsoft.com/office/powerpoint/2010/main" val="1985776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οι χώρες εμπορεύονται μεταξύ τους; </a:t>
            </a:r>
            <a:r>
              <a:rPr lang="el-GR" dirty="0" smtClean="0"/>
              <a:t>(3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lnSpcReduction="10000"/>
          </a:bodyPr>
          <a:lstStyle/>
          <a:p>
            <a:r>
              <a:rPr lang="el-GR" dirty="0"/>
              <a:t>Όμως, δεν κερδίζουν όλοι οι κάτοικοι μιας χώρας από το διεθνές εμπόριο.  Χαμένοι: παραγωγοί εισαγόμενου προϊόντος &amp; καταναλωτές εξαγόμενου προϊόντος.</a:t>
            </a:r>
          </a:p>
          <a:p>
            <a:r>
              <a:rPr lang="el-GR" dirty="0"/>
              <a:t>Διαχρονικά τα κέρδη ευημερίας αυξάνουν αν η μεταφορά των παραγωγικών συντελεστών μεταξύ κλάδων παραγωγής είναι εύκολη ή/και αν αποζημιωθούν οι χαμένοι (και οι δύο περιπτώσεις πολύ δύσκολες).</a:t>
            </a:r>
          </a:p>
        </p:txBody>
      </p:sp>
      <p:sp>
        <p:nvSpPr>
          <p:cNvPr id="4" name="Slide Number Placeholder 3"/>
          <p:cNvSpPr>
            <a:spLocks noGrp="1"/>
          </p:cNvSpPr>
          <p:nvPr>
            <p:ph type="sldNum" sz="quarter" idx="12"/>
          </p:nvPr>
        </p:nvSpPr>
        <p:spPr/>
        <p:txBody>
          <a:bodyPr/>
          <a:lstStyle/>
          <a:p>
            <a:fld id="{53C4726A-630D-4CB4-B088-BAB00F4188E9}" type="slidenum">
              <a:rPr lang="el-GR" smtClean="0"/>
              <a:pPr/>
              <a:t>17</a:t>
            </a:fld>
            <a:endParaRPr lang="el-GR" dirty="0"/>
          </a:p>
        </p:txBody>
      </p:sp>
    </p:spTree>
    <p:extLst>
      <p:ext uri="{BB962C8B-B14F-4D97-AF65-F5344CB8AC3E}">
        <p14:creationId xmlns:p14="http://schemas.microsoft.com/office/powerpoint/2010/main" val="3737098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οι χώρες εμπορεύονται μεταξύ τους; </a:t>
            </a:r>
            <a:r>
              <a:rPr lang="el-GR" dirty="0" smtClean="0"/>
              <a:t>(4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fontScale="92500" lnSpcReduction="10000"/>
          </a:bodyPr>
          <a:lstStyle/>
          <a:p>
            <a:r>
              <a:rPr lang="el-GR" dirty="0"/>
              <a:t>Στατική θεωρία.  Βασικό της συμπέρασμα για τις ΑΧ ότι κάθε χώρα πρέπει να εξειδικεύεται στην παραγωγή αγαθών που χρησιμοποιούν τον παραγωγικό συντελεστή που αυτές διαθέτουν σε αφθονία.</a:t>
            </a:r>
          </a:p>
          <a:p>
            <a:r>
              <a:rPr lang="el-GR" dirty="0"/>
              <a:t>Παράδειγμα ΗΠΑ, Αυστραλίας και άλλων αναπτυγμένων χωρών: Εξειδίκευση στην παραγωγή και εξαγωγή πρωτογενών αγαθών =&gt; αύξηση εισοδήματος + εξωτερικές οικονομίες =&gt; διαρθρωτική μεταβολή και ανάπτυξη.</a:t>
            </a:r>
          </a:p>
          <a:p>
            <a:pPr marL="0" indent="0">
              <a:buNone/>
            </a:pP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18</a:t>
            </a:fld>
            <a:endParaRPr lang="el-GR" dirty="0"/>
          </a:p>
        </p:txBody>
      </p:sp>
    </p:spTree>
    <p:extLst>
      <p:ext uri="{BB962C8B-B14F-4D97-AF65-F5344CB8AC3E}">
        <p14:creationId xmlns:p14="http://schemas.microsoft.com/office/powerpoint/2010/main" val="2283574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οι χώρες εμπορεύονται μεταξύ τους; </a:t>
            </a:r>
            <a:r>
              <a:rPr lang="el-GR" dirty="0" smtClean="0"/>
              <a:t>(5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fontScale="92500" lnSpcReduction="20000"/>
          </a:bodyPr>
          <a:lstStyle/>
          <a:p>
            <a:r>
              <a:rPr lang="el-GR" dirty="0"/>
              <a:t>Όμως, δεν κερδίζουν όλοι οι κάτοικοι μιας χώρας από το διεθνές εμπόριο.  </a:t>
            </a:r>
          </a:p>
          <a:p>
            <a:r>
              <a:rPr lang="el-GR" dirty="0"/>
              <a:t>Χαμένοι: παραγωγοί εισαγόμενου προϊόντος &amp; καταναλωτές εξαγόμενου προϊόντος.</a:t>
            </a:r>
          </a:p>
          <a:p>
            <a:r>
              <a:rPr lang="el-GR" dirty="0"/>
              <a:t>Διαχρονικά τα κέρδη ευημερίας αυξάνουν αν η μεταφορά των παραγωγικών συντελεστών μεταξύ κλάδων παραγωγής είναι εύκολη ή/και αν αποζημιωθούν οι </a:t>
            </a:r>
            <a:r>
              <a:rPr lang="el-GR" dirty="0" smtClean="0"/>
              <a:t>χαμένοι.</a:t>
            </a:r>
            <a:endParaRPr lang="el-GR" dirty="0"/>
          </a:p>
          <a:p>
            <a:r>
              <a:rPr lang="el-GR" dirty="0"/>
              <a:t>Στην πράξη, και οι δύο περιπτώσεις πολύ </a:t>
            </a:r>
            <a:r>
              <a:rPr lang="el-GR" dirty="0" smtClean="0"/>
              <a:t>δύσκολες.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19</a:t>
            </a:fld>
            <a:endParaRPr lang="el-GR" dirty="0"/>
          </a:p>
        </p:txBody>
      </p:sp>
    </p:spTree>
    <p:extLst>
      <p:ext uri="{BB962C8B-B14F-4D97-AF65-F5344CB8AC3E}">
        <p14:creationId xmlns:p14="http://schemas.microsoft.com/office/powerpoint/2010/main" val="207620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Οικονομικό Πανεπιστήμιο Αθηνών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4" name="Slide Number Placeholder 3"/>
          <p:cNvSpPr>
            <a:spLocks noGrp="1"/>
          </p:cNvSpPr>
          <p:nvPr>
            <p:ph type="sldNum" sz="quarter" idx="12"/>
          </p:nvPr>
        </p:nvSpPr>
        <p:spPr/>
        <p:txBody>
          <a:bodyPr/>
          <a:lstStyle/>
          <a:p>
            <a:fld id="{53C4726A-630D-4CB4-B088-BAB00F4188E9}" type="slidenum">
              <a:rPr lang="el-GR" smtClean="0"/>
              <a:pPr/>
              <a:t>2</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οι χώρες εμπορεύονται μεταξύ τους; </a:t>
            </a:r>
            <a:r>
              <a:rPr lang="el-GR" dirty="0" smtClean="0"/>
              <a:t>(6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fontScale="92500" lnSpcReduction="10000"/>
          </a:bodyPr>
          <a:lstStyle/>
          <a:p>
            <a:r>
              <a:rPr lang="el-GR" dirty="0"/>
              <a:t>Στατική θεωρία.  Βασικό της συμπέρασμα για τις ΑΧ ότι κάθε χώρα πρέπει να εξειδικεύεται στην παραγωγή αγαθών που χρησιμοποιούν τον παραγωγικό συντελεστή που αυτές διαθέτουν σε αφθονία.</a:t>
            </a:r>
          </a:p>
          <a:p>
            <a:r>
              <a:rPr lang="el-GR" dirty="0"/>
              <a:t>Παράδειγμα ΗΠΑ, Αυστραλίας και άλλων </a:t>
            </a:r>
            <a:r>
              <a:rPr lang="el-GR" dirty="0" smtClean="0"/>
              <a:t>ΒΧ.</a:t>
            </a:r>
            <a:endParaRPr lang="el-GR" dirty="0"/>
          </a:p>
          <a:p>
            <a:r>
              <a:rPr lang="el-GR" dirty="0"/>
              <a:t>Εξειδίκευση στην παραγωγή και εξαγωγή πρωτογενών αγαθών =&gt; αύξηση εισοδήματος + εξωτερικές οικονομίες =&gt; </a:t>
            </a:r>
            <a:r>
              <a:rPr lang="el-GR" dirty="0" smtClean="0"/>
              <a:t>διαρθρωτική </a:t>
            </a:r>
            <a:r>
              <a:rPr lang="el-GR" dirty="0"/>
              <a:t>μεταβολή και ανάπτυξη.</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20</a:t>
            </a:fld>
            <a:endParaRPr lang="el-GR" dirty="0"/>
          </a:p>
        </p:txBody>
      </p:sp>
    </p:spTree>
    <p:extLst>
      <p:ext uri="{BB962C8B-B14F-4D97-AF65-F5344CB8AC3E}">
        <p14:creationId xmlns:p14="http://schemas.microsoft.com/office/powerpoint/2010/main" val="3211430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οι χώρες εμπορεύονται μεταξύ τους; </a:t>
            </a:r>
            <a:r>
              <a:rPr lang="el-GR" dirty="0" smtClean="0"/>
              <a:t>(7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a:bodyPr>
          <a:lstStyle/>
          <a:p>
            <a:r>
              <a:rPr lang="el-GR" dirty="0"/>
              <a:t>Τρία βασικά οφέλη από την ανάπτυξη μέσω εξαγωγών πρωτογενών αγαθών για τις </a:t>
            </a:r>
            <a:r>
              <a:rPr lang="el-GR" dirty="0" smtClean="0"/>
              <a:t>ΑΧ.</a:t>
            </a:r>
            <a:endParaRPr lang="el-GR" dirty="0"/>
          </a:p>
          <a:p>
            <a:r>
              <a:rPr lang="el-GR" dirty="0"/>
              <a:t>Καλύτερη αξιοποίηση αργούντων παραγωγικών </a:t>
            </a:r>
            <a:r>
              <a:rPr lang="el-GR" dirty="0" smtClean="0"/>
              <a:t>συντελεστών.</a:t>
            </a:r>
            <a:endParaRPr lang="el-GR" dirty="0"/>
          </a:p>
          <a:p>
            <a:r>
              <a:rPr lang="el-GR" dirty="0"/>
              <a:t>αν η παραγωγή γινόταν εντός του ορίου παραγωγικών δυνατοτήτων, πχ άφθονη γη, εργασία ή αργούσα παραγωγική δυναμικότητα </a:t>
            </a:r>
            <a:r>
              <a:rPr lang="el-GR" dirty="0" smtClean="0"/>
              <a:t>εργοστασίων.</a:t>
            </a: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21</a:t>
            </a:fld>
            <a:endParaRPr lang="el-GR" dirty="0"/>
          </a:p>
        </p:txBody>
      </p:sp>
    </p:spTree>
    <p:extLst>
      <p:ext uri="{BB962C8B-B14F-4D97-AF65-F5344CB8AC3E}">
        <p14:creationId xmlns:p14="http://schemas.microsoft.com/office/powerpoint/2010/main" val="249262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οι χώρες εμπορεύονται μεταξύ τους; </a:t>
            </a:r>
            <a:r>
              <a:rPr lang="el-GR" dirty="0" smtClean="0"/>
              <a:t>(8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a:bodyPr>
          <a:lstStyle/>
          <a:p>
            <a:r>
              <a:rPr lang="el-GR" dirty="0" smtClean="0"/>
              <a:t>Ή </a:t>
            </a:r>
            <a:r>
              <a:rPr lang="el-GR" dirty="0"/>
              <a:t>επέκταση του ορίου παραγωγικών δυνατοτήτων κυρίως μέσω προσέλκυσης ξένων </a:t>
            </a:r>
            <a:r>
              <a:rPr lang="el-GR" dirty="0" smtClean="0"/>
              <a:t>επενδύσεων.</a:t>
            </a:r>
            <a:endParaRPr lang="el-GR" dirty="0"/>
          </a:p>
          <a:p>
            <a:r>
              <a:rPr lang="el-GR" dirty="0" smtClean="0"/>
              <a:t>Αλλά </a:t>
            </a:r>
            <a:r>
              <a:rPr lang="el-GR" dirty="0"/>
              <a:t>ποιός παίρνει τα κέρδη;</a:t>
            </a:r>
          </a:p>
          <a:p>
            <a:r>
              <a:rPr lang="el-GR" dirty="0"/>
              <a:t>Καλύτερη χρησιμοποίηση πόρων μέσω </a:t>
            </a:r>
            <a:r>
              <a:rPr lang="el-GR" dirty="0" smtClean="0"/>
              <a:t>εξειδίκευσης.</a:t>
            </a:r>
            <a:endParaRPr lang="el-GR" dirty="0"/>
          </a:p>
          <a:p>
            <a:pPr marL="0" indent="0">
              <a:buNone/>
            </a:pP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22</a:t>
            </a:fld>
            <a:endParaRPr lang="el-GR" dirty="0"/>
          </a:p>
        </p:txBody>
      </p:sp>
    </p:spTree>
    <p:extLst>
      <p:ext uri="{BB962C8B-B14F-4D97-AF65-F5344CB8AC3E}">
        <p14:creationId xmlns:p14="http://schemas.microsoft.com/office/powerpoint/2010/main" val="2960557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οι χώρες εμπορεύονται μεταξύ τους; </a:t>
            </a:r>
            <a:r>
              <a:rPr lang="el-GR" dirty="0" smtClean="0"/>
              <a:t>(9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fontScale="85000" lnSpcReduction="10000"/>
          </a:bodyPr>
          <a:lstStyle/>
          <a:p>
            <a:r>
              <a:rPr lang="el-GR" dirty="0"/>
              <a:t>Ανάπτυξη δεσμών του εξαγωγικού κλάδου με άλλους κλάδους της </a:t>
            </a:r>
            <a:r>
              <a:rPr lang="el-GR" dirty="0" smtClean="0"/>
              <a:t>οικονομίας.</a:t>
            </a:r>
            <a:endParaRPr lang="el-GR" dirty="0"/>
          </a:p>
          <a:p>
            <a:r>
              <a:rPr lang="el-GR" dirty="0" smtClean="0"/>
              <a:t>Π.χ. </a:t>
            </a:r>
            <a:r>
              <a:rPr lang="el-GR" dirty="0"/>
              <a:t>Περού-αλιεία =&gt; ναυπηγική βιομηχανία, </a:t>
            </a:r>
            <a:br>
              <a:rPr lang="el-GR" dirty="0"/>
            </a:br>
            <a:r>
              <a:rPr lang="el-GR" dirty="0"/>
              <a:t>ΗΠΑ-αγροτική παραγωγή =&gt; σιδηρόδρομοι, αγροτικά μηχανήματα </a:t>
            </a:r>
            <a:r>
              <a:rPr lang="el-GR" dirty="0" smtClean="0"/>
              <a:t>ή</a:t>
            </a:r>
            <a:r>
              <a:rPr lang="el-GR" dirty="0"/>
              <a:t>, όταν οι μισθοί αυξηθούν σημαντικά, ανάπτυξη δεσμών κατανάλωσης ή δημιουργία εξωτερικών οικονομιών (κατασκευή σιδηροδρόμων, λιμανιών κλπ) =&gt; χαμηλότερο κόστος και ανάπτυξη για άλλους κλάδους παραγωγής.</a:t>
            </a:r>
          </a:p>
          <a:p>
            <a:r>
              <a:rPr lang="el-GR" dirty="0"/>
              <a:t>Επομένως, προώθηση εκβιομηχάνισης μέσω εξαγωγών.</a:t>
            </a:r>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23</a:t>
            </a:fld>
            <a:endParaRPr lang="el-GR" dirty="0"/>
          </a:p>
        </p:txBody>
      </p:sp>
    </p:spTree>
    <p:extLst>
      <p:ext uri="{BB962C8B-B14F-4D97-AF65-F5344CB8AC3E}">
        <p14:creationId xmlns:p14="http://schemas.microsoft.com/office/powerpoint/2010/main" val="2732766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οι χώρες εμπορεύονται μεταξύ τους; </a:t>
            </a:r>
            <a:r>
              <a:rPr lang="el-GR" dirty="0" smtClean="0"/>
              <a:t>(10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fontScale="85000" lnSpcReduction="10000"/>
          </a:bodyPr>
          <a:lstStyle/>
          <a:p>
            <a:r>
              <a:rPr lang="el-GR" dirty="0"/>
              <a:t>Όμως, αυτά ισχύουν αν οι όροι εμπορίου παραμείνουν αμετάβλητοι.  Αν μεταβληθούν, τότε είναι δυνατόν τα οφέλη από το διεθνές εμπόριο να διανεμηθούν πολύ άνισα μεταξύ ΑΧ και ΒΧ.</a:t>
            </a:r>
          </a:p>
          <a:p>
            <a:r>
              <a:rPr lang="el-GR" dirty="0"/>
              <a:t>Κλασσική άποψη (κυρίως Ricardo αλλά και Malthus, Mill και Jevons από τους νεοκλασσικούς):  Φθίνουσες αποδόσεις κλίμακας στον αγροτικό τομέα + αύξηση πληθυσμού </a:t>
            </a:r>
            <a:r>
              <a:rPr lang="el-GR" dirty="0" smtClean="0"/>
              <a:t>=&gt; </a:t>
            </a:r>
            <a:r>
              <a:rPr lang="el-GR" dirty="0"/>
              <a:t>όροι εμπορίου στρέφονται υπέρ των πρωτογενών </a:t>
            </a:r>
            <a:r>
              <a:rPr lang="el-GR" dirty="0" smtClean="0"/>
              <a:t>προϊόντων.</a:t>
            </a:r>
            <a:endParaRPr lang="el-GR" dirty="0"/>
          </a:p>
          <a:p>
            <a:r>
              <a:rPr lang="el-GR" dirty="0"/>
              <a:t>Σωστό κατά το πρώτο μισό του 19ου </a:t>
            </a:r>
            <a:r>
              <a:rPr lang="el-GR" dirty="0" smtClean="0"/>
              <a:t>αιώνα.</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24</a:t>
            </a:fld>
            <a:endParaRPr lang="el-GR" dirty="0"/>
          </a:p>
        </p:txBody>
      </p:sp>
    </p:spTree>
    <p:extLst>
      <p:ext uri="{BB962C8B-B14F-4D97-AF65-F5344CB8AC3E}">
        <p14:creationId xmlns:p14="http://schemas.microsoft.com/office/powerpoint/2010/main" val="1907008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οι χώρες εμπορεύονται μεταξύ τους; </a:t>
            </a:r>
            <a:r>
              <a:rPr lang="el-GR" dirty="0" smtClean="0"/>
              <a:t>(11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fontScale="92500" lnSpcReduction="10000"/>
          </a:bodyPr>
          <a:lstStyle/>
          <a:p>
            <a:r>
              <a:rPr lang="el-GR" dirty="0"/>
              <a:t>Prebish και Singer: 1950, ανεξάρτητες </a:t>
            </a:r>
            <a:r>
              <a:rPr lang="el-GR" dirty="0" smtClean="0"/>
              <a:t>δημοσιεύσεις. Μεγ</a:t>
            </a:r>
            <a:r>
              <a:rPr lang="el-GR" dirty="0"/>
              <a:t>. Βρετανία 1873-1938 όροι εμπορίου κατά αγροτικών και υπέρ βιομηχανικών προϊόντων.</a:t>
            </a:r>
          </a:p>
          <a:p>
            <a:r>
              <a:rPr lang="el-GR" dirty="0"/>
              <a:t>Αρχική αντίδραση: Αμηχανία.  Πρώτες </a:t>
            </a:r>
            <a:r>
              <a:rPr lang="el-GR" dirty="0" smtClean="0"/>
              <a:t>αντιρρήσεις</a:t>
            </a:r>
            <a:r>
              <a:rPr lang="el-GR" dirty="0"/>
              <a:t>.</a:t>
            </a:r>
            <a:endParaRPr lang="el-GR" dirty="0" smtClean="0"/>
          </a:p>
          <a:p>
            <a:r>
              <a:rPr lang="el-GR" dirty="0" smtClean="0"/>
              <a:t>Φθίνον </a:t>
            </a:r>
            <a:r>
              <a:rPr lang="el-GR" dirty="0"/>
              <a:t>μεταφορικό </a:t>
            </a:r>
            <a:r>
              <a:rPr lang="el-GR" dirty="0" smtClean="0"/>
              <a:t>κόστος.</a:t>
            </a:r>
            <a:endParaRPr lang="el-GR" dirty="0"/>
          </a:p>
          <a:p>
            <a:pPr lvl="1"/>
            <a:r>
              <a:rPr lang="el-GR" dirty="0"/>
              <a:t>Αγροτικά CIF / Βιομηχανικά </a:t>
            </a:r>
            <a:r>
              <a:rPr lang="el-GR" dirty="0" smtClean="0"/>
              <a:t>FOB.</a:t>
            </a:r>
            <a:endParaRPr lang="el-GR" dirty="0"/>
          </a:p>
          <a:p>
            <a:r>
              <a:rPr lang="el-GR" dirty="0" smtClean="0"/>
              <a:t>Βελτιωμένη </a:t>
            </a:r>
            <a:r>
              <a:rPr lang="el-GR" dirty="0"/>
              <a:t>ποιότητα βιομηχανικών προϊόντων.</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25</a:t>
            </a:fld>
            <a:endParaRPr lang="el-GR" dirty="0"/>
          </a:p>
        </p:txBody>
      </p:sp>
    </p:spTree>
    <p:extLst>
      <p:ext uri="{BB962C8B-B14F-4D97-AF65-F5344CB8AC3E}">
        <p14:creationId xmlns:p14="http://schemas.microsoft.com/office/powerpoint/2010/main" val="2024482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οι χώρες εμπορεύονται μεταξύ τους; </a:t>
            </a:r>
            <a:r>
              <a:rPr lang="el-GR" dirty="0" smtClean="0"/>
              <a:t>(12 </a:t>
            </a:r>
            <a:r>
              <a:rPr lang="el-GR" dirty="0"/>
              <a:t>από </a:t>
            </a:r>
            <a:r>
              <a:rPr lang="el-GR" dirty="0" smtClean="0"/>
              <a:t>12)</a:t>
            </a:r>
            <a:endParaRPr lang="el-GR" dirty="0"/>
          </a:p>
        </p:txBody>
      </p:sp>
      <p:sp>
        <p:nvSpPr>
          <p:cNvPr id="3" name="Content Placeholder 2"/>
          <p:cNvSpPr>
            <a:spLocks noGrp="1"/>
          </p:cNvSpPr>
          <p:nvPr>
            <p:ph idx="1"/>
          </p:nvPr>
        </p:nvSpPr>
        <p:spPr/>
        <p:txBody>
          <a:bodyPr>
            <a:normAutofit lnSpcReduction="10000"/>
          </a:bodyPr>
          <a:lstStyle/>
          <a:p>
            <a:r>
              <a:rPr lang="el-GR" dirty="0"/>
              <a:t>Μετά το Β' ΠΠ, οι σχετικές τιμές των αγροτικών προϊόντων γνώρισαν μία εφάπαξ σημαντική αύξηση, αλλά κατόπιν συνέχισαν να </a:t>
            </a:r>
            <a:r>
              <a:rPr lang="el-GR" dirty="0" smtClean="0"/>
              <a:t>μειώνονται. </a:t>
            </a:r>
            <a:endParaRPr lang="el-GR" dirty="0"/>
          </a:p>
          <a:p>
            <a:r>
              <a:rPr lang="el-GR" dirty="0"/>
              <a:t>Εκτός πετρελαίου - μη ανταγωνιστική συμπεριφορά παραγωγών, λίγες ΑΧ, εξαίρεση.  </a:t>
            </a:r>
          </a:p>
          <a:p>
            <a:r>
              <a:rPr lang="el-GR" dirty="0"/>
              <a:t>Αμφιλεγόμενο θέμα; </a:t>
            </a:r>
          </a:p>
          <a:p>
            <a:r>
              <a:rPr lang="el-GR" dirty="0"/>
              <a:t>Μάλλον </a:t>
            </a:r>
            <a:r>
              <a:rPr lang="el-GR" dirty="0" smtClean="0"/>
              <a:t>όχι.</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26</a:t>
            </a:fld>
            <a:endParaRPr lang="el-GR" dirty="0"/>
          </a:p>
        </p:txBody>
      </p:sp>
    </p:spTree>
    <p:extLst>
      <p:ext uri="{BB962C8B-B14F-4D97-AF65-F5344CB8AC3E}">
        <p14:creationId xmlns:p14="http://schemas.microsoft.com/office/powerpoint/2010/main" val="4004026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Όροι εμπορίου</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a:t>5</a:t>
            </a:r>
            <a:r>
              <a:rPr lang="el-GR" b="1" dirty="0" smtClean="0"/>
              <a:t>: </a:t>
            </a:r>
            <a:r>
              <a:rPr lang="el-GR" dirty="0" smtClean="0"/>
              <a:t>Εκβιομηχάνιση και διεθνές εμπόριο</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175917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Όροι εμπορίου (1 από 8)</a:t>
            </a:r>
            <a:endParaRPr lang="el-GR" dirty="0"/>
          </a:p>
        </p:txBody>
      </p:sp>
      <p:sp>
        <p:nvSpPr>
          <p:cNvPr id="3" name="Content Placeholder 2"/>
          <p:cNvSpPr>
            <a:spLocks noGrp="1"/>
          </p:cNvSpPr>
          <p:nvPr>
            <p:ph idx="1"/>
          </p:nvPr>
        </p:nvSpPr>
        <p:spPr/>
        <p:txBody>
          <a:bodyPr>
            <a:normAutofit fontScale="85000" lnSpcReduction="20000"/>
          </a:bodyPr>
          <a:lstStyle/>
          <a:p>
            <a:r>
              <a:rPr lang="el-GR" dirty="0"/>
              <a:t>Όμως, ποιούς όρους εμπορίου πρέπει να χρησιμοποιούμε;</a:t>
            </a:r>
          </a:p>
          <a:p>
            <a:r>
              <a:rPr lang="el-GR" dirty="0"/>
              <a:t>Πρωτογενή/βιομηχανικά; Όμως ΑΧ εξάγουν και βιομηχανικά προϊόντα και είναι καθαροί εισαγωγείς τροφίμων. </a:t>
            </a:r>
          </a:p>
          <a:p>
            <a:r>
              <a:rPr lang="el-GR" dirty="0"/>
              <a:t>Αν εξετάσουμε όρους εμπορίου χωρών (όχι αγαθών) η κατάσταση είναι ακόμα χειρότερη για τις ΑΧ.  Σε πολλές υποπεριόδους, οι σχετικές τιμές των πρωτογενών εξαγωγών των ΑΧ μειώνονται ταχύτερα από αυτές των ΒΧ, ενώ οι σχετικές τιμές των βιομηχανικών τους εξαγωγών αυξάνουν βραδύτερα από αυτές των ΒΧ.</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28</a:t>
            </a:fld>
            <a:endParaRPr lang="el-GR" dirty="0"/>
          </a:p>
        </p:txBody>
      </p:sp>
    </p:spTree>
    <p:extLst>
      <p:ext uri="{BB962C8B-B14F-4D97-AF65-F5344CB8AC3E}">
        <p14:creationId xmlns:p14="http://schemas.microsoft.com/office/powerpoint/2010/main" val="1120842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Όροι εμπορίου (2 από 8)</a:t>
            </a:r>
            <a:endParaRPr lang="el-GR" dirty="0"/>
          </a:p>
        </p:txBody>
      </p:sp>
      <p:sp>
        <p:nvSpPr>
          <p:cNvPr id="3" name="Content Placeholder 2"/>
          <p:cNvSpPr>
            <a:spLocks noGrp="1"/>
          </p:cNvSpPr>
          <p:nvPr>
            <p:ph idx="1"/>
          </p:nvPr>
        </p:nvSpPr>
        <p:spPr/>
        <p:txBody>
          <a:bodyPr>
            <a:normAutofit/>
          </a:bodyPr>
          <a:lstStyle/>
          <a:p>
            <a:r>
              <a:rPr lang="el-GR" dirty="0"/>
              <a:t>Επίσης, (P, Q, Z, e, m συμβολίζουν, αντίστοιχα, τιμές, ποσότητες, παραγωγικότητα, εξαγωγές και εισαγωγές</a:t>
            </a:r>
            <a:r>
              <a:rPr lang="el-GR" dirty="0" smtClean="0"/>
              <a:t>).</a:t>
            </a:r>
            <a:endParaRPr lang="el-GR" dirty="0"/>
          </a:p>
          <a:p>
            <a:r>
              <a:rPr lang="el-GR" dirty="0"/>
              <a:t>Καθαροί ανταλλακτικοί όροι εμπορίου (ναι),  </a:t>
            </a:r>
            <a:r>
              <a:rPr lang="el-GR" dirty="0" smtClean="0"/>
              <a:t>P</a:t>
            </a:r>
            <a:r>
              <a:rPr lang="el-GR" baseline="-25000" dirty="0" smtClean="0"/>
              <a:t>e</a:t>
            </a:r>
            <a:r>
              <a:rPr lang="el-GR" dirty="0" smtClean="0"/>
              <a:t>/P</a:t>
            </a:r>
            <a:r>
              <a:rPr lang="el-GR" baseline="-25000" dirty="0" smtClean="0"/>
              <a:t>m</a:t>
            </a:r>
            <a:r>
              <a:rPr lang="el-GR" dirty="0" smtClean="0"/>
              <a:t>.</a:t>
            </a:r>
            <a:endParaRPr lang="el-GR" dirty="0"/>
          </a:p>
          <a:p>
            <a:r>
              <a:rPr lang="el-GR" dirty="0"/>
              <a:t>Εισοδηματικοί όροι εμπορίου, </a:t>
            </a:r>
            <a:r>
              <a:rPr lang="el-GR" dirty="0" smtClean="0"/>
              <a:t>P</a:t>
            </a:r>
            <a:r>
              <a:rPr lang="el-GR" baseline="-25000" dirty="0" smtClean="0"/>
              <a:t>e</a:t>
            </a:r>
            <a:r>
              <a:rPr lang="el-GR" dirty="0" smtClean="0"/>
              <a:t>Q</a:t>
            </a:r>
            <a:r>
              <a:rPr lang="el-GR" baseline="-25000" dirty="0" smtClean="0"/>
              <a:t>e</a:t>
            </a:r>
            <a:r>
              <a:rPr lang="el-GR" dirty="0" smtClean="0"/>
              <a:t>/P</a:t>
            </a:r>
            <a:r>
              <a:rPr lang="el-GR" baseline="-25000" dirty="0" smtClean="0"/>
              <a:t>m</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29</a:t>
            </a:fld>
            <a:endParaRPr lang="el-GR" dirty="0"/>
          </a:p>
        </p:txBody>
      </p:sp>
    </p:spTree>
    <p:extLst>
      <p:ext uri="{BB962C8B-B14F-4D97-AF65-F5344CB8AC3E}">
        <p14:creationId xmlns:p14="http://schemas.microsoft.com/office/powerpoint/2010/main" val="329770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endParaRPr lang="el-GR" sz="2800" dirty="0" smtClean="0"/>
          </a:p>
          <a:p>
            <a:r>
              <a:rPr lang="el-GR" sz="2800" dirty="0" smtClean="0"/>
              <a:t>Οι εικόνες προέρχονται </a:t>
            </a:r>
            <a:r>
              <a:rPr lang="el-GR" sz="2800" dirty="0"/>
              <a:t>από το βιβλίο «Οικονομική της Ανάπτυξης», </a:t>
            </a:r>
            <a:r>
              <a:rPr lang="en-US" sz="2800" dirty="0"/>
              <a:t>M. Gillis, D.H. Perkins, M. Roemer, D.R. Snodgrass, </a:t>
            </a:r>
            <a:r>
              <a:rPr lang="el-GR" sz="2800" dirty="0"/>
              <a:t>1</a:t>
            </a:r>
            <a:r>
              <a:rPr lang="el-GR" sz="2800" baseline="30000" dirty="0"/>
              <a:t>η</a:t>
            </a:r>
            <a:r>
              <a:rPr lang="el-GR" sz="2800" dirty="0"/>
              <a:t> έκδοση, 2011, Εκδόσεις </a:t>
            </a:r>
            <a:r>
              <a:rPr lang="en-US" sz="2800" dirty="0"/>
              <a:t>Gutenberg</a:t>
            </a:r>
            <a:r>
              <a:rPr lang="el-GR" sz="2800"/>
              <a:t>.</a:t>
            </a:r>
            <a:endParaRPr lang="en-US" sz="2800" dirty="0" smtClean="0"/>
          </a:p>
        </p:txBody>
      </p:sp>
      <p:pic>
        <p:nvPicPr>
          <p:cNvPr id="2" name="Picture 1" descr="Λογότυπο για Άδειες χρήσης Creative Commons BY-NC-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570" y="5234900"/>
            <a:ext cx="3070860" cy="1074420"/>
          </a:xfrm>
          <a:prstGeom prst="rect">
            <a:avLst/>
          </a:prstGeom>
        </p:spPr>
      </p:pic>
      <p:sp>
        <p:nvSpPr>
          <p:cNvPr id="3" name="Slide Number Placeholder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Όροι εμπορίου (3 από 8)</a:t>
            </a:r>
            <a:endParaRPr lang="el-GR" dirty="0"/>
          </a:p>
        </p:txBody>
      </p:sp>
      <p:sp>
        <p:nvSpPr>
          <p:cNvPr id="3" name="Content Placeholder 2"/>
          <p:cNvSpPr>
            <a:spLocks noGrp="1"/>
          </p:cNvSpPr>
          <p:nvPr>
            <p:ph idx="1"/>
          </p:nvPr>
        </p:nvSpPr>
        <p:spPr/>
        <p:txBody>
          <a:bodyPr/>
          <a:lstStyle/>
          <a:p>
            <a:r>
              <a:rPr lang="el-GR" dirty="0"/>
              <a:t>Απλοί παραγωγικοί όροι εμπορίου, P</a:t>
            </a:r>
            <a:r>
              <a:rPr lang="el-GR" baseline="-25000" dirty="0"/>
              <a:t>e</a:t>
            </a:r>
            <a:r>
              <a:rPr lang="el-GR" dirty="0"/>
              <a:t>Z</a:t>
            </a:r>
            <a:r>
              <a:rPr lang="el-GR" baseline="-25000" dirty="0"/>
              <a:t>e</a:t>
            </a:r>
            <a:r>
              <a:rPr lang="el-GR" dirty="0"/>
              <a:t>/P</a:t>
            </a:r>
            <a:r>
              <a:rPr lang="el-GR" baseline="-25000" dirty="0"/>
              <a:t>m</a:t>
            </a:r>
            <a:r>
              <a:rPr lang="el-GR" dirty="0"/>
              <a:t> ή διπλοί παραγωγικοί όροι εμπορίου, P</a:t>
            </a:r>
            <a:r>
              <a:rPr lang="el-GR" baseline="-25000" dirty="0"/>
              <a:t>e</a:t>
            </a:r>
            <a:r>
              <a:rPr lang="el-GR" dirty="0"/>
              <a:t>Z</a:t>
            </a:r>
            <a:r>
              <a:rPr lang="el-GR" baseline="-25000" dirty="0"/>
              <a:t>e</a:t>
            </a:r>
            <a:r>
              <a:rPr lang="el-GR" dirty="0"/>
              <a:t>/P</a:t>
            </a:r>
            <a:r>
              <a:rPr lang="el-GR" baseline="-25000" dirty="0"/>
              <a:t>m</a:t>
            </a:r>
            <a:r>
              <a:rPr lang="el-GR" dirty="0"/>
              <a:t>Z</a:t>
            </a:r>
            <a:r>
              <a:rPr lang="el-GR" baseline="-25000" dirty="0"/>
              <a:t>m</a:t>
            </a:r>
            <a:r>
              <a:rPr lang="el-GR" dirty="0"/>
              <a:t>; </a:t>
            </a:r>
          </a:p>
          <a:p>
            <a:r>
              <a:rPr lang="el-GR" dirty="0"/>
              <a:t>Αν οι καθαροί ανταλλακτικοί όροι εμπορίου μειώνονται, μέρος των οφελών των αυξημένων εξαγωγών των ΑΧ κατευθύνεται στις ΒΧ, έστω και αν οι λοιποί όροι εμπορίου αυξάνουν.</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30</a:t>
            </a:fld>
            <a:endParaRPr lang="el-GR" dirty="0"/>
          </a:p>
        </p:txBody>
      </p:sp>
    </p:spTree>
    <p:extLst>
      <p:ext uri="{BB962C8B-B14F-4D97-AF65-F5344CB8AC3E}">
        <p14:creationId xmlns:p14="http://schemas.microsoft.com/office/powerpoint/2010/main" val="3389111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Όροι εμπορίου (4 από 8)</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31</a:t>
            </a:fld>
            <a:endParaRPr lang="el-GR" dirty="0"/>
          </a:p>
        </p:txBody>
      </p:sp>
      <p:pic>
        <p:nvPicPr>
          <p:cNvPr id="5" name="Picture 3" descr="Καθαροί όροι ανταλλαγής των εμπορικών συναλλαγών." title="Διάγραμ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624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Όροι εμπορίου (5 από 8)</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32</a:t>
            </a:fld>
            <a:endParaRPr lang="el-GR" dirty="0"/>
          </a:p>
        </p:txBody>
      </p:sp>
      <p:pic>
        <p:nvPicPr>
          <p:cNvPr id="5" name="Content Placeholder 4" descr="Καθαροί όροι ανταλλαγής εμπορίου στις αναπτυσσόμενες χώρες και στις εξαγωγικές (χωρίς το πετρέλαιο) χώρες." title="Διάγραμ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2833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Όροι εμπορίου (6 από 8)</a:t>
            </a:r>
            <a:endParaRPr lang="el-GR" dirty="0"/>
          </a:p>
        </p:txBody>
      </p:sp>
      <p:sp>
        <p:nvSpPr>
          <p:cNvPr id="3" name="Content Placeholder 2"/>
          <p:cNvSpPr>
            <a:spLocks noGrp="1"/>
          </p:cNvSpPr>
          <p:nvPr>
            <p:ph idx="1"/>
          </p:nvPr>
        </p:nvSpPr>
        <p:spPr/>
        <p:txBody>
          <a:bodyPr>
            <a:normAutofit fontScale="92500" lnSpcReduction="10000"/>
          </a:bodyPr>
          <a:lstStyle/>
          <a:p>
            <a:r>
              <a:rPr lang="el-GR" dirty="0"/>
              <a:t>Γιατί διαχρονική χειροτέρευση των όρων εμπορίου των ΑΧ;</a:t>
            </a:r>
          </a:p>
          <a:p>
            <a:r>
              <a:rPr lang="el-GR" dirty="0" smtClean="0"/>
              <a:t>Διαφορετικές </a:t>
            </a:r>
            <a:r>
              <a:rPr lang="el-GR" dirty="0"/>
              <a:t>ελαστικότητες ζήτησης εξαγωγών (τιμών</a:t>
            </a:r>
            <a:r>
              <a:rPr lang="el-GR" dirty="0" smtClean="0"/>
              <a:t>). ΑΧ </a:t>
            </a:r>
            <a:r>
              <a:rPr lang="el-GR" dirty="0"/>
              <a:t>- πρωτογενή αγαθά (χαμηλή)  /  ΒΧ - βιομηχανικά αγαθά (υψηλή</a:t>
            </a:r>
            <a:r>
              <a:rPr lang="el-GR" dirty="0" smtClean="0"/>
              <a:t>).</a:t>
            </a:r>
            <a:endParaRPr lang="el-GR" dirty="0"/>
          </a:p>
          <a:p>
            <a:r>
              <a:rPr lang="el-GR" dirty="0" smtClean="0"/>
              <a:t>Διαφορετικές </a:t>
            </a:r>
            <a:r>
              <a:rPr lang="el-GR" dirty="0"/>
              <a:t>εισοδηματικές </a:t>
            </a:r>
            <a:r>
              <a:rPr lang="el-GR" dirty="0" smtClean="0"/>
              <a:t>ελαστικότητες. ΑΧ </a:t>
            </a:r>
            <a:r>
              <a:rPr lang="el-GR" dirty="0"/>
              <a:t>- πρωτογενή αγαθά (χαμηλή)  / ΒΧ - βιομηχανικά αγαθά (υψηλή</a:t>
            </a:r>
            <a:r>
              <a:rPr lang="el-GR" dirty="0" smtClean="0"/>
              <a:t>) </a:t>
            </a:r>
            <a:r>
              <a:rPr lang="el-GR" dirty="0"/>
              <a:t>=&gt; προβλήματα ισοζυγίου πληρωμών =&gt; υποτίμηση </a:t>
            </a:r>
            <a:r>
              <a:rPr lang="el-GR" dirty="0" smtClean="0"/>
              <a:t>=&gt; </a:t>
            </a:r>
            <a:r>
              <a:rPr lang="el-GR" dirty="0"/>
              <a:t>ακόμα μεγαλύτερη χειροτέρευση όρων </a:t>
            </a:r>
            <a:r>
              <a:rPr lang="el-GR" dirty="0" smtClean="0"/>
              <a:t>εμπορίου.</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33</a:t>
            </a:fld>
            <a:endParaRPr lang="el-GR" dirty="0"/>
          </a:p>
        </p:txBody>
      </p:sp>
    </p:spTree>
    <p:extLst>
      <p:ext uri="{BB962C8B-B14F-4D97-AF65-F5344CB8AC3E}">
        <p14:creationId xmlns:p14="http://schemas.microsoft.com/office/powerpoint/2010/main" val="4024853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Όροι εμπορίου (7 από 8)</a:t>
            </a:r>
            <a:endParaRPr lang="el-GR" dirty="0"/>
          </a:p>
        </p:txBody>
      </p:sp>
      <p:sp>
        <p:nvSpPr>
          <p:cNvPr id="3" name="Content Placeholder 2"/>
          <p:cNvSpPr>
            <a:spLocks noGrp="1"/>
          </p:cNvSpPr>
          <p:nvPr>
            <p:ph idx="1"/>
          </p:nvPr>
        </p:nvSpPr>
        <p:spPr/>
        <p:txBody>
          <a:bodyPr>
            <a:normAutofit fontScale="92500" lnSpcReduction="20000"/>
          </a:bodyPr>
          <a:lstStyle/>
          <a:p>
            <a:r>
              <a:rPr lang="el-GR" dirty="0"/>
              <a:t>Διαφορετική δομή αγορών σε ΑΧ (Κέντρο) και ΒΧ (Περιφέρεια</a:t>
            </a:r>
            <a:r>
              <a:rPr lang="el-GR" dirty="0" smtClean="0"/>
              <a:t>).</a:t>
            </a:r>
            <a:endParaRPr lang="el-GR" dirty="0"/>
          </a:p>
          <a:p>
            <a:r>
              <a:rPr lang="el-GR" dirty="0"/>
              <a:t>ΒΧ: Μη ανταγωνιστικές αγορές (+τεχνογνωσία) + ισχυρά εργατικά συνδικάτα =&gt; βελτίωση παραγωγικότητας = αύξηση κερδών + μισθών.  </a:t>
            </a:r>
          </a:p>
          <a:p>
            <a:r>
              <a:rPr lang="el-GR" dirty="0"/>
              <a:t>ΑΧ: Ανταγωνιστικές αγορές και ανοργάνωτη εργασία </a:t>
            </a:r>
            <a:r>
              <a:rPr lang="el-GR" dirty="0" smtClean="0"/>
              <a:t>=&gt; </a:t>
            </a:r>
            <a:r>
              <a:rPr lang="el-GR" dirty="0"/>
              <a:t>βελτίωση παραγωγικότητας = μείωση τιμών.</a:t>
            </a:r>
          </a:p>
          <a:p>
            <a:r>
              <a:rPr lang="el-GR" dirty="0"/>
              <a:t>Άρα προώθηση της εκβιομηχάνισης μέσω υποκατάστασης εισαγωγών.</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34</a:t>
            </a:fld>
            <a:endParaRPr lang="el-GR" dirty="0"/>
          </a:p>
        </p:txBody>
      </p:sp>
    </p:spTree>
    <p:extLst>
      <p:ext uri="{BB962C8B-B14F-4D97-AF65-F5344CB8AC3E}">
        <p14:creationId xmlns:p14="http://schemas.microsoft.com/office/powerpoint/2010/main" val="2928655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Όροι εμπορίου (8 από 8)</a:t>
            </a:r>
            <a:endParaRPr lang="el-GR" dirty="0"/>
          </a:p>
        </p:txBody>
      </p:sp>
      <p:sp>
        <p:nvSpPr>
          <p:cNvPr id="3" name="Content Placeholder 2"/>
          <p:cNvSpPr>
            <a:spLocks noGrp="1"/>
          </p:cNvSpPr>
          <p:nvPr>
            <p:ph idx="1"/>
          </p:nvPr>
        </p:nvSpPr>
        <p:spPr/>
        <p:txBody>
          <a:bodyPr>
            <a:normAutofit/>
          </a:bodyPr>
          <a:lstStyle/>
          <a:p>
            <a:r>
              <a:rPr lang="el-GR" dirty="0"/>
              <a:t>Αν και ορισμένοι νεοκλασσικοί αμφισβητούν τη διαχρονική χειροτέρευση των όρων εμπορίου, εν τούτοις δέχονται ότι αύξηση των τιμών των εξαγωγών δεν συνεπάγεται και ταχύτερη ανάπτυξη των </a:t>
            </a:r>
            <a:r>
              <a:rPr lang="el-GR" dirty="0" smtClean="0"/>
              <a:t>ΑΧ.</a:t>
            </a:r>
            <a:endParaRPr lang="el-GR" dirty="0"/>
          </a:p>
          <a:p>
            <a:r>
              <a:rPr lang="el-GR" dirty="0"/>
              <a:t>Συχνά, πετρελαιοπηγές, ορυχεία, αλλά και φυτείες απομονωμένοι θύλακες χωρίς δεσμούς με την υπόλοιπη οικονομία.</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35</a:t>
            </a:fld>
            <a:endParaRPr lang="el-GR" dirty="0"/>
          </a:p>
        </p:txBody>
      </p:sp>
    </p:spTree>
    <p:extLst>
      <p:ext uri="{BB962C8B-B14F-4D97-AF65-F5344CB8AC3E}">
        <p14:creationId xmlns:p14="http://schemas.microsoft.com/office/powerpoint/2010/main" val="3564655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Διακυμάνσεις και ανάπτυξη</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a:t>5</a:t>
            </a:r>
            <a:r>
              <a:rPr lang="el-GR" b="1" dirty="0" smtClean="0"/>
              <a:t>: </a:t>
            </a:r>
            <a:r>
              <a:rPr lang="el-GR" dirty="0" smtClean="0"/>
              <a:t>Εκβιομηχάνιση και διεθνές εμπόριο</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198095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Διακυμάνσεις και </a:t>
            </a:r>
            <a:r>
              <a:rPr lang="el-GR" dirty="0" smtClean="0"/>
              <a:t>ανάπτυξη (1 από 7)</a:t>
            </a:r>
            <a:endParaRPr lang="el-GR" dirty="0"/>
          </a:p>
        </p:txBody>
      </p:sp>
      <p:sp>
        <p:nvSpPr>
          <p:cNvPr id="3" name="Content Placeholder 2"/>
          <p:cNvSpPr>
            <a:spLocks noGrp="1"/>
          </p:cNvSpPr>
          <p:nvPr>
            <p:ph idx="1"/>
          </p:nvPr>
        </p:nvSpPr>
        <p:spPr/>
        <p:txBody>
          <a:bodyPr>
            <a:normAutofit fontScale="85000" lnSpcReduction="10000"/>
          </a:bodyPr>
          <a:lstStyle/>
          <a:p>
            <a:r>
              <a:rPr lang="el-GR" dirty="0"/>
              <a:t>Συνέπεια της χαμηλής ελαστικότητας ζήτησης των προϊόντων των ΑΧ σε συνδυασμό με τη χαμηλή ελαστικότητα προσφοράς τους: μεγάλες διακυμάνσεις τιμών / αστάθεια όρων εμπορίου. =&gt; Φυσιολογικά, θα ανέμενε κανείς ασταθή εγχώρια ενεργό ζήτηση άρα και αβεβαιότητα, λιγότερες επενδύσεις και χαμηλότερους ρυθμούς μεγέθυνσης.</a:t>
            </a:r>
          </a:p>
          <a:p>
            <a:r>
              <a:rPr lang="el-GR" dirty="0"/>
              <a:t>Οικονομετρικές μελέτες δείχνουν το αντίθετο.  </a:t>
            </a:r>
            <a:br>
              <a:rPr lang="el-GR" dirty="0"/>
            </a:br>
            <a:r>
              <a:rPr lang="el-GR" dirty="0"/>
              <a:t>Γιατί;  Θεωρία μονίμου εισοδήματος αβεβαιότητα =&gt; </a:t>
            </a:r>
            <a:br>
              <a:rPr lang="el-GR" dirty="0"/>
            </a:br>
            <a:r>
              <a:rPr lang="el-GR" dirty="0"/>
              <a:t>αύξηση αποταμιεύσεων και άρα πόρων διαθέσιμων για επενδύσεις =&gt; ταχύτερη ανάπτυξη.</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37</a:t>
            </a:fld>
            <a:endParaRPr lang="el-GR" dirty="0"/>
          </a:p>
        </p:txBody>
      </p:sp>
    </p:spTree>
    <p:extLst>
      <p:ext uri="{BB962C8B-B14F-4D97-AF65-F5344CB8AC3E}">
        <p14:creationId xmlns:p14="http://schemas.microsoft.com/office/powerpoint/2010/main" val="1180336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Διακυμάνσεις και </a:t>
            </a:r>
            <a:r>
              <a:rPr lang="el-GR" dirty="0" smtClean="0"/>
              <a:t>ανάπτυξη (2 από 7)</a:t>
            </a:r>
            <a:endParaRPr lang="el-GR" dirty="0"/>
          </a:p>
        </p:txBody>
      </p:sp>
      <p:sp>
        <p:nvSpPr>
          <p:cNvPr id="3" name="Content Placeholder 2"/>
          <p:cNvSpPr>
            <a:spLocks noGrp="1"/>
          </p:cNvSpPr>
          <p:nvPr>
            <p:ph idx="1"/>
          </p:nvPr>
        </p:nvSpPr>
        <p:spPr/>
        <p:txBody>
          <a:bodyPr/>
          <a:lstStyle/>
          <a:p>
            <a:r>
              <a:rPr lang="el-GR" dirty="0"/>
              <a:t>Όμως, σ' αυτή την περίπτωση ταχύτερη ανάπτυξη δεν σημαίνει αναγκαστικά και υψηλότερη </a:t>
            </a:r>
            <a:r>
              <a:rPr lang="el-GR" dirty="0" smtClean="0"/>
              <a:t>ευημερία.</a:t>
            </a:r>
            <a:endParaRPr lang="el-GR" dirty="0"/>
          </a:p>
          <a:p>
            <a:r>
              <a:rPr lang="el-GR" dirty="0"/>
              <a:t>Αναλογία με ανάλυση απόδοσης χρηματοοικονομικών </a:t>
            </a:r>
            <a:r>
              <a:rPr lang="el-GR" dirty="0" smtClean="0"/>
              <a:t>προϊόντων.</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38</a:t>
            </a:fld>
            <a:endParaRPr lang="el-GR" dirty="0"/>
          </a:p>
        </p:txBody>
      </p:sp>
    </p:spTree>
    <p:extLst>
      <p:ext uri="{BB962C8B-B14F-4D97-AF65-F5344CB8AC3E}">
        <p14:creationId xmlns:p14="http://schemas.microsoft.com/office/powerpoint/2010/main" val="889666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Διακυμάνσεις και </a:t>
            </a:r>
            <a:r>
              <a:rPr lang="el-GR" dirty="0" smtClean="0"/>
              <a:t>ανάπτυξη (3 από 7)</a:t>
            </a:r>
            <a:endParaRPr lang="el-GR" dirty="0"/>
          </a:p>
        </p:txBody>
      </p:sp>
      <p:sp>
        <p:nvSpPr>
          <p:cNvPr id="3" name="Content Placeholder 2"/>
          <p:cNvSpPr>
            <a:spLocks noGrp="1"/>
          </p:cNvSpPr>
          <p:nvPr>
            <p:ph idx="1"/>
          </p:nvPr>
        </p:nvSpPr>
        <p:spPr/>
        <p:txBody>
          <a:bodyPr/>
          <a:lstStyle/>
          <a:p>
            <a:r>
              <a:rPr lang="el-GR" dirty="0"/>
              <a:t>Προτάσεις πολιτικής:  Συμφωνίες σταθεροποίησης είτε τιμών είτε εισοδημάτων μεταξύ παραγωγών &amp; καταναλωτών (</a:t>
            </a:r>
            <a:r>
              <a:rPr lang="el-GR" dirty="0" smtClean="0"/>
              <a:t>χωρών) (πχ καφές).</a:t>
            </a:r>
            <a:endParaRPr lang="el-GR" dirty="0"/>
          </a:p>
          <a:p>
            <a:r>
              <a:rPr lang="el-GR" dirty="0"/>
              <a:t>Ρόλος ρυθμιστικών </a:t>
            </a:r>
            <a:r>
              <a:rPr lang="el-GR" dirty="0" smtClean="0"/>
              <a:t>αποθεμάτων.</a:t>
            </a:r>
            <a:endParaRPr lang="el-GR" dirty="0"/>
          </a:p>
          <a:p>
            <a:r>
              <a:rPr lang="el-GR" dirty="0"/>
              <a:t>Αν και όχι ιδιαίτερα υψηλό κόστος δεν έχουν πραγματοποιηθεί (πρόβλημα κινήτρων).</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39</a:t>
            </a:fld>
            <a:endParaRPr lang="el-GR" dirty="0"/>
          </a:p>
        </p:txBody>
      </p:sp>
    </p:spTree>
    <p:extLst>
      <p:ext uri="{BB962C8B-B14F-4D97-AF65-F5344CB8AC3E}">
        <p14:creationId xmlns:p14="http://schemas.microsoft.com/office/powerpoint/2010/main" val="2697510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r>
              <a:rPr lang="el-GR" dirty="0" smtClean="0"/>
              <a:t>Να κατανοηθεί η σχέση διεθνούς εμπορίου και ανάπτυξης. </a:t>
            </a:r>
          </a:p>
          <a:p>
            <a:r>
              <a:rPr lang="el-GR" dirty="0" smtClean="0"/>
              <a:t>Να παρουσιαστούν οι όροι εμπορίου και τα χαρακτηριστικά των εξαγωγών των αναπτυσσόμενων χωρών. </a:t>
            </a:r>
          </a:p>
          <a:p>
            <a:r>
              <a:rPr lang="el-GR" smtClean="0"/>
              <a:t>Να παρουσιαστούν η υποκατάσταση εισαγωγών και η προώθηση των εξαγωγών. </a:t>
            </a:r>
            <a:endParaRPr lang="el-GR" dirty="0" smtClean="0"/>
          </a:p>
        </p:txBody>
      </p:sp>
      <p:sp>
        <p:nvSpPr>
          <p:cNvPr id="4" name="Slide Number Placeholder 3"/>
          <p:cNvSpPr>
            <a:spLocks noGrp="1"/>
          </p:cNvSpPr>
          <p:nvPr>
            <p:ph type="sldNum" sz="quarter" idx="12"/>
          </p:nvPr>
        </p:nvSpPr>
        <p:spPr/>
        <p:txBody>
          <a:bodyPr/>
          <a:lstStyle/>
          <a:p>
            <a:fld id="{53C4726A-630D-4CB4-B088-BAB00F4188E9}" type="slidenum">
              <a:rPr lang="el-GR" smtClean="0"/>
              <a:pPr/>
              <a:t>4</a:t>
            </a:fld>
            <a:endParaRPr lang="el-GR" dirty="0"/>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Διακυμάνσεις και </a:t>
            </a:r>
            <a:r>
              <a:rPr lang="el-GR" dirty="0" smtClean="0"/>
              <a:t>ανάπτυξη (4 από 7)</a:t>
            </a:r>
            <a:endParaRPr lang="el-GR" dirty="0"/>
          </a:p>
        </p:txBody>
      </p:sp>
      <p:sp>
        <p:nvSpPr>
          <p:cNvPr id="3" name="Content Placeholder 2"/>
          <p:cNvSpPr>
            <a:spLocks noGrp="1"/>
          </p:cNvSpPr>
          <p:nvPr>
            <p:ph idx="1"/>
          </p:nvPr>
        </p:nvSpPr>
        <p:spPr/>
        <p:txBody>
          <a:bodyPr/>
          <a:lstStyle/>
          <a:p>
            <a:r>
              <a:rPr lang="el-GR" dirty="0"/>
              <a:t>Εναλλακτικά, συμφωνία περιορισμού προσφοράς εκ μέρους των παραγωγών (και συνακόλουθη αύξηση τιμών) </a:t>
            </a:r>
            <a:r>
              <a:rPr lang="el-GR" dirty="0" smtClean="0"/>
              <a:t>(πχ πετρέλαιο).</a:t>
            </a:r>
            <a:endParaRPr lang="el-GR" dirty="0"/>
          </a:p>
          <a:p>
            <a:r>
              <a:rPr lang="el-GR" dirty="0"/>
              <a:t>Συνέπειες αυτών των συμφωνιών για χώρες που δεν παράγουν τα αντίστοιχα προϊόντα (απόλυτη χειροτέρευση της θέσης τους).</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40</a:t>
            </a:fld>
            <a:endParaRPr lang="el-GR" dirty="0"/>
          </a:p>
        </p:txBody>
      </p:sp>
    </p:spTree>
    <p:extLst>
      <p:ext uri="{BB962C8B-B14F-4D97-AF65-F5344CB8AC3E}">
        <p14:creationId xmlns:p14="http://schemas.microsoft.com/office/powerpoint/2010/main" val="1719801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Διακυμάνσεις και </a:t>
            </a:r>
            <a:r>
              <a:rPr lang="el-GR" dirty="0" smtClean="0"/>
              <a:t>ανάπτυξη (5 από 7)</a:t>
            </a:r>
            <a:endParaRPr lang="el-GR" dirty="0"/>
          </a:p>
        </p:txBody>
      </p:sp>
      <p:sp>
        <p:nvSpPr>
          <p:cNvPr id="3" name="Content Placeholder 2"/>
          <p:cNvSpPr>
            <a:spLocks noGrp="1"/>
          </p:cNvSpPr>
          <p:nvPr>
            <p:ph idx="1"/>
          </p:nvPr>
        </p:nvSpPr>
        <p:spPr/>
        <p:txBody>
          <a:bodyPr>
            <a:normAutofit fontScale="70000" lnSpcReduction="20000"/>
          </a:bodyPr>
          <a:lstStyle/>
          <a:p>
            <a:r>
              <a:rPr lang="el-GR" dirty="0"/>
              <a:t>Όμως και μία απότομη βελτίωση των τιμών των εξαγώγιμων προϊόντων των ΑΧ μπορεί να βλάψει μακροχρόνια την οικονομία των ΑΧ (Dutch disease</a:t>
            </a:r>
            <a:r>
              <a:rPr lang="el-GR" dirty="0" smtClean="0"/>
              <a:t>). Π.χ. </a:t>
            </a:r>
            <a:r>
              <a:rPr lang="el-GR" dirty="0"/>
              <a:t>Νιγηρία, Μεξικό μετά τις αυξήσεις τιμών του OPEC.</a:t>
            </a:r>
          </a:p>
          <a:p>
            <a:r>
              <a:rPr lang="el-GR" dirty="0"/>
              <a:t>Απότομη αύξηση εσόδων από εξαγωγές </a:t>
            </a:r>
            <a:r>
              <a:rPr lang="el-GR" dirty="0" smtClean="0"/>
              <a:t>=&gt; </a:t>
            </a:r>
            <a:r>
              <a:rPr lang="el-GR" dirty="0"/>
              <a:t>πλεονάζουσα προσφορά συναλλάγματος </a:t>
            </a:r>
            <a:r>
              <a:rPr lang="el-GR" dirty="0" smtClean="0"/>
              <a:t>=&gt; </a:t>
            </a:r>
            <a:r>
              <a:rPr lang="el-GR" dirty="0"/>
              <a:t>ανατίμηση νομίσματος (πτώση πραγματικής συναλλαγματικής ισοτιμίας) </a:t>
            </a:r>
            <a:r>
              <a:rPr lang="el-GR" dirty="0" smtClean="0"/>
              <a:t>=&gt; </a:t>
            </a:r>
            <a:r>
              <a:rPr lang="el-GR" dirty="0"/>
              <a:t>αύξηση ζήτησης εισαγωγών και μη εμπορεύσιμων αγαθών (=&gt; πληθωρισμός), μείωση ανταγωνιστικότητας άλλων εξαγώγιμων αγαθών </a:t>
            </a:r>
            <a:br>
              <a:rPr lang="el-GR" dirty="0"/>
            </a:br>
            <a:r>
              <a:rPr lang="el-GR" dirty="0"/>
              <a:t>=&gt; χειροτέρευση εξωτερικού ισοζυγίου και υποχώρηση εγχώριας παραγωγής εμπορεύσιμων αγαθών των οποίων οι τιμές δεν αυξήθηκαν (πχ βιομηχανικά ή αγροτικά προϊόντα).</a:t>
            </a:r>
          </a:p>
          <a:p>
            <a:r>
              <a:rPr lang="el-GR" dirty="0"/>
              <a:t>Ιστορικά: περίπτωση Ισπανίας και Πορτογαλίας μετά την αποικιακή τους εξάπλωση και την εισροή πολυτίμων μετάλλων.</a:t>
            </a:r>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41</a:t>
            </a:fld>
            <a:endParaRPr lang="el-GR" dirty="0"/>
          </a:p>
        </p:txBody>
      </p:sp>
    </p:spTree>
    <p:extLst>
      <p:ext uri="{BB962C8B-B14F-4D97-AF65-F5344CB8AC3E}">
        <p14:creationId xmlns:p14="http://schemas.microsoft.com/office/powerpoint/2010/main" val="3782232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Διακυμάνσεις και </a:t>
            </a:r>
            <a:r>
              <a:rPr lang="el-GR" dirty="0" smtClean="0"/>
              <a:t>ανάπτυξη (6 από 7)</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42</a:t>
            </a:fld>
            <a:endParaRPr lang="el-GR" dirty="0"/>
          </a:p>
        </p:txBody>
      </p:sp>
      <p:pic>
        <p:nvPicPr>
          <p:cNvPr id="5" name="Picture 7" descr="Αφθονία φυσικών πόρων και οικονομική ανάπτυξη. " title="Διάγραμ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742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Διακυμάνσεις και </a:t>
            </a:r>
            <a:r>
              <a:rPr lang="el-GR" dirty="0" smtClean="0"/>
              <a:t>ανάπτυξη (7 από 7)</a:t>
            </a:r>
            <a:endParaRPr lang="el-GR" dirty="0"/>
          </a:p>
        </p:txBody>
      </p:sp>
      <p:sp>
        <p:nvSpPr>
          <p:cNvPr id="3" name="Content Placeholder 2"/>
          <p:cNvSpPr>
            <a:spLocks noGrp="1"/>
          </p:cNvSpPr>
          <p:nvPr>
            <p:ph idx="1"/>
          </p:nvPr>
        </p:nvSpPr>
        <p:spPr/>
        <p:txBody>
          <a:bodyPr>
            <a:normAutofit fontScale="85000" lnSpcReduction="10000"/>
          </a:bodyPr>
          <a:lstStyle/>
          <a:p>
            <a:r>
              <a:rPr lang="el-GR" dirty="0"/>
              <a:t>Τι μπορεί να κάνει η κυβέρνηση της ΑΧ;  </a:t>
            </a:r>
          </a:p>
          <a:p>
            <a:r>
              <a:rPr lang="el-GR" dirty="0"/>
              <a:t>"Αποστείρωση" της οικονομίας για αποφυγή </a:t>
            </a:r>
            <a:r>
              <a:rPr lang="el-GR" dirty="0" smtClean="0"/>
              <a:t>πληθωρισμού.</a:t>
            </a:r>
            <a:endParaRPr lang="el-GR" dirty="0"/>
          </a:p>
          <a:p>
            <a:r>
              <a:rPr lang="el-GR" dirty="0"/>
              <a:t>Παρεμπόδιση μεταβολής πραγματικής συναλλαγματικής ισοτιμίας μέσω μικρών διαδοχικών υποτιμήσεων στην αγορά </a:t>
            </a:r>
            <a:r>
              <a:rPr lang="el-GR" dirty="0" smtClean="0"/>
              <a:t>συναλλάγματος.</a:t>
            </a:r>
            <a:endParaRPr lang="el-GR" dirty="0"/>
          </a:p>
          <a:p>
            <a:r>
              <a:rPr lang="el-GR" dirty="0"/>
              <a:t>Περιοριστική νομισματική πολιτική / πλεονάσματα προϋπολογισμού και κυβερνητική "αποταμίευση" ώστε να ξοδευτούν αργότερα (αντικυκλική πολιτική</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43</a:t>
            </a:fld>
            <a:endParaRPr lang="el-GR" dirty="0"/>
          </a:p>
        </p:txBody>
      </p:sp>
    </p:spTree>
    <p:extLst>
      <p:ext uri="{BB962C8B-B14F-4D97-AF65-F5344CB8AC3E}">
        <p14:creationId xmlns:p14="http://schemas.microsoft.com/office/powerpoint/2010/main" val="3483698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Υποκατάσταση εισαγωγών</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a:t>5</a:t>
            </a:r>
            <a:r>
              <a:rPr lang="el-GR" b="1" dirty="0" smtClean="0"/>
              <a:t>: </a:t>
            </a:r>
            <a:r>
              <a:rPr lang="el-GR" dirty="0" smtClean="0"/>
              <a:t>Εκβιομηχάνιση και διεθνές εμπόριο</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0920974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(1 από 25)</a:t>
            </a:r>
            <a:endParaRPr lang="el-GR" dirty="0"/>
          </a:p>
        </p:txBody>
      </p:sp>
      <p:sp>
        <p:nvSpPr>
          <p:cNvPr id="3" name="Content Placeholder 2"/>
          <p:cNvSpPr>
            <a:spLocks noGrp="1"/>
          </p:cNvSpPr>
          <p:nvPr>
            <p:ph idx="1"/>
          </p:nvPr>
        </p:nvSpPr>
        <p:spPr/>
        <p:txBody>
          <a:bodyPr>
            <a:normAutofit fontScale="85000" lnSpcReduction="10000"/>
          </a:bodyPr>
          <a:lstStyle/>
          <a:p>
            <a:r>
              <a:rPr lang="el-GR" dirty="0"/>
              <a:t>Ιστορικά: </a:t>
            </a:r>
          </a:p>
          <a:p>
            <a:pPr lvl="1"/>
            <a:r>
              <a:rPr lang="el-GR" dirty="0"/>
              <a:t>Διαδικασία οικονομικής ανάπτυξης αρχικά εξαγωγή αγροτικών προϊόντων έντασης εργασίας ή </a:t>
            </a:r>
            <a:r>
              <a:rPr lang="el-GR" dirty="0" smtClean="0"/>
              <a:t>γης</a:t>
            </a:r>
            <a:r>
              <a:rPr lang="el-GR" dirty="0"/>
              <a:t>.</a:t>
            </a:r>
          </a:p>
          <a:p>
            <a:pPr lvl="1"/>
            <a:r>
              <a:rPr lang="el-GR" dirty="0"/>
              <a:t>Συσσώρευση κεφαλαίου, εκπαίδευση εργατικής δύναμης, εξάντληση επέκτασης εκμετάλλευσης φυσικών </a:t>
            </a:r>
            <a:r>
              <a:rPr lang="el-GR" dirty="0" smtClean="0"/>
              <a:t>πόρων</a:t>
            </a:r>
            <a:r>
              <a:rPr lang="el-GR" dirty="0"/>
              <a:t>.</a:t>
            </a:r>
          </a:p>
          <a:p>
            <a:pPr lvl="1"/>
            <a:r>
              <a:rPr lang="el-GR" dirty="0"/>
              <a:t>Νέες τεχνολογίες =&gt; σταδιακή στροφή στην παραγωγή βιομηχανικών προϊόντων αρχικά έντασης εργασίας, αργότερα έντασης κεφαλαίου.  </a:t>
            </a:r>
          </a:p>
          <a:p>
            <a:pPr lvl="1"/>
            <a:r>
              <a:rPr lang="el-GR" dirty="0"/>
              <a:t>Τι μπορεί να κάνει η κυβέρνηση της ΑΧ ώστε να επιταχύνει αυτή την, πολλές φορές, αργή διαδικασία;  (=&gt; υποκατάσταση εισαγωγών, προώθηση εξαγωγών</a:t>
            </a:r>
            <a:r>
              <a:rPr lang="el-GR" dirty="0" smtClean="0"/>
              <a:t>).</a:t>
            </a:r>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45</a:t>
            </a:fld>
            <a:endParaRPr lang="el-GR" dirty="0"/>
          </a:p>
        </p:txBody>
      </p:sp>
    </p:spTree>
    <p:extLst>
      <p:ext uri="{BB962C8B-B14F-4D97-AF65-F5344CB8AC3E}">
        <p14:creationId xmlns:p14="http://schemas.microsoft.com/office/powerpoint/2010/main" val="3730199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(2 από 25)</a:t>
            </a:r>
            <a:endParaRPr lang="el-GR" dirty="0"/>
          </a:p>
        </p:txBody>
      </p:sp>
      <p:sp>
        <p:nvSpPr>
          <p:cNvPr id="3" name="Content Placeholder 2"/>
          <p:cNvSpPr>
            <a:spLocks noGrp="1"/>
          </p:cNvSpPr>
          <p:nvPr>
            <p:ph idx="1"/>
          </p:nvPr>
        </p:nvSpPr>
        <p:spPr/>
        <p:txBody>
          <a:bodyPr>
            <a:normAutofit lnSpcReduction="10000"/>
          </a:bodyPr>
          <a:lstStyle/>
          <a:p>
            <a:r>
              <a:rPr lang="el-GR" dirty="0"/>
              <a:t>Υποκατάσταση εισαγωγών βιομηχανικών αγαθών από εγχωρίως παραγόμενα βιομηχανικά αγαθά (επιχειρήματα χειροτέρευσης όρων εμπορίου κλπ).</a:t>
            </a:r>
          </a:p>
          <a:p>
            <a:r>
              <a:rPr lang="el-GR" dirty="0"/>
              <a:t>Ανάπτυξη βιομηχανικών χωρών: όλες εκτός Αγγλίας ακλούθησαν σε κάποια φάση πολιτική υποκατάστασης εισαγωγών (ΗΠΑ, Γερμανία (θεωρητικά επιχειρήματα F. Lizst, Ρωσία, Ιαπωνία).</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46</a:t>
            </a:fld>
            <a:endParaRPr lang="el-GR" dirty="0"/>
          </a:p>
        </p:txBody>
      </p:sp>
    </p:spTree>
    <p:extLst>
      <p:ext uri="{BB962C8B-B14F-4D97-AF65-F5344CB8AC3E}">
        <p14:creationId xmlns:p14="http://schemas.microsoft.com/office/powerpoint/2010/main" val="2147731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(3 από 25)</a:t>
            </a:r>
            <a:endParaRPr lang="el-GR" dirty="0"/>
          </a:p>
        </p:txBody>
      </p:sp>
      <p:sp>
        <p:nvSpPr>
          <p:cNvPr id="3" name="Content Placeholder 2"/>
          <p:cNvSpPr>
            <a:spLocks noGrp="1"/>
          </p:cNvSpPr>
          <p:nvPr>
            <p:ph idx="1"/>
          </p:nvPr>
        </p:nvSpPr>
        <p:spPr/>
        <p:txBody>
          <a:bodyPr>
            <a:normAutofit lnSpcReduction="10000"/>
          </a:bodyPr>
          <a:lstStyle/>
          <a:p>
            <a:r>
              <a:rPr lang="el-GR" dirty="0"/>
              <a:t>Λογική εκβιομηχάνισης μέσω υποκατάστασης </a:t>
            </a:r>
            <a:r>
              <a:rPr lang="el-GR" dirty="0" smtClean="0"/>
              <a:t>εισαγωγών.</a:t>
            </a:r>
            <a:endParaRPr lang="el-GR" dirty="0"/>
          </a:p>
          <a:p>
            <a:r>
              <a:rPr lang="el-GR" dirty="0"/>
              <a:t>Εξέτασε που υπάρχει δυνητικά μεγάλη εσωτερική αγορά, διαθέσιμη (σχετικά απλή) τεχνολογία παραγωγής, ύψωσε δασμολογικά ή άλλα τείχη, υψηλότερο κόστος εισαγωγών, στροφή όρων εμπορίου υπέρ εγχωρίων παραγωγών (ή/και προσέλκυση ξένου κεφαλαίου</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47</a:t>
            </a:fld>
            <a:endParaRPr lang="el-GR" dirty="0"/>
          </a:p>
        </p:txBody>
      </p:sp>
    </p:spTree>
    <p:extLst>
      <p:ext uri="{BB962C8B-B14F-4D97-AF65-F5344CB8AC3E}">
        <p14:creationId xmlns:p14="http://schemas.microsoft.com/office/powerpoint/2010/main" val="2587636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(4 από 25)</a:t>
            </a:r>
            <a:endParaRPr lang="el-GR" dirty="0"/>
          </a:p>
        </p:txBody>
      </p:sp>
      <p:sp>
        <p:nvSpPr>
          <p:cNvPr id="3" name="Content Placeholder 2"/>
          <p:cNvSpPr>
            <a:spLocks noGrp="1"/>
          </p:cNvSpPr>
          <p:nvPr>
            <p:ph idx="1"/>
          </p:nvPr>
        </p:nvSpPr>
        <p:spPr/>
        <p:txBody>
          <a:bodyPr>
            <a:normAutofit lnSpcReduction="10000"/>
          </a:bodyPr>
          <a:lstStyle/>
          <a:p>
            <a:r>
              <a:rPr lang="el-GR" dirty="0"/>
              <a:t>Αρχικά παραγωγή απλών καταναλωτικών αγαθών (βιομηχανίες τροφίμων, ένδυσης, υπόδησης, υφαντουργίας κλπ), αργότερα διαρκή καταναλωτικά αγαθά και, ίσως, τελικά και κεφαλαιουχικά αγαθά (όμως οικονομίες κλίμακας - μέγεθος αγοράς).  </a:t>
            </a:r>
          </a:p>
          <a:p>
            <a:r>
              <a:rPr lang="el-GR" dirty="0"/>
              <a:t>Επιλεκτική πολιτική ανά (στενό) κλάδο παραγωγής, σταδιακή μείωση δασμών κλπ και στροφή σε βιομηχανικές εξαγωγές.</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48</a:t>
            </a:fld>
            <a:endParaRPr lang="el-GR" dirty="0"/>
          </a:p>
        </p:txBody>
      </p:sp>
    </p:spTree>
    <p:extLst>
      <p:ext uri="{BB962C8B-B14F-4D97-AF65-F5344CB8AC3E}">
        <p14:creationId xmlns:p14="http://schemas.microsoft.com/office/powerpoint/2010/main" val="958018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(5 από 25)</a:t>
            </a:r>
            <a:endParaRPr lang="el-GR" dirty="0"/>
          </a:p>
        </p:txBody>
      </p:sp>
      <p:sp>
        <p:nvSpPr>
          <p:cNvPr id="3" name="Content Placeholder 2"/>
          <p:cNvSpPr>
            <a:spLocks noGrp="1"/>
          </p:cNvSpPr>
          <p:nvPr>
            <p:ph idx="1"/>
          </p:nvPr>
        </p:nvSpPr>
        <p:spPr/>
        <p:txBody>
          <a:bodyPr>
            <a:normAutofit fontScale="92500"/>
          </a:bodyPr>
          <a:lstStyle/>
          <a:p>
            <a:r>
              <a:rPr lang="el-GR" dirty="0"/>
              <a:t>Θεωρητικό επιχείρημα: προστασία νηπιακής βιομηχανίας (infant industry argument).  </a:t>
            </a:r>
          </a:p>
          <a:p>
            <a:r>
              <a:rPr lang="el-GR" dirty="0"/>
              <a:t>Μεγάλο αρχικό κόστος επένδυσης και, κυρίως, κόστος εκμάθησης.  Άρα κατά τα αρχικά στάδια μη ανταγωνιστικό κόστος παραγωγής και, λόγω έλλειψης κατάλληλης αγοράς μακροπρόθεσμων κεφαλαίων αλλά και απροθυμίας καπιταλιστών να επενδύσουν σε τέτοιες επιχειρήσεις λόγω αβεβαιότητας, αυτές οι επενδύσεις δεν γίνονται. </a:t>
            </a:r>
          </a:p>
        </p:txBody>
      </p:sp>
      <p:sp>
        <p:nvSpPr>
          <p:cNvPr id="4" name="Slide Number Placeholder 3"/>
          <p:cNvSpPr>
            <a:spLocks noGrp="1"/>
          </p:cNvSpPr>
          <p:nvPr>
            <p:ph type="sldNum" sz="quarter" idx="12"/>
          </p:nvPr>
        </p:nvSpPr>
        <p:spPr/>
        <p:txBody>
          <a:bodyPr/>
          <a:lstStyle/>
          <a:p>
            <a:fld id="{53C4726A-630D-4CB4-B088-BAB00F4188E9}" type="slidenum">
              <a:rPr lang="el-GR" smtClean="0"/>
              <a:pPr/>
              <a:t>49</a:t>
            </a:fld>
            <a:endParaRPr lang="el-GR" dirty="0"/>
          </a:p>
        </p:txBody>
      </p:sp>
    </p:spTree>
    <p:extLst>
      <p:ext uri="{BB962C8B-B14F-4D97-AF65-F5344CB8AC3E}">
        <p14:creationId xmlns:p14="http://schemas.microsoft.com/office/powerpoint/2010/main" val="3722691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altLang="el-GR" dirty="0" smtClean="0"/>
              <a:t>Διεθνές εμπόριο και οικονομική ανάπτυξη.</a:t>
            </a:r>
          </a:p>
          <a:p>
            <a:r>
              <a:rPr lang="el-GR" altLang="el-GR" dirty="0" smtClean="0"/>
              <a:t>Χαρακτηριστικά εξαγωγών των ΑΧ.</a:t>
            </a:r>
          </a:p>
          <a:p>
            <a:r>
              <a:rPr lang="el-GR" altLang="el-GR" dirty="0" smtClean="0"/>
              <a:t>Όροι εμπορίου.</a:t>
            </a:r>
          </a:p>
          <a:p>
            <a:r>
              <a:rPr lang="el-GR" altLang="el-GR" dirty="0" smtClean="0"/>
              <a:t>Διακυμάνσεις και ανάπτυξη.</a:t>
            </a:r>
          </a:p>
          <a:p>
            <a:r>
              <a:rPr lang="el-GR" altLang="el-GR" dirty="0" smtClean="0"/>
              <a:t>Υποκατάσταση εισαγωγών.</a:t>
            </a:r>
          </a:p>
          <a:p>
            <a:r>
              <a:rPr lang="el-GR" altLang="el-GR" dirty="0" smtClean="0"/>
              <a:t>Προώθηση εξαγωγών. </a:t>
            </a:r>
            <a:endParaRPr lang="el-GR"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a:t>
            </a:fld>
            <a:endParaRPr lang="el-GR" dirty="0"/>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(6 από 25)</a:t>
            </a:r>
            <a:endParaRPr lang="el-GR" dirty="0"/>
          </a:p>
        </p:txBody>
      </p:sp>
      <p:sp>
        <p:nvSpPr>
          <p:cNvPr id="3" name="Content Placeholder 2"/>
          <p:cNvSpPr>
            <a:spLocks noGrp="1"/>
          </p:cNvSpPr>
          <p:nvPr>
            <p:ph idx="1"/>
          </p:nvPr>
        </p:nvSpPr>
        <p:spPr/>
        <p:txBody>
          <a:bodyPr/>
          <a:lstStyle/>
          <a:p>
            <a:r>
              <a:rPr lang="el-GR" dirty="0"/>
              <a:t>Κρατική παρέμβαση με αύξηση κόστους εισαγωγών (δασμοί κλπ).  </a:t>
            </a:r>
          </a:p>
          <a:p>
            <a:r>
              <a:rPr lang="el-GR" dirty="0"/>
              <a:t>Όμως, καθώς η παραγωγικότητα βελτιώνεται και το κόστος μειώνεται, μείωση προστασίας και στροφή στο διεθνές </a:t>
            </a:r>
            <a:r>
              <a:rPr lang="el-GR" dirty="0" smtClean="0"/>
              <a:t>εμπόριο.</a:t>
            </a:r>
            <a:endParaRPr lang="el-GR" dirty="0"/>
          </a:p>
          <a:p>
            <a:r>
              <a:rPr lang="el-GR" dirty="0"/>
              <a:t>Eρωτήματα πολιτικής </a:t>
            </a:r>
            <a:r>
              <a:rPr lang="el-GR" dirty="0" smtClean="0"/>
              <a:t>οικονομίας παρακάτω.</a:t>
            </a:r>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50</a:t>
            </a:fld>
            <a:endParaRPr lang="el-GR" dirty="0"/>
          </a:p>
        </p:txBody>
      </p:sp>
    </p:spTree>
    <p:extLst>
      <p:ext uri="{BB962C8B-B14F-4D97-AF65-F5344CB8AC3E}">
        <p14:creationId xmlns:p14="http://schemas.microsoft.com/office/powerpoint/2010/main" val="3650535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(7 από 25)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51</a:t>
            </a:fld>
            <a:endParaRPr lang="el-GR" dirty="0"/>
          </a:p>
        </p:txBody>
      </p:sp>
      <p:pic>
        <p:nvPicPr>
          <p:cNvPr id="5" name="Picture 7" descr="Ονομαστική δασμολογική προστασία." title="Γράφη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610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(8 από 25)</a:t>
            </a:r>
            <a:endParaRPr lang="el-GR" dirty="0"/>
          </a:p>
        </p:txBody>
      </p:sp>
      <p:sp>
        <p:nvSpPr>
          <p:cNvPr id="3" name="Content Placeholder 2"/>
          <p:cNvSpPr>
            <a:spLocks noGrp="1"/>
          </p:cNvSpPr>
          <p:nvPr>
            <p:ph idx="1"/>
          </p:nvPr>
        </p:nvSpPr>
        <p:spPr/>
        <p:txBody>
          <a:bodyPr>
            <a:normAutofit fontScale="77500" lnSpcReduction="20000"/>
          </a:bodyPr>
          <a:lstStyle/>
          <a:p>
            <a:r>
              <a:rPr lang="el-GR" dirty="0"/>
              <a:t>t% είναι η ονομαστική προστασία του κλάδου.  Αυτή ταυτίζεται με την πραγματική προστασία μόνο αν όλα τα στάδια παραγωγής του προϊόντος γίνονται στην ΑΧ και φορολογούνται με τον ίδιο συντελεστή.  Διαφορετικά, η πραγματική διαφέρει από την ονομαστική προστασία.</a:t>
            </a:r>
          </a:p>
          <a:p>
            <a:r>
              <a:rPr lang="el-GR" dirty="0"/>
              <a:t>Σε όλες σχεδόν τις χώρες φορολογείται πολύ βαρύτερα το τελικό προϊόν, από τους ενδιάμεσους συντελεστές ή/και τις πρώτες </a:t>
            </a:r>
            <a:r>
              <a:rPr lang="el-GR" dirty="0" smtClean="0"/>
              <a:t>ύλες.</a:t>
            </a:r>
            <a:endParaRPr lang="el-GR" dirty="0"/>
          </a:p>
          <a:p>
            <a:r>
              <a:rPr lang="el-GR" dirty="0"/>
              <a:t>Για να υπολογίσουμε την πραγματική προστασία (effective rate of protection) πρέπει να υπολογίσουμε τη διαφορά προστιθέμενης αξίας σε εγχώριες και διεθνείς τιμές ως ποσοστό της προστιθέμενης αξίας σε διεθνείς </a:t>
            </a:r>
            <a:r>
              <a:rPr lang="el-GR" dirty="0" smtClean="0"/>
              <a:t>τιμές.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52</a:t>
            </a:fld>
            <a:endParaRPr lang="el-GR" dirty="0"/>
          </a:p>
        </p:txBody>
      </p:sp>
    </p:spTree>
    <p:extLst>
      <p:ext uri="{BB962C8B-B14F-4D97-AF65-F5344CB8AC3E}">
        <p14:creationId xmlns:p14="http://schemas.microsoft.com/office/powerpoint/2010/main" val="3884851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(9 από 25)</a:t>
            </a:r>
            <a:endParaRPr lang="el-GR" dirty="0"/>
          </a:p>
        </p:txBody>
      </p:sp>
      <p:sp>
        <p:nvSpPr>
          <p:cNvPr id="3" name="Content Placeholder 2"/>
          <p:cNvSpPr>
            <a:spLocks noGrp="1"/>
          </p:cNvSpPr>
          <p:nvPr>
            <p:ph idx="1"/>
          </p:nvPr>
        </p:nvSpPr>
        <p:spPr/>
        <p:txBody>
          <a:bodyPr>
            <a:normAutofit/>
          </a:bodyPr>
          <a:lstStyle/>
          <a:p>
            <a:r>
              <a:rPr lang="en-GB" altLang="el-GR" dirty="0"/>
              <a:t>ERP =  [(</a:t>
            </a:r>
            <a:r>
              <a:rPr lang="en-GB" altLang="el-GR" dirty="0" err="1"/>
              <a:t>P</a:t>
            </a:r>
            <a:r>
              <a:rPr lang="en-GB" altLang="el-GR" baseline="-25000" dirty="0" err="1"/>
              <a:t>d</a:t>
            </a:r>
            <a:r>
              <a:rPr lang="en-GB" altLang="el-GR" dirty="0"/>
              <a:t> - C</a:t>
            </a:r>
            <a:r>
              <a:rPr lang="en-GB" altLang="el-GR" baseline="-25000" dirty="0"/>
              <a:t>d</a:t>
            </a:r>
            <a:r>
              <a:rPr lang="en-GB" altLang="el-GR" dirty="0"/>
              <a:t>) - (</a:t>
            </a:r>
            <a:r>
              <a:rPr lang="en-GB" altLang="el-GR" dirty="0" err="1"/>
              <a:t>P</a:t>
            </a:r>
            <a:r>
              <a:rPr lang="en-GB" altLang="el-GR" baseline="-25000" dirty="0" err="1"/>
              <a:t>w</a:t>
            </a:r>
            <a:r>
              <a:rPr lang="en-GB" altLang="el-GR" dirty="0"/>
              <a:t> - </a:t>
            </a:r>
            <a:r>
              <a:rPr lang="en-GB" altLang="el-GR" dirty="0" err="1"/>
              <a:t>C</a:t>
            </a:r>
            <a:r>
              <a:rPr lang="en-GB" altLang="el-GR" baseline="-25000" dirty="0" err="1"/>
              <a:t>w</a:t>
            </a:r>
            <a:r>
              <a:rPr lang="en-GB" altLang="el-GR" dirty="0"/>
              <a:t>)]/(</a:t>
            </a:r>
            <a:r>
              <a:rPr lang="en-GB" altLang="el-GR" dirty="0" err="1"/>
              <a:t>P</a:t>
            </a:r>
            <a:r>
              <a:rPr lang="en-GB" altLang="el-GR" baseline="-25000" dirty="0" err="1"/>
              <a:t>w</a:t>
            </a:r>
            <a:r>
              <a:rPr lang="en-GB" altLang="el-GR" dirty="0"/>
              <a:t> - </a:t>
            </a:r>
            <a:r>
              <a:rPr lang="en-GB" altLang="el-GR" dirty="0" err="1"/>
              <a:t>C</a:t>
            </a:r>
            <a:r>
              <a:rPr lang="en-GB" altLang="el-GR" baseline="-25000" dirty="0" err="1"/>
              <a:t>w</a:t>
            </a:r>
            <a:r>
              <a:rPr lang="en-GB" altLang="el-GR" dirty="0" smtClean="0"/>
              <a:t>)</a:t>
            </a:r>
            <a:r>
              <a:rPr lang="el-GR" altLang="el-GR" dirty="0" smtClean="0"/>
              <a:t> </a:t>
            </a:r>
            <a:r>
              <a:rPr lang="en-GB" altLang="el-GR" dirty="0" smtClean="0"/>
              <a:t>=   </a:t>
            </a:r>
            <a:r>
              <a:rPr lang="en-GB" altLang="el-GR" dirty="0"/>
              <a:t>[</a:t>
            </a:r>
            <a:r>
              <a:rPr lang="en-GB" altLang="el-GR" dirty="0" err="1"/>
              <a:t>P</a:t>
            </a:r>
            <a:r>
              <a:rPr lang="en-GB" altLang="el-GR" baseline="-25000" dirty="0" err="1"/>
              <a:t>w</a:t>
            </a:r>
            <a:r>
              <a:rPr lang="en-GB" altLang="el-GR" dirty="0"/>
              <a:t>(1+t</a:t>
            </a:r>
            <a:r>
              <a:rPr lang="en-GB" altLang="el-GR" baseline="-25000" dirty="0"/>
              <a:t>0</a:t>
            </a:r>
            <a:r>
              <a:rPr lang="en-GB" altLang="el-GR" dirty="0"/>
              <a:t>) - </a:t>
            </a:r>
            <a:r>
              <a:rPr lang="en-GB" altLang="el-GR" dirty="0" err="1"/>
              <a:t>C</a:t>
            </a:r>
            <a:r>
              <a:rPr lang="en-GB" altLang="el-GR" baseline="-25000" dirty="0" err="1"/>
              <a:t>w</a:t>
            </a:r>
            <a:r>
              <a:rPr lang="en-GB" altLang="el-GR" dirty="0"/>
              <a:t>(1+t</a:t>
            </a:r>
            <a:r>
              <a:rPr lang="en-GB" altLang="el-GR" baseline="-25000" dirty="0"/>
              <a:t>i</a:t>
            </a:r>
            <a:r>
              <a:rPr lang="en-GB" altLang="el-GR" dirty="0"/>
              <a:t>) - (</a:t>
            </a:r>
            <a:r>
              <a:rPr lang="en-GB" altLang="el-GR" dirty="0" err="1"/>
              <a:t>P</a:t>
            </a:r>
            <a:r>
              <a:rPr lang="en-GB" altLang="el-GR" baseline="-25000" dirty="0" err="1"/>
              <a:t>w</a:t>
            </a:r>
            <a:r>
              <a:rPr lang="en-GB" altLang="el-GR" dirty="0"/>
              <a:t> - </a:t>
            </a:r>
            <a:r>
              <a:rPr lang="en-GB" altLang="el-GR" dirty="0" err="1"/>
              <a:t>C</a:t>
            </a:r>
            <a:r>
              <a:rPr lang="en-GB" altLang="el-GR" baseline="-25000" dirty="0" err="1"/>
              <a:t>w</a:t>
            </a:r>
            <a:r>
              <a:rPr lang="en-GB" altLang="el-GR" dirty="0"/>
              <a:t>)]/(</a:t>
            </a:r>
            <a:r>
              <a:rPr lang="en-GB" altLang="el-GR" dirty="0" err="1"/>
              <a:t>P</a:t>
            </a:r>
            <a:r>
              <a:rPr lang="en-GB" altLang="el-GR" baseline="-25000" dirty="0" err="1"/>
              <a:t>w</a:t>
            </a:r>
            <a:r>
              <a:rPr lang="en-GB" altLang="el-GR" dirty="0"/>
              <a:t> - </a:t>
            </a:r>
            <a:r>
              <a:rPr lang="en-GB" altLang="el-GR" dirty="0" err="1"/>
              <a:t>C</a:t>
            </a:r>
            <a:r>
              <a:rPr lang="en-GB" altLang="el-GR" baseline="-25000" dirty="0" err="1"/>
              <a:t>w</a:t>
            </a:r>
            <a:r>
              <a:rPr lang="en-GB" altLang="el-GR" dirty="0" smtClean="0"/>
              <a:t>)</a:t>
            </a:r>
            <a:r>
              <a:rPr lang="el-GR" altLang="el-GR" dirty="0" smtClean="0"/>
              <a:t>=(</a:t>
            </a:r>
            <a:r>
              <a:rPr lang="el-GR" altLang="el-GR" dirty="0"/>
              <a:t>P</a:t>
            </a:r>
            <a:r>
              <a:rPr lang="el-GR" altLang="el-GR" baseline="-25000" dirty="0"/>
              <a:t>w</a:t>
            </a:r>
            <a:r>
              <a:rPr lang="el-GR" altLang="el-GR" dirty="0"/>
              <a:t>t</a:t>
            </a:r>
            <a:r>
              <a:rPr lang="el-GR" altLang="el-GR" baseline="-25000" dirty="0"/>
              <a:t>0</a:t>
            </a:r>
            <a:r>
              <a:rPr lang="el-GR" altLang="el-GR" dirty="0"/>
              <a:t> - C</a:t>
            </a:r>
            <a:r>
              <a:rPr lang="el-GR" altLang="el-GR" baseline="-25000" dirty="0"/>
              <a:t>w</a:t>
            </a:r>
            <a:r>
              <a:rPr lang="el-GR" altLang="el-GR" dirty="0"/>
              <a:t>t</a:t>
            </a:r>
            <a:r>
              <a:rPr lang="el-GR" altLang="el-GR" baseline="-25000" dirty="0"/>
              <a:t>i</a:t>
            </a:r>
            <a:r>
              <a:rPr lang="el-GR" altLang="el-GR" dirty="0"/>
              <a:t>)/(P</a:t>
            </a:r>
            <a:r>
              <a:rPr lang="el-GR" altLang="el-GR" baseline="-25000" dirty="0"/>
              <a:t>w</a:t>
            </a:r>
            <a:r>
              <a:rPr lang="el-GR" altLang="el-GR" dirty="0"/>
              <a:t> - C</a:t>
            </a:r>
            <a:r>
              <a:rPr lang="el-GR" altLang="el-GR" baseline="-25000" dirty="0"/>
              <a:t>w</a:t>
            </a:r>
            <a:r>
              <a:rPr lang="el-GR" altLang="el-GR" dirty="0" smtClean="0"/>
              <a:t>).</a:t>
            </a:r>
            <a:endParaRPr lang="el-GR" altLang="el-GR" dirty="0"/>
          </a:p>
          <a:p>
            <a:r>
              <a:rPr lang="el-GR" altLang="el-GR" dirty="0"/>
              <a:t> Ή</a:t>
            </a:r>
            <a:r>
              <a:rPr lang="el-GR" altLang="el-GR" dirty="0" smtClean="0"/>
              <a:t>, </a:t>
            </a:r>
            <a:r>
              <a:rPr lang="el-GR" altLang="el-GR" dirty="0"/>
              <a:t>ορίζοντας a=P</a:t>
            </a:r>
            <a:r>
              <a:rPr lang="el-GR" altLang="el-GR" baseline="-25000" dirty="0"/>
              <a:t>w</a:t>
            </a:r>
            <a:r>
              <a:rPr lang="el-GR" altLang="el-GR" dirty="0"/>
              <a:t>/C</a:t>
            </a:r>
            <a:r>
              <a:rPr lang="el-GR" altLang="el-GR" baseline="-25000" dirty="0"/>
              <a:t>w</a:t>
            </a:r>
            <a:r>
              <a:rPr lang="el-GR" altLang="el-GR" dirty="0"/>
              <a:t> και υποθέτοντας ότι υπάρχουν πολλοί συντελεστές με διαφορετική ο καθένας δασμολογική </a:t>
            </a:r>
            <a:r>
              <a:rPr lang="el-GR" altLang="el-GR" dirty="0" smtClean="0"/>
              <a:t>προστασία:      ERP</a:t>
            </a:r>
            <a:r>
              <a:rPr lang="el-GR" altLang="el-GR" dirty="0"/>
              <a:t>	=   (t</a:t>
            </a:r>
            <a:r>
              <a:rPr lang="el-GR" altLang="el-GR" baseline="-25000" dirty="0"/>
              <a:t>0</a:t>
            </a:r>
            <a:r>
              <a:rPr lang="el-GR" altLang="el-GR" dirty="0"/>
              <a:t> - Σ</a:t>
            </a:r>
            <a:r>
              <a:rPr lang="el-GR" altLang="el-GR" baseline="-25000" dirty="0"/>
              <a:t>i</a:t>
            </a:r>
            <a:r>
              <a:rPr lang="el-GR" altLang="el-GR" dirty="0"/>
              <a:t>a</a:t>
            </a:r>
            <a:r>
              <a:rPr lang="el-GR" altLang="el-GR" baseline="-25000" dirty="0"/>
              <a:t>i</a:t>
            </a:r>
            <a:r>
              <a:rPr lang="el-GR" altLang="el-GR" dirty="0"/>
              <a:t>t</a:t>
            </a:r>
            <a:r>
              <a:rPr lang="el-GR" altLang="el-GR" baseline="-25000" dirty="0"/>
              <a:t>i</a:t>
            </a:r>
            <a:r>
              <a:rPr lang="el-GR" altLang="el-GR" dirty="0"/>
              <a:t>)/(1 - Σ</a:t>
            </a:r>
            <a:r>
              <a:rPr lang="el-GR" altLang="el-GR" baseline="-25000" dirty="0"/>
              <a:t>i</a:t>
            </a:r>
            <a:r>
              <a:rPr lang="el-GR" altLang="el-GR" dirty="0"/>
              <a:t>a</a:t>
            </a:r>
            <a:r>
              <a:rPr lang="el-GR" altLang="el-GR" baseline="-25000" dirty="0"/>
              <a:t>i</a:t>
            </a:r>
            <a:r>
              <a:rPr lang="el-GR" altLang="el-GR" dirty="0" smtClean="0"/>
              <a:t>).</a:t>
            </a:r>
            <a:endParaRPr lang="el-GR" alt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53</a:t>
            </a:fld>
            <a:endParaRPr lang="el-GR" dirty="0"/>
          </a:p>
        </p:txBody>
      </p:sp>
    </p:spTree>
    <p:extLst>
      <p:ext uri="{BB962C8B-B14F-4D97-AF65-F5344CB8AC3E}">
        <p14:creationId xmlns:p14="http://schemas.microsoft.com/office/powerpoint/2010/main" val="23915060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(10 από 25)</a:t>
            </a:r>
            <a:endParaRPr lang="el-GR" dirty="0"/>
          </a:p>
        </p:txBody>
      </p:sp>
      <p:sp>
        <p:nvSpPr>
          <p:cNvPr id="3" name="Content Placeholder 2"/>
          <p:cNvSpPr>
            <a:spLocks noGrp="1"/>
          </p:cNvSpPr>
          <p:nvPr>
            <p:ph idx="1"/>
          </p:nvPr>
        </p:nvSpPr>
        <p:spPr/>
        <p:txBody>
          <a:bodyPr/>
          <a:lstStyle/>
          <a:p>
            <a:r>
              <a:rPr lang="el-GR" dirty="0"/>
              <a:t>Οι επιδοτήσεις υπολογίζονται ως αρνητικοί δασμοί.  </a:t>
            </a:r>
          </a:p>
          <a:p>
            <a:r>
              <a:rPr lang="el-GR" dirty="0"/>
              <a:t>Υπάρχει και πληρέστερος ορισμός της πραγματικής προστασίας που λαμβάνει υπόψη του και τις ατέλειες στις αγορές παραγωγικών συντελεστών στις ΑΧ και υπολογίζει την πραγματική προστασία χρησιμοποιώντας σκιώδεις </a:t>
            </a:r>
            <a:r>
              <a:rPr lang="el-GR" dirty="0" smtClean="0"/>
              <a:t>τιμές.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54</a:t>
            </a:fld>
            <a:endParaRPr lang="el-GR" dirty="0"/>
          </a:p>
        </p:txBody>
      </p:sp>
    </p:spTree>
    <p:extLst>
      <p:ext uri="{BB962C8B-B14F-4D97-AF65-F5344CB8AC3E}">
        <p14:creationId xmlns:p14="http://schemas.microsoft.com/office/powerpoint/2010/main" val="3567951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(11 από 25)</a:t>
            </a:r>
            <a:endParaRPr lang="el-GR" dirty="0"/>
          </a:p>
        </p:txBody>
      </p:sp>
      <p:sp>
        <p:nvSpPr>
          <p:cNvPr id="3" name="Content Placeholder 2"/>
          <p:cNvSpPr>
            <a:spLocks noGrp="1"/>
          </p:cNvSpPr>
          <p:nvPr>
            <p:ph idx="1"/>
          </p:nvPr>
        </p:nvSpPr>
        <p:spPr/>
        <p:txBody>
          <a:bodyPr>
            <a:normAutofit fontScale="85000" lnSpcReduction="20000"/>
          </a:bodyPr>
          <a:lstStyle/>
          <a:p>
            <a:r>
              <a:rPr lang="el-GR" dirty="0"/>
              <a:t>Παράδειγμα: Ένα τόπι υφάσματος στις διεθνείς αγορές κοστίζει $100 ενώ το απαιτούμενο για την παραγωγή του μαλλί κοστίζει $60.  (Προστιθέμενη αξία σε όρους διεθνών τιμών: $40).  Αν η κυβέρνηση επιβάλει δασμό 10% τόσο στο ύφασμα όσο και στο </a:t>
            </a:r>
            <a:r>
              <a:rPr lang="el-GR" dirty="0" smtClean="0"/>
              <a:t>μαλλί: EPR </a:t>
            </a:r>
            <a:r>
              <a:rPr lang="el-GR" dirty="0"/>
              <a:t>= [100*0.1 - 60*0.1]/(100-60) = 10</a:t>
            </a:r>
            <a:r>
              <a:rPr lang="el-GR" dirty="0" smtClean="0"/>
              <a:t>%.</a:t>
            </a:r>
            <a:endParaRPr lang="el-GR" dirty="0"/>
          </a:p>
          <a:p>
            <a:r>
              <a:rPr lang="el-GR" dirty="0" smtClean="0"/>
              <a:t>Αν </a:t>
            </a:r>
            <a:r>
              <a:rPr lang="el-GR" dirty="0"/>
              <a:t>όμως η εισαγωγή μαλλιού είναι αδασμολόγητη, </a:t>
            </a:r>
            <a:r>
              <a:rPr lang="el-GR" dirty="0" smtClean="0"/>
              <a:t>τότε: EPR </a:t>
            </a:r>
            <a:r>
              <a:rPr lang="el-GR" dirty="0"/>
              <a:t>= 100*0.1/40 = 25</a:t>
            </a:r>
            <a:r>
              <a:rPr lang="el-GR" dirty="0" smtClean="0"/>
              <a:t>%.</a:t>
            </a:r>
            <a:endParaRPr lang="el-GR" dirty="0"/>
          </a:p>
          <a:p>
            <a:r>
              <a:rPr lang="el-GR" dirty="0" smtClean="0"/>
              <a:t>Αν </a:t>
            </a:r>
            <a:r>
              <a:rPr lang="el-GR" dirty="0"/>
              <a:t>ο δασμός επί των πρώτων υλών διατηρηθεί στο 10%, αλλά ο δασμός επί του τελικού προϊόντος αυξηθεί στο </a:t>
            </a:r>
            <a:r>
              <a:rPr lang="el-GR" dirty="0" smtClean="0"/>
              <a:t>20%: EPR </a:t>
            </a:r>
            <a:r>
              <a:rPr lang="el-GR" dirty="0"/>
              <a:t>= [100*0.2 - 60*0.1]/(100-60) = (20-6)/40 = 35%</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55</a:t>
            </a:fld>
            <a:endParaRPr lang="el-GR" dirty="0"/>
          </a:p>
        </p:txBody>
      </p:sp>
    </p:spTree>
    <p:extLst>
      <p:ext uri="{BB962C8B-B14F-4D97-AF65-F5344CB8AC3E}">
        <p14:creationId xmlns:p14="http://schemas.microsoft.com/office/powerpoint/2010/main" val="5398068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(12 από 25)</a:t>
            </a:r>
            <a:endParaRPr lang="el-GR" dirty="0"/>
          </a:p>
        </p:txBody>
      </p:sp>
      <p:sp>
        <p:nvSpPr>
          <p:cNvPr id="3" name="Content Placeholder 2"/>
          <p:cNvSpPr>
            <a:spLocks noGrp="1"/>
          </p:cNvSpPr>
          <p:nvPr>
            <p:ph idx="1"/>
          </p:nvPr>
        </p:nvSpPr>
        <p:spPr/>
        <p:txBody>
          <a:bodyPr/>
          <a:lstStyle/>
          <a:p>
            <a:r>
              <a:rPr lang="el-GR" dirty="0"/>
              <a:t>Επομένως, όσο χαμηλότερη η εγχώρια συμμετοχή στην τελική προστιθέμενη αξία, όσο υψηλότεροι οι δασμοί στα τελικά προϊόντα και όσο πιo χαμηλοί οι δασμοί στις πρώτες ύλες και τα ενδιάμεσα αγαθά, τόσο υψηλότερη η πραγματική προστασία.</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56</a:t>
            </a:fld>
            <a:endParaRPr lang="el-GR" dirty="0"/>
          </a:p>
        </p:txBody>
      </p:sp>
    </p:spTree>
    <p:extLst>
      <p:ext uri="{BB962C8B-B14F-4D97-AF65-F5344CB8AC3E}">
        <p14:creationId xmlns:p14="http://schemas.microsoft.com/office/powerpoint/2010/main" val="1375968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(13 από 25)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57</a:t>
            </a:fld>
            <a:endParaRPr lang="el-GR" dirty="0"/>
          </a:p>
        </p:txBody>
      </p:sp>
      <p:pic>
        <p:nvPicPr>
          <p:cNvPr id="5" name="Picture 3" descr="Μέσο (μη σταθμισμένο) επίπεδο δασμών ανά περιοχή. " title="Γράφη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0959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(14 από 25)</a:t>
            </a:r>
            <a:endParaRPr lang="el-GR" dirty="0"/>
          </a:p>
        </p:txBody>
      </p:sp>
      <p:sp>
        <p:nvSpPr>
          <p:cNvPr id="3" name="Content Placeholder 2"/>
          <p:cNvSpPr>
            <a:spLocks noGrp="1"/>
          </p:cNvSpPr>
          <p:nvPr>
            <p:ph idx="1"/>
          </p:nvPr>
        </p:nvSpPr>
        <p:spPr/>
        <p:txBody>
          <a:bodyPr/>
          <a:lstStyle/>
          <a:p>
            <a:r>
              <a:rPr lang="el-GR" dirty="0"/>
              <a:t>Υψηλή προστασία =&gt; υψηλά κέρδη (και μισθοί στον τομέα υποκατάστασης εισαγωγών;) =&gt; μεγάλη αναποτελεσματικότητα =&gt; σπατάλη </a:t>
            </a:r>
            <a:r>
              <a:rPr lang="el-GR" dirty="0" smtClean="0"/>
              <a:t>πόρων.</a:t>
            </a:r>
            <a:endParaRPr lang="el-GR" dirty="0"/>
          </a:p>
          <a:p>
            <a:r>
              <a:rPr lang="el-GR" dirty="0"/>
              <a:t>Υψηλή προστασία σε καταναλωτικά αγαθά, χαμηλή σε κεφαλαιουχικά και γεωργία (συχνά αρνητική προστασία</a:t>
            </a:r>
            <a:r>
              <a:rPr lang="el-GR" dirty="0" smtClean="0"/>
              <a:t>).</a:t>
            </a:r>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58</a:t>
            </a:fld>
            <a:endParaRPr lang="el-GR" dirty="0"/>
          </a:p>
        </p:txBody>
      </p:sp>
    </p:spTree>
    <p:extLst>
      <p:ext uri="{BB962C8B-B14F-4D97-AF65-F5344CB8AC3E}">
        <p14:creationId xmlns:p14="http://schemas.microsoft.com/office/powerpoint/2010/main" val="15949111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(15 από 25)</a:t>
            </a:r>
            <a:endParaRPr lang="el-GR" dirty="0"/>
          </a:p>
        </p:txBody>
      </p:sp>
      <p:sp>
        <p:nvSpPr>
          <p:cNvPr id="3" name="Content Placeholder 2"/>
          <p:cNvSpPr>
            <a:spLocks noGrp="1"/>
          </p:cNvSpPr>
          <p:nvPr>
            <p:ph idx="1"/>
          </p:nvPr>
        </p:nvSpPr>
        <p:spPr/>
        <p:txBody>
          <a:bodyPr>
            <a:normAutofit fontScale="92500" lnSpcReduction="10000"/>
          </a:bodyPr>
          <a:lstStyle/>
          <a:p>
            <a:r>
              <a:rPr lang="el-GR" dirty="0"/>
              <a:t>Άλλος τύπος προστατευτισμού στις ΑΧ (και όχι μόνο) οι ποσοστώσεις (quotas).  Λειτουργούν όπως και οι δασμοί.  Διαφέρουν όμως σε δύο σημαντικούς τομείς:</a:t>
            </a:r>
          </a:p>
          <a:p>
            <a:pPr lvl="1"/>
            <a:r>
              <a:rPr lang="el-GR" dirty="0"/>
              <a:t>Η κυβέρνηση δεν συλλέγει τα έσοδα από τους δασμούς (τους συλλέγουν οι εισαγωγείς) - αν και αυτό μπορεί να τροποποιηθεί με </a:t>
            </a:r>
            <a:r>
              <a:rPr lang="el-GR" dirty="0" smtClean="0"/>
              <a:t>δημοπρασίες.</a:t>
            </a:r>
            <a:endParaRPr lang="el-GR" dirty="0"/>
          </a:p>
          <a:p>
            <a:pPr lvl="1"/>
            <a:r>
              <a:rPr lang="el-GR" dirty="0"/>
              <a:t>Όμως στις περισσότερες ΑΧ οι άδειες εισαγωγής απλώς δίνονται σε "ημέτερους" με αδιαφανείς διαδικασίες (rent seeking activities</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59</a:t>
            </a:fld>
            <a:endParaRPr lang="el-GR" dirty="0"/>
          </a:p>
        </p:txBody>
      </p:sp>
    </p:spTree>
    <p:extLst>
      <p:ext uri="{BB962C8B-B14F-4D97-AF65-F5344CB8AC3E}">
        <p14:creationId xmlns:p14="http://schemas.microsoft.com/office/powerpoint/2010/main" val="546258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Διεθνές εμπόριο και οικονομική ανάπτυξης</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a:t>5</a:t>
            </a:r>
            <a:r>
              <a:rPr lang="el-GR" b="1" dirty="0" smtClean="0"/>
              <a:t>: </a:t>
            </a:r>
            <a:r>
              <a:rPr lang="el-GR" dirty="0" smtClean="0"/>
              <a:t>Εκβιομηχάνιση και διεθνές εμπόριο</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11146996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(16 από 25)</a:t>
            </a:r>
            <a:endParaRPr lang="el-GR" dirty="0"/>
          </a:p>
        </p:txBody>
      </p:sp>
      <p:sp>
        <p:nvSpPr>
          <p:cNvPr id="3" name="Content Placeholder 2"/>
          <p:cNvSpPr>
            <a:spLocks noGrp="1"/>
          </p:cNvSpPr>
          <p:nvPr>
            <p:ph idx="1"/>
          </p:nvPr>
        </p:nvSpPr>
        <p:spPr/>
        <p:txBody>
          <a:bodyPr/>
          <a:lstStyle/>
          <a:p>
            <a:r>
              <a:rPr lang="el-GR" altLang="el-GR" dirty="0"/>
              <a:t>Σε πολλές ΑΧ ο προστατευόμενος κλάδος είναι "μονοπωλιακός" (ένας μόνο παραγωγός).  Με δασμούς η τιμή του προϊόντος είναι P</a:t>
            </a:r>
            <a:r>
              <a:rPr lang="el-GR" altLang="el-GR" baseline="-25000" dirty="0"/>
              <a:t>w</a:t>
            </a:r>
            <a:r>
              <a:rPr lang="el-GR" altLang="el-GR" dirty="0"/>
              <a:t>(1+t).  Με ποσοστώσεις ο μονοπωλητής απλώς θέτει MR=MC και η τιμή υπερβαίνει το P</a:t>
            </a:r>
            <a:r>
              <a:rPr lang="el-GR" altLang="el-GR" baseline="-25000" dirty="0"/>
              <a:t>w</a:t>
            </a:r>
            <a:r>
              <a:rPr lang="el-GR" altLang="el-GR" dirty="0"/>
              <a:t>(1+t) - το MR είναι τώρα </a:t>
            </a:r>
            <a:r>
              <a:rPr lang="el-GR" altLang="el-GR" dirty="0" smtClean="0"/>
              <a:t>διαφορετικό.</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60</a:t>
            </a:fld>
            <a:endParaRPr lang="el-GR" dirty="0"/>
          </a:p>
        </p:txBody>
      </p:sp>
    </p:spTree>
    <p:extLst>
      <p:ext uri="{BB962C8B-B14F-4D97-AF65-F5344CB8AC3E}">
        <p14:creationId xmlns:p14="http://schemas.microsoft.com/office/powerpoint/2010/main" val="1070391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(17 από 25)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61</a:t>
            </a:fld>
            <a:endParaRPr lang="el-GR" dirty="0"/>
          </a:p>
        </p:txBody>
      </p:sp>
      <p:pic>
        <p:nvPicPr>
          <p:cNvPr id="5" name="Picture 2" descr="Επίδραση δασμών στην τιμή και ποσότητα ισορροπίας." title="Διάγραμμα"/>
          <p:cNvPicPr>
            <a:picLocks noGrp="1" noChangeAspect="1" noChangeArrowheads="1"/>
          </p:cNvPicPr>
          <p:nvPr>
            <p:ph idx="1"/>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611336" y="1417638"/>
            <a:ext cx="5921328" cy="3699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1756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(18 από 25)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62</a:t>
            </a:fld>
            <a:endParaRPr lang="el-GR" dirty="0"/>
          </a:p>
        </p:txBody>
      </p:sp>
      <p:sp>
        <p:nvSpPr>
          <p:cNvPr id="3" name="Content Placeholder 2"/>
          <p:cNvSpPr>
            <a:spLocks noGrp="1"/>
          </p:cNvSpPr>
          <p:nvPr>
            <p:ph idx="1"/>
          </p:nvPr>
        </p:nvSpPr>
        <p:spPr/>
        <p:txBody>
          <a:bodyPr/>
          <a:lstStyle/>
          <a:p>
            <a:r>
              <a:rPr lang="el-GR" dirty="0"/>
              <a:t>Επίσης, εθελοντικές συμφωνίες περιορισμού των εξαγωγών VERs - ακόμα περισσότερο ζημιογόνες για τις ΑΧ - όμως, όχι ιδιαίτερα συνηθισμένο φαινόμενο στις </a:t>
            </a:r>
            <a:r>
              <a:rPr lang="el-GR" dirty="0" smtClean="0"/>
              <a:t>ΑΧ.</a:t>
            </a:r>
            <a:endParaRPr lang="el-GR" dirty="0"/>
          </a:p>
          <a:p>
            <a:r>
              <a:rPr lang="el-GR" dirty="0"/>
              <a:t>Επομένως, στην πράξη έχει πολύ μεγάλη σημασία ο τρόπος με τον οποίο θα προστατευτεί ένας κλάδος παραγωγής.</a:t>
            </a:r>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2591619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(19 από 25)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63</a:t>
            </a:fld>
            <a:endParaRPr lang="el-GR" dirty="0"/>
          </a:p>
        </p:txBody>
      </p:sp>
      <p:sp>
        <p:nvSpPr>
          <p:cNvPr id="3" name="Content Placeholder 2"/>
          <p:cNvSpPr>
            <a:spLocks noGrp="1"/>
          </p:cNvSpPr>
          <p:nvPr>
            <p:ph idx="1"/>
          </p:nvPr>
        </p:nvSpPr>
        <p:spPr/>
        <p:txBody>
          <a:bodyPr>
            <a:normAutofit fontScale="92500"/>
          </a:bodyPr>
          <a:lstStyle/>
          <a:p>
            <a:r>
              <a:rPr lang="el-GR" dirty="0"/>
              <a:t>Σημαντικότατη η παρέμβαση της κυβέρνησης στο χώρο της συναλλαγματικής ισοτιμίας.</a:t>
            </a:r>
          </a:p>
          <a:p>
            <a:r>
              <a:rPr lang="el-GR" dirty="0"/>
              <a:t>Όταν επιβάλλονται προστατευτικά μέτρα η καμπύλη ζήτησης μετακινείται προς τα αριστερά (οι εισαγωγές γίνονται λιγότερο ανταγωνιστικές στην εγχώρια αγορά και, επομένως, οι εισαγωγείς ζητούν λιγότερο συνάλλαγμα για τη χρηματοδότηση εισαγωγών). </a:t>
            </a:r>
          </a:p>
          <a:p>
            <a:r>
              <a:rPr lang="el-GR" dirty="0" smtClean="0"/>
              <a:t>Πρώτο </a:t>
            </a:r>
            <a:r>
              <a:rPr lang="el-GR" dirty="0"/>
              <a:t>αποτέλεσμα: "τιμωρία" </a:t>
            </a:r>
            <a:r>
              <a:rPr lang="el-GR" dirty="0" smtClean="0"/>
              <a:t>εξαγωγέων.</a:t>
            </a:r>
            <a:endParaRPr lang="el-GR" dirty="0"/>
          </a:p>
          <a:p>
            <a:endParaRPr lang="el-GR" dirty="0"/>
          </a:p>
        </p:txBody>
      </p:sp>
    </p:spTree>
    <p:extLst>
      <p:ext uri="{BB962C8B-B14F-4D97-AF65-F5344CB8AC3E}">
        <p14:creationId xmlns:p14="http://schemas.microsoft.com/office/powerpoint/2010/main" val="18506049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(20 από 25)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64</a:t>
            </a:fld>
            <a:endParaRPr lang="el-GR" dirty="0"/>
          </a:p>
        </p:txBody>
      </p:sp>
      <p:sp>
        <p:nvSpPr>
          <p:cNvPr id="3" name="Content Placeholder 2"/>
          <p:cNvSpPr>
            <a:spLocks noGrp="1"/>
          </p:cNvSpPr>
          <p:nvPr>
            <p:ph idx="1"/>
          </p:nvPr>
        </p:nvSpPr>
        <p:spPr/>
        <p:txBody>
          <a:bodyPr>
            <a:normAutofit fontScale="92500" lnSpcReduction="10000"/>
          </a:bodyPr>
          <a:lstStyle/>
          <a:p>
            <a:r>
              <a:rPr lang="el-GR" dirty="0"/>
              <a:t>Όμως, συνήθως, η συναλλαγματική ισοτιμία είναι ακόμα χαμηλότερη.  Μετά την πρώτη φάση επέκτασης της εγχώριας παραγωγής και αύξησης του εισοδήματος αυξάνει η ζήτηση για εισαγωγές (βοηθάει και η χαμηλή συναλλαγματική ισοτιμία) αλλά και η ζήτηση για εισαγόμενα μηχανήματα και ενδιάμεσα προϊόντα (+ανελαστικές και ακριβές εξαγωγές) =&gt; πρόβλημα ισοζυγίου πληρωμών =&gt; ποσοστώσεις και ακόμα υψηλότεροι δασμοί.</a:t>
            </a:r>
          </a:p>
          <a:p>
            <a:endParaRPr lang="el-GR" dirty="0"/>
          </a:p>
        </p:txBody>
      </p:sp>
    </p:spTree>
    <p:extLst>
      <p:ext uri="{BB962C8B-B14F-4D97-AF65-F5344CB8AC3E}">
        <p14:creationId xmlns:p14="http://schemas.microsoft.com/office/powerpoint/2010/main" val="30392822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(21 από 25)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65</a:t>
            </a:fld>
            <a:endParaRPr lang="el-GR" dirty="0"/>
          </a:p>
        </p:txBody>
      </p:sp>
      <p:pic>
        <p:nvPicPr>
          <p:cNvPr id="5" name="Picture 3" descr="Υπερτιμημένες και υποτιμημένες συναλλαγματικές ισοτιμίες." title="Διάγραμ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9011" y="1417638"/>
            <a:ext cx="628239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9811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(22 από 25)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66</a:t>
            </a:fld>
            <a:endParaRPr lang="el-GR" dirty="0"/>
          </a:p>
        </p:txBody>
      </p:sp>
      <p:sp>
        <p:nvSpPr>
          <p:cNvPr id="3" name="Content Placeholder 2"/>
          <p:cNvSpPr>
            <a:spLocks noGrp="1"/>
          </p:cNvSpPr>
          <p:nvPr>
            <p:ph idx="1"/>
          </p:nvPr>
        </p:nvSpPr>
        <p:spPr/>
        <p:txBody>
          <a:bodyPr>
            <a:normAutofit lnSpcReduction="10000"/>
          </a:bodyPr>
          <a:lstStyle/>
          <a:p>
            <a:r>
              <a:rPr lang="el-GR" dirty="0"/>
              <a:t>Σημαντικότατη η παρέμβαση της κυβέρνησης στο χώρο της συναλλαγματικής ισοτιμίας.</a:t>
            </a:r>
          </a:p>
          <a:p>
            <a:r>
              <a:rPr lang="el-GR" dirty="0"/>
              <a:t>Περίοδος σταθερών συναλλαγματικών ισοτιμιών.  ΑΧ υψηλότερους ρυθμούς πληθωρισμού από αναπτυγμένες χώρες αλλά όχι υποτίμηση (αλλαγή ονομαστικής ισοτιμίας) =&gt; πραγματική υπερτίμηση του νομίσματός τους και πτώση της πραγματικής συναλλαγματικής ισοτιμίας. </a:t>
            </a:r>
          </a:p>
          <a:p>
            <a:endParaRPr lang="el-GR" dirty="0"/>
          </a:p>
        </p:txBody>
      </p:sp>
    </p:spTree>
    <p:extLst>
      <p:ext uri="{BB962C8B-B14F-4D97-AF65-F5344CB8AC3E}">
        <p14:creationId xmlns:p14="http://schemas.microsoft.com/office/powerpoint/2010/main" val="41592199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(23 από 25)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67</a:t>
            </a:fld>
            <a:endParaRPr lang="el-GR" dirty="0"/>
          </a:p>
        </p:txBody>
      </p:sp>
      <p:sp>
        <p:nvSpPr>
          <p:cNvPr id="3" name="Content Placeholder 2"/>
          <p:cNvSpPr>
            <a:spLocks noGrp="1"/>
          </p:cNvSpPr>
          <p:nvPr>
            <p:ph idx="1"/>
          </p:nvPr>
        </p:nvSpPr>
        <p:spPr/>
        <p:txBody>
          <a:bodyPr>
            <a:normAutofit fontScale="92500" lnSpcReduction="10000"/>
          </a:bodyPr>
          <a:lstStyle/>
          <a:p>
            <a:r>
              <a:rPr lang="el-GR" dirty="0"/>
              <a:t>Η κατάσταση βελτιώθηκε σημαντικά σε πρόσφατες δεκαετίες αλλά και πάλι, σε πολλές ΑΧ οι πραγματικές συναλλαγματικές ισοτιμίες απέχουν πολύ από αυτές που θα εκκαθάριζαν την αγορά συναλλάγματος.</a:t>
            </a:r>
          </a:p>
          <a:p>
            <a:r>
              <a:rPr lang="el-GR" dirty="0"/>
              <a:t>Και πάλι θέμα πολιτικής οικονομίας - ποιοί κερδίζουν από υποτίμηση (αγρότες) ποιοί χάνουν (αστικά στρώματα, κυρίως βιομήχανοι αλλά και βιομηχανικοί εργάτες) / ποιοί κατέχουν την εξουσία;</a:t>
            </a:r>
          </a:p>
          <a:p>
            <a:endParaRPr lang="el-GR" dirty="0"/>
          </a:p>
        </p:txBody>
      </p:sp>
    </p:spTree>
    <p:extLst>
      <p:ext uri="{BB962C8B-B14F-4D97-AF65-F5344CB8AC3E}">
        <p14:creationId xmlns:p14="http://schemas.microsoft.com/office/powerpoint/2010/main" val="2038093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(24 από 25)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68</a:t>
            </a:fld>
            <a:endParaRPr lang="el-GR" dirty="0"/>
          </a:p>
        </p:txBody>
      </p:sp>
      <p:sp>
        <p:nvSpPr>
          <p:cNvPr id="3" name="Content Placeholder 2"/>
          <p:cNvSpPr>
            <a:spLocks noGrp="1"/>
          </p:cNvSpPr>
          <p:nvPr>
            <p:ph idx="1"/>
          </p:nvPr>
        </p:nvSpPr>
        <p:spPr/>
        <p:txBody>
          <a:bodyPr>
            <a:normAutofit fontScale="92500" lnSpcReduction="10000"/>
          </a:bodyPr>
          <a:lstStyle/>
          <a:p>
            <a:r>
              <a:rPr lang="el-GR" dirty="0"/>
              <a:t>Οικονομικά αποτελέσματα προστατευτισμού:</a:t>
            </a:r>
          </a:p>
          <a:p>
            <a:pPr lvl="1"/>
            <a:r>
              <a:rPr lang="el-GR" dirty="0"/>
              <a:t>Αύξηση ανισότητας (αγρότες / βιομήχανοι</a:t>
            </a:r>
            <a:r>
              <a:rPr lang="el-GR" dirty="0" smtClean="0"/>
              <a:t>).</a:t>
            </a:r>
            <a:endParaRPr lang="el-GR" dirty="0"/>
          </a:p>
          <a:p>
            <a:pPr lvl="1"/>
            <a:r>
              <a:rPr lang="el-GR" dirty="0"/>
              <a:t>Υιοθέτηση "ακατάλληλων" τεχνολογιών έντασης </a:t>
            </a:r>
            <a:r>
              <a:rPr lang="el-GR" dirty="0" smtClean="0"/>
              <a:t>κεφαλαίου.</a:t>
            </a:r>
            <a:endParaRPr lang="el-GR" dirty="0"/>
          </a:p>
          <a:p>
            <a:pPr lvl="1"/>
            <a:r>
              <a:rPr lang="el-GR" dirty="0"/>
              <a:t>Οδηγεί σε παραμέληση του αγροτικού τομέα των </a:t>
            </a:r>
            <a:r>
              <a:rPr lang="el-GR" dirty="0" smtClean="0"/>
              <a:t>ΑΧ.</a:t>
            </a:r>
            <a:endParaRPr lang="el-GR" dirty="0"/>
          </a:p>
          <a:p>
            <a:pPr lvl="1"/>
            <a:r>
              <a:rPr lang="el-GR" dirty="0"/>
              <a:t>Αποθάρρυνση </a:t>
            </a:r>
            <a:r>
              <a:rPr lang="el-GR" dirty="0" smtClean="0"/>
              <a:t>εξαγωγών.</a:t>
            </a:r>
            <a:endParaRPr lang="el-GR" dirty="0"/>
          </a:p>
          <a:p>
            <a:pPr lvl="1"/>
            <a:r>
              <a:rPr lang="el-GR" dirty="0"/>
              <a:t>Πολύ συχνά, υποχρησιμοποίηση </a:t>
            </a:r>
            <a:r>
              <a:rPr lang="el-GR" dirty="0" smtClean="0"/>
              <a:t>κεφαλαίου.</a:t>
            </a:r>
            <a:r>
              <a:rPr lang="el-GR" dirty="0"/>
              <a:t> </a:t>
            </a:r>
          </a:p>
          <a:p>
            <a:pPr lvl="1"/>
            <a:r>
              <a:rPr lang="el-GR" dirty="0"/>
              <a:t>Συνδυασμός, ελάχιστου μισθού, επιδότησης επιτοκίων και </a:t>
            </a:r>
            <a:r>
              <a:rPr lang="el-GR" dirty="0" smtClean="0"/>
              <a:t>προστατευτισμού.</a:t>
            </a:r>
            <a:endParaRPr lang="el-GR" dirty="0"/>
          </a:p>
        </p:txBody>
      </p:sp>
    </p:spTree>
    <p:extLst>
      <p:ext uri="{BB962C8B-B14F-4D97-AF65-F5344CB8AC3E}">
        <p14:creationId xmlns:p14="http://schemas.microsoft.com/office/powerpoint/2010/main" val="22212262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Υποκατάστατη εισαγωγών (25 από 25)</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69</a:t>
            </a:fld>
            <a:endParaRPr lang="el-GR" dirty="0"/>
          </a:p>
        </p:txBody>
      </p:sp>
      <p:sp>
        <p:nvSpPr>
          <p:cNvPr id="3" name="Content Placeholder 2"/>
          <p:cNvSpPr>
            <a:spLocks noGrp="1"/>
          </p:cNvSpPr>
          <p:nvPr>
            <p:ph idx="1"/>
          </p:nvPr>
        </p:nvSpPr>
        <p:spPr/>
        <p:txBody>
          <a:bodyPr>
            <a:normAutofit lnSpcReduction="10000"/>
          </a:bodyPr>
          <a:lstStyle/>
          <a:p>
            <a:r>
              <a:rPr lang="el-GR" dirty="0"/>
              <a:t>Γενικά η στρατηγική της εκβιομηχάνισης μέσω υποκατάστασης των εισαγωγών θεωρήθηκε μη επιτυχημένη στρατηγική εκβιομηχάνισης και σταδιακά εγκαταλείπεται από ολοένα και περισσότερες ΑΧ.  Όμως, επιλεκτικά και με την προοπτική κατάργησης του προστατευτισμού μπορεί να λειτουργήσει, δηλ. παροχή προστασίας μόνο σ' εκείνους τους κλάδους που είναι δυνητικά ανταγωνιστικοί σε διεθνές επίπεδο.</a:t>
            </a:r>
          </a:p>
          <a:p>
            <a:endParaRPr lang="el-GR" dirty="0"/>
          </a:p>
          <a:p>
            <a:endParaRPr lang="el-GR" dirty="0"/>
          </a:p>
        </p:txBody>
      </p:sp>
    </p:spTree>
    <p:extLst>
      <p:ext uri="{BB962C8B-B14F-4D97-AF65-F5344CB8AC3E}">
        <p14:creationId xmlns:p14="http://schemas.microsoft.com/office/powerpoint/2010/main" val="1693671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Διεθνές εμπόριο και οικονομική </a:t>
            </a:r>
            <a:r>
              <a:rPr lang="el-GR" dirty="0" smtClean="0"/>
              <a:t>ανάπτυξης (1 από 4)</a:t>
            </a:r>
            <a:endParaRPr lang="el-GR" dirty="0"/>
          </a:p>
        </p:txBody>
      </p:sp>
      <p:sp>
        <p:nvSpPr>
          <p:cNvPr id="3" name="Content Placeholder 2"/>
          <p:cNvSpPr>
            <a:spLocks noGrp="1"/>
          </p:cNvSpPr>
          <p:nvPr>
            <p:ph idx="1"/>
          </p:nvPr>
        </p:nvSpPr>
        <p:spPr/>
        <p:txBody>
          <a:bodyPr>
            <a:normAutofit lnSpcReduction="10000"/>
          </a:bodyPr>
          <a:lstStyle/>
          <a:p>
            <a:r>
              <a:rPr lang="el-GR" dirty="0"/>
              <a:t>Μέχρι τώρα κυρίως αναφορές σε κλειστή οικονομία.  Όμως όλες οι χώρες εμπορεύονται με άλλες χώρες και μάλιστα ο ρόλος του διεθνούς εμπορίου αυξάνει διαρκώς κατά τη μεταπολεμική περίοδο.  </a:t>
            </a:r>
          </a:p>
          <a:p>
            <a:r>
              <a:rPr lang="el-GR" dirty="0"/>
              <a:t>Ισχυρή στατιστική συσχέτιση μεταξύ ποσοστού εξαγωγών στο ΑΕΠ και ρυθμού οικονομικής μεγέθυνσης  /  όμως μόνο πάνω από κάποιο επίπεδο ΑΕΠ κατά </a:t>
            </a:r>
            <a:r>
              <a:rPr lang="el-GR" dirty="0" smtClean="0"/>
              <a:t>κεφαλή.</a:t>
            </a:r>
            <a:endParaRPr lang="el-GR" dirty="0"/>
          </a:p>
          <a:p>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val="37368684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dirty="0" smtClean="0"/>
              <a:t>Προώθηση εξαγωγών</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Οικονομική Ανάπτυξη, </a:t>
            </a:r>
            <a:r>
              <a:rPr lang="el-GR" b="1" dirty="0" smtClean="0"/>
              <a:t>Ενότητα </a:t>
            </a:r>
            <a:r>
              <a:rPr lang="en-US" b="1" dirty="0"/>
              <a:t># </a:t>
            </a:r>
            <a:r>
              <a:rPr lang="el-GR" b="1" dirty="0"/>
              <a:t>5</a:t>
            </a:r>
            <a:r>
              <a:rPr lang="el-GR" b="1" dirty="0" smtClean="0"/>
              <a:t>: </a:t>
            </a:r>
            <a:r>
              <a:rPr lang="el-GR" dirty="0" smtClean="0"/>
              <a:t>Εκβιομηχάνιση και διεθνές εμπόριο</a:t>
            </a:r>
          </a:p>
          <a:p>
            <a:r>
              <a:rPr lang="el-GR" b="1" dirty="0" smtClean="0"/>
              <a:t>Διδάσκων: </a:t>
            </a:r>
            <a:r>
              <a:rPr lang="el-GR" dirty="0" smtClean="0"/>
              <a:t>Πάνος Τσακλόγλου, </a:t>
            </a:r>
            <a:r>
              <a:rPr lang="el-GR" b="1" dirty="0" smtClean="0"/>
              <a:t>Τμήμα: </a:t>
            </a:r>
            <a:r>
              <a:rPr lang="el-GR" dirty="0" smtClean="0"/>
              <a:t>Διεθνών και Ευρωπαϊκών Οικονομικών Σπουδών</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30311523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(1 από 21)</a:t>
            </a:r>
            <a:endParaRPr lang="el-GR" dirty="0"/>
          </a:p>
        </p:txBody>
      </p:sp>
      <p:sp>
        <p:nvSpPr>
          <p:cNvPr id="3" name="Content Placeholder 2"/>
          <p:cNvSpPr>
            <a:spLocks noGrp="1"/>
          </p:cNvSpPr>
          <p:nvPr>
            <p:ph idx="1"/>
          </p:nvPr>
        </p:nvSpPr>
        <p:spPr/>
        <p:txBody>
          <a:bodyPr>
            <a:normAutofit fontScale="77500" lnSpcReduction="20000"/>
          </a:bodyPr>
          <a:lstStyle/>
          <a:p>
            <a:r>
              <a:rPr lang="el-GR" dirty="0"/>
              <a:t>Νεοκλασσικός πυρήνας θεωρητικού επιχειρήματος.</a:t>
            </a:r>
          </a:p>
          <a:p>
            <a:r>
              <a:rPr lang="el-GR" dirty="0"/>
              <a:t>Εμπειρικά: Παράδειγμα 4 χωρών ΝΑ Ασίας (Χονγκ Κονγκ, Σινγκαπούρη, Ν. Κορέα και Ταιβάν</a:t>
            </a:r>
            <a:r>
              <a:rPr lang="el-GR" dirty="0" smtClean="0"/>
              <a:t>).</a:t>
            </a:r>
            <a:endParaRPr lang="el-GR" dirty="0"/>
          </a:p>
          <a:p>
            <a:pPr lvl="1"/>
            <a:r>
              <a:rPr lang="el-GR" dirty="0"/>
              <a:t>Και, παλαιότερα, Ιαπωνία.</a:t>
            </a:r>
          </a:p>
          <a:p>
            <a:r>
              <a:rPr lang="el-GR" dirty="0"/>
              <a:t>Όχι ορθό ότι ακολούθησαν νεοκλασσικές συνταγές / νεοκλασσική θεωρία: ελεύθερες αγορές ενώ 4: προώθηση εξαγωγών (σκληρός διεθνής ανταγωνισμός / αύξηση αποτελεσματικότητας</a:t>
            </a:r>
            <a:r>
              <a:rPr lang="el-GR" dirty="0" smtClean="0"/>
              <a:t>).</a:t>
            </a:r>
            <a:endParaRPr lang="el-GR" dirty="0"/>
          </a:p>
          <a:p>
            <a:r>
              <a:rPr lang="el-GR" dirty="0"/>
              <a:t>Έμφαση στη διαδικασία υιοθέτησης και αντιγραφής ξένης τεχνολογίας και εκμάθησης παραγωγικής διαδικασίας (learning by doing) αλλά και θεσμικού εκσυγχρονισμού (θεσμικό πλαίσιο εταιρειών, αγορών κεφαλαίου κοκ).</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71</a:t>
            </a:fld>
            <a:endParaRPr lang="el-GR" dirty="0"/>
          </a:p>
        </p:txBody>
      </p:sp>
    </p:spTree>
    <p:extLst>
      <p:ext uri="{BB962C8B-B14F-4D97-AF65-F5344CB8AC3E}">
        <p14:creationId xmlns:p14="http://schemas.microsoft.com/office/powerpoint/2010/main" val="9421168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(2 από 21)</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72</a:t>
            </a:fld>
            <a:endParaRPr lang="el-GR" dirty="0"/>
          </a:p>
        </p:txBody>
      </p:sp>
      <p:pic>
        <p:nvPicPr>
          <p:cNvPr id="5" name="Picture 2" descr="Προώθηση εξαγωγών. " title="Διάγραμμα"/>
          <p:cNvPicPr>
            <a:picLocks noGrp="1" noChangeAspect="1" noChangeArrowheads="1"/>
          </p:cNvPicPr>
          <p:nvPr>
            <p:ph idx="1"/>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828385" y="1600200"/>
            <a:ext cx="548722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8321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(3 από 21)</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73</a:t>
            </a:fld>
            <a:endParaRPr lang="el-GR" dirty="0"/>
          </a:p>
        </p:txBody>
      </p:sp>
      <p:pic>
        <p:nvPicPr>
          <p:cNvPr id="5" name="Picture 2" descr="Προώθηση εξαγωγών - &quot;Καλό&quot; σενάριο." title="Διάγραμμα"/>
          <p:cNvPicPr>
            <a:picLocks noGrp="1" noChangeAspect="1" noChangeArrowheads="1"/>
          </p:cNvPicPr>
          <p:nvPr>
            <p:ph idx="1"/>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587892" y="1600200"/>
            <a:ext cx="596821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2218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(4 από 21)</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74</a:t>
            </a:fld>
            <a:endParaRPr lang="el-GR" dirty="0"/>
          </a:p>
        </p:txBody>
      </p:sp>
      <p:pic>
        <p:nvPicPr>
          <p:cNvPr id="5" name="Picture 2" descr="Προώθηση εξαγωγών - &quot;Κακό&quot; σενάριο. " title="Διάγραμμα"/>
          <p:cNvPicPr>
            <a:picLocks noGrp="1" noChangeAspect="1" noChangeArrowheads="1"/>
          </p:cNvPicPr>
          <p:nvPr>
            <p:ph idx="1"/>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rot="60000">
            <a:off x="1626222" y="1600200"/>
            <a:ext cx="589155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3670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(5 από 21)</a:t>
            </a:r>
            <a:endParaRPr lang="el-GR" dirty="0"/>
          </a:p>
        </p:txBody>
      </p:sp>
      <p:sp>
        <p:nvSpPr>
          <p:cNvPr id="3" name="Content Placeholder 2"/>
          <p:cNvSpPr>
            <a:spLocks noGrp="1"/>
          </p:cNvSpPr>
          <p:nvPr>
            <p:ph idx="1"/>
          </p:nvPr>
        </p:nvSpPr>
        <p:spPr/>
        <p:txBody>
          <a:bodyPr>
            <a:normAutofit fontScale="85000" lnSpcReduction="20000"/>
          </a:bodyPr>
          <a:lstStyle/>
          <a:p>
            <a:r>
              <a:rPr lang="el-GR" dirty="0"/>
              <a:t>Κυβέρνηση: παρέμβαση στην πιστωτική αγορά, κίνητρα για υιοθέτηση νέων τεχνολογιών (ακόμα και προστασία στην εγχώρια αγορά) αλλά πάντα υπό την προϋπόθεση επιτυχίας στον εξαγωγικό τομέα - "τιμωρία" αυτών που αποτυγχάνουν στις εξαγωγές.</a:t>
            </a:r>
          </a:p>
          <a:p>
            <a:r>
              <a:rPr lang="el-GR" dirty="0"/>
              <a:t>Στην πράξη: προστατευτισμός: σχετικός όρος - όχι διακρίσεις μεταξύ κλάδων παραγωγής.  </a:t>
            </a:r>
          </a:p>
          <a:p>
            <a:pPr lvl="1"/>
            <a:r>
              <a:rPr lang="el-GR" dirty="0"/>
              <a:t>Παράδειγμα: Βιομηχανία υποδημάτων: δασμοί 10%, Βιομηχανία ποδηλάτων επιδοτήσεις: 10%.</a:t>
            </a:r>
          </a:p>
          <a:p>
            <a:r>
              <a:rPr lang="el-GR" dirty="0"/>
              <a:t>Από την άποψη της προστασίας το </a:t>
            </a:r>
            <a:r>
              <a:rPr lang="el-GR" dirty="0" smtClean="0"/>
              <a:t>ίδιο.</a:t>
            </a:r>
            <a:endParaRPr lang="el-GR" dirty="0"/>
          </a:p>
          <a:p>
            <a:r>
              <a:rPr lang="el-GR" dirty="0"/>
              <a:t>Από την άποψη της οικονομικής ευημερίας </a:t>
            </a:r>
            <a:r>
              <a:rPr lang="el-GR" dirty="0" smtClean="0"/>
              <a:t>όχι.</a:t>
            </a:r>
            <a:endParaRPr lang="el-GR" dirty="0"/>
          </a:p>
          <a:p>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75</a:t>
            </a:fld>
            <a:endParaRPr lang="el-GR" dirty="0"/>
          </a:p>
        </p:txBody>
      </p:sp>
    </p:spTree>
    <p:extLst>
      <p:ext uri="{BB962C8B-B14F-4D97-AF65-F5344CB8AC3E}">
        <p14:creationId xmlns:p14="http://schemas.microsoft.com/office/powerpoint/2010/main" val="13302042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(6 από 21)</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76</a:t>
            </a:fld>
            <a:endParaRPr lang="el-GR" dirty="0"/>
          </a:p>
        </p:txBody>
      </p:sp>
      <p:pic>
        <p:nvPicPr>
          <p:cNvPr id="5" name="Picture 7" descr="Η επίδραση των επιδοτήσεων σε επιχειρήσεις που ανταγωνίζονται τις εισαγωγές." title="Διάγραμ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4467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(7 από 21)</a:t>
            </a:r>
            <a:endParaRPr lang="el-GR" dirty="0"/>
          </a:p>
        </p:txBody>
      </p:sp>
      <p:sp>
        <p:nvSpPr>
          <p:cNvPr id="3" name="Content Placeholder 2"/>
          <p:cNvSpPr>
            <a:spLocks noGrp="1"/>
          </p:cNvSpPr>
          <p:nvPr>
            <p:ph idx="1"/>
          </p:nvPr>
        </p:nvSpPr>
        <p:spPr/>
        <p:txBody>
          <a:bodyPr>
            <a:normAutofit fontScale="77500" lnSpcReduction="20000"/>
          </a:bodyPr>
          <a:lstStyle/>
          <a:p>
            <a:r>
              <a:rPr lang="el-GR" dirty="0"/>
              <a:t>Όμως υπόθεση «κεφαλικών» </a:t>
            </a:r>
            <a:r>
              <a:rPr lang="el-GR" dirty="0" smtClean="0"/>
              <a:t>φόρων.</a:t>
            </a:r>
            <a:endParaRPr lang="el-GR" dirty="0"/>
          </a:p>
          <a:p>
            <a:r>
              <a:rPr lang="el-GR" dirty="0"/>
              <a:t>Διαφορετικά: στρεβλώσεις τιμών λόγω </a:t>
            </a:r>
            <a:r>
              <a:rPr lang="el-GR" dirty="0" smtClean="0"/>
              <a:t>φορολογίας.</a:t>
            </a:r>
            <a:endParaRPr lang="el-GR" dirty="0"/>
          </a:p>
          <a:p>
            <a:r>
              <a:rPr lang="el-GR" dirty="0"/>
              <a:t>Επίσης οι επιδοτήσεις είναι εύκολα μετρήσιμες (προϋπολογισμός) άρα και ελέγξιμες, ενώ η απώλεια ευημερίας από την επιβολή δασμών όχι.</a:t>
            </a:r>
          </a:p>
          <a:p>
            <a:r>
              <a:rPr lang="el-GR" dirty="0"/>
              <a:t>Αντίδραση λόγω αύξησης φόρων =&gt; Συνήθως επιδοτήσεις για σχετικά μικρό χρονικό διάστημα και προστασία νηπιακής βιομηχανίας μόνο.</a:t>
            </a:r>
          </a:p>
          <a:p>
            <a:r>
              <a:rPr lang="el-GR" dirty="0"/>
              <a:t>Για τον υπολογισμό της πραγματικής προστασίας: πρέπει να λαμβάνεται υπόψη κάθε είδος δασμών και επιδοτήσεων (</a:t>
            </a:r>
            <a:r>
              <a:rPr lang="el-GR" dirty="0" smtClean="0"/>
              <a:t>π.χ</a:t>
            </a:r>
            <a:r>
              <a:rPr lang="el-GR" dirty="0"/>
              <a:t>. αποκλίσεις από τη μέση φορολογική και πιστωτική </a:t>
            </a:r>
            <a:r>
              <a:rPr lang="el-GR" dirty="0" smtClean="0"/>
              <a:t>επιβάρυνση.</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77</a:t>
            </a:fld>
            <a:endParaRPr lang="el-GR" dirty="0"/>
          </a:p>
        </p:txBody>
      </p:sp>
    </p:spTree>
    <p:extLst>
      <p:ext uri="{BB962C8B-B14F-4D97-AF65-F5344CB8AC3E}">
        <p14:creationId xmlns:p14="http://schemas.microsoft.com/office/powerpoint/2010/main" val="1886565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(8 από 21)</a:t>
            </a:r>
            <a:endParaRPr lang="el-GR" dirty="0"/>
          </a:p>
        </p:txBody>
      </p:sp>
      <p:sp>
        <p:nvSpPr>
          <p:cNvPr id="3" name="Content Placeholder 2"/>
          <p:cNvSpPr>
            <a:spLocks noGrp="1"/>
          </p:cNvSpPr>
          <p:nvPr>
            <p:ph idx="1"/>
          </p:nvPr>
        </p:nvSpPr>
        <p:spPr/>
        <p:txBody>
          <a:bodyPr>
            <a:normAutofit/>
          </a:bodyPr>
          <a:lstStyle/>
          <a:p>
            <a:r>
              <a:rPr lang="el-GR" altLang="el-GR" sz="2800" dirty="0"/>
              <a:t>Πραγματικό ποσοστό επιδότησης</a:t>
            </a:r>
            <a:r>
              <a:rPr lang="en-GB" altLang="el-GR" sz="2800" dirty="0"/>
              <a:t> (effective rate of </a:t>
            </a:r>
            <a:r>
              <a:rPr lang="en-GB" altLang="el-GR" sz="2800" dirty="0" smtClean="0"/>
              <a:t>subsidy)</a:t>
            </a:r>
            <a:r>
              <a:rPr lang="el-GR" altLang="el-GR" sz="2800" dirty="0" smtClean="0"/>
              <a:t>: </a:t>
            </a:r>
            <a:r>
              <a:rPr lang="en-GB" altLang="el-GR" sz="2800" dirty="0" smtClean="0"/>
              <a:t>ERS </a:t>
            </a:r>
            <a:r>
              <a:rPr lang="en-GB" altLang="el-GR" sz="2800" dirty="0"/>
              <a:t>= [t</a:t>
            </a:r>
            <a:r>
              <a:rPr lang="en-GB" altLang="el-GR" sz="2800" baseline="-25000" dirty="0"/>
              <a:t>0</a:t>
            </a:r>
            <a:r>
              <a:rPr lang="en-GB" altLang="el-GR" sz="2800" dirty="0"/>
              <a:t> + s</a:t>
            </a:r>
            <a:r>
              <a:rPr lang="en-GB" altLang="el-GR" sz="2800" baseline="-25000" dirty="0"/>
              <a:t>0</a:t>
            </a:r>
            <a:r>
              <a:rPr lang="en-GB" altLang="el-GR" sz="2800" dirty="0"/>
              <a:t> + q</a:t>
            </a:r>
            <a:r>
              <a:rPr lang="en-GB" altLang="el-GR" sz="2800" baseline="-25000" dirty="0"/>
              <a:t>0</a:t>
            </a:r>
            <a:r>
              <a:rPr lang="en-GB" altLang="el-GR" sz="2800" dirty="0"/>
              <a:t> - </a:t>
            </a:r>
            <a:r>
              <a:rPr lang="el-GR" altLang="el-GR" sz="2800" dirty="0"/>
              <a:t>Σ</a:t>
            </a:r>
            <a:r>
              <a:rPr lang="en-GB" altLang="el-GR" sz="2800" baseline="-25000" dirty="0" err="1"/>
              <a:t>i</a:t>
            </a:r>
            <a:r>
              <a:rPr lang="en-GB" altLang="el-GR" sz="2800" dirty="0" err="1"/>
              <a:t>a</a:t>
            </a:r>
            <a:r>
              <a:rPr lang="en-GB" altLang="el-GR" sz="2800" baseline="-25000" dirty="0" err="1"/>
              <a:t>i</a:t>
            </a:r>
            <a:r>
              <a:rPr lang="en-GB" altLang="el-GR" sz="2800" dirty="0"/>
              <a:t>(</a:t>
            </a:r>
            <a:r>
              <a:rPr lang="en-GB" altLang="el-GR" sz="2800" dirty="0" err="1"/>
              <a:t>t</a:t>
            </a:r>
            <a:r>
              <a:rPr lang="en-GB" altLang="el-GR" sz="2800" baseline="-25000" dirty="0" err="1"/>
              <a:t>i</a:t>
            </a:r>
            <a:r>
              <a:rPr lang="en-GB" altLang="el-GR" sz="2800" dirty="0"/>
              <a:t> + </a:t>
            </a:r>
            <a:r>
              <a:rPr lang="en-GB" altLang="el-GR" sz="2800" dirty="0" err="1"/>
              <a:t>s</a:t>
            </a:r>
            <a:r>
              <a:rPr lang="en-GB" altLang="el-GR" sz="2800" baseline="-25000" dirty="0" err="1"/>
              <a:t>i</a:t>
            </a:r>
            <a:r>
              <a:rPr lang="en-GB" altLang="el-GR" sz="2800" dirty="0"/>
              <a:t> + q</a:t>
            </a:r>
            <a:r>
              <a:rPr lang="en-GB" altLang="el-GR" sz="2800" baseline="-25000" dirty="0"/>
              <a:t>i</a:t>
            </a:r>
            <a:r>
              <a:rPr lang="en-GB" altLang="el-GR" sz="2800" dirty="0"/>
              <a:t>) + </a:t>
            </a:r>
            <a:r>
              <a:rPr lang="en-GB" altLang="el-GR" sz="2800" dirty="0" err="1"/>
              <a:t>s</a:t>
            </a:r>
            <a:r>
              <a:rPr lang="en-GB" altLang="el-GR" sz="2800" baseline="-25000" dirty="0" err="1"/>
              <a:t>t</a:t>
            </a:r>
            <a:r>
              <a:rPr lang="en-GB" altLang="el-GR" sz="2800" dirty="0"/>
              <a:t> + </a:t>
            </a:r>
            <a:r>
              <a:rPr lang="en-GB" altLang="el-GR" sz="2800" dirty="0" err="1"/>
              <a:t>s</a:t>
            </a:r>
            <a:r>
              <a:rPr lang="en-GB" altLang="el-GR" sz="2800" baseline="-25000" dirty="0" err="1"/>
              <a:t>b</a:t>
            </a:r>
            <a:r>
              <a:rPr lang="en-GB" altLang="el-GR" sz="2800" dirty="0"/>
              <a:t>]/(1 - </a:t>
            </a:r>
            <a:r>
              <a:rPr lang="el-GR" altLang="el-GR" sz="2800" dirty="0"/>
              <a:t>Σ</a:t>
            </a:r>
            <a:r>
              <a:rPr lang="en-GB" altLang="el-GR" sz="2800" baseline="-25000" dirty="0" err="1"/>
              <a:t>i</a:t>
            </a:r>
            <a:r>
              <a:rPr lang="en-GB" altLang="el-GR" sz="2800" dirty="0" err="1"/>
              <a:t>a</a:t>
            </a:r>
            <a:r>
              <a:rPr lang="en-GB" altLang="el-GR" sz="2800" baseline="-25000" dirty="0" err="1"/>
              <a:t>i</a:t>
            </a:r>
            <a:r>
              <a:rPr lang="en-GB" altLang="el-GR" sz="2800" dirty="0" smtClean="0"/>
              <a:t>)</a:t>
            </a:r>
            <a:r>
              <a:rPr lang="el-GR" altLang="el-GR" sz="2800" dirty="0" smtClean="0"/>
              <a:t>, όπου 0</a:t>
            </a:r>
            <a:r>
              <a:rPr lang="el-GR" altLang="el-GR" sz="2800" dirty="0"/>
              <a:t>, i αναφέρονται σε τελικό προϊόν και εισροές, αντιστοίχως </a:t>
            </a:r>
            <a:r>
              <a:rPr lang="el-GR" altLang="el-GR" sz="2800" dirty="0" smtClean="0"/>
              <a:t>t</a:t>
            </a:r>
            <a:r>
              <a:rPr lang="el-GR" altLang="el-GR" sz="2800" dirty="0"/>
              <a:t>, s, q σε δασμούς, επιδοτήσεις και δασμολογικά αντίστοιχα των ποσοτικών περιορισμών, </a:t>
            </a:r>
            <a:r>
              <a:rPr lang="el-GR" altLang="el-GR" sz="2800" dirty="0" smtClean="0"/>
              <a:t>a </a:t>
            </a:r>
            <a:r>
              <a:rPr lang="el-GR" altLang="el-GR" sz="2800" dirty="0"/>
              <a:t>είναι ο συντελεστής </a:t>
            </a:r>
            <a:r>
              <a:rPr lang="el-GR" altLang="el-GR" sz="2800" dirty="0" smtClean="0"/>
              <a:t>εισροών, s</a:t>
            </a:r>
            <a:r>
              <a:rPr lang="el-GR" altLang="el-GR" sz="2800" baseline="-25000" dirty="0" smtClean="0"/>
              <a:t>t</a:t>
            </a:r>
            <a:r>
              <a:rPr lang="el-GR" altLang="el-GR" sz="2800" dirty="0"/>
              <a:t>, s</a:t>
            </a:r>
            <a:r>
              <a:rPr lang="el-GR" altLang="el-GR" sz="2800" baseline="-25000" dirty="0"/>
              <a:t>b</a:t>
            </a:r>
            <a:r>
              <a:rPr lang="el-GR" altLang="el-GR" sz="2800" dirty="0"/>
              <a:t> είναι οι αποκλίσεις από τη μέση φορολογική και πιστωτική επιβάρυνση </a:t>
            </a:r>
            <a:r>
              <a:rPr lang="el-GR" altLang="el-GR" sz="2800" dirty="0" smtClean="0"/>
              <a:t>αθροίζονται </a:t>
            </a:r>
            <a:r>
              <a:rPr lang="el-GR" altLang="el-GR" sz="2800" dirty="0"/>
              <a:t>στο 0, μπορεί να είναι θετικοί οι αρνητικοί </a:t>
            </a:r>
            <a:r>
              <a:rPr lang="el-GR" altLang="el-GR" sz="2800" dirty="0" smtClean="0"/>
              <a:t>αριθμοί.</a:t>
            </a:r>
            <a:endParaRPr lang="el-GR" altLang="el-GR" sz="2800" dirty="0"/>
          </a:p>
          <a:p>
            <a:r>
              <a:rPr lang="el-GR" altLang="el-GR" sz="2800" dirty="0"/>
              <a:t>Περισσότερο "πλήρης" δείκτης </a:t>
            </a:r>
            <a:r>
              <a:rPr lang="el-GR" altLang="el-GR" sz="2800" dirty="0" smtClean="0"/>
              <a:t>προστασίας.</a:t>
            </a:r>
            <a:endParaRPr lang="el-GR" altLang="el-GR" sz="2800" dirty="0"/>
          </a:p>
          <a:p>
            <a:endParaRPr lang="el-GR" sz="2800"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78</a:t>
            </a:fld>
            <a:endParaRPr lang="el-GR" dirty="0"/>
          </a:p>
        </p:txBody>
      </p:sp>
    </p:spTree>
    <p:extLst>
      <p:ext uri="{BB962C8B-B14F-4D97-AF65-F5344CB8AC3E}">
        <p14:creationId xmlns:p14="http://schemas.microsoft.com/office/powerpoint/2010/main" val="25057872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(9 από 21)</a:t>
            </a:r>
            <a:endParaRPr lang="el-GR" dirty="0"/>
          </a:p>
        </p:txBody>
      </p:sp>
      <p:sp>
        <p:nvSpPr>
          <p:cNvPr id="3" name="Content Placeholder 2"/>
          <p:cNvSpPr>
            <a:spLocks noGrp="1"/>
          </p:cNvSpPr>
          <p:nvPr>
            <p:ph idx="1"/>
          </p:nvPr>
        </p:nvSpPr>
        <p:spPr/>
        <p:txBody>
          <a:bodyPr>
            <a:normAutofit fontScale="85000" lnSpcReduction="20000"/>
          </a:bodyPr>
          <a:lstStyle/>
          <a:p>
            <a:r>
              <a:rPr lang="el-GR" dirty="0"/>
              <a:t>Σημαντικός ο ρόλος των δύο τελευταίων παραγόντων στον τύπο του </a:t>
            </a:r>
            <a:r>
              <a:rPr lang="el-GR" dirty="0" smtClean="0"/>
              <a:t>ERS.</a:t>
            </a:r>
            <a:endParaRPr lang="el-GR" dirty="0"/>
          </a:p>
          <a:p>
            <a:r>
              <a:rPr lang="el-GR" dirty="0"/>
              <a:t>Επιδότηση δανείων για εξαγωγικές δραστηριότητες (ή/και συναλλαγματικές ποσοστώσεις</a:t>
            </a:r>
            <a:r>
              <a:rPr lang="el-GR" dirty="0" smtClean="0"/>
              <a:t>).</a:t>
            </a:r>
            <a:endParaRPr lang="el-GR" dirty="0"/>
          </a:p>
          <a:p>
            <a:r>
              <a:rPr lang="el-GR" dirty="0"/>
              <a:t>Ν. Κορέα: αρνητικό πραγματικό επιτόκιο εξαγωγικών βιομηχανιών για πολλά χρόνια - μόνο "άτυπη" αγορά χρήματος με απαγορευτικά υψηλά επιτόκια για τις υπόλοιπες </a:t>
            </a:r>
            <a:r>
              <a:rPr lang="el-GR" dirty="0" smtClean="0"/>
              <a:t>επιχειρήσεις.</a:t>
            </a:r>
            <a:endParaRPr lang="el-GR" dirty="0"/>
          </a:p>
          <a:p>
            <a:r>
              <a:rPr lang="el-GR" dirty="0"/>
              <a:t>Φοροαπαλλαγές </a:t>
            </a:r>
            <a:r>
              <a:rPr lang="el-GR" dirty="0" smtClean="0"/>
              <a:t>(</a:t>
            </a:r>
            <a:r>
              <a:rPr lang="el-GR" dirty="0"/>
              <a:t>ή/και φοροδιαφυγή</a:t>
            </a:r>
            <a:r>
              <a:rPr lang="el-GR" dirty="0" smtClean="0"/>
              <a:t>).</a:t>
            </a:r>
            <a:endParaRPr lang="el-GR" dirty="0"/>
          </a:p>
          <a:p>
            <a:r>
              <a:rPr lang="el-GR" dirty="0"/>
              <a:t>Επιπλέον: συχνά, έμμεση επιδότηση εγχωρίων δραστηριοτήτων εξαγωγικών </a:t>
            </a:r>
            <a:r>
              <a:rPr lang="el-GR" dirty="0" smtClean="0"/>
              <a:t>επιχειρήσεων.</a:t>
            </a:r>
            <a:endParaRPr lang="el-GR" dirty="0"/>
          </a:p>
          <a:p>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79</a:t>
            </a:fld>
            <a:endParaRPr lang="el-GR" dirty="0"/>
          </a:p>
        </p:txBody>
      </p:sp>
    </p:spTree>
    <p:extLst>
      <p:ext uri="{BB962C8B-B14F-4D97-AF65-F5344CB8AC3E}">
        <p14:creationId xmlns:p14="http://schemas.microsoft.com/office/powerpoint/2010/main" val="1814574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Διεθνές εμπόριο και οικονομική </a:t>
            </a:r>
            <a:r>
              <a:rPr lang="el-GR" dirty="0" smtClean="0"/>
              <a:t>ανάπτυξης (2 από 4)</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a:t>
            </a:fld>
            <a:endParaRPr lang="el-GR" dirty="0"/>
          </a:p>
        </p:txBody>
      </p:sp>
      <p:pic>
        <p:nvPicPr>
          <p:cNvPr id="5" name="Content Placeholder 4" descr="Εξαγωγές ως ποσοστό του ΑΕΠ. " title="Διάγραμ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9851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(10 από 21)</a:t>
            </a:r>
            <a:endParaRPr lang="el-GR" dirty="0"/>
          </a:p>
        </p:txBody>
      </p:sp>
      <p:sp>
        <p:nvSpPr>
          <p:cNvPr id="3" name="Content Placeholder 2"/>
          <p:cNvSpPr>
            <a:spLocks noGrp="1"/>
          </p:cNvSpPr>
          <p:nvPr>
            <p:ph idx="1"/>
          </p:nvPr>
        </p:nvSpPr>
        <p:spPr/>
        <p:txBody>
          <a:bodyPr>
            <a:normAutofit fontScale="77500" lnSpcReduction="20000"/>
          </a:bodyPr>
          <a:lstStyle/>
          <a:p>
            <a:r>
              <a:rPr lang="el-GR" dirty="0"/>
              <a:t>Ταυτόχρονα:</a:t>
            </a:r>
          </a:p>
          <a:p>
            <a:pPr lvl="1"/>
            <a:r>
              <a:rPr lang="el-GR" dirty="0"/>
              <a:t>Σταθερότητα πολιτικής - μακροχρόνιες επενδυτικές </a:t>
            </a:r>
            <a:r>
              <a:rPr lang="el-GR" dirty="0" smtClean="0"/>
              <a:t>αποφάσεις.</a:t>
            </a:r>
            <a:endParaRPr lang="el-GR" dirty="0"/>
          </a:p>
          <a:p>
            <a:pPr lvl="1"/>
            <a:r>
              <a:rPr lang="el-GR" dirty="0"/>
              <a:t>Ρόλος αγοράς συναλλάγματος - αρχικά εφάπαξ υποτίμηση, κατόπιν διατήρηση σταθερής πραγματικής συναλλαγματικής </a:t>
            </a:r>
            <a:r>
              <a:rPr lang="el-GR" dirty="0" smtClean="0"/>
              <a:t>ισοτιμίας.</a:t>
            </a:r>
            <a:endParaRPr lang="el-GR" dirty="0"/>
          </a:p>
          <a:p>
            <a:pPr lvl="1"/>
            <a:r>
              <a:rPr lang="el-GR" dirty="0" smtClean="0"/>
              <a:t>Προϋπόθεση</a:t>
            </a:r>
            <a:r>
              <a:rPr lang="el-GR" dirty="0"/>
              <a:t>: συνετή μακροοικονομική διαχείριση.</a:t>
            </a:r>
          </a:p>
          <a:p>
            <a:pPr lvl="1"/>
            <a:r>
              <a:rPr lang="el-GR" dirty="0"/>
              <a:t>Παρέμβαση στην αγορά εργασίας: χαμηλοί μισθοί μέχρι την εξάντληση της πλεονάζουσας εργατικής δύναμης </a:t>
            </a:r>
            <a:r>
              <a:rPr lang="el-GR" dirty="0" smtClean="0"/>
              <a:t>παραδοσιακού </a:t>
            </a:r>
            <a:r>
              <a:rPr lang="el-GR" dirty="0"/>
              <a:t>τομέα, κατόπιν σταδιακή αύξηση πραγματικών </a:t>
            </a:r>
            <a:r>
              <a:rPr lang="el-GR" dirty="0" smtClean="0"/>
              <a:t>μισθών.</a:t>
            </a:r>
            <a:endParaRPr lang="el-GR" dirty="0"/>
          </a:p>
          <a:p>
            <a:pPr lvl="1"/>
            <a:r>
              <a:rPr lang="el-GR" dirty="0" smtClean="0"/>
              <a:t>Πολλές </a:t>
            </a:r>
            <a:r>
              <a:rPr lang="el-GR" dirty="0"/>
              <a:t>φορές με βίαια μέσα καταστολής εργατικών </a:t>
            </a:r>
            <a:r>
              <a:rPr lang="el-GR" dirty="0" smtClean="0"/>
              <a:t>κινητοποιήσεων.</a:t>
            </a:r>
            <a:endParaRPr lang="el-GR" dirty="0"/>
          </a:p>
          <a:p>
            <a:endParaRPr lang="el-GR" dirty="0"/>
          </a:p>
          <a:p>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80</a:t>
            </a:fld>
            <a:endParaRPr lang="el-GR" dirty="0"/>
          </a:p>
        </p:txBody>
      </p:sp>
    </p:spTree>
    <p:extLst>
      <p:ext uri="{BB962C8B-B14F-4D97-AF65-F5344CB8AC3E}">
        <p14:creationId xmlns:p14="http://schemas.microsoft.com/office/powerpoint/2010/main" val="13460878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(11 από 21)</a:t>
            </a:r>
            <a:endParaRPr lang="el-GR" dirty="0"/>
          </a:p>
        </p:txBody>
      </p:sp>
      <p:sp>
        <p:nvSpPr>
          <p:cNvPr id="3" name="Content Placeholder 2"/>
          <p:cNvSpPr>
            <a:spLocks noGrp="1"/>
          </p:cNvSpPr>
          <p:nvPr>
            <p:ph idx="1"/>
          </p:nvPr>
        </p:nvSpPr>
        <p:spPr/>
        <p:txBody>
          <a:bodyPr>
            <a:normAutofit fontScale="92500" lnSpcReduction="10000"/>
          </a:bodyPr>
          <a:lstStyle/>
          <a:p>
            <a:r>
              <a:rPr lang="el-GR" dirty="0"/>
              <a:t>Εμπειρία 4 «τίγρεων» (και Ιαπωνίας): </a:t>
            </a:r>
            <a:r>
              <a:rPr lang="el-GR" dirty="0" smtClean="0"/>
              <a:t>Πρώτα </a:t>
            </a:r>
            <a:r>
              <a:rPr lang="el-GR" dirty="0"/>
              <a:t>εξαγωγές αγροτικών προϊόντων και βιομηχανικών έντασης εργασίας (υφαντουργικά, κλπ) =&gt; (αύξηση εισοδήματος &amp; αποταμιεύσεων, εξειδίκευση και εκπαίδευση εργατικής δύναμης) </a:t>
            </a:r>
            <a:br>
              <a:rPr lang="el-GR" dirty="0"/>
            </a:br>
            <a:r>
              <a:rPr lang="el-GR" dirty="0"/>
              <a:t>=&gt; εξαγωγές βιομηχανικών προϊόντων έντασης εξειδικευμένης εργασίας ή/και κεφαλαίου (χάλυβας, ναυπηγεία, αυτοκίνητα, </a:t>
            </a:r>
            <a:r>
              <a:rPr lang="el-GR" dirty="0" smtClean="0"/>
              <a:t>συναρμολόγηση </a:t>
            </a:r>
            <a:r>
              <a:rPr lang="el-GR" dirty="0"/>
              <a:t>ηλεκτρονικών, κλπ) </a:t>
            </a:r>
            <a:r>
              <a:rPr lang="el-GR" dirty="0" smtClean="0"/>
              <a:t>=&gt; </a:t>
            </a:r>
            <a:r>
              <a:rPr lang="el-GR" dirty="0"/>
              <a:t>εξαγωγές έντασης </a:t>
            </a:r>
            <a:r>
              <a:rPr lang="el-GR" dirty="0" smtClean="0"/>
              <a:t>τεχνολογίας.</a:t>
            </a:r>
            <a:endParaRPr lang="el-GR" dirty="0"/>
          </a:p>
          <a:p>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81</a:t>
            </a:fld>
            <a:endParaRPr lang="el-GR" dirty="0"/>
          </a:p>
        </p:txBody>
      </p:sp>
    </p:spTree>
    <p:extLst>
      <p:ext uri="{BB962C8B-B14F-4D97-AF65-F5344CB8AC3E}">
        <p14:creationId xmlns:p14="http://schemas.microsoft.com/office/powerpoint/2010/main" val="32485731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(12 από 21)</a:t>
            </a:r>
            <a:endParaRPr lang="el-GR" dirty="0"/>
          </a:p>
        </p:txBody>
      </p:sp>
      <p:sp>
        <p:nvSpPr>
          <p:cNvPr id="3" name="Content Placeholder 2"/>
          <p:cNvSpPr>
            <a:spLocks noGrp="1"/>
          </p:cNvSpPr>
          <p:nvPr>
            <p:ph idx="1"/>
          </p:nvPr>
        </p:nvSpPr>
        <p:spPr/>
        <p:txBody>
          <a:bodyPr>
            <a:normAutofit/>
          </a:bodyPr>
          <a:lstStyle/>
          <a:p>
            <a:r>
              <a:rPr lang="el-GR" dirty="0"/>
              <a:t>Σε όλες τις χώρες (εκτός Χονγκ Κόνγκ) ισχυρή κρατική </a:t>
            </a:r>
            <a:r>
              <a:rPr lang="el-GR" dirty="0" smtClean="0"/>
              <a:t>παρέμβαση.</a:t>
            </a:r>
            <a:endParaRPr lang="el-GR" dirty="0"/>
          </a:p>
          <a:p>
            <a:r>
              <a:rPr lang="el-GR" dirty="0"/>
              <a:t>Ιδιαίτερα Ιαπωνία (ΜΙΤΙ) και Ν. Κορέα (chaebol) </a:t>
            </a:r>
            <a:r>
              <a:rPr lang="el-GR" dirty="0" smtClean="0"/>
              <a:t>=&gt; </a:t>
            </a:r>
            <a:r>
              <a:rPr lang="el-GR" dirty="0"/>
              <a:t>μεγάλη βιομηχανική </a:t>
            </a:r>
            <a:r>
              <a:rPr lang="el-GR" dirty="0" smtClean="0"/>
              <a:t>συγκέντρωση. </a:t>
            </a:r>
            <a:endParaRPr lang="el-GR" dirty="0"/>
          </a:p>
          <a:p>
            <a:r>
              <a:rPr lang="el-GR" dirty="0"/>
              <a:t>Ν. Κορέα: 5 εταιρείες παράγουν πάνω από το 50% του </a:t>
            </a:r>
            <a:r>
              <a:rPr lang="el-GR" dirty="0" smtClean="0"/>
              <a:t>ΑΕΠ.</a:t>
            </a:r>
            <a:endParaRPr lang="el-GR" dirty="0"/>
          </a:p>
          <a:p>
            <a:r>
              <a:rPr lang="el-GR" dirty="0"/>
              <a:t>Αποτελέσματα </a:t>
            </a:r>
            <a:r>
              <a:rPr lang="el-GR" dirty="0" smtClean="0"/>
              <a:t>θεαματικά.</a:t>
            </a:r>
            <a:endParaRPr lang="el-GR" dirty="0"/>
          </a:p>
          <a:p>
            <a:endParaRPr lang="el-GR" dirty="0"/>
          </a:p>
          <a:p>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82</a:t>
            </a:fld>
            <a:endParaRPr lang="el-GR" dirty="0"/>
          </a:p>
        </p:txBody>
      </p:sp>
    </p:spTree>
    <p:extLst>
      <p:ext uri="{BB962C8B-B14F-4D97-AF65-F5344CB8AC3E}">
        <p14:creationId xmlns:p14="http://schemas.microsoft.com/office/powerpoint/2010/main" val="27554688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(13 από 21)</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83</a:t>
            </a:fld>
            <a:endParaRPr lang="el-GR" dirty="0"/>
          </a:p>
        </p:txBody>
      </p:sp>
      <p:pic>
        <p:nvPicPr>
          <p:cNvPr id="5" name="Picture 3" descr="Σχέση βιομηχανικών εξαγωγών και οικονομικής ανάπτυξης, 1994-2003." title="Διάγραμ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8034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(14 από 21)</a:t>
            </a:r>
            <a:endParaRPr lang="el-GR" dirty="0"/>
          </a:p>
        </p:txBody>
      </p:sp>
      <p:sp>
        <p:nvSpPr>
          <p:cNvPr id="3" name="Content Placeholder 2"/>
          <p:cNvSpPr>
            <a:spLocks noGrp="1"/>
          </p:cNvSpPr>
          <p:nvPr>
            <p:ph idx="1"/>
          </p:nvPr>
        </p:nvSpPr>
        <p:spPr/>
        <p:txBody>
          <a:bodyPr>
            <a:normAutofit/>
          </a:bodyPr>
          <a:lstStyle/>
          <a:p>
            <a:r>
              <a:rPr lang="el-GR" dirty="0"/>
              <a:t>Εκ πρώτης όψεως, μέτρα πολιτικής προώθησης εξαγωγών σχετικά όμοια με αυτά της στρατηγικής εκβιομηχάνισης μέσω της υποκατάστασης των </a:t>
            </a:r>
            <a:r>
              <a:rPr lang="el-GR" dirty="0" smtClean="0"/>
              <a:t>εισαγωγών. Όμως </a:t>
            </a:r>
            <a:r>
              <a:rPr lang="el-GR" dirty="0"/>
              <a:t>βασική διαφορά: πλεονεκτήματα μόνο για τους </a:t>
            </a:r>
            <a:r>
              <a:rPr lang="el-GR" dirty="0" smtClean="0"/>
              <a:t>εξαγωγείς.</a:t>
            </a:r>
            <a:endParaRPr lang="el-GR" dirty="0"/>
          </a:p>
          <a:p>
            <a:r>
              <a:rPr lang="el-GR" dirty="0"/>
              <a:t>Γιατί όμως τόσο διαφορετικά αποτελέσματα;</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84</a:t>
            </a:fld>
            <a:endParaRPr lang="el-GR" dirty="0"/>
          </a:p>
        </p:txBody>
      </p:sp>
    </p:spTree>
    <p:extLst>
      <p:ext uri="{BB962C8B-B14F-4D97-AF65-F5344CB8AC3E}">
        <p14:creationId xmlns:p14="http://schemas.microsoft.com/office/powerpoint/2010/main" val="41948101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(15 από 21)</a:t>
            </a:r>
            <a:endParaRPr lang="el-GR" dirty="0"/>
          </a:p>
        </p:txBody>
      </p:sp>
      <p:sp>
        <p:nvSpPr>
          <p:cNvPr id="3" name="Content Placeholder 2"/>
          <p:cNvSpPr>
            <a:spLocks noGrp="1"/>
          </p:cNvSpPr>
          <p:nvPr>
            <p:ph idx="1"/>
          </p:nvPr>
        </p:nvSpPr>
        <p:spPr/>
        <p:txBody>
          <a:bodyPr>
            <a:normAutofit/>
          </a:bodyPr>
          <a:lstStyle/>
          <a:p>
            <a:r>
              <a:rPr lang="el-GR" dirty="0"/>
              <a:t>Προώθηση εξαγωγών: μεγάλες αγορές + σκληρός ανταγωνισμός =&gt; εξειδίκευση, αύξηση αποδοτικότητας, φθίνουσες αποδόσεις σε πολύ υψηλότερο επίπεδο παραγωγής.  Ακόμα και αν υπάρχει μία μόνο εγχώρια επιχείρηση στον κλάδο παραγωγής δεν μπορεί να λειτουργήσει μονοπωλιακά (δυνατότητα εισαγωγών).</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85</a:t>
            </a:fld>
            <a:endParaRPr lang="el-GR" dirty="0"/>
          </a:p>
        </p:txBody>
      </p:sp>
    </p:spTree>
    <p:extLst>
      <p:ext uri="{BB962C8B-B14F-4D97-AF65-F5344CB8AC3E}">
        <p14:creationId xmlns:p14="http://schemas.microsoft.com/office/powerpoint/2010/main" val="5495036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(16 από 21)</a:t>
            </a:r>
            <a:endParaRPr lang="el-GR" dirty="0"/>
          </a:p>
        </p:txBody>
      </p:sp>
      <p:sp>
        <p:nvSpPr>
          <p:cNvPr id="3" name="Content Placeholder 2"/>
          <p:cNvSpPr>
            <a:spLocks noGrp="1"/>
          </p:cNvSpPr>
          <p:nvPr>
            <p:ph idx="1"/>
          </p:nvPr>
        </p:nvSpPr>
        <p:spPr/>
        <p:txBody>
          <a:bodyPr>
            <a:normAutofit fontScale="92500" lnSpcReduction="10000"/>
          </a:bodyPr>
          <a:lstStyle/>
          <a:p>
            <a:r>
              <a:rPr lang="el-GR" dirty="0"/>
              <a:t>Πολιτική προώθησης εξαγωγών ιδιαίτερα επιθυμητή για χώρες με μικρή αγορά.</a:t>
            </a:r>
          </a:p>
          <a:p>
            <a:r>
              <a:rPr lang="el-GR" dirty="0"/>
              <a:t>Μπορεί όμως το παράδειγμα των χωρών της Ν.Α. Ασίας να γενικευθεί;  </a:t>
            </a:r>
          </a:p>
          <a:p>
            <a:r>
              <a:rPr lang="el-GR" dirty="0"/>
              <a:t>Μάλλον πιο δύσκολο σήμερα απ' ότι όταν αναπτυσσόταν η </a:t>
            </a:r>
            <a:r>
              <a:rPr lang="el-GR" dirty="0" smtClean="0"/>
              <a:t>Ιαπωνία.</a:t>
            </a:r>
            <a:endParaRPr lang="el-GR" dirty="0"/>
          </a:p>
          <a:p>
            <a:r>
              <a:rPr lang="el-GR" dirty="0"/>
              <a:t>Λόγοι:</a:t>
            </a:r>
          </a:p>
          <a:p>
            <a:pPr lvl="1"/>
            <a:r>
              <a:rPr lang="el-GR" dirty="0" smtClean="0"/>
              <a:t>Πιθανή </a:t>
            </a:r>
            <a:r>
              <a:rPr lang="el-GR" dirty="0"/>
              <a:t>συμπίεση τιμών εξαγωγών </a:t>
            </a:r>
            <a:r>
              <a:rPr lang="el-GR" dirty="0" smtClean="0"/>
              <a:t>ΑΧ.</a:t>
            </a:r>
            <a:endParaRPr lang="el-GR" dirty="0"/>
          </a:p>
          <a:p>
            <a:pPr lvl="1"/>
            <a:r>
              <a:rPr lang="el-GR" dirty="0" smtClean="0"/>
              <a:t>(κυρίως</a:t>
            </a:r>
            <a:r>
              <a:rPr lang="el-GR" dirty="0"/>
              <a:t>) Προστατευτισμός αναπτυγμένων </a:t>
            </a:r>
            <a:r>
              <a:rPr lang="el-GR" dirty="0" smtClean="0"/>
              <a:t>χωρών.</a:t>
            </a:r>
            <a:endParaRPr lang="el-GR" dirty="0"/>
          </a:p>
          <a:p>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86</a:t>
            </a:fld>
            <a:endParaRPr lang="el-GR" dirty="0"/>
          </a:p>
        </p:txBody>
      </p:sp>
    </p:spTree>
    <p:extLst>
      <p:ext uri="{BB962C8B-B14F-4D97-AF65-F5344CB8AC3E}">
        <p14:creationId xmlns:p14="http://schemas.microsoft.com/office/powerpoint/2010/main" val="28586081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(17 από 21)</a:t>
            </a:r>
            <a:endParaRPr lang="el-GR" dirty="0"/>
          </a:p>
        </p:txBody>
      </p:sp>
      <p:sp>
        <p:nvSpPr>
          <p:cNvPr id="3" name="Content Placeholder 2"/>
          <p:cNvSpPr>
            <a:spLocks noGrp="1"/>
          </p:cNvSpPr>
          <p:nvPr>
            <p:ph idx="1"/>
          </p:nvPr>
        </p:nvSpPr>
        <p:spPr/>
        <p:txBody>
          <a:bodyPr>
            <a:normAutofit/>
          </a:bodyPr>
          <a:lstStyle/>
          <a:p>
            <a:r>
              <a:rPr lang="el-GR" dirty="0"/>
              <a:t>Γιατί προστατευτισμός στις αναπτυγμένες χώρες; (όχι κέρδη ευημερίας για τους καταναλωτές</a:t>
            </a:r>
            <a:r>
              <a:rPr lang="el-GR" dirty="0" smtClean="0"/>
              <a:t>).</a:t>
            </a:r>
            <a:endParaRPr lang="el-GR" dirty="0"/>
          </a:p>
          <a:p>
            <a:r>
              <a:rPr lang="el-GR" dirty="0"/>
              <a:t>GATT μετά το Β' Παγκ. Πόλεμο μέση δασμολογική προστασία από 50% μειώθηκε μετά από διαδοχικούς γύρους διαπραγματεύσεων στο 5%.</a:t>
            </a:r>
          </a:p>
        </p:txBody>
      </p:sp>
      <p:sp>
        <p:nvSpPr>
          <p:cNvPr id="4" name="Slide Number Placeholder 3"/>
          <p:cNvSpPr>
            <a:spLocks noGrp="1"/>
          </p:cNvSpPr>
          <p:nvPr>
            <p:ph type="sldNum" sz="quarter" idx="12"/>
          </p:nvPr>
        </p:nvSpPr>
        <p:spPr/>
        <p:txBody>
          <a:bodyPr/>
          <a:lstStyle/>
          <a:p>
            <a:fld id="{53C4726A-630D-4CB4-B088-BAB00F4188E9}" type="slidenum">
              <a:rPr lang="el-GR" smtClean="0"/>
              <a:pPr/>
              <a:t>87</a:t>
            </a:fld>
            <a:endParaRPr lang="el-GR" dirty="0"/>
          </a:p>
        </p:txBody>
      </p:sp>
    </p:spTree>
    <p:extLst>
      <p:ext uri="{BB962C8B-B14F-4D97-AF65-F5344CB8AC3E}">
        <p14:creationId xmlns:p14="http://schemas.microsoft.com/office/powerpoint/2010/main" val="32204442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(18 από 21)</a:t>
            </a:r>
            <a:endParaRPr lang="el-GR" dirty="0"/>
          </a:p>
        </p:txBody>
      </p:sp>
      <p:sp>
        <p:nvSpPr>
          <p:cNvPr id="3" name="Content Placeholder 2"/>
          <p:cNvSpPr>
            <a:spLocks noGrp="1"/>
          </p:cNvSpPr>
          <p:nvPr>
            <p:ph idx="1"/>
          </p:nvPr>
        </p:nvSpPr>
        <p:spPr/>
        <p:txBody>
          <a:bodyPr>
            <a:normAutofit fontScale="70000" lnSpcReduction="20000"/>
          </a:bodyPr>
          <a:lstStyle/>
          <a:p>
            <a:r>
              <a:rPr lang="el-GR" dirty="0"/>
              <a:t>Υπολογισμοί κόστους: 1977 κλωστοϋφαντουργία: ΗΠΑ $80.000 ανά προστατευμένη θέση </a:t>
            </a:r>
            <a:r>
              <a:rPr lang="el-GR" dirty="0" smtClean="0"/>
              <a:t>εργασίας καθαρή </a:t>
            </a:r>
            <a:r>
              <a:rPr lang="el-GR" dirty="0"/>
              <a:t>απώλεια εισοδήματος μέσου εργαζομένου $5600 (λόγος </a:t>
            </a:r>
            <a:r>
              <a:rPr lang="el-GR" dirty="0" smtClean="0"/>
              <a:t>1:14) αντίστοιχος </a:t>
            </a:r>
            <a:r>
              <a:rPr lang="el-GR" dirty="0"/>
              <a:t>λόγος στον Καναδά (πιο προστατευμένη αγορά): 1:70.</a:t>
            </a:r>
          </a:p>
          <a:p>
            <a:r>
              <a:rPr lang="el-GR" dirty="0"/>
              <a:t>Παραδείγματα χαλυβουργίας ΗΠΑ στη δεκαετία του 1980ς: κάθε θέση εργασίας που σωζόταν κόστιζε όσο οι μισθοί έξη εργατών της χαλυβουργίας (σε όρους απώλειας ευημερίας</a:t>
            </a:r>
            <a:r>
              <a:rPr lang="el-GR" dirty="0" smtClean="0"/>
              <a:t>).</a:t>
            </a:r>
            <a:endParaRPr lang="el-GR" dirty="0"/>
          </a:p>
          <a:p>
            <a:r>
              <a:rPr lang="el-GR" dirty="0"/>
              <a:t>Αν συνυπολογισθεί το ότι ο προστατευτισμός μείωσε τις εισαγωγές και διατήρησε το δολάριο ισχυρό =&gt; απώλεια θέσεων εργασίας στις εξαγωγικές βιομηχανίες =&gt; καθαρή διατήρηση θέσεων εργασίας μηδαμινή και κόστος ανά διατηρηθείσα θέση εργασίας κυριολεκτικά θεόρατο.</a:t>
            </a:r>
          </a:p>
          <a:p>
            <a:endParaRPr lang="el-GR" dirty="0"/>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88</a:t>
            </a:fld>
            <a:endParaRPr lang="el-GR" dirty="0"/>
          </a:p>
        </p:txBody>
      </p:sp>
    </p:spTree>
    <p:extLst>
      <p:ext uri="{BB962C8B-B14F-4D97-AF65-F5344CB8AC3E}">
        <p14:creationId xmlns:p14="http://schemas.microsoft.com/office/powerpoint/2010/main" val="38926862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(19 από 21)</a:t>
            </a:r>
            <a:endParaRPr lang="el-GR" dirty="0"/>
          </a:p>
        </p:txBody>
      </p:sp>
      <p:sp>
        <p:nvSpPr>
          <p:cNvPr id="3" name="Content Placeholder 2"/>
          <p:cNvSpPr>
            <a:spLocks noGrp="1"/>
          </p:cNvSpPr>
          <p:nvPr>
            <p:ph idx="1"/>
          </p:nvPr>
        </p:nvSpPr>
        <p:spPr/>
        <p:txBody>
          <a:bodyPr>
            <a:normAutofit/>
          </a:bodyPr>
          <a:lstStyle/>
          <a:p>
            <a:r>
              <a:rPr lang="el-GR" dirty="0"/>
              <a:t>Γιατί λοιπόν επιβιώνει ο προστατευτισμός στις αναπτυγμένες χώρες;</a:t>
            </a:r>
          </a:p>
          <a:p>
            <a:r>
              <a:rPr lang="el-GR" dirty="0"/>
              <a:t>Προστατευτισμός: απώλειες ευημερίας συνολικά μεγάλες, αλλά μικρές σε ατομική βάση (ανά καταναλωτή) - κέρδη σημαντικά για λίγα άτομα (ομάδες παραγωγών).</a:t>
            </a:r>
          </a:p>
          <a:p>
            <a:endParaRPr lang="el-GR" dirty="0"/>
          </a:p>
          <a:p>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89</a:t>
            </a:fld>
            <a:endParaRPr lang="el-GR" dirty="0"/>
          </a:p>
        </p:txBody>
      </p:sp>
    </p:spTree>
    <p:extLst>
      <p:ext uri="{BB962C8B-B14F-4D97-AF65-F5344CB8AC3E}">
        <p14:creationId xmlns:p14="http://schemas.microsoft.com/office/powerpoint/2010/main" val="1036615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Διεθνές εμπόριο και οικονομική </a:t>
            </a:r>
            <a:r>
              <a:rPr lang="el-GR" dirty="0" smtClean="0"/>
              <a:t>ανάπτυξης (3 από 4)</a:t>
            </a:r>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a:t>
            </a:fld>
            <a:endParaRPr lang="el-GR" dirty="0"/>
          </a:p>
        </p:txBody>
      </p:sp>
      <p:pic>
        <p:nvPicPr>
          <p:cNvPr id="5" name="Picture 7" descr="Οικονομικό μέγεθος και εμπόριο. " title="Διάγραμμ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96" y="1600200"/>
            <a:ext cx="60388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5037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(20 από 21)</a:t>
            </a:r>
            <a:endParaRPr lang="el-GR" dirty="0"/>
          </a:p>
        </p:txBody>
      </p:sp>
      <p:sp>
        <p:nvSpPr>
          <p:cNvPr id="3" name="Content Placeholder 2"/>
          <p:cNvSpPr>
            <a:spLocks noGrp="1"/>
          </p:cNvSpPr>
          <p:nvPr>
            <p:ph idx="1"/>
          </p:nvPr>
        </p:nvSpPr>
        <p:spPr/>
        <p:txBody>
          <a:bodyPr>
            <a:normAutofit/>
          </a:bodyPr>
          <a:lstStyle/>
          <a:p>
            <a:r>
              <a:rPr lang="el-GR" dirty="0"/>
              <a:t>Αποτελέσματα του προστατευτισμού των αγορών των ΒΧ για τις ΑΧ: </a:t>
            </a:r>
            <a:r>
              <a:rPr lang="el-GR" dirty="0" smtClean="0"/>
              <a:t>καταστροφικά.</a:t>
            </a:r>
            <a:endParaRPr lang="el-GR" dirty="0"/>
          </a:p>
          <a:p>
            <a:r>
              <a:rPr lang="el-GR" dirty="0" smtClean="0"/>
              <a:t>Άμεσο </a:t>
            </a:r>
            <a:r>
              <a:rPr lang="el-GR" dirty="0"/>
              <a:t>κόστος (απώλεια αγορών κλπ</a:t>
            </a:r>
            <a:r>
              <a:rPr lang="el-GR" dirty="0" smtClean="0"/>
              <a:t>).</a:t>
            </a:r>
            <a:endParaRPr lang="el-GR" dirty="0"/>
          </a:p>
          <a:p>
            <a:r>
              <a:rPr lang="el-GR" dirty="0" smtClean="0"/>
              <a:t>Έμμεσο </a:t>
            </a:r>
            <a:r>
              <a:rPr lang="el-GR" dirty="0"/>
              <a:t>κόστος (αποθάρρυνση δυνητικών εξαγωγέων</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90</a:t>
            </a:fld>
            <a:endParaRPr lang="el-GR" dirty="0"/>
          </a:p>
        </p:txBody>
      </p:sp>
    </p:spTree>
    <p:extLst>
      <p:ext uri="{BB962C8B-B14F-4D97-AF65-F5344CB8AC3E}">
        <p14:creationId xmlns:p14="http://schemas.microsoft.com/office/powerpoint/2010/main" val="9150048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Προώθηση εξαγωγών (21 από 21)</a:t>
            </a:r>
            <a:endParaRPr lang="el-GR" dirty="0"/>
          </a:p>
        </p:txBody>
      </p:sp>
      <p:sp>
        <p:nvSpPr>
          <p:cNvPr id="3" name="Content Placeholder 2"/>
          <p:cNvSpPr>
            <a:spLocks noGrp="1"/>
          </p:cNvSpPr>
          <p:nvPr>
            <p:ph idx="1"/>
          </p:nvPr>
        </p:nvSpPr>
        <p:spPr/>
        <p:txBody>
          <a:bodyPr>
            <a:normAutofit/>
          </a:bodyPr>
          <a:lstStyle/>
          <a:p>
            <a:r>
              <a:rPr lang="el-GR" dirty="0"/>
              <a:t>Συμπεράσματα </a:t>
            </a:r>
            <a:r>
              <a:rPr lang="el-GR" dirty="0" smtClean="0"/>
              <a:t>πολιτικής.</a:t>
            </a:r>
            <a:endParaRPr lang="el-GR" dirty="0"/>
          </a:p>
          <a:p>
            <a:r>
              <a:rPr lang="el-GR" dirty="0"/>
              <a:t>GATT =&gt; WTO / </a:t>
            </a:r>
            <a:r>
              <a:rPr lang="el-GR" dirty="0" smtClean="0"/>
              <a:t>διαδικασία φιλελευθεροποίησης </a:t>
            </a:r>
            <a:r>
              <a:rPr lang="el-GR" dirty="0"/>
              <a:t>διεθνούς </a:t>
            </a:r>
            <a:r>
              <a:rPr lang="el-GR" dirty="0" smtClean="0"/>
              <a:t>εμπορίου.</a:t>
            </a:r>
            <a:endParaRPr lang="el-GR" dirty="0"/>
          </a:p>
          <a:p>
            <a:r>
              <a:rPr lang="el-GR" dirty="0"/>
              <a:t>Ανάπτυξη εμπορίου μεταξύ </a:t>
            </a:r>
            <a:r>
              <a:rPr lang="el-GR" dirty="0" smtClean="0"/>
              <a:t>ΑΧ.</a:t>
            </a:r>
            <a:endParaRPr lang="el-GR" dirty="0"/>
          </a:p>
          <a:p>
            <a:r>
              <a:rPr lang="el-GR" dirty="0" smtClean="0"/>
              <a:t>Όμως </a:t>
            </a:r>
            <a:r>
              <a:rPr lang="el-GR" dirty="0"/>
              <a:t>δυνητικά σχετικά μικρά κέρδη λόγω παρόμοιας δομής </a:t>
            </a:r>
            <a:r>
              <a:rPr lang="el-GR" dirty="0" smtClean="0"/>
              <a:t>παραγωγής.</a:t>
            </a:r>
            <a:endParaRPr lang="el-GR" dirty="0"/>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91</a:t>
            </a:fld>
            <a:endParaRPr lang="el-GR" dirty="0"/>
          </a:p>
        </p:txBody>
      </p:sp>
    </p:spTree>
    <p:extLst>
      <p:ext uri="{BB962C8B-B14F-4D97-AF65-F5344CB8AC3E}">
        <p14:creationId xmlns:p14="http://schemas.microsoft.com/office/powerpoint/2010/main" val="1931619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r>
              <a:rPr lang="en-US" dirty="0" smtClean="0"/>
              <a:t> </a:t>
            </a:r>
            <a:r>
              <a:rPr lang="el-GR" dirty="0" smtClean="0"/>
              <a:t>5</a:t>
            </a:r>
            <a:endParaRPr lang="el-GR" dirty="0"/>
          </a:p>
        </p:txBody>
      </p:sp>
      <p:sp>
        <p:nvSpPr>
          <p:cNvPr id="23" name="Θέση κειμένου 5"/>
          <p:cNvSpPr>
            <a:spLocks noGrp="1"/>
          </p:cNvSpPr>
          <p:nvPr>
            <p:ph type="subTitle" idx="1"/>
          </p:nvPr>
        </p:nvSpPr>
        <p:spPr/>
        <p:txBody>
          <a:bodyPr/>
          <a:lstStyle/>
          <a:p>
            <a:r>
              <a:rPr lang="el-GR" b="1" dirty="0"/>
              <a:t>Μάθημα: </a:t>
            </a:r>
            <a:r>
              <a:rPr lang="el-GR" dirty="0" smtClean="0"/>
              <a:t>Οικονομική Ανάπτυξη, </a:t>
            </a:r>
            <a:r>
              <a:rPr lang="el-GR" b="1" dirty="0"/>
              <a:t>Ενότητα </a:t>
            </a:r>
            <a:r>
              <a:rPr lang="en-US" b="1" dirty="0"/>
              <a:t># </a:t>
            </a:r>
            <a:r>
              <a:rPr lang="el-GR" b="1" dirty="0"/>
              <a:t>5</a:t>
            </a:r>
            <a:r>
              <a:rPr lang="el-GR" b="1" dirty="0" smtClean="0"/>
              <a:t>: </a:t>
            </a:r>
            <a:r>
              <a:rPr lang="el-GR" dirty="0" smtClean="0"/>
              <a:t>Εκβιομηχάνιση και διεθνές εμπόριο</a:t>
            </a:r>
            <a:endParaRPr lang="el-GR" dirty="0"/>
          </a:p>
          <a:p>
            <a:r>
              <a:rPr lang="el-GR" b="1" dirty="0"/>
              <a:t>Διδάσκων: </a:t>
            </a:r>
            <a:r>
              <a:rPr lang="el-GR" dirty="0" smtClean="0"/>
              <a:t>Πάνος Τσακλόγλου, </a:t>
            </a:r>
            <a:r>
              <a:rPr lang="el-GR" b="1" dirty="0"/>
              <a:t>Τμήμα: </a:t>
            </a:r>
            <a:r>
              <a:rPr lang="el-GR" dirty="0" smtClean="0"/>
              <a:t>Διεθνών και Ευρωπαϊκών Οικονομικών Σπουδών</a:t>
            </a:r>
            <a:endParaRPr lang="el-GR" dirty="0"/>
          </a:p>
          <a:p>
            <a:endParaRPr lang="el-GR" dirty="0"/>
          </a:p>
          <a:p>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B098E1A-2F85-46DA-9BF7-2850C075DFD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Template_CC_BY_NC_ND_0 (1)</Template>
  <TotalTime>0</TotalTime>
  <Words>4550</Words>
  <Application>Microsoft Office PowerPoint</Application>
  <PresentationFormat>On-screen Show (4:3)</PresentationFormat>
  <Paragraphs>433</Paragraphs>
  <Slides>92</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92</vt:i4>
      </vt:variant>
    </vt:vector>
  </HeadingPairs>
  <TitlesOfParts>
    <vt:vector size="95" baseType="lpstr">
      <vt:lpstr>Arial</vt:lpstr>
      <vt:lpstr>Calibri</vt:lpstr>
      <vt:lpstr>Θέμα του Office</vt:lpstr>
      <vt:lpstr>Οικονομική Ανάπτυξη</vt:lpstr>
      <vt:lpstr>Χρηματοδότηση</vt:lpstr>
      <vt:lpstr>Άδειες Χρήσης</vt:lpstr>
      <vt:lpstr>Σκοποί ενότητας</vt:lpstr>
      <vt:lpstr>Περιεχόμενα ενότητας</vt:lpstr>
      <vt:lpstr>Διεθνές εμπόριο και οικονομική ανάπτυξης</vt:lpstr>
      <vt:lpstr>Διεθνές εμπόριο και οικονομική ανάπτυξης (1 από 4)</vt:lpstr>
      <vt:lpstr>Διεθνές εμπόριο και οικονομική ανάπτυξης (2 από 4)</vt:lpstr>
      <vt:lpstr>Διεθνές εμπόριο και οικονομική ανάπτυξης (3 από 4)</vt:lpstr>
      <vt:lpstr>Διεθνές εμπόριο και οικονομική ανάπτυξης (4 από 4)</vt:lpstr>
      <vt:lpstr>Χαρακτηριστικά εξαγωγών των ΑΧ</vt:lpstr>
      <vt:lpstr>Χαρακτηριστικά εξαγωγών των ΑΧ (1 από 2)</vt:lpstr>
      <vt:lpstr>Χαρακτηριστικά εξαγωγών των ΑΧ (2 από 2)</vt:lpstr>
      <vt:lpstr>Γιατί οι χώρες εμπορεύονται μεταξύ τους;</vt:lpstr>
      <vt:lpstr>Γιατί οι χώρες εμπορεύονται μεταξύ τους; (1 από 12)</vt:lpstr>
      <vt:lpstr>Γιατί οι χώρες εμπορεύονται μεταξύ τους; (2 από 12)</vt:lpstr>
      <vt:lpstr>Γιατί οι χώρες εμπορεύονται μεταξύ τους; (3 από 12)</vt:lpstr>
      <vt:lpstr>Γιατί οι χώρες εμπορεύονται μεταξύ τους; (4 από 12)</vt:lpstr>
      <vt:lpstr>Γιατί οι χώρες εμπορεύονται μεταξύ τους; (5 από 12)</vt:lpstr>
      <vt:lpstr>Γιατί οι χώρες εμπορεύονται μεταξύ τους; (6 από 12)</vt:lpstr>
      <vt:lpstr>Γιατί οι χώρες εμπορεύονται μεταξύ τους; (7 από 12)</vt:lpstr>
      <vt:lpstr>Γιατί οι χώρες εμπορεύονται μεταξύ τους; (8 από 12)</vt:lpstr>
      <vt:lpstr>Γιατί οι χώρες εμπορεύονται μεταξύ τους; (9 από 12)</vt:lpstr>
      <vt:lpstr>Γιατί οι χώρες εμπορεύονται μεταξύ τους; (10 από 12)</vt:lpstr>
      <vt:lpstr>Γιατί οι χώρες εμπορεύονται μεταξύ τους; (11 από 12)</vt:lpstr>
      <vt:lpstr>Γιατί οι χώρες εμπορεύονται μεταξύ τους; (12 από 12)</vt:lpstr>
      <vt:lpstr>Όροι εμπορίου</vt:lpstr>
      <vt:lpstr>Όροι εμπορίου (1 από 8)</vt:lpstr>
      <vt:lpstr>Όροι εμπορίου (2 από 8)</vt:lpstr>
      <vt:lpstr>Όροι εμπορίου (3 από 8)</vt:lpstr>
      <vt:lpstr>Όροι εμπορίου (4 από 8)</vt:lpstr>
      <vt:lpstr>Όροι εμπορίου (5 από 8)</vt:lpstr>
      <vt:lpstr>Όροι εμπορίου (6 από 8)</vt:lpstr>
      <vt:lpstr>Όροι εμπορίου (7 από 8)</vt:lpstr>
      <vt:lpstr>Όροι εμπορίου (8 από 8)</vt:lpstr>
      <vt:lpstr>Διακυμάνσεις και ανάπτυξη</vt:lpstr>
      <vt:lpstr>Διακυμάνσεις και ανάπτυξη (1 από 7)</vt:lpstr>
      <vt:lpstr>Διακυμάνσεις και ανάπτυξη (2 από 7)</vt:lpstr>
      <vt:lpstr>Διακυμάνσεις και ανάπτυξη (3 από 7)</vt:lpstr>
      <vt:lpstr>Διακυμάνσεις και ανάπτυξη (4 από 7)</vt:lpstr>
      <vt:lpstr>Διακυμάνσεις και ανάπτυξη (5 από 7)</vt:lpstr>
      <vt:lpstr>Διακυμάνσεις και ανάπτυξη (6 από 7)</vt:lpstr>
      <vt:lpstr>Διακυμάνσεις και ανάπτυξη (7 από 7)</vt:lpstr>
      <vt:lpstr>Υποκατάσταση εισαγωγών</vt:lpstr>
      <vt:lpstr>Υποκατάστατη εισαγωγών (1 από 25)</vt:lpstr>
      <vt:lpstr>Υποκατάστατη εισαγωγών (2 από 25)</vt:lpstr>
      <vt:lpstr>Υποκατάστατη εισαγωγών (3 από 25)</vt:lpstr>
      <vt:lpstr>Υποκατάστατη εισαγωγών (4 από 25)</vt:lpstr>
      <vt:lpstr>Υποκατάστατη εισαγωγών (5 από 25)</vt:lpstr>
      <vt:lpstr>Υποκατάστατη εισαγωγών (6 από 25)</vt:lpstr>
      <vt:lpstr>Υποκατάστατη εισαγωγών (7 από 25)</vt:lpstr>
      <vt:lpstr>Υποκατάστατη εισαγωγών (8 από 25)</vt:lpstr>
      <vt:lpstr>Υποκατάστατη εισαγωγών (9 από 25)</vt:lpstr>
      <vt:lpstr>Υποκατάστατη εισαγωγών (10 από 25)</vt:lpstr>
      <vt:lpstr>Υποκατάστατη εισαγωγών (11 από 25)</vt:lpstr>
      <vt:lpstr>Υποκατάστατη εισαγωγών (12 από 25)</vt:lpstr>
      <vt:lpstr>Υποκατάστατη εισαγωγών (13 από 25)</vt:lpstr>
      <vt:lpstr>Υποκατάστατη εισαγωγών (14 από 25)</vt:lpstr>
      <vt:lpstr>Υποκατάστατη εισαγωγών (15 από 25)</vt:lpstr>
      <vt:lpstr>Υποκατάστατη εισαγωγών (16 από 25)</vt:lpstr>
      <vt:lpstr>Υποκατάστατη εισαγωγών (17 από 25)</vt:lpstr>
      <vt:lpstr>Υποκατάστατη εισαγωγών (18 από 25)</vt:lpstr>
      <vt:lpstr>Υποκατάστατη εισαγωγών (19 από 25)</vt:lpstr>
      <vt:lpstr>Υποκατάστατη εισαγωγών (20 από 25)</vt:lpstr>
      <vt:lpstr>Υποκατάστατη εισαγωγών (21 από 25)</vt:lpstr>
      <vt:lpstr>Υποκατάστατη εισαγωγών (22 από 25)</vt:lpstr>
      <vt:lpstr>Υποκατάστατη εισαγωγών (23 από 25)</vt:lpstr>
      <vt:lpstr>Υποκατάστατη εισαγωγών (24 από 25)</vt:lpstr>
      <vt:lpstr>Υποκατάστατη εισαγωγών (25 από 25)</vt:lpstr>
      <vt:lpstr>Προώθηση εξαγωγών</vt:lpstr>
      <vt:lpstr>Προώθηση εξαγωγών (1 από 21)</vt:lpstr>
      <vt:lpstr>Προώθηση εξαγωγών (2 από 21)</vt:lpstr>
      <vt:lpstr>Προώθηση εξαγωγών (3 από 21)</vt:lpstr>
      <vt:lpstr>Προώθηση εξαγωγών (4 από 21)</vt:lpstr>
      <vt:lpstr>Προώθηση εξαγωγών (5 από 21)</vt:lpstr>
      <vt:lpstr>Προώθηση εξαγωγών (6 από 21)</vt:lpstr>
      <vt:lpstr>Προώθηση εξαγωγών (7 από 21)</vt:lpstr>
      <vt:lpstr>Προώθηση εξαγωγών (8 από 21)</vt:lpstr>
      <vt:lpstr>Προώθηση εξαγωγών (9 από 21)</vt:lpstr>
      <vt:lpstr>Προώθηση εξαγωγών (10 από 21)</vt:lpstr>
      <vt:lpstr>Προώθηση εξαγωγών (11 από 21)</vt:lpstr>
      <vt:lpstr>Προώθηση εξαγωγών (12 από 21)</vt:lpstr>
      <vt:lpstr>Προώθηση εξαγωγών (13 από 21)</vt:lpstr>
      <vt:lpstr>Προώθηση εξαγωγών (14 από 21)</vt:lpstr>
      <vt:lpstr>Προώθηση εξαγωγών (15 από 21)</vt:lpstr>
      <vt:lpstr>Προώθηση εξαγωγών (16 από 21)</vt:lpstr>
      <vt:lpstr>Προώθηση εξαγωγών (17 από 21)</vt:lpstr>
      <vt:lpstr>Προώθηση εξαγωγών (18 από 21)</vt:lpstr>
      <vt:lpstr>Προώθηση εξαγωγών (19 από 21)</vt:lpstr>
      <vt:lpstr>Προώθηση εξαγωγών (20 από 21)</vt:lpstr>
      <vt:lpstr>Προώθηση εξαγωγών (21 από 21)</vt:lpstr>
      <vt:lpstr>Τέλος Ενότητας # 5</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2015-08-18T08:56:14Z</dcterms:created>
  <dcterms:modified xsi:type="dcterms:W3CDTF">2015-09-11T10:02:56Z</dcterms:modified>
</cp:coreProperties>
</file>