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713" r:id="rId2"/>
    <p:sldMasterId id="2147483725" r:id="rId3"/>
  </p:sldMasterIdLst>
  <p:notesMasterIdLst>
    <p:notesMasterId r:id="rId164"/>
  </p:notesMasterIdLst>
  <p:handoutMasterIdLst>
    <p:handoutMasterId r:id="rId165"/>
  </p:handoutMasterIdLst>
  <p:sldIdLst>
    <p:sldId id="429" r:id="rId4"/>
    <p:sldId id="259" r:id="rId5"/>
    <p:sldId id="270" r:id="rId6"/>
    <p:sldId id="263" r:id="rId7"/>
    <p:sldId id="271" r:id="rId8"/>
    <p:sldId id="272" r:id="rId9"/>
    <p:sldId id="273" r:id="rId10"/>
    <p:sldId id="261" r:id="rId11"/>
    <p:sldId id="262" r:id="rId12"/>
    <p:sldId id="258" r:id="rId13"/>
    <p:sldId id="274" r:id="rId14"/>
    <p:sldId id="264" r:id="rId15"/>
    <p:sldId id="265" r:id="rId16"/>
    <p:sldId id="269" r:id="rId17"/>
    <p:sldId id="266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1" r:id="rId26"/>
    <p:sldId id="284" r:id="rId27"/>
    <p:sldId id="283" r:id="rId28"/>
    <p:sldId id="409" r:id="rId29"/>
    <p:sldId id="286" r:id="rId30"/>
    <p:sldId id="287" r:id="rId31"/>
    <p:sldId id="371" r:id="rId32"/>
    <p:sldId id="288" r:id="rId33"/>
    <p:sldId id="372" r:id="rId34"/>
    <p:sldId id="289" r:id="rId35"/>
    <p:sldId id="373" r:id="rId36"/>
    <p:sldId id="290" r:id="rId37"/>
    <p:sldId id="374" r:id="rId38"/>
    <p:sldId id="291" r:id="rId39"/>
    <p:sldId id="375" r:id="rId40"/>
    <p:sldId id="292" r:id="rId41"/>
    <p:sldId id="293" r:id="rId42"/>
    <p:sldId id="294" r:id="rId43"/>
    <p:sldId id="295" r:id="rId44"/>
    <p:sldId id="296" r:id="rId45"/>
    <p:sldId id="297" r:id="rId46"/>
    <p:sldId id="376" r:id="rId47"/>
    <p:sldId id="298" r:id="rId48"/>
    <p:sldId id="377" r:id="rId49"/>
    <p:sldId id="299" r:id="rId50"/>
    <p:sldId id="378" r:id="rId51"/>
    <p:sldId id="379" r:id="rId52"/>
    <p:sldId id="300" r:id="rId53"/>
    <p:sldId id="301" r:id="rId54"/>
    <p:sldId id="380" r:id="rId55"/>
    <p:sldId id="302" r:id="rId56"/>
    <p:sldId id="381" r:id="rId57"/>
    <p:sldId id="303" r:id="rId58"/>
    <p:sldId id="382" r:id="rId59"/>
    <p:sldId id="304" r:id="rId60"/>
    <p:sldId id="383" r:id="rId61"/>
    <p:sldId id="305" r:id="rId62"/>
    <p:sldId id="306" r:id="rId63"/>
    <p:sldId id="384" r:id="rId64"/>
    <p:sldId id="307" r:id="rId65"/>
    <p:sldId id="308" r:id="rId66"/>
    <p:sldId id="386" r:id="rId67"/>
    <p:sldId id="385" r:id="rId68"/>
    <p:sldId id="309" r:id="rId69"/>
    <p:sldId id="310" r:id="rId70"/>
    <p:sldId id="311" r:id="rId71"/>
    <p:sldId id="407" r:id="rId72"/>
    <p:sldId id="312" r:id="rId73"/>
    <p:sldId id="313" r:id="rId74"/>
    <p:sldId id="314" r:id="rId75"/>
    <p:sldId id="387" r:id="rId76"/>
    <p:sldId id="315" r:id="rId77"/>
    <p:sldId id="316" r:id="rId78"/>
    <p:sldId id="317" r:id="rId79"/>
    <p:sldId id="390" r:id="rId80"/>
    <p:sldId id="318" r:id="rId81"/>
    <p:sldId id="389" r:id="rId82"/>
    <p:sldId id="388" r:id="rId83"/>
    <p:sldId id="321" r:id="rId84"/>
    <p:sldId id="391" r:id="rId85"/>
    <p:sldId id="323" r:id="rId86"/>
    <p:sldId id="324" r:id="rId87"/>
    <p:sldId id="392" r:id="rId88"/>
    <p:sldId id="325" r:id="rId89"/>
    <p:sldId id="393" r:id="rId90"/>
    <p:sldId id="326" r:id="rId91"/>
    <p:sldId id="327" r:id="rId92"/>
    <p:sldId id="329" r:id="rId93"/>
    <p:sldId id="330" r:id="rId94"/>
    <p:sldId id="395" r:id="rId95"/>
    <p:sldId id="331" r:id="rId96"/>
    <p:sldId id="396" r:id="rId97"/>
    <p:sldId id="332" r:id="rId98"/>
    <p:sldId id="397" r:id="rId99"/>
    <p:sldId id="333" r:id="rId100"/>
    <p:sldId id="398" r:id="rId101"/>
    <p:sldId id="334" r:id="rId102"/>
    <p:sldId id="335" r:id="rId103"/>
    <p:sldId id="399" r:id="rId104"/>
    <p:sldId id="336" r:id="rId105"/>
    <p:sldId id="400" r:id="rId106"/>
    <p:sldId id="337" r:id="rId107"/>
    <p:sldId id="401" r:id="rId108"/>
    <p:sldId id="338" r:id="rId109"/>
    <p:sldId id="339" r:id="rId110"/>
    <p:sldId id="402" r:id="rId111"/>
    <p:sldId id="340" r:id="rId112"/>
    <p:sldId id="412" r:id="rId113"/>
    <p:sldId id="413" r:id="rId114"/>
    <p:sldId id="403" r:id="rId115"/>
    <p:sldId id="341" r:id="rId116"/>
    <p:sldId id="342" r:id="rId117"/>
    <p:sldId id="404" r:id="rId118"/>
    <p:sldId id="406" r:id="rId119"/>
    <p:sldId id="408" r:id="rId120"/>
    <p:sldId id="405" r:id="rId121"/>
    <p:sldId id="343" r:id="rId122"/>
    <p:sldId id="344" r:id="rId123"/>
    <p:sldId id="349" r:id="rId124"/>
    <p:sldId id="410" r:id="rId125"/>
    <p:sldId id="350" r:id="rId126"/>
    <p:sldId id="411" r:id="rId127"/>
    <p:sldId id="351" r:id="rId128"/>
    <p:sldId id="414" r:id="rId129"/>
    <p:sldId id="352" r:id="rId130"/>
    <p:sldId id="353" r:id="rId131"/>
    <p:sldId id="354" r:id="rId132"/>
    <p:sldId id="355" r:id="rId133"/>
    <p:sldId id="415" r:id="rId134"/>
    <p:sldId id="356" r:id="rId135"/>
    <p:sldId id="416" r:id="rId136"/>
    <p:sldId id="357" r:id="rId137"/>
    <p:sldId id="358" r:id="rId138"/>
    <p:sldId id="417" r:id="rId139"/>
    <p:sldId id="359" r:id="rId140"/>
    <p:sldId id="418" r:id="rId141"/>
    <p:sldId id="360" r:id="rId142"/>
    <p:sldId id="419" r:id="rId143"/>
    <p:sldId id="361" r:id="rId144"/>
    <p:sldId id="420" r:id="rId145"/>
    <p:sldId id="362" r:id="rId146"/>
    <p:sldId id="421" r:id="rId147"/>
    <p:sldId id="363" r:id="rId148"/>
    <p:sldId id="422" r:id="rId149"/>
    <p:sldId id="364" r:id="rId150"/>
    <p:sldId id="423" r:id="rId151"/>
    <p:sldId id="365" r:id="rId152"/>
    <p:sldId id="424" r:id="rId153"/>
    <p:sldId id="366" r:id="rId154"/>
    <p:sldId id="425" r:id="rId155"/>
    <p:sldId id="367" r:id="rId156"/>
    <p:sldId id="426" r:id="rId157"/>
    <p:sldId id="368" r:id="rId158"/>
    <p:sldId id="427" r:id="rId159"/>
    <p:sldId id="369" r:id="rId160"/>
    <p:sldId id="428" r:id="rId161"/>
    <p:sldId id="370" r:id="rId162"/>
    <p:sldId id="430" r:id="rId163"/>
  </p:sldIdLst>
  <p:sldSz cx="9144000" cy="6858000" type="screen4x3"/>
  <p:notesSz cx="6797675" cy="987425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6600"/>
    <a:srgbClr val="772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54" Type="http://schemas.openxmlformats.org/officeDocument/2006/relationships/slide" Target="slides/slide151.xml"/><Relationship Id="rId159" Type="http://schemas.openxmlformats.org/officeDocument/2006/relationships/slide" Target="slides/slide156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165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55" Type="http://schemas.openxmlformats.org/officeDocument/2006/relationships/slide" Target="slides/slide15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61" Type="http://schemas.openxmlformats.org/officeDocument/2006/relationships/slide" Target="slides/slide158.xml"/><Relationship Id="rId16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51" Type="http://schemas.openxmlformats.org/officeDocument/2006/relationships/slide" Target="slides/slide148.xml"/><Relationship Id="rId156" Type="http://schemas.openxmlformats.org/officeDocument/2006/relationships/slide" Target="slides/slide153.xml"/><Relationship Id="rId164" Type="http://schemas.openxmlformats.org/officeDocument/2006/relationships/notesMaster" Target="notesMasters/notesMaster1.xml"/><Relationship Id="rId16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167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slide" Target="slides/slide15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C07C6-CDB4-1F4A-8098-826AB2A21ECB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03DA8-1728-E74C-A840-A1CBE448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20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675BB-4EF7-498A-B19F-65DBDB95DF4D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23AFB-225A-4F1E-8FBE-B804C43BAF6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021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l-GR" altLang="el-GR" noProof="0" dirty="0" smtClean="0"/>
              <a:t>Κάντε κλικ για επεξεργασία του τίτλου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l-GR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CA54-203B-4326-AB96-7C2D9C725F4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8894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124C9-AA8E-4D16-90E8-952A9F3FE4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2462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9D73D-A80B-40EC-A87A-9AC863969C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8949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1521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784"/>
            <a:ext cx="4038600" cy="45350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5350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BB05-A5CD-4CB8-BBCF-BCD884400E6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28009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37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8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3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38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2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3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33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142195"/>
            <a:ext cx="7937574" cy="1126565"/>
          </a:xfrm>
        </p:spPr>
        <p:txBody>
          <a:bodyPr/>
          <a:lstStyle>
            <a:lvl1pPr>
              <a:defRPr sz="40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5CC8-CBD6-42AC-87E1-F4A3667498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28618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9453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063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6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45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56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58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44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99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53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77212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DCDE4-A2CB-4978-B505-1724DFF9556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44306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00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9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11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03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60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57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10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79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39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6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B76-FACC-4CEF-9D12-5579EAB5F2A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99528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6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42B3C-6ABD-4878-BEB5-62C131ABAC5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1868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13A8-45B5-431E-994D-1697EFF057B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3009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06C72-7C26-4369-BBDA-6DBE7A4984A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5173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81337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2BC6-4DF5-40F3-A922-E86F2DAD3D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9330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62FA1-2732-4078-BE45-C03CD50F781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4179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2700" y="-19050"/>
            <a:ext cx="9156700" cy="1359818"/>
          </a:xfrm>
          <a:prstGeom prst="rect">
            <a:avLst/>
          </a:prstGeom>
          <a:solidFill>
            <a:srgbClr val="7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776"/>
            <a:ext cx="836327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dirty="0" smtClean="0"/>
              <a:t>Δεύτερου επιπέδου</a:t>
            </a:r>
          </a:p>
          <a:p>
            <a:pPr lvl="2"/>
            <a:r>
              <a:rPr lang="el-GR" altLang="el-GR" dirty="0" smtClean="0"/>
              <a:t>Τρίτου επιπέδου</a:t>
            </a:r>
          </a:p>
          <a:p>
            <a:pPr lvl="3"/>
            <a:r>
              <a:rPr lang="el-GR" altLang="el-GR" dirty="0" smtClean="0"/>
              <a:t>Τέταρτου επιπέδου</a:t>
            </a:r>
          </a:p>
          <a:p>
            <a:pPr lvl="4"/>
            <a:r>
              <a:rPr lang="el-GR" altLang="el-GR" dirty="0" smtClean="0"/>
              <a:t>Πέμπτου επιπέδου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l-GR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61EF33-CBB9-4625-A526-46E2E46C8D62}" type="slidenum">
              <a:rPr lang="el-GR" altLang="el-GR" smtClean="0"/>
              <a:pPr>
                <a:defRPr/>
              </a:pPr>
              <a:t>‹#›</a:t>
            </a:fld>
            <a:endParaRPr lang="el-GR" altLang="el-GR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1030"/>
            <a:ext cx="7931224" cy="116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Κάντε κλικ για επεξεργασία του τίτλου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245" y="246058"/>
            <a:ext cx="575567" cy="104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rgbClr val="16161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rgbClr val="161616"/>
          </a:solidFill>
          <a:latin typeface="Calibri" panose="020F050202020403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rgbClr val="161616"/>
          </a:solidFill>
          <a:latin typeface="Calibri" panose="020F050202020403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4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0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Δίκτυα Επικοινωνιών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/>
              <a:t>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Φυσικό Επίπεδο</a:t>
            </a:r>
            <a:endParaRPr lang="en-US" sz="2800" b="1" dirty="0"/>
          </a:p>
          <a:p>
            <a:r>
              <a:rPr lang="el-GR" sz="2800" b="1" dirty="0"/>
              <a:t>Διδάσκων: </a:t>
            </a:r>
            <a:r>
              <a:rPr lang="el-GR" sz="2800" dirty="0" smtClean="0"/>
              <a:t>Θεόδωρος Αποστολόπουλος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7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</a:t>
            </a:r>
            <a:r>
              <a:rPr lang="en-US" dirty="0" smtClean="0"/>
              <a:t>Fourier</a:t>
            </a:r>
            <a:r>
              <a:rPr lang="el-GR" dirty="0" smtClean="0"/>
              <a:t> (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92896"/>
            <a:ext cx="8568952" cy="39604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Υπολογισμός συντελεστών</a:t>
            </a:r>
          </a:p>
          <a:p>
            <a:pPr marL="631825" lvl="1" indent="-271463">
              <a:spcBef>
                <a:spcPts val="0"/>
              </a:spcBef>
            </a:pPr>
            <a:r>
              <a:rPr lang="el-GR" dirty="0" smtClean="0"/>
              <a:t>Πολλαπλασιάζουμε με </a:t>
            </a:r>
            <a:r>
              <a:rPr lang="en-US" dirty="0" smtClean="0"/>
              <a:t>sin(2</a:t>
            </a:r>
            <a:r>
              <a:rPr lang="el-GR" dirty="0" smtClean="0"/>
              <a:t>π</a:t>
            </a:r>
            <a:r>
              <a:rPr lang="en-US" i="1" dirty="0" err="1" smtClean="0"/>
              <a:t>kft</a:t>
            </a:r>
            <a:r>
              <a:rPr lang="en-US" dirty="0" smtClean="0"/>
              <a:t>) </a:t>
            </a:r>
            <a:r>
              <a:rPr lang="el-GR" dirty="0" smtClean="0"/>
              <a:t>και ολοκληρώνουμε: </a:t>
            </a:r>
            <a:r>
              <a:rPr lang="en-US" b="1" dirty="0" smtClean="0"/>
              <a:t>a</a:t>
            </a:r>
            <a:r>
              <a:rPr lang="en-US" b="1" baseline="-25000" dirty="0" smtClean="0"/>
              <a:t>n</a:t>
            </a:r>
          </a:p>
          <a:p>
            <a:pPr marL="631825" lvl="1" indent="-271463">
              <a:spcBef>
                <a:spcPts val="0"/>
              </a:spcBef>
            </a:pPr>
            <a:r>
              <a:rPr lang="el-GR" dirty="0" smtClean="0"/>
              <a:t>Πολλαπλασιάζουμε με </a:t>
            </a:r>
            <a:r>
              <a:rPr lang="en-US" dirty="0" err="1" smtClean="0"/>
              <a:t>cos</a:t>
            </a:r>
            <a:r>
              <a:rPr lang="en-US" dirty="0" smtClean="0"/>
              <a:t>(2</a:t>
            </a:r>
            <a:r>
              <a:rPr lang="el-GR" dirty="0" smtClean="0"/>
              <a:t>π</a:t>
            </a:r>
            <a:r>
              <a:rPr lang="en-US" i="1" dirty="0" err="1" smtClean="0"/>
              <a:t>kft</a:t>
            </a:r>
            <a:r>
              <a:rPr lang="en-US" dirty="0" smtClean="0"/>
              <a:t>) </a:t>
            </a:r>
            <a:r>
              <a:rPr lang="el-GR" dirty="0" smtClean="0"/>
              <a:t>και ολοκληρώνουμε: </a:t>
            </a:r>
            <a:r>
              <a:rPr lang="en-US" b="1" dirty="0" err="1" smtClean="0"/>
              <a:t>b</a:t>
            </a:r>
            <a:r>
              <a:rPr lang="en-US" b="1" baseline="-25000" dirty="0" err="1" smtClean="0"/>
              <a:t>n</a:t>
            </a:r>
            <a:endParaRPr lang="en-US" b="1" baseline="-25000" dirty="0" smtClean="0"/>
          </a:p>
          <a:p>
            <a:pPr marL="631825" lvl="1" indent="-271463">
              <a:spcBef>
                <a:spcPts val="0"/>
              </a:spcBef>
            </a:pPr>
            <a:r>
              <a:rPr lang="el-GR" dirty="0" smtClean="0"/>
              <a:t>Ολοκληρώνουμε</a:t>
            </a:r>
            <a:r>
              <a:rPr lang="en-US" dirty="0" smtClean="0"/>
              <a:t> </a:t>
            </a:r>
            <a:r>
              <a:rPr lang="el-GR" dirty="0" smtClean="0"/>
              <a:t>χωρίς αλλαγές: </a:t>
            </a:r>
            <a:r>
              <a:rPr lang="en-US" b="1" dirty="0" smtClean="0"/>
              <a:t>c</a:t>
            </a:r>
            <a:endParaRPr lang="el-GR" b="1" dirty="0" smtClean="0"/>
          </a:p>
          <a:p>
            <a:pPr marL="231775" indent="-271463">
              <a:spcBef>
                <a:spcPts val="0"/>
              </a:spcBef>
            </a:pPr>
            <a:r>
              <a:rPr lang="el-GR" dirty="0" smtClean="0"/>
              <a:t>Ανασύνθεση συνάρτησης </a:t>
            </a:r>
            <a:r>
              <a:rPr lang="en-US" dirty="0" smtClean="0"/>
              <a:t>g(t)</a:t>
            </a:r>
          </a:p>
          <a:p>
            <a:pPr marL="631825" lvl="1" indent="-271463">
              <a:spcBef>
                <a:spcPts val="0"/>
              </a:spcBef>
            </a:pPr>
            <a:r>
              <a:rPr lang="el-GR" dirty="0" smtClean="0"/>
              <a:t>Αρκεί να γνωρίζουμε τα </a:t>
            </a:r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l-GR" dirty="0" smtClean="0"/>
              <a:t>,</a:t>
            </a:r>
            <a:r>
              <a:rPr lang="el-GR" baseline="-25000" dirty="0" smtClean="0"/>
              <a:t>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n</a:t>
            </a:r>
            <a:r>
              <a:rPr lang="el-GR" dirty="0" smtClean="0"/>
              <a:t>,</a:t>
            </a:r>
            <a:r>
              <a:rPr lang="el-GR" baseline="-25000" dirty="0" smtClean="0"/>
              <a:t> </a:t>
            </a:r>
            <a:r>
              <a:rPr lang="en-US" dirty="0" smtClean="0"/>
              <a:t>c</a:t>
            </a:r>
            <a:r>
              <a:rPr lang="el-GR" dirty="0" smtClean="0"/>
              <a:t>, Τ</a:t>
            </a:r>
          </a:p>
          <a:p>
            <a:pPr marL="631825" lvl="1" indent="-271463">
              <a:spcBef>
                <a:spcPts val="0"/>
              </a:spcBef>
            </a:pPr>
            <a:r>
              <a:rPr lang="el-GR" dirty="0" smtClean="0"/>
              <a:t>Οι συντελεστές </a:t>
            </a:r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l-GR" dirty="0" smtClean="0"/>
              <a:t>,</a:t>
            </a:r>
            <a:r>
              <a:rPr lang="el-GR" baseline="-25000" dirty="0" smtClean="0"/>
              <a:t>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n</a:t>
            </a:r>
            <a:r>
              <a:rPr lang="el-GR" baseline="-25000" dirty="0" smtClean="0"/>
              <a:t> </a:t>
            </a:r>
            <a:r>
              <a:rPr lang="el-GR" dirty="0" smtClean="0"/>
              <a:t>είναι μία σειρά αριθμών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</a:t>
            </a:fld>
            <a:endParaRPr lang="el-GR" alt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graphicFrame>
        <p:nvGraphicFramePr>
          <p:cNvPr id="22530" name="Object 4" descr="Ανάλυση Fouri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739822"/>
              </p:ext>
            </p:extLst>
          </p:nvPr>
        </p:nvGraphicFramePr>
        <p:xfrm>
          <a:off x="5688905" y="1295400"/>
          <a:ext cx="320357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r:id="rId3" imgW="1586811" imgH="482391" progId="Equation.3">
                  <p:embed/>
                </p:oleObj>
              </mc:Choice>
              <mc:Fallback>
                <p:oleObj r:id="rId3" imgW="1586811" imgH="48239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905" y="1295400"/>
                        <a:ext cx="3203575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5" descr="Ανάλυση Fouri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150670"/>
              </p:ext>
            </p:extLst>
          </p:nvPr>
        </p:nvGraphicFramePr>
        <p:xfrm>
          <a:off x="323528" y="1295400"/>
          <a:ext cx="32131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5" imgW="1587240" imgH="482400" progId="Equation.3">
                  <p:embed/>
                </p:oleObj>
              </mc:Choice>
              <mc:Fallback>
                <p:oleObj name="Equation" r:id="rId5" imgW="158724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295400"/>
                        <a:ext cx="3213100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6" descr="Ανάλυση Fouri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305917"/>
              </p:ext>
            </p:extLst>
          </p:nvPr>
        </p:nvGraphicFramePr>
        <p:xfrm>
          <a:off x="3668713" y="1700808"/>
          <a:ext cx="18065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r:id="rId7" imgW="888614" imgH="482391" progId="Equation.3">
                  <p:embed/>
                </p:oleObj>
              </mc:Choice>
              <mc:Fallback>
                <p:oleObj r:id="rId7" imgW="888614" imgH="48239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3" y="1700808"/>
                        <a:ext cx="180657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65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Πολιτική της τηλεφωνίας (2)</a:t>
            </a:r>
            <a:endParaRPr lang="en-US" dirty="0" smtClean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933825"/>
            <a:ext cx="8382000" cy="2466975"/>
          </a:xfrm>
        </p:spPr>
        <p:txBody>
          <a:bodyPr/>
          <a:lstStyle/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Η κίνηση μεταξύ των </a:t>
            </a:r>
            <a:r>
              <a:rPr lang="en-US" dirty="0" smtClean="0"/>
              <a:t>LATA</a:t>
            </a:r>
            <a:r>
              <a:rPr lang="el-GR" dirty="0" smtClean="0"/>
              <a:t> μετάγεται από έναν </a:t>
            </a:r>
            <a:r>
              <a:rPr lang="en-US" dirty="0" smtClean="0"/>
              <a:t>IXC</a:t>
            </a:r>
            <a:endParaRPr lang="el-GR" dirty="0" smtClean="0"/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Κάθε πελάτης μπορεί να διαλέξει έναν διαφορετικό </a:t>
            </a:r>
            <a:r>
              <a:rPr lang="en-US" dirty="0" smtClean="0"/>
              <a:t>IXC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Οι </a:t>
            </a:r>
            <a:r>
              <a:rPr lang="en-US" dirty="0" smtClean="0"/>
              <a:t>IXC</a:t>
            </a:r>
            <a:r>
              <a:rPr lang="el-GR" dirty="0" smtClean="0"/>
              <a:t> συνδέονται με τα κέντρα των </a:t>
            </a:r>
            <a:r>
              <a:rPr lang="en-US" dirty="0" smtClean="0"/>
              <a:t>LEC</a:t>
            </a:r>
            <a:r>
              <a:rPr lang="el-GR" dirty="0" smtClean="0"/>
              <a:t> μέσω των </a:t>
            </a:r>
            <a:r>
              <a:rPr lang="en-US" dirty="0" smtClean="0"/>
              <a:t>POP</a:t>
            </a:r>
          </a:p>
          <a:p>
            <a:pPr lvl="1" eaLnBrk="1" hangingPunct="1"/>
            <a:r>
              <a:rPr lang="el-GR" dirty="0" smtClean="0"/>
              <a:t>Όλοι οι </a:t>
            </a:r>
            <a:r>
              <a:rPr lang="en-US" dirty="0" smtClean="0"/>
              <a:t>IXC</a:t>
            </a:r>
            <a:r>
              <a:rPr lang="el-GR" dirty="0" smtClean="0"/>
              <a:t> συνδέονται με τους </a:t>
            </a:r>
            <a:r>
              <a:rPr lang="en-US" dirty="0" smtClean="0"/>
              <a:t>LEC</a:t>
            </a:r>
            <a:r>
              <a:rPr lang="el-GR" dirty="0" smtClean="0"/>
              <a:t> επί ίσοις όροις</a:t>
            </a:r>
          </a:p>
          <a:p>
            <a:pPr lvl="2" eaLnBrk="1" hangingPunct="1"/>
            <a:r>
              <a:rPr lang="el-GR" dirty="0" smtClean="0"/>
              <a:t>Ανταγωνισμός στην υπεραστική αλλά όχι στην τοπική τηλεφωνία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298D410B-BBD3-428D-AEE1-7D2D94CFF31D}" type="slidenum">
              <a:rPr lang="el-GR" smtClean="0"/>
              <a:pPr>
                <a:defRPr/>
              </a:pPr>
              <a:t>100</a:t>
            </a:fld>
            <a:endParaRPr lang="el-GR"/>
          </a:p>
        </p:txBody>
      </p:sp>
      <p:pic>
        <p:nvPicPr>
          <p:cNvPr id="72710" name="Picture 6" descr="02-31.jpg πολιτική τηλεφωνία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100" y="1341438"/>
            <a:ext cx="47498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Πολιτική της τηλεφωνίας (2)</a:t>
            </a:r>
            <a:endParaRPr lang="en-US" smtClean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1"/>
            <a:ext cx="8382000" cy="4772000"/>
          </a:xfrm>
        </p:spPr>
        <p:txBody>
          <a:bodyPr/>
          <a:lstStyle/>
          <a:p>
            <a:pPr lvl="1" eaLnBrk="1" hangingPunct="1"/>
            <a:r>
              <a:rPr lang="el-GR" dirty="0" smtClean="0"/>
              <a:t>Από το 1996 όλοι μπορούν να ανταγωνίζονται με όλους</a:t>
            </a:r>
          </a:p>
          <a:p>
            <a:pPr lvl="2" eaLnBrk="1" hangingPunct="1"/>
            <a:r>
              <a:rPr lang="el-GR" dirty="0" smtClean="0"/>
              <a:t>Οι </a:t>
            </a:r>
            <a:r>
              <a:rPr lang="en-US" dirty="0" smtClean="0"/>
              <a:t>LEC</a:t>
            </a:r>
            <a:r>
              <a:rPr lang="el-GR" dirty="0" smtClean="0"/>
              <a:t> δέχονταν ανταγωνισμό από την καλωδιακή τηλεόραση</a:t>
            </a:r>
          </a:p>
          <a:p>
            <a:pPr lvl="2" eaLnBrk="1" hangingPunct="1"/>
            <a:r>
              <a:rPr lang="el-GR" dirty="0" smtClean="0"/>
              <a:t>Η άρση των περιορισμών οδήγησε σε συγχωνεύσεις </a:t>
            </a:r>
            <a:r>
              <a:rPr lang="en-US" dirty="0" smtClean="0"/>
              <a:t>IXC </a:t>
            </a:r>
            <a:r>
              <a:rPr lang="el-GR" dirty="0" smtClean="0"/>
              <a:t>και </a:t>
            </a:r>
            <a:r>
              <a:rPr lang="en-US" dirty="0" smtClean="0"/>
              <a:t>LEC</a:t>
            </a:r>
            <a:endParaRPr lang="el-GR" dirty="0" smtClean="0"/>
          </a:p>
          <a:p>
            <a:pPr lvl="2" eaLnBrk="1" hangingPunct="1"/>
            <a:r>
              <a:rPr lang="el-GR" dirty="0" smtClean="0"/>
              <a:t>Στον ανταγωνισμό βοήθησε και η φορητότητα αριθμών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298D410B-BBD3-428D-AEE1-7D2D94CFF31D}" type="slidenum">
              <a:rPr lang="el-GR" smtClean="0"/>
              <a:pPr>
                <a:defRPr/>
              </a:pPr>
              <a:t>101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Τοπικός βρόχος</a:t>
            </a:r>
            <a:r>
              <a:rPr lang="en-US" dirty="0" smtClean="0"/>
              <a:t>:</a:t>
            </a:r>
            <a:r>
              <a:rPr lang="el-GR" dirty="0" smtClean="0"/>
              <a:t> μόντεμ</a:t>
            </a:r>
            <a:endParaRPr lang="en-US" dirty="0" smtClean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3573016"/>
            <a:ext cx="8382000" cy="2827784"/>
          </a:xfrm>
        </p:spPr>
        <p:txBody>
          <a:bodyPr/>
          <a:lstStyle/>
          <a:p>
            <a:pPr eaLnBrk="1" hangingPunct="1"/>
            <a:r>
              <a:rPr lang="el-GR" dirty="0" smtClean="0"/>
              <a:t>Συστατικά του συστήματος τηλεφωνίας</a:t>
            </a:r>
          </a:p>
          <a:p>
            <a:pPr lvl="1" eaLnBrk="1" hangingPunct="1"/>
            <a:r>
              <a:rPr lang="el-GR" dirty="0" smtClean="0"/>
              <a:t>Τοπικός βρόχος, μεταγωγείς, ζεύξεις</a:t>
            </a:r>
          </a:p>
          <a:p>
            <a:pPr lvl="1" eaLnBrk="1" hangingPunct="1"/>
            <a:r>
              <a:rPr lang="el-GR" dirty="0" smtClean="0"/>
              <a:t>Ο παραδοσιακός τοπικός βρόχος είναι σύστροφα ζεύγη</a:t>
            </a:r>
          </a:p>
          <a:p>
            <a:pPr lvl="1" eaLnBrk="1" hangingPunct="1"/>
            <a:r>
              <a:rPr lang="el-GR" dirty="0" smtClean="0"/>
              <a:t>Σταδιακά αντικαθίσταται (εν μέρει τουλάχιστον) από οπτικές ίνες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34477616-313F-4D9C-B93C-902F35083BDC}" type="slidenum">
              <a:rPr lang="el-GR" smtClean="0"/>
              <a:pPr>
                <a:defRPr/>
              </a:pPr>
              <a:t>102</a:t>
            </a:fld>
            <a:endParaRPr lang="el-GR"/>
          </a:p>
        </p:txBody>
      </p:sp>
      <p:pic>
        <p:nvPicPr>
          <p:cNvPr id="73734" name="Picture 6" descr="02-32.jpg μόντεμ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62683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Τοπικός βρόχος</a:t>
            </a:r>
            <a:r>
              <a:rPr lang="en-US" dirty="0" smtClean="0"/>
              <a:t>:</a:t>
            </a:r>
            <a:r>
              <a:rPr lang="el-GR" dirty="0" smtClean="0"/>
              <a:t> μόντεμ (2)</a:t>
            </a:r>
            <a:endParaRPr lang="en-US" dirty="0" smtClean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484784"/>
            <a:ext cx="8382000" cy="4916016"/>
          </a:xfrm>
        </p:spPr>
        <p:txBody>
          <a:bodyPr/>
          <a:lstStyle/>
          <a:p>
            <a:pPr eaLnBrk="1" hangingPunct="1"/>
            <a:r>
              <a:rPr lang="el-GR" dirty="0" smtClean="0"/>
              <a:t>Τοπικός βρόχος: μόντεμ</a:t>
            </a:r>
          </a:p>
          <a:p>
            <a:pPr lvl="1" eaLnBrk="1" hangingPunct="1"/>
            <a:r>
              <a:rPr lang="el-GR" dirty="0" smtClean="0"/>
              <a:t>Οι αναλογικές γραμμές έχουν φτιαχτεί για τηλεφωνικές κλήσεις</a:t>
            </a:r>
          </a:p>
          <a:p>
            <a:pPr lvl="2" eaLnBrk="1" hangingPunct="1"/>
            <a:r>
              <a:rPr lang="el-GR" dirty="0" smtClean="0"/>
              <a:t>Το εύρος ζώνης τους είναι γύρω στα 3000 </a:t>
            </a:r>
            <a:r>
              <a:rPr lang="en-US" dirty="0" smtClean="0"/>
              <a:t>Hz</a:t>
            </a:r>
            <a:endParaRPr lang="el-GR" dirty="0" smtClean="0"/>
          </a:p>
          <a:p>
            <a:pPr lvl="2" eaLnBrk="1" hangingPunct="1"/>
            <a:r>
              <a:rPr lang="el-GR" dirty="0" smtClean="0"/>
              <a:t>Το θεώρημα του </a:t>
            </a:r>
            <a:r>
              <a:rPr lang="en-US" dirty="0" err="1" smtClean="0"/>
              <a:t>Nyquist</a:t>
            </a:r>
            <a:r>
              <a:rPr lang="en-US" dirty="0" smtClean="0"/>
              <a:t> </a:t>
            </a:r>
            <a:r>
              <a:rPr lang="el-GR" dirty="0" smtClean="0"/>
              <a:t>περιορίζει το ρυθμό σηματοδοσίας</a:t>
            </a:r>
          </a:p>
          <a:p>
            <a:pPr lvl="2" eaLnBrk="1" hangingPunct="1"/>
            <a:r>
              <a:rPr lang="el-GR" dirty="0" smtClean="0"/>
              <a:t>Τα περισσότερα μόντεμ λειτουργούν στα 2400 </a:t>
            </a:r>
            <a:r>
              <a:rPr lang="en-US" dirty="0" smtClean="0"/>
              <a:t>baud</a:t>
            </a:r>
            <a:r>
              <a:rPr lang="el-GR" dirty="0" smtClean="0"/>
              <a:t>**</a:t>
            </a:r>
            <a:endParaRPr lang="en-US" dirty="0" smtClean="0"/>
          </a:p>
          <a:p>
            <a:pPr lvl="2" eaLnBrk="1" hangingPunct="1"/>
            <a:r>
              <a:rPr lang="el-GR" dirty="0" smtClean="0"/>
              <a:t>Προσπαθούν να μεγιστοποιήσουν τα </a:t>
            </a:r>
            <a:r>
              <a:rPr lang="en-US" dirty="0" smtClean="0"/>
              <a:t>bits/symbol</a:t>
            </a:r>
            <a:endParaRPr lang="el-GR" dirty="0" smtClean="0"/>
          </a:p>
          <a:p>
            <a:pPr lvl="2" eaLnBrk="1" hangingPunct="1"/>
            <a:endParaRPr lang="el-GR" dirty="0" smtClean="0"/>
          </a:p>
          <a:p>
            <a:pPr marL="0" lvl="2" indent="0" eaLnBrk="1" hangingPunct="1">
              <a:buNone/>
            </a:pPr>
            <a:r>
              <a:rPr lang="el-GR" dirty="0" smtClean="0"/>
              <a:t>**παλμοί/</a:t>
            </a:r>
            <a:r>
              <a:rPr lang="en-US" dirty="0" smtClean="0"/>
              <a:t>sec </a:t>
            </a:r>
            <a:r>
              <a:rPr lang="el-GR" dirty="0" smtClean="0"/>
              <a:t>ή σύμβολα/</a:t>
            </a:r>
            <a:r>
              <a:rPr lang="en-US" dirty="0" smtClean="0"/>
              <a:t>sec</a:t>
            </a:r>
            <a:endParaRPr lang="el-GR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34477616-313F-4D9C-B93C-902F35083BDC}" type="slidenum">
              <a:rPr lang="el-GR" smtClean="0"/>
              <a:pPr>
                <a:defRPr/>
              </a:pPr>
              <a:t>103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Τοπικός βρόχος</a:t>
            </a:r>
            <a:r>
              <a:rPr lang="en-US" dirty="0" smtClean="0"/>
              <a:t>:</a:t>
            </a:r>
            <a:r>
              <a:rPr lang="el-GR" dirty="0" smtClean="0"/>
              <a:t> μόντεμ</a:t>
            </a:r>
            <a:r>
              <a:rPr lang="en-US" dirty="0" smtClean="0"/>
              <a:t> (3)</a:t>
            </a:r>
            <a:endParaRPr lang="el-GR" dirty="0" smtClean="0"/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568952" cy="482453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Μόντεμ υψηλής ταχύτητας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V.32 </a:t>
            </a:r>
            <a:r>
              <a:rPr lang="en-US" dirty="0" err="1" smtClean="0"/>
              <a:t>bis</a:t>
            </a:r>
            <a:r>
              <a:rPr lang="en-US" dirty="0" smtClean="0"/>
              <a:t>: </a:t>
            </a:r>
            <a:r>
              <a:rPr lang="el-GR" dirty="0" smtClean="0"/>
              <a:t>6+1 </a:t>
            </a:r>
            <a:r>
              <a:rPr lang="en-US" dirty="0" smtClean="0"/>
              <a:t>bit </a:t>
            </a:r>
            <a:r>
              <a:rPr lang="el-GR" dirty="0" smtClean="0"/>
              <a:t>ανά σύμβολο για 14400 </a:t>
            </a:r>
            <a:r>
              <a:rPr lang="en-US" dirty="0" smtClean="0"/>
              <a:t>bps</a:t>
            </a:r>
            <a:endParaRPr lang="el-GR" dirty="0" smtClean="0"/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V.34: 12+1 bit </a:t>
            </a:r>
            <a:r>
              <a:rPr lang="el-GR" dirty="0" smtClean="0"/>
              <a:t>ανά σύμβολο για </a:t>
            </a:r>
            <a:r>
              <a:rPr lang="en-US" dirty="0" smtClean="0"/>
              <a:t>288</a:t>
            </a:r>
            <a:r>
              <a:rPr lang="el-GR" dirty="0" smtClean="0"/>
              <a:t>00 </a:t>
            </a:r>
            <a:r>
              <a:rPr lang="en-US" dirty="0" smtClean="0"/>
              <a:t>bps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V.34 bit: 14+1 bit </a:t>
            </a:r>
            <a:r>
              <a:rPr lang="el-GR" dirty="0" smtClean="0"/>
              <a:t>ανά σύμβολο για </a:t>
            </a:r>
            <a:r>
              <a:rPr lang="en-US" dirty="0" smtClean="0"/>
              <a:t>336</a:t>
            </a:r>
            <a:r>
              <a:rPr lang="el-GR" dirty="0" smtClean="0"/>
              <a:t>00 </a:t>
            </a:r>
            <a:r>
              <a:rPr lang="en-US" dirty="0" smtClean="0"/>
              <a:t>bps</a:t>
            </a:r>
            <a:endParaRPr lang="el-GR" dirty="0" smtClean="0"/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Μόντεμ υψηλότερης ταχύτητας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Το θεώρημα του </a:t>
            </a:r>
            <a:r>
              <a:rPr lang="en-US" dirty="0" smtClean="0"/>
              <a:t>Shannon</a:t>
            </a:r>
            <a:r>
              <a:rPr lang="el-GR" dirty="0" smtClean="0"/>
              <a:t> δεν επιτρέπει υπέρβαση των 35 </a:t>
            </a:r>
            <a:r>
              <a:rPr lang="en-US" dirty="0" smtClean="0"/>
              <a:t>Kbps</a:t>
            </a:r>
            <a:endParaRPr lang="el-GR" dirty="0" smtClean="0"/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Λόγω των χαρακτηριστικών των δύο τοπικών βρόχων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Η ταχύτητα διπλασιάζεται αν αφαιρέσουμε τον έναν βρόχο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Αρκεί ο </a:t>
            </a:r>
            <a:r>
              <a:rPr lang="en-US" dirty="0" smtClean="0"/>
              <a:t>ISP</a:t>
            </a:r>
            <a:r>
              <a:rPr lang="el-GR" dirty="0" smtClean="0"/>
              <a:t> να συνδεθεί ψηφιακά με την τηλεφωνική εταιρεία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38CCBDAF-6BB3-4B2E-AFE1-336391A5D643}" type="slidenum">
              <a:rPr lang="el-GR" smtClean="0"/>
              <a:pPr>
                <a:defRPr/>
              </a:pPr>
              <a:t>104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Τοπικός βρόχος</a:t>
            </a:r>
            <a:r>
              <a:rPr lang="en-US" dirty="0" smtClean="0"/>
              <a:t>:</a:t>
            </a:r>
            <a:r>
              <a:rPr lang="el-GR" dirty="0" smtClean="0"/>
              <a:t> μόντεμ</a:t>
            </a:r>
            <a:r>
              <a:rPr lang="en-US" dirty="0" smtClean="0"/>
              <a:t> (4)</a:t>
            </a:r>
            <a:endParaRPr lang="el-GR" dirty="0" smtClean="0"/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568952" cy="482453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Μόντεμ υψηλότερης ταχύτητας</a:t>
            </a:r>
            <a:r>
              <a:rPr lang="en-US" dirty="0" smtClean="0"/>
              <a:t> (</a:t>
            </a:r>
            <a:r>
              <a:rPr lang="el-GR" dirty="0" smtClean="0"/>
              <a:t>συνέχεια)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Το όριο γίνεται 56</a:t>
            </a:r>
            <a:r>
              <a:rPr lang="en-US" dirty="0" smtClean="0"/>
              <a:t>-64</a:t>
            </a:r>
            <a:r>
              <a:rPr lang="el-GR" dirty="0" smtClean="0"/>
              <a:t> </a:t>
            </a:r>
            <a:r>
              <a:rPr lang="en-US" dirty="0" smtClean="0"/>
              <a:t>Kbps</a:t>
            </a:r>
            <a:r>
              <a:rPr lang="el-GR" dirty="0" smtClean="0"/>
              <a:t> ανάλογα με τη χώρα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Η ψηφιοποίηση του σήματος γίνεται στα </a:t>
            </a:r>
            <a:r>
              <a:rPr lang="en-US" dirty="0" smtClean="0"/>
              <a:t>64 kbps</a:t>
            </a:r>
            <a:endParaRPr lang="el-GR" dirty="0" smtClean="0"/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Για παγκόσμια χρήση η τυποποίηση έγινε στα 56 </a:t>
            </a:r>
            <a:r>
              <a:rPr lang="en-US" dirty="0" smtClean="0"/>
              <a:t>Kbps</a:t>
            </a:r>
            <a:endParaRPr lang="el-GR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Πρότυπα </a:t>
            </a:r>
            <a:r>
              <a:rPr lang="en-US" dirty="0" smtClean="0"/>
              <a:t>V.90</a:t>
            </a:r>
            <a:r>
              <a:rPr lang="el-GR" dirty="0" smtClean="0"/>
              <a:t> (56/33.6 </a:t>
            </a:r>
            <a:r>
              <a:rPr lang="en-US" dirty="0" smtClean="0"/>
              <a:t>Kbps) </a:t>
            </a:r>
            <a:r>
              <a:rPr lang="el-GR" dirty="0" smtClean="0"/>
              <a:t>και </a:t>
            </a:r>
            <a:r>
              <a:rPr lang="en-US" dirty="0" smtClean="0"/>
              <a:t>V.92 (56/48 Kbps)</a:t>
            </a:r>
            <a:endParaRPr lang="el-GR" dirty="0" smtClean="0"/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Ασύμμετρη κατανομή εύρους ζώνης για πρακτικούς λόγους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38CCBDAF-6BB3-4B2E-AFE1-336391A5D643}" type="slidenum">
              <a:rPr lang="el-GR" smtClean="0"/>
              <a:pPr>
                <a:defRPr/>
              </a:pPr>
              <a:t>105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Τοπικός βρόχος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n-US" dirty="0" smtClean="0"/>
              <a:t>DSL (Digital Subscriber Line)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511480" cy="5132040"/>
          </a:xfrm>
        </p:spPr>
        <p:txBody>
          <a:bodyPr/>
          <a:lstStyle/>
          <a:p>
            <a:pPr eaLnBrk="1" hangingPunct="1"/>
            <a:r>
              <a:rPr lang="el-GR" dirty="0" smtClean="0"/>
              <a:t>Ψηφιακές συνδρομητικές γραμμές (</a:t>
            </a:r>
            <a:r>
              <a:rPr lang="en-US" dirty="0" smtClean="0"/>
              <a:t>DSL)</a:t>
            </a:r>
          </a:p>
          <a:p>
            <a:pPr marL="541338" lvl="1" indent="-271463" eaLnBrk="1" hangingPunct="1"/>
            <a:r>
              <a:rPr lang="el-GR" dirty="0" smtClean="0"/>
              <a:t>Συνήθως ασύμμετρος καταμερισμός του εύρους ζώνης </a:t>
            </a:r>
            <a:r>
              <a:rPr lang="en-US" dirty="0" smtClean="0"/>
              <a:t>(ADSL)</a:t>
            </a:r>
          </a:p>
          <a:p>
            <a:pPr marL="541338" lvl="1" indent="-271463" eaLnBrk="1" hangingPunct="1"/>
            <a:r>
              <a:rPr lang="el-GR" dirty="0" smtClean="0"/>
              <a:t>Χρήση του τοπικού βρόχου για ψηφιακή επικοινωνία</a:t>
            </a:r>
          </a:p>
          <a:p>
            <a:pPr marL="541338" lvl="1" indent="-271463" eaLnBrk="1" hangingPunct="1"/>
            <a:r>
              <a:rPr lang="el-GR" dirty="0" smtClean="0"/>
              <a:t>Απαιτείται αφαίρεση του φίλτρου στο κέντρο μεταγωγής</a:t>
            </a:r>
          </a:p>
          <a:p>
            <a:pPr marL="631825" lvl="2" indent="-180975" eaLnBrk="1" hangingPunct="1"/>
            <a:r>
              <a:rPr lang="el-GR" dirty="0" smtClean="0"/>
              <a:t>Το φίλτρο αποκόπτει τις συχνότητες έξω από τα 300-3400 </a:t>
            </a:r>
            <a:r>
              <a:rPr lang="en-US" dirty="0" smtClean="0"/>
              <a:t>Hz</a:t>
            </a:r>
            <a:endParaRPr lang="el-GR" dirty="0" smtClean="0"/>
          </a:p>
          <a:p>
            <a:pPr marL="541338" lvl="1" indent="-271463" eaLnBrk="1" hangingPunct="1"/>
            <a:r>
              <a:rPr lang="el-GR" dirty="0" smtClean="0"/>
              <a:t>Η χωρητικότητα της γραμμής χωρίς το φίλτρο ποικίλει</a:t>
            </a:r>
          </a:p>
          <a:p>
            <a:pPr marL="631825" lvl="2" indent="-180975" eaLnBrk="1" hangingPunct="1"/>
            <a:r>
              <a:rPr lang="el-GR" dirty="0" smtClean="0"/>
              <a:t>Εξαρτάται κυρίως από το μήκος της γραμμής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BA9305D4-CCC9-414D-9175-CD71A8215FE5}" type="slidenum">
              <a:rPr lang="el-GR" smtClean="0"/>
              <a:pPr>
                <a:defRPr/>
              </a:pPr>
              <a:t>106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Τοπικός βρόχος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n-US" dirty="0" smtClean="0"/>
              <a:t>ADSL</a:t>
            </a:r>
            <a:r>
              <a:rPr lang="el-GR" dirty="0" smtClean="0"/>
              <a:t> (2)</a:t>
            </a:r>
            <a:endParaRPr lang="en-US" dirty="0" smtClean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4293096"/>
            <a:ext cx="8583488" cy="2077542"/>
          </a:xfrm>
        </p:spPr>
        <p:txBody>
          <a:bodyPr/>
          <a:lstStyle/>
          <a:p>
            <a:pPr eaLnBrk="1" hangingPunct="1"/>
            <a:r>
              <a:rPr lang="el-GR" dirty="0" smtClean="0"/>
              <a:t>Λειτουργία γραμμής </a:t>
            </a:r>
            <a:r>
              <a:rPr lang="en-US" dirty="0" smtClean="0"/>
              <a:t>ADSL</a:t>
            </a:r>
          </a:p>
          <a:p>
            <a:pPr marL="631825" lvl="1" indent="-271463" eaLnBrk="1" hangingPunct="1"/>
            <a:r>
              <a:rPr lang="el-GR" dirty="0" smtClean="0"/>
              <a:t>Το θεωρητικό εύρος ζώνης της γραμμής είναι </a:t>
            </a:r>
            <a:r>
              <a:rPr lang="en-US" dirty="0" smtClean="0"/>
              <a:t>1.1 MHz</a:t>
            </a:r>
          </a:p>
          <a:p>
            <a:pPr lvl="2" eaLnBrk="1" hangingPunct="1"/>
            <a:r>
              <a:rPr lang="el-GR" dirty="0" smtClean="0"/>
              <a:t>Το </a:t>
            </a:r>
            <a:r>
              <a:rPr lang="en-US" dirty="0" smtClean="0"/>
              <a:t>ADSL2+ </a:t>
            </a:r>
            <a:r>
              <a:rPr lang="el-GR" dirty="0" smtClean="0"/>
              <a:t>χρησιμοποιεί </a:t>
            </a:r>
            <a:r>
              <a:rPr lang="en-US" dirty="0" smtClean="0"/>
              <a:t>2.2 MHz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578596CA-71F9-40E3-894C-6D4554137F33}" type="slidenum">
              <a:rPr lang="el-GR" smtClean="0"/>
              <a:pPr>
                <a:defRPr/>
              </a:pPr>
              <a:t>107</a:t>
            </a:fld>
            <a:endParaRPr lang="el-GR"/>
          </a:p>
        </p:txBody>
      </p:sp>
      <p:pic>
        <p:nvPicPr>
          <p:cNvPr id="76806" name="Picture 6" descr="02-34.jpg adsl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95762" cy="201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Τοπικός βρόχος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n-US" dirty="0" smtClean="0"/>
              <a:t>ADSL</a:t>
            </a:r>
            <a:r>
              <a:rPr lang="el-GR" dirty="0" smtClean="0"/>
              <a:t> (3)</a:t>
            </a:r>
            <a:endParaRPr lang="en-US" dirty="0" smtClean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8760"/>
            <a:ext cx="8382000" cy="5101878"/>
          </a:xfrm>
        </p:spPr>
        <p:txBody>
          <a:bodyPr/>
          <a:lstStyle/>
          <a:p>
            <a:pPr eaLnBrk="1" hangingPunct="1"/>
            <a:r>
              <a:rPr lang="el-GR" dirty="0" smtClean="0"/>
              <a:t>Λειτουργία γραμμής </a:t>
            </a:r>
            <a:r>
              <a:rPr lang="en-US" dirty="0" smtClean="0"/>
              <a:t>ADSL</a:t>
            </a:r>
          </a:p>
          <a:p>
            <a:pPr lvl="1" eaLnBrk="1" hangingPunct="1"/>
            <a:r>
              <a:rPr lang="el-GR" dirty="0" smtClean="0"/>
              <a:t>Η γραμμή διαιρείται σε 256 κανάλια των 4312.5 </a:t>
            </a:r>
            <a:r>
              <a:rPr lang="en-US" dirty="0" smtClean="0"/>
              <a:t>Hz</a:t>
            </a:r>
            <a:endParaRPr lang="el-GR" dirty="0" smtClean="0"/>
          </a:p>
          <a:p>
            <a:pPr lvl="2" eaLnBrk="1" hangingPunct="1"/>
            <a:r>
              <a:rPr lang="el-GR" dirty="0" smtClean="0"/>
              <a:t>Στο κανάλι 0 βρίσκεται η φωνή (όπως πάντα)</a:t>
            </a:r>
          </a:p>
          <a:p>
            <a:pPr lvl="2" eaLnBrk="1" hangingPunct="1"/>
            <a:r>
              <a:rPr lang="el-GR" dirty="0" smtClean="0"/>
              <a:t>Τα 1-5 δεν χρησιμοποιούνται για αποφυγή παρεμβολών</a:t>
            </a:r>
          </a:p>
          <a:p>
            <a:pPr lvl="2" eaLnBrk="1" hangingPunct="1"/>
            <a:r>
              <a:rPr lang="el-GR" dirty="0" smtClean="0"/>
              <a:t>Τα άλλα 250 κανάλια χρησιμοποιούνται για έλεγχο και δεδομένα</a:t>
            </a:r>
          </a:p>
          <a:p>
            <a:pPr lvl="2" eaLnBrk="1" hangingPunct="1"/>
            <a:r>
              <a:rPr lang="el-GR" dirty="0" smtClean="0"/>
              <a:t>Τα κανάλια με έντονο θόρυβο δεν χρησιμοποιούνται</a:t>
            </a:r>
          </a:p>
          <a:p>
            <a:pPr lvl="1" eaLnBrk="1" hangingPunct="1"/>
            <a:r>
              <a:rPr lang="el-GR" dirty="0" smtClean="0"/>
              <a:t>Σε κάθε χρήσιμο κανάλι έχουμε χωριστή διαμόρφωση</a:t>
            </a:r>
            <a:endParaRPr lang="en-US" dirty="0" smtClean="0"/>
          </a:p>
          <a:p>
            <a:pPr lvl="2" eaLnBrk="1" hangingPunct="1"/>
            <a:r>
              <a:rPr lang="el-GR" dirty="0" smtClean="0"/>
              <a:t>Διαμόρφωση </a:t>
            </a:r>
            <a:r>
              <a:rPr lang="en-US" dirty="0" smtClean="0"/>
              <a:t>QAM</a:t>
            </a:r>
            <a:r>
              <a:rPr lang="el-GR" dirty="0" smtClean="0"/>
              <a:t> έως και 15 </a:t>
            </a:r>
            <a:r>
              <a:rPr lang="en-US" dirty="0" smtClean="0"/>
              <a:t>bit/baud</a:t>
            </a:r>
            <a:r>
              <a:rPr lang="el-GR" dirty="0" smtClean="0"/>
              <a:t> στα 4000 </a:t>
            </a:r>
            <a:r>
              <a:rPr lang="en-US" dirty="0" smtClean="0"/>
              <a:t>baud</a:t>
            </a:r>
          </a:p>
          <a:p>
            <a:pPr lvl="2" eaLnBrk="1" hangingPunct="1"/>
            <a:r>
              <a:rPr lang="el-GR" dirty="0" smtClean="0"/>
              <a:t>Πολύπλεξη </a:t>
            </a:r>
            <a:r>
              <a:rPr lang="en-US" dirty="0" smtClean="0"/>
              <a:t>OFDM, </a:t>
            </a:r>
            <a:r>
              <a:rPr lang="el-GR" dirty="0" smtClean="0"/>
              <a:t>αν και ονομάζεται </a:t>
            </a:r>
            <a:r>
              <a:rPr lang="en-US" dirty="0" smtClean="0"/>
              <a:t>DMT </a:t>
            </a:r>
            <a:r>
              <a:rPr lang="el-GR" dirty="0" smtClean="0"/>
              <a:t>στο </a:t>
            </a:r>
            <a:r>
              <a:rPr lang="en-US" dirty="0" smtClean="0"/>
              <a:t>DSL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578596CA-71F9-40E3-894C-6D4554137F33}" type="slidenum">
              <a:rPr lang="el-GR" smtClean="0"/>
              <a:pPr>
                <a:defRPr/>
              </a:pPr>
              <a:t>108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Τοπικός βρόχος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n-US" dirty="0" smtClean="0"/>
              <a:t>ADSL</a:t>
            </a:r>
            <a:r>
              <a:rPr lang="el-GR" dirty="0" smtClean="0"/>
              <a:t> (4)</a:t>
            </a:r>
            <a:endParaRPr lang="en-US" dirty="0" smtClean="0"/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583488" cy="5132041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Διάρθρωση δικτύου </a:t>
            </a:r>
            <a:r>
              <a:rPr lang="en-US" dirty="0" smtClean="0"/>
              <a:t>ADSL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Διαχωριστής </a:t>
            </a:r>
            <a:r>
              <a:rPr lang="en-US" dirty="0" smtClean="0"/>
              <a:t>(splitter)</a:t>
            </a:r>
            <a:r>
              <a:rPr lang="el-GR" dirty="0" smtClean="0"/>
              <a:t> στο άκρο του χρήστη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Τα κάτω 4 </a:t>
            </a:r>
            <a:r>
              <a:rPr lang="en-US" dirty="0" smtClean="0"/>
              <a:t>KHz</a:t>
            </a:r>
            <a:r>
              <a:rPr lang="el-GR" dirty="0" smtClean="0"/>
              <a:t> οδηγούνται στο τηλέφωνο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Το ψηφιακό τμήμα οδηγείται στο </a:t>
            </a:r>
            <a:r>
              <a:rPr lang="en-US" dirty="0" smtClean="0"/>
              <a:t>DSL modem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Διαχωριστής στο άκρο της εταιρείας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Το ψηφιακό τμήμα οδηγείται σε ένα </a:t>
            </a:r>
            <a:r>
              <a:rPr lang="en-US" dirty="0" smtClean="0"/>
              <a:t>DSLAM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Το </a:t>
            </a:r>
            <a:r>
              <a:rPr lang="en-US" dirty="0" smtClean="0"/>
              <a:t>DSLAM</a:t>
            </a:r>
            <a:r>
              <a:rPr lang="el-GR" dirty="0" smtClean="0"/>
              <a:t> συνδέεται με το δίκτυο ενός </a:t>
            </a:r>
            <a:r>
              <a:rPr lang="en-US" dirty="0" smtClean="0"/>
              <a:t>ISP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Ο πάροχος </a:t>
            </a:r>
            <a:br>
              <a:rPr lang="el-GR" dirty="0" smtClean="0"/>
            </a:br>
            <a:r>
              <a:rPr lang="el-GR" dirty="0" smtClean="0"/>
              <a:t>αποφασίζει </a:t>
            </a:r>
            <a:br>
              <a:rPr lang="el-GR" dirty="0" smtClean="0"/>
            </a:br>
            <a:r>
              <a:rPr lang="el-GR" dirty="0" smtClean="0"/>
              <a:t>για την κατανομή </a:t>
            </a:r>
            <a:br>
              <a:rPr lang="el-GR" dirty="0" smtClean="0"/>
            </a:br>
            <a:r>
              <a:rPr lang="el-GR" dirty="0" smtClean="0"/>
              <a:t>των καναλιών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6ED237DA-A6CA-4236-AAC8-A904AD1914C8}" type="slidenum">
              <a:rPr lang="el-GR" smtClean="0"/>
              <a:pPr>
                <a:defRPr/>
              </a:pPr>
              <a:t>109</a:t>
            </a:fld>
            <a:endParaRPr lang="el-GR"/>
          </a:p>
        </p:txBody>
      </p:sp>
      <p:pic>
        <p:nvPicPr>
          <p:cNvPr id="77830" name="Picture 6" descr="02-35.jpg adsl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4280" y="4051573"/>
            <a:ext cx="464820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Συχνότητες σήματος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1412776"/>
            <a:ext cx="5976664" cy="3240360"/>
          </a:xfrm>
        </p:spPr>
        <p:txBody>
          <a:bodyPr/>
          <a:lstStyle/>
          <a:p>
            <a:r>
              <a:rPr lang="el-GR" dirty="0" smtClean="0"/>
              <a:t>Ένα περιοδικό σήμα αποτελείται από τη βασική συχνότητα </a:t>
            </a:r>
            <a:r>
              <a:rPr lang="en-US" i="1" dirty="0" smtClean="0"/>
              <a:t>f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  <a:r>
              <a:rPr lang="el-GR" dirty="0" smtClean="0"/>
              <a:t>και όλα τα πολλαπλάσιά της 2</a:t>
            </a:r>
            <a:r>
              <a:rPr lang="en-US" dirty="0" smtClean="0"/>
              <a:t> </a:t>
            </a:r>
            <a:r>
              <a:rPr lang="en-US" i="1" dirty="0" smtClean="0"/>
              <a:t>f</a:t>
            </a:r>
            <a:r>
              <a:rPr lang="en-US" i="1" baseline="-25000" dirty="0" smtClean="0"/>
              <a:t>1</a:t>
            </a:r>
            <a:r>
              <a:rPr lang="en-US" dirty="0" smtClean="0"/>
              <a:t>, 3 </a:t>
            </a:r>
            <a:r>
              <a:rPr lang="en-US" i="1" dirty="0" smtClean="0"/>
              <a:t>f</a:t>
            </a:r>
            <a:r>
              <a:rPr lang="en-US" i="1" baseline="-25000" dirty="0" smtClean="0"/>
              <a:t>1</a:t>
            </a:r>
            <a:r>
              <a:rPr lang="en-US" dirty="0" smtClean="0"/>
              <a:t>, 4 </a:t>
            </a:r>
            <a:r>
              <a:rPr lang="en-US" i="1" dirty="0" smtClean="0"/>
              <a:t>f</a:t>
            </a:r>
            <a:r>
              <a:rPr lang="en-US" i="1" baseline="-25000" dirty="0" smtClean="0"/>
              <a:t>1</a:t>
            </a:r>
            <a:r>
              <a:rPr lang="en-US" dirty="0" smtClean="0"/>
              <a:t>, …</a:t>
            </a:r>
          </a:p>
          <a:p>
            <a:r>
              <a:rPr lang="el-GR" dirty="0" smtClean="0"/>
              <a:t>Οι συχνότητες είναι άπειρες αλλά έχουν φθήνον εύρος...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</a:t>
            </a:fld>
            <a:endParaRPr lang="el-GR" altLang="el-GR"/>
          </a:p>
        </p:txBody>
      </p:sp>
      <p:grpSp>
        <p:nvGrpSpPr>
          <p:cNvPr id="6" name="Group 5" descr="Συχνότητες σήματος"/>
          <p:cNvGrpSpPr/>
          <p:nvPr/>
        </p:nvGrpSpPr>
        <p:grpSpPr>
          <a:xfrm>
            <a:off x="323528" y="2348880"/>
            <a:ext cx="5184576" cy="3888432"/>
            <a:chOff x="363499" y="2655804"/>
            <a:chExt cx="4751426" cy="3545304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73075" y="2842800"/>
              <a:ext cx="0" cy="2472149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363499" y="5314950"/>
              <a:ext cx="4560926" cy="0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849313" y="3421080"/>
              <a:ext cx="0" cy="189545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241425" y="4189042"/>
              <a:ext cx="0" cy="112749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684061" y="5352966"/>
              <a:ext cx="3970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Verdana" pitchFamily="34" charset="0"/>
                </a:rPr>
                <a:t>f</a:t>
              </a:r>
              <a:r>
                <a:rPr lang="en-US" sz="16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l-GR" sz="16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009382" y="5352966"/>
              <a:ext cx="5320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Verdana" pitchFamily="34" charset="0"/>
                </a:rPr>
                <a:t>2f</a:t>
              </a:r>
              <a:r>
                <a:rPr lang="en-US" sz="16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l-GR" sz="16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4584032" y="5402179"/>
              <a:ext cx="3530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306434"/>
                  </a:solidFill>
                  <a:latin typeface="Verdana" pitchFamily="34" charset="0"/>
                </a:rPr>
                <a:t>f</a:t>
              </a:r>
              <a:endParaRPr lang="el-GR" sz="1600">
                <a:solidFill>
                  <a:srgbClr val="306434"/>
                </a:solidFill>
                <a:latin typeface="Verdana" pitchFamily="34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46734" y="2655804"/>
              <a:ext cx="62482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306434"/>
                  </a:solidFill>
                  <a:latin typeface="Verdana" pitchFamily="34" charset="0"/>
                </a:rPr>
                <a:t>X(f)</a:t>
              </a:r>
              <a:endParaRPr lang="el-GR" sz="1600">
                <a:solidFill>
                  <a:srgbClr val="306434"/>
                </a:solidFill>
                <a:latin typeface="Verdana" pitchFamily="34" charset="0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638022" y="4523884"/>
              <a:ext cx="11391" cy="80535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1430070" y="5352966"/>
              <a:ext cx="5320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Verdana" pitchFamily="34" charset="0"/>
                </a:rPr>
                <a:t>3f</a:t>
              </a:r>
              <a:r>
                <a:rPr lang="en-US" sz="1600" baseline="-2500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l-GR" sz="1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2063750" y="4776994"/>
              <a:ext cx="0" cy="55224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1844407" y="5352966"/>
              <a:ext cx="5320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Verdana" pitchFamily="34" charset="0"/>
                </a:rPr>
                <a:t>4f</a:t>
              </a:r>
              <a:r>
                <a:rPr lang="en-US" sz="16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l-GR" sz="16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2497138" y="4979771"/>
              <a:ext cx="0" cy="3494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2277795" y="5352966"/>
              <a:ext cx="5320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Verdana" pitchFamily="34" charset="0"/>
                </a:rPr>
                <a:t>5f</a:t>
              </a:r>
              <a:r>
                <a:rPr lang="en-US" sz="1600" baseline="-2500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l-GR" sz="1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2928938" y="5112080"/>
              <a:ext cx="0" cy="21715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2709595" y="5352966"/>
              <a:ext cx="5320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Verdana" pitchFamily="34" charset="0"/>
                </a:rPr>
                <a:t>6f</a:t>
              </a:r>
              <a:r>
                <a:rPr lang="en-US" sz="1600" baseline="-2500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l-GR" sz="1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3322638" y="5221378"/>
              <a:ext cx="0" cy="10786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3103295" y="5352966"/>
              <a:ext cx="5320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Verdana" pitchFamily="34" charset="0"/>
                </a:rPr>
                <a:t>7f</a:t>
              </a:r>
              <a:r>
                <a:rPr lang="en-US" sz="1600" baseline="-2500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l-GR" sz="1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3716338" y="5268836"/>
              <a:ext cx="0" cy="6040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3496995" y="5352966"/>
              <a:ext cx="5320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Verdana" pitchFamily="34" charset="0"/>
                </a:rPr>
                <a:t>8f</a:t>
              </a:r>
              <a:r>
                <a:rPr lang="en-US" sz="1600" baseline="-2500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l-GR" sz="1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7" name="Arc 29"/>
            <p:cNvSpPr>
              <a:spLocks/>
            </p:cNvSpPr>
            <p:nvPr/>
          </p:nvSpPr>
          <p:spPr bwMode="auto">
            <a:xfrm flipH="1" flipV="1">
              <a:off x="726667" y="3264080"/>
              <a:ext cx="3924708" cy="206515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96A09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>
              <a:off x="2161390" y="4202851"/>
              <a:ext cx="488148" cy="251673"/>
            </a:xfrm>
            <a:prstGeom prst="line">
              <a:avLst/>
            </a:prstGeom>
            <a:noFill/>
            <a:ln w="38100">
              <a:solidFill>
                <a:srgbClr val="F96A0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AutoShape 32"/>
            <p:cNvSpPr>
              <a:spLocks/>
            </p:cNvSpPr>
            <p:nvPr/>
          </p:nvSpPr>
          <p:spPr bwMode="auto">
            <a:xfrm rot="5400000">
              <a:off x="3041772" y="4934071"/>
              <a:ext cx="168260" cy="1619024"/>
            </a:xfrm>
            <a:prstGeom prst="rightBrace">
              <a:avLst>
                <a:gd name="adj1" fmla="val 70869"/>
                <a:gd name="adj2" fmla="val 50000"/>
              </a:avLst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l-GR"/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1212998" y="5862554"/>
              <a:ext cx="39019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>
                  <a:solidFill>
                    <a:srgbClr val="306434"/>
                  </a:solidFill>
                  <a:latin typeface="Verdana" pitchFamily="34" charset="0"/>
                </a:rPr>
                <a:t>Μηδαμινή συνεισφορά στο σύνολο</a:t>
              </a:r>
            </a:p>
          </p:txBody>
        </p:sp>
      </p:grp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Πραγματική ταχύτητα</a:t>
            </a:r>
          </a:p>
          <a:p>
            <a:pPr lvl="1"/>
            <a:r>
              <a:rPr lang="el-GR" dirty="0" smtClean="0"/>
              <a:t>Απόσταση από αστικό κέντρο που εξυπηρετείται</a:t>
            </a:r>
          </a:p>
          <a:p>
            <a:pPr lvl="1"/>
            <a:r>
              <a:rPr lang="el-GR" dirty="0" smtClean="0"/>
              <a:t>Ποιότητα δικτύου διανομής (τηλεπικοινωνιακής υποδομής) περιοχής</a:t>
            </a:r>
          </a:p>
          <a:p>
            <a:pPr lvl="1"/>
            <a:r>
              <a:rPr lang="el-GR" dirty="0" smtClean="0"/>
              <a:t>Παρεμβολές από άλλα δίκτυα</a:t>
            </a:r>
          </a:p>
          <a:p>
            <a:pPr lvl="1"/>
            <a:r>
              <a:rPr lang="el-GR" dirty="0" smtClean="0"/>
              <a:t>Ποιότητα εσωτερικής καλωδίωσης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110</a:t>
            </a:fld>
            <a:endParaRPr lang="el-GR" altLang="el-GR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VDSL (Very high bit rate DSL)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Μεγαλύτερες ταχύτητες: έως 26 </a:t>
            </a:r>
            <a:r>
              <a:rPr lang="en-US" dirty="0" smtClean="0"/>
              <a:t>Mbps </a:t>
            </a:r>
            <a:r>
              <a:rPr lang="el-GR" dirty="0" smtClean="0"/>
              <a:t>συμμετρικά ή 52/12</a:t>
            </a:r>
            <a:r>
              <a:rPr lang="en-US" dirty="0" smtClean="0"/>
              <a:t> Mbps </a:t>
            </a:r>
            <a:r>
              <a:rPr lang="el-GR" dirty="0" smtClean="0"/>
              <a:t>ασύμμετρα</a:t>
            </a:r>
            <a:endParaRPr lang="en-US" dirty="0" smtClean="0"/>
          </a:p>
          <a:p>
            <a:r>
              <a:rPr lang="el-GR" dirty="0" smtClean="0"/>
              <a:t>Χάλκινη καλωδίωση στον τοπικό βρόχο + οπτική ίνα (από το αστικό κέντρο ως το </a:t>
            </a:r>
            <a:r>
              <a:rPr lang="en-US" dirty="0" smtClean="0"/>
              <a:t>KV –</a:t>
            </a:r>
            <a:r>
              <a:rPr lang="el-GR" dirty="0" smtClean="0"/>
              <a:t>καφαο, </a:t>
            </a:r>
            <a:r>
              <a:rPr lang="en-US" dirty="0" smtClean="0"/>
              <a:t>Fiber to the cabinet</a:t>
            </a:r>
            <a:r>
              <a:rPr lang="el-GR" dirty="0" smtClean="0"/>
              <a:t>) ή απόσταση &lt; 800</a:t>
            </a:r>
            <a:r>
              <a:rPr lang="en-US" dirty="0" smtClean="0"/>
              <a:t>m </a:t>
            </a:r>
            <a:r>
              <a:rPr lang="el-GR" dirty="0" smtClean="0"/>
              <a:t>από το κέντρο παρόχου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111</a:t>
            </a:fld>
            <a:endParaRPr lang="el-GR" altLang="el-GR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Τοπικός βρόχος</a:t>
            </a:r>
            <a:r>
              <a:rPr lang="en-US" smtClean="0"/>
              <a:t>:</a:t>
            </a:r>
            <a:r>
              <a:rPr lang="el-GR" smtClean="0"/>
              <a:t> οπτικές ίνες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797152"/>
            <a:ext cx="8382000" cy="1603648"/>
          </a:xfrm>
        </p:spPr>
        <p:txBody>
          <a:bodyPr/>
          <a:lstStyle/>
          <a:p>
            <a:pPr eaLnBrk="1" hangingPunct="1"/>
            <a:r>
              <a:rPr lang="el-GR" dirty="0" smtClean="0"/>
              <a:t>Οπτικές ίνες έως το σπίτι (</a:t>
            </a:r>
            <a:r>
              <a:rPr lang="en-US" dirty="0" err="1" smtClean="0"/>
              <a:t>FttH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l-GR" dirty="0" smtClean="0"/>
              <a:t>Εναλλακτικά, οπτικές ίνες έως κοντά στο σπίτι</a:t>
            </a:r>
          </a:p>
          <a:p>
            <a:pPr lvl="2" eaLnBrk="1" hangingPunct="1"/>
            <a:r>
              <a:rPr lang="el-GR" dirty="0" smtClean="0"/>
              <a:t>Συνδυάζονται με σύστροφα ζεύγη πολύ μικρού μήκους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2543D69D-1DC1-4696-AEF1-FAD6689AA4A7}" type="slidenum">
              <a:rPr lang="el-GR" smtClean="0"/>
              <a:pPr>
                <a:defRPr/>
              </a:pPr>
              <a:t>112</a:t>
            </a:fld>
            <a:endParaRPr lang="el-GR"/>
          </a:p>
        </p:txBody>
      </p:sp>
      <p:pic>
        <p:nvPicPr>
          <p:cNvPr id="78854" name="Picture 5" descr="02-36.jpg ftth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931013" cy="302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Τοπικός βρόχος</a:t>
            </a:r>
            <a:r>
              <a:rPr lang="en-US" dirty="0" smtClean="0"/>
              <a:t>:</a:t>
            </a:r>
            <a:r>
              <a:rPr lang="el-GR" dirty="0" smtClean="0"/>
              <a:t> οπτικές ίνες (2)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00809"/>
            <a:ext cx="8382000" cy="4699992"/>
          </a:xfrm>
        </p:spPr>
        <p:txBody>
          <a:bodyPr/>
          <a:lstStyle/>
          <a:p>
            <a:pPr lvl="1" eaLnBrk="1" hangingPunct="1"/>
            <a:r>
              <a:rPr lang="el-GR" dirty="0" smtClean="0"/>
              <a:t>Αρχιτεκτονική παθητικού οπτικού δικτύου (</a:t>
            </a:r>
            <a:r>
              <a:rPr lang="en-US" dirty="0" smtClean="0"/>
              <a:t>PON)</a:t>
            </a:r>
          </a:p>
          <a:p>
            <a:pPr lvl="2" eaLnBrk="1" hangingPunct="1"/>
            <a:r>
              <a:rPr lang="el-GR" dirty="0" smtClean="0"/>
              <a:t>Οπτικός διαχωριστής για το κατερχόμενο σήμα</a:t>
            </a:r>
          </a:p>
          <a:p>
            <a:pPr lvl="2" eaLnBrk="1" hangingPunct="1"/>
            <a:r>
              <a:rPr lang="el-GR" dirty="0" smtClean="0"/>
              <a:t>Οπτικός συνδυαστής για  το ανερχόμενο σήμα</a:t>
            </a:r>
            <a:endParaRPr lang="en-US" dirty="0" smtClean="0"/>
          </a:p>
          <a:p>
            <a:pPr lvl="2" eaLnBrk="1" hangingPunct="1"/>
            <a:r>
              <a:rPr lang="el-GR" dirty="0" smtClean="0"/>
              <a:t>Δεν έχουμε ενίσχυση ή επεξεργασία του σήματος</a:t>
            </a:r>
          </a:p>
          <a:p>
            <a:pPr lvl="2" eaLnBrk="1" hangingPunct="1"/>
            <a:r>
              <a:rPr lang="el-GR" dirty="0" smtClean="0"/>
              <a:t>Ταχύτητες τουλάχιστον 1 </a:t>
            </a:r>
            <a:r>
              <a:rPr lang="en-US" dirty="0" err="1" smtClean="0"/>
              <a:t>Gbps</a:t>
            </a:r>
            <a:r>
              <a:rPr lang="el-GR" dirty="0" smtClean="0"/>
              <a:t> σε κάθε κατεύθυνση</a:t>
            </a:r>
          </a:p>
          <a:p>
            <a:pPr lvl="1" eaLnBrk="1" hangingPunct="1"/>
            <a:r>
              <a:rPr lang="el-GR" dirty="0" smtClean="0"/>
              <a:t>Καταμερισμός της οπτικής ίνας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2543D69D-1DC1-4696-AEF1-FAD6689AA4A7}" type="slidenum">
              <a:rPr lang="el-GR" smtClean="0"/>
              <a:pPr>
                <a:defRPr/>
              </a:pPr>
              <a:t>113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Πολύπλεξη</a:t>
            </a:r>
            <a:endParaRPr lang="en-US" smtClean="0"/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Οι ζεύξεις του συστήματος τηλεφωνίας είναι ψηφιακές</a:t>
            </a:r>
          </a:p>
          <a:p>
            <a:pPr lvl="1" eaLnBrk="1" hangingPunct="1"/>
            <a:r>
              <a:rPr lang="el-GR" dirty="0" smtClean="0"/>
              <a:t>Τα αναλογικά δεδομένα μετατρέπονται σε ψηφιακά</a:t>
            </a:r>
          </a:p>
          <a:p>
            <a:pPr lvl="1" eaLnBrk="1" hangingPunct="1"/>
            <a:r>
              <a:rPr lang="el-GR" dirty="0" smtClean="0"/>
              <a:t>Πολλά κανάλια δεδομένων πολυπλέκονται σε μία ζεύξη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3541BD16-F55A-485B-AAE9-724001F90F7A}" type="slidenum">
              <a:rPr lang="el-GR" smtClean="0"/>
              <a:pPr>
                <a:defRPr/>
              </a:pPr>
              <a:t>114</a:t>
            </a:fld>
            <a:endParaRPr lang="el-GR"/>
          </a:p>
        </p:txBody>
      </p:sp>
      <p:pic>
        <p:nvPicPr>
          <p:cNvPr id="26626" name="Picture 2" descr="πολύπλεξ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93096"/>
            <a:ext cx="33289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Παλμοκωδική διαμόρφωση (</a:t>
            </a:r>
            <a:r>
              <a:rPr lang="en-US" dirty="0" smtClean="0"/>
              <a:t>PCM)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8820472" cy="424847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l-GR" dirty="0" smtClean="0"/>
              <a:t>Μετατροπή αναλογικού σήματος σε ψηφιακή μορφή</a:t>
            </a:r>
            <a:endParaRPr lang="en-US" dirty="0" smtClean="0"/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Χρήση κωδικοποιητή-αποκωδικοποιητή (</a:t>
            </a:r>
            <a:r>
              <a:rPr lang="en-US" dirty="0" smtClean="0"/>
              <a:t>codec)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Δειγματοληψία 8000 δειγμάτων ανά </a:t>
            </a:r>
            <a:r>
              <a:rPr lang="en-US" dirty="0" smtClean="0"/>
              <a:t>sec </a:t>
            </a:r>
            <a:r>
              <a:rPr lang="el-GR" dirty="0" smtClean="0"/>
              <a:t>στην τηλεφωνία</a:t>
            </a:r>
            <a:endParaRPr lang="en-US" dirty="0" smtClean="0"/>
          </a:p>
          <a:p>
            <a:pPr marL="631825" lvl="1" indent="-271463" eaLnBrk="1" hangingPunct="1">
              <a:spcBef>
                <a:spcPts val="0"/>
              </a:spcBef>
            </a:pPr>
            <a:r>
              <a:rPr lang="el-GR" dirty="0" smtClean="0"/>
              <a:t>Επαρκούν για σήματα 4 </a:t>
            </a:r>
            <a:r>
              <a:rPr lang="en-US" dirty="0" smtClean="0"/>
              <a:t>KHz</a:t>
            </a:r>
            <a:r>
              <a:rPr lang="el-GR" dirty="0" smtClean="0"/>
              <a:t> σύμφωνα με θεώρημα </a:t>
            </a:r>
            <a:r>
              <a:rPr lang="en-US" dirty="0" err="1" smtClean="0"/>
              <a:t>Nyquist</a:t>
            </a:r>
            <a:endParaRPr lang="el-GR" dirty="0" smtClean="0"/>
          </a:p>
          <a:p>
            <a:pPr marL="631825" lvl="1" indent="-271463" eaLnBrk="1" hangingPunct="1">
              <a:spcBef>
                <a:spcPts val="0"/>
              </a:spcBef>
            </a:pPr>
            <a:r>
              <a:rPr lang="el-GR" dirty="0" smtClean="0"/>
              <a:t>Η βασική χρονική μονάδα στην τηλεφωνία είναι τα 125</a:t>
            </a:r>
            <a:r>
              <a:rPr lang="en-US" dirty="0" smtClean="0"/>
              <a:t> </a:t>
            </a:r>
            <a:r>
              <a:rPr lang="el-GR" dirty="0" smtClean="0"/>
              <a:t>μ</a:t>
            </a:r>
            <a:r>
              <a:rPr lang="en-US" dirty="0" smtClean="0"/>
              <a:t>sec</a:t>
            </a:r>
            <a:endParaRPr lang="el-GR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3541BD16-F55A-485B-AAE9-724001F90F7A}" type="slidenum">
              <a:rPr lang="el-GR" smtClean="0"/>
              <a:pPr>
                <a:defRPr/>
              </a:pPr>
              <a:t>115</a:t>
            </a:fld>
            <a:endParaRPr lang="el-GR"/>
          </a:p>
        </p:txBody>
      </p:sp>
      <p:pic>
        <p:nvPicPr>
          <p:cNvPr id="27650" name="Picture 2" descr="PCM διαμόρφω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150" y="5013176"/>
            <a:ext cx="2398395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Παλμοκωδική διαμόρφωση (2</a:t>
            </a:r>
            <a:r>
              <a:rPr lang="en-US" dirty="0" smtClean="0"/>
              <a:t>)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 eaLnBrk="1" hangingPunct="1"/>
            <a:r>
              <a:rPr lang="el-GR" dirty="0" smtClean="0"/>
              <a:t>Στρογγυλοποίηση της τιμής δείγματος στο πλησιέστερο επίπεδο στρογγυλοποίησης</a:t>
            </a:r>
            <a:endParaRPr lang="en-US" dirty="0" smtClean="0"/>
          </a:p>
          <a:p>
            <a:pPr marL="541338" lvl="1" indent="-271463" eaLnBrk="1" hangingPunct="1"/>
            <a:r>
              <a:rPr lang="el-GR" dirty="0" smtClean="0"/>
              <a:t>Για φωνή τηλεφωνικής ποιότητας χρησιμοποιούνται 256 επίπεδα στρογγυλοποίησης, οπότε χρειάζονται </a:t>
            </a:r>
            <a:r>
              <a:rPr lang="en-US" dirty="0" smtClean="0"/>
              <a:t>log</a:t>
            </a:r>
            <a:r>
              <a:rPr lang="en-US" baseline="-25000" dirty="0" smtClean="0"/>
              <a:t>2</a:t>
            </a:r>
            <a:r>
              <a:rPr lang="en-US" dirty="0" smtClean="0"/>
              <a:t>256=8 bits/</a:t>
            </a:r>
            <a:r>
              <a:rPr lang="el-GR" dirty="0" smtClean="0"/>
              <a:t>δείγμα</a:t>
            </a:r>
          </a:p>
          <a:p>
            <a:pPr marL="541338" lvl="1" indent="-271463" eaLnBrk="1" hangingPunct="1"/>
            <a:endParaRPr lang="en-US" dirty="0" smtClean="0"/>
          </a:p>
          <a:p>
            <a:pPr marL="541338" lvl="1" indent="-271463" eaLnBrk="1" hangingPunct="1"/>
            <a:endParaRPr lang="en-US" dirty="0" smtClean="0"/>
          </a:p>
          <a:p>
            <a:pPr marL="541338" lvl="1" indent="-271463" eaLnBrk="1" hangingPunct="1"/>
            <a:endParaRPr lang="el-GR" dirty="0" smtClean="0"/>
          </a:p>
          <a:p>
            <a:pPr marL="0" lvl="1" indent="0" eaLnBrk="1" hangingPunct="1">
              <a:buNone/>
            </a:pPr>
            <a:r>
              <a:rPr lang="el-GR" i="1" dirty="0" smtClean="0"/>
              <a:t>Άρα για μετάδοσης φωνής σε τηλεφωνική ποιότητα απαιτούνται: 8000 δείγματα/</a:t>
            </a:r>
            <a:r>
              <a:rPr lang="en-US" i="1" dirty="0" smtClean="0"/>
              <a:t>sec * 8 bits/</a:t>
            </a:r>
            <a:r>
              <a:rPr lang="el-GR" i="1" dirty="0" smtClean="0"/>
              <a:t>δείγμα= 64</a:t>
            </a:r>
            <a:r>
              <a:rPr lang="en-US" i="1" dirty="0" smtClean="0"/>
              <a:t> Kbps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3541BD16-F55A-485B-AAE9-724001F90F7A}" type="slidenum">
              <a:rPr lang="el-GR" smtClean="0"/>
              <a:pPr>
                <a:defRPr/>
              </a:pPr>
              <a:t>116</a:t>
            </a:fld>
            <a:endParaRPr lang="el-GR"/>
          </a:p>
        </p:txBody>
      </p:sp>
      <p:pic>
        <p:nvPicPr>
          <p:cNvPr id="28674" name="Picture 2" descr="PCM διαμόρφω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645024"/>
            <a:ext cx="2304256" cy="155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 descr="PCM διαμόρφωση"/>
          <p:cNvCxnSpPr/>
          <p:nvPr/>
        </p:nvCxnSpPr>
        <p:spPr>
          <a:xfrm>
            <a:off x="4211960" y="3861048"/>
            <a:ext cx="2376264" cy="0"/>
          </a:xfrm>
          <a:prstGeom prst="straightConnector1">
            <a:avLst/>
          </a:prstGeom>
          <a:ln w="25400">
            <a:solidFill>
              <a:srgbClr val="00B05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148064" y="3284984"/>
            <a:ext cx="2520280" cy="1080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Σφάλμα στρογγυλοποίησης</a:t>
            </a:r>
            <a:endParaRPr lang="el-G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365104"/>
            <a:ext cx="8568952" cy="2304256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Τιμές παλμών </a:t>
            </a:r>
            <a:r>
              <a:rPr lang="en-US" dirty="0" smtClean="0"/>
              <a:t>PCM </a:t>
            </a:r>
            <a:r>
              <a:rPr lang="el-GR" dirty="0" smtClean="0"/>
              <a:t>(μετά τη στρογγυλοποίηση):</a:t>
            </a:r>
          </a:p>
          <a:p>
            <a:pPr>
              <a:buNone/>
            </a:pPr>
            <a:r>
              <a:rPr lang="el-GR" dirty="0" smtClean="0"/>
              <a:t>		       4  6  3  5 7  4  4  5 3  2  2 4  5  5  3 </a:t>
            </a:r>
          </a:p>
          <a:p>
            <a:pPr>
              <a:buNone/>
            </a:pPr>
            <a:r>
              <a:rPr lang="el-GR" dirty="0" smtClean="0"/>
              <a:t>Σειρά </a:t>
            </a:r>
            <a:r>
              <a:rPr lang="en-US" dirty="0" smtClean="0"/>
              <a:t>bits </a:t>
            </a:r>
            <a:r>
              <a:rPr lang="el-GR" dirty="0" smtClean="0"/>
              <a:t>που μεταδίδονται: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117</a:t>
            </a:fld>
            <a:endParaRPr lang="el-GR" altLang="el-GR"/>
          </a:p>
        </p:txBody>
      </p:sp>
      <p:pic>
        <p:nvPicPr>
          <p:cNvPr id="29698" name="Picture 2" descr="PCM διαμόρφω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017" y="1452785"/>
            <a:ext cx="8609471" cy="284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 descr="PCM διαμόρφω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6755" y="6088211"/>
            <a:ext cx="62976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Παλμοκωδική διαμόρφωση (</a:t>
            </a:r>
            <a:r>
              <a:rPr lang="en-US" dirty="0" smtClean="0"/>
              <a:t>PCM)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 eaLnBrk="1" hangingPunct="1"/>
            <a:r>
              <a:rPr lang="el-GR" dirty="0" smtClean="0"/>
              <a:t>Αμερικάνικο σύστημα πολύπλεξης (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l-GR" dirty="0" smtClean="0"/>
          </a:p>
          <a:p>
            <a:pPr marL="541338" lvl="1" indent="-271463" eaLnBrk="1" hangingPunct="1"/>
            <a:r>
              <a:rPr lang="en-US" dirty="0" smtClean="0"/>
              <a:t>T1: </a:t>
            </a:r>
            <a:r>
              <a:rPr lang="el-GR" dirty="0" smtClean="0"/>
              <a:t>24 κανάλια φωνής σε έναν φορέα</a:t>
            </a:r>
          </a:p>
          <a:p>
            <a:pPr marL="541338" lvl="1" indent="-271463" eaLnBrk="1" hangingPunct="1"/>
            <a:r>
              <a:rPr lang="el-GR" dirty="0" smtClean="0"/>
              <a:t>7</a:t>
            </a:r>
            <a:r>
              <a:rPr lang="en-US" dirty="0" smtClean="0"/>
              <a:t> bit</a:t>
            </a:r>
            <a:r>
              <a:rPr lang="el-GR" dirty="0" smtClean="0"/>
              <a:t> δεδομένων και 1</a:t>
            </a:r>
            <a:r>
              <a:rPr lang="en-US" dirty="0" smtClean="0"/>
              <a:t> bit </a:t>
            </a:r>
            <a:r>
              <a:rPr lang="el-GR" dirty="0" smtClean="0"/>
              <a:t>σηματοδοσίας ανά δείγμα</a:t>
            </a:r>
          </a:p>
          <a:p>
            <a:pPr marL="811213" lvl="2" indent="-269875" eaLnBrk="1" hangingPunct="1"/>
            <a:r>
              <a:rPr lang="el-GR" dirty="0" smtClean="0"/>
              <a:t>56</a:t>
            </a:r>
            <a:r>
              <a:rPr lang="en-US" dirty="0" smtClean="0"/>
              <a:t> kbps</a:t>
            </a:r>
            <a:r>
              <a:rPr lang="el-GR" dirty="0" smtClean="0"/>
              <a:t> δεδομένα - 64 </a:t>
            </a:r>
            <a:r>
              <a:rPr lang="en-US" dirty="0" smtClean="0"/>
              <a:t>kbps</a:t>
            </a:r>
            <a:r>
              <a:rPr lang="el-GR" dirty="0" smtClean="0"/>
              <a:t> συνολικά ανά κανάλι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3541BD16-F55A-485B-AAE9-724001F90F7A}" type="slidenum">
              <a:rPr lang="el-GR" smtClean="0"/>
              <a:pPr>
                <a:defRPr/>
              </a:pPr>
              <a:t>118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Πολύπλεξη με διαίρεση χρόνου</a:t>
            </a:r>
            <a:endParaRPr lang="en-US" smtClean="0"/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583488" cy="5060032"/>
          </a:xfrm>
        </p:spPr>
        <p:txBody>
          <a:bodyPr/>
          <a:lstStyle/>
          <a:p>
            <a:pPr marL="269875" indent="-269875" eaLnBrk="1" hangingPunct="1">
              <a:spcBef>
                <a:spcPts val="0"/>
              </a:spcBef>
            </a:pPr>
            <a:r>
              <a:rPr lang="el-GR" dirty="0" smtClean="0"/>
              <a:t>Αμερικάνικο σύστημα πολύπλεξης (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l-GR" dirty="0" smtClean="0"/>
          </a:p>
          <a:p>
            <a:pPr marL="541338" lvl="1" indent="-271463" eaLnBrk="1" hangingPunct="1">
              <a:spcBef>
                <a:spcPts val="0"/>
              </a:spcBef>
            </a:pPr>
            <a:r>
              <a:rPr lang="en-US" dirty="0" smtClean="0"/>
              <a:t>T1: </a:t>
            </a:r>
            <a:r>
              <a:rPr lang="el-GR" dirty="0" smtClean="0"/>
              <a:t>Κάθε 125 μ</a:t>
            </a:r>
            <a:r>
              <a:rPr lang="en-US" dirty="0" smtClean="0"/>
              <a:t>sec</a:t>
            </a:r>
            <a:r>
              <a:rPr lang="el-GR" dirty="0" smtClean="0"/>
              <a:t> στέλνεται ένα πλαίσιο</a:t>
            </a:r>
          </a:p>
          <a:p>
            <a:pPr marL="541338" lvl="1" indent="-271463" eaLnBrk="1" hangingPunct="1">
              <a:spcBef>
                <a:spcPts val="0"/>
              </a:spcBef>
            </a:pPr>
            <a:r>
              <a:rPr lang="el-GR" dirty="0" smtClean="0"/>
              <a:t>Το πλαίσιο περιέχει 24 δείγματα και ένα </a:t>
            </a:r>
            <a:r>
              <a:rPr lang="en-US" dirty="0" smtClean="0"/>
              <a:t>bit</a:t>
            </a:r>
            <a:r>
              <a:rPr lang="el-GR" dirty="0" smtClean="0"/>
              <a:t> πλαισίωσης</a:t>
            </a:r>
          </a:p>
          <a:p>
            <a:pPr marL="720725" lvl="2" indent="-179388" eaLnBrk="1" hangingPunct="1">
              <a:spcBef>
                <a:spcPts val="0"/>
              </a:spcBef>
            </a:pPr>
            <a:r>
              <a:rPr lang="el-GR" dirty="0" smtClean="0"/>
              <a:t>Τα </a:t>
            </a:r>
            <a:r>
              <a:rPr lang="en-US" dirty="0" smtClean="0"/>
              <a:t>bit</a:t>
            </a:r>
            <a:r>
              <a:rPr lang="el-GR" dirty="0" smtClean="0"/>
              <a:t> πλαισίωσης ομαδοποιούνται ανά 24</a:t>
            </a:r>
          </a:p>
          <a:p>
            <a:pPr marL="720725" lvl="2" indent="-179388" eaLnBrk="1" hangingPunct="1">
              <a:spcBef>
                <a:spcPts val="0"/>
              </a:spcBef>
            </a:pPr>
            <a:r>
              <a:rPr lang="el-GR" dirty="0" smtClean="0"/>
              <a:t>Τα 6 πρώτα έχουν τον κωδικό συγχρονισμού </a:t>
            </a:r>
            <a:r>
              <a:rPr lang="en-US" dirty="0" smtClean="0"/>
              <a:t>001011</a:t>
            </a:r>
          </a:p>
          <a:p>
            <a:pPr marL="720725" lvl="2" indent="-179388" eaLnBrk="1" hangingPunct="1">
              <a:spcBef>
                <a:spcPts val="0"/>
              </a:spcBef>
            </a:pPr>
            <a:r>
              <a:rPr lang="el-GR" dirty="0" smtClean="0"/>
              <a:t>Τα επόμενα 6 έχουν έναν κωδικό ελέγχου σφαλμάτων</a:t>
            </a:r>
          </a:p>
          <a:p>
            <a:pPr marL="720725" lvl="2" indent="-179388" eaLnBrk="1" hangingPunct="1">
              <a:spcBef>
                <a:spcPts val="0"/>
              </a:spcBef>
            </a:pPr>
            <a:r>
              <a:rPr lang="el-GR" dirty="0" smtClean="0"/>
              <a:t>Τα τελευταία 12 χρησιμοποιούνται για διαχείριση του δικτύου</a:t>
            </a:r>
          </a:p>
          <a:p>
            <a:pPr marL="541338" lvl="1" indent="-271463" eaLnBrk="1" hangingPunct="1">
              <a:spcBef>
                <a:spcPts val="0"/>
              </a:spcBef>
            </a:pPr>
            <a:r>
              <a:rPr lang="el-GR" dirty="0" smtClean="0"/>
              <a:t>Μικτός ρυθμός </a:t>
            </a:r>
            <a:br>
              <a:rPr lang="el-GR" dirty="0" smtClean="0"/>
            </a:br>
            <a:r>
              <a:rPr lang="el-GR" dirty="0" smtClean="0"/>
              <a:t>μετάδοσης 1.544 </a:t>
            </a:r>
            <a:r>
              <a:rPr lang="en-US" dirty="0" smtClean="0"/>
              <a:t>Mbps</a:t>
            </a:r>
            <a:endParaRPr lang="el-GR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8578370A-3A2B-49C1-A0C1-E077DFD41FC9}" type="slidenum">
              <a:rPr lang="el-GR" smtClean="0"/>
              <a:pPr>
                <a:defRPr/>
              </a:pPr>
              <a:t>119</a:t>
            </a:fld>
            <a:endParaRPr lang="el-GR"/>
          </a:p>
        </p:txBody>
      </p:sp>
      <p:pic>
        <p:nvPicPr>
          <p:cNvPr id="80902" name="Picture 9" descr="02-37.jpg πολύπλεξη με διαίρεση χρόνου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4767" y="4716735"/>
            <a:ext cx="455771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</a:t>
            </a:r>
            <a:r>
              <a:rPr lang="en-US" dirty="0" smtClean="0"/>
              <a:t>Fourier</a:t>
            </a:r>
            <a:r>
              <a:rPr lang="el-GR" dirty="0" smtClean="0"/>
              <a:t> (4)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2952328"/>
          </a:xfrm>
        </p:spPr>
        <p:txBody>
          <a:bodyPr/>
          <a:lstStyle/>
          <a:p>
            <a:r>
              <a:rPr lang="el-GR" dirty="0" smtClean="0"/>
              <a:t>Σήματα περιορισμένα από το εύρος ζώνης</a:t>
            </a:r>
          </a:p>
          <a:p>
            <a:pPr lvl="1"/>
            <a:r>
              <a:rPr lang="el-GR" dirty="0" smtClean="0"/>
              <a:t>Έστω ότι μεταδίδουμε τον </a:t>
            </a:r>
            <a:r>
              <a:rPr lang="en-US" dirty="0" smtClean="0"/>
              <a:t>ASCII </a:t>
            </a:r>
            <a:r>
              <a:rPr lang="el-GR" dirty="0" smtClean="0"/>
              <a:t>χαρακτήρα </a:t>
            </a:r>
            <a:r>
              <a:rPr lang="en-US" dirty="0" smtClean="0"/>
              <a:t>“b” (</a:t>
            </a:r>
            <a:r>
              <a:rPr lang="el-GR" dirty="0" smtClean="0"/>
              <a:t>01100010)</a:t>
            </a:r>
          </a:p>
          <a:p>
            <a:pPr lvl="1"/>
            <a:r>
              <a:rPr lang="el-GR" dirty="0" smtClean="0"/>
              <a:t>Μεταβολή του σήματος σε κάθε </a:t>
            </a:r>
            <a:r>
              <a:rPr lang="en-US" dirty="0" smtClean="0"/>
              <a:t>bit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12</a:t>
            </a:fld>
            <a:endParaRPr lang="el-GR" altLang="el-GR" dirty="0"/>
          </a:p>
        </p:txBody>
      </p:sp>
      <p:pic>
        <p:nvPicPr>
          <p:cNvPr id="6" name="Picture 6" descr="02-01.jpg rms"/>
          <p:cNvPicPr>
            <a:picLocks noChangeAspect="1"/>
          </p:cNvPicPr>
          <p:nvPr/>
        </p:nvPicPr>
        <p:blipFill>
          <a:blip r:embed="rId2" cstate="print"/>
          <a:srcRect b="80188"/>
          <a:stretch>
            <a:fillRect/>
          </a:stretch>
        </p:blipFill>
        <p:spPr bwMode="auto">
          <a:xfrm>
            <a:off x="179512" y="4221088"/>
            <a:ext cx="639250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6804248" y="4077072"/>
            <a:ext cx="2088232" cy="1944216"/>
          </a:xfrm>
          <a:prstGeom prst="roundRect">
            <a:avLst/>
          </a:prstGeom>
          <a:noFill/>
          <a:ln>
            <a:solidFill>
              <a:srgbClr val="77212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RMS: Root Mean Square 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δηλ.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Sqrt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(a</a:t>
            </a:r>
            <a:r>
              <a:rPr lang="en-US" sz="2400" baseline="-25000" dirty="0" smtClean="0">
                <a:solidFill>
                  <a:srgbClr val="000000"/>
                </a:solidFill>
              </a:rPr>
              <a:t>n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+ b</a:t>
            </a:r>
            <a:r>
              <a:rPr lang="en-US" sz="2400" baseline="-25000" dirty="0" smtClean="0">
                <a:solidFill>
                  <a:srgbClr val="000000"/>
                </a:solidFill>
              </a:rPr>
              <a:t>n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l-GR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Πολύπλεξη με διαίρεση χρόνου</a:t>
            </a:r>
            <a:endParaRPr lang="en-US" smtClean="0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Ευρωπαϊκό σύστημα πολύπλεξης (</a:t>
            </a:r>
            <a:r>
              <a:rPr lang="en-US" dirty="0" smtClean="0"/>
              <a:t>Ex)</a:t>
            </a:r>
          </a:p>
          <a:p>
            <a:pPr lvl="1" eaLnBrk="1" hangingPunct="1"/>
            <a:r>
              <a:rPr lang="el-GR" dirty="0" smtClean="0"/>
              <a:t>Ε1: </a:t>
            </a:r>
            <a:r>
              <a:rPr lang="en-US" dirty="0" smtClean="0"/>
              <a:t>8 bit </a:t>
            </a:r>
            <a:r>
              <a:rPr lang="el-GR" dirty="0" smtClean="0"/>
              <a:t>δεδομένων ανά δείγμα</a:t>
            </a:r>
          </a:p>
          <a:p>
            <a:pPr lvl="2" eaLnBrk="1" hangingPunct="1"/>
            <a:r>
              <a:rPr lang="el-GR" dirty="0" smtClean="0"/>
              <a:t>Χρειάζεται κάποια άλλη μέθοδος σηματοδοσίας</a:t>
            </a:r>
          </a:p>
          <a:p>
            <a:pPr lvl="2" eaLnBrk="1" hangingPunct="1"/>
            <a:r>
              <a:rPr lang="el-GR" dirty="0" smtClean="0"/>
              <a:t>Κάθε κανάλι φωνής έχει το δικό του κανάλι σηματοδοσίας</a:t>
            </a:r>
          </a:p>
          <a:p>
            <a:pPr lvl="1" eaLnBrk="1" hangingPunct="1"/>
            <a:r>
              <a:rPr lang="el-GR" dirty="0" smtClean="0"/>
              <a:t>32 δείγματα (κανάλια) ανά πλαίσιο</a:t>
            </a:r>
          </a:p>
          <a:p>
            <a:pPr lvl="2" eaLnBrk="1" hangingPunct="1"/>
            <a:r>
              <a:rPr lang="el-GR" dirty="0" smtClean="0"/>
              <a:t>30 για δεδομένα και 2 για σηματοδοσία</a:t>
            </a:r>
          </a:p>
          <a:p>
            <a:pPr lvl="2" eaLnBrk="1" hangingPunct="1"/>
            <a:r>
              <a:rPr lang="el-GR" dirty="0" smtClean="0"/>
              <a:t>Σηματοδοσία κοινού καναλιού και σχετιζόμενη με κανάλι</a:t>
            </a:r>
          </a:p>
          <a:p>
            <a:pPr lvl="1" eaLnBrk="1" hangingPunct="1"/>
            <a:r>
              <a:rPr lang="el-GR" dirty="0" smtClean="0"/>
              <a:t>Μικτός ρυθμός μετάδοσης 2.048 </a:t>
            </a:r>
            <a:r>
              <a:rPr lang="en-US" dirty="0" smtClean="0"/>
              <a:t>Mbps</a:t>
            </a:r>
            <a:endParaRPr lang="el-GR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368FD3FB-5A83-46FC-8736-B4B35408A8C0}" type="slidenum">
              <a:rPr lang="el-GR" smtClean="0"/>
              <a:pPr>
                <a:defRPr/>
              </a:pPr>
              <a:t>120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l-GR" smtClean="0"/>
              <a:t>Πολύπλεξη μήκους κύματος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77072"/>
            <a:ext cx="8382000" cy="2323728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Πολύπλεξη μήκους κύματος (</a:t>
            </a:r>
            <a:r>
              <a:rPr lang="en-US" dirty="0" smtClean="0"/>
              <a:t>WDM, Wavelength Division Multiplexing)</a:t>
            </a:r>
          </a:p>
          <a:p>
            <a:pPr lvl="1">
              <a:defRPr/>
            </a:pPr>
            <a:r>
              <a:rPr lang="el-GR" dirty="0" smtClean="0"/>
              <a:t>Πολύπλεξη οπτικών σημάτων σε μία οπτική ίνα με βάση διαφορετικά μήκη κύματος (π.χ. Χρώματα) λέιζερ φωτός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Δίκτυα Επικοινωνιών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B3D3C11D-16FD-4C1B-89DA-CA22F8DECC9F}" type="slidenum">
              <a:rPr lang="el-GR" smtClean="0"/>
              <a:pPr>
                <a:defRPr/>
              </a:pPr>
              <a:t>121</a:t>
            </a:fld>
            <a:endParaRPr lang="el-GR"/>
          </a:p>
        </p:txBody>
      </p:sp>
      <p:pic>
        <p:nvPicPr>
          <p:cNvPr id="87046" name="Picture 5" descr="02-41.jpg πολύπλεξη μήκους κύματο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3446"/>
            <a:ext cx="5786246" cy="273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l-GR" smtClean="0"/>
              <a:t>Πολύπλεξη μήκους κύματος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4784"/>
            <a:ext cx="8382000" cy="4916016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Πολύπλεξη μήκους κύματος</a:t>
            </a:r>
            <a:endParaRPr lang="en-US" dirty="0" smtClean="0"/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Κάθε είσοδος καλύπτει διαφορετικά μήκη κύματος</a:t>
            </a:r>
          </a:p>
          <a:p>
            <a:pPr lvl="2">
              <a:defRPr/>
            </a:pPr>
            <a:r>
              <a:rPr lang="el-GR" dirty="0" smtClean="0">
                <a:ea typeface="+mn-ea"/>
                <a:cs typeface="+mn-cs"/>
              </a:rPr>
              <a:t>Τα ηλεκτρονικά δεν μπορούν να καλύψουν όλο το φάσμα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Οι είσοδοι συνδυάζονται οπτικά για μεταφορά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Ο διαχωριστής δημιουργεί αντίγραφα του σήματος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Τα φίλτρα κρατάνε μόνο τις επιθυμητές συχνότητες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Μπορεί να περιλαμβάνει και μεταγωγή σε οπτικό επίπεδο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Δίκτυα Επικοινωνιών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B3D3C11D-16FD-4C1B-89DA-CA22F8DECC9F}" type="slidenum">
              <a:rPr lang="el-GR" smtClean="0"/>
              <a:pPr>
                <a:defRPr/>
              </a:pPr>
              <a:t>122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Μεταγωγή</a:t>
            </a:r>
            <a:endParaRPr lang="en-US" smtClean="0"/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363272" cy="4824536"/>
          </a:xfrm>
        </p:spPr>
        <p:txBody>
          <a:bodyPr/>
          <a:lstStyle/>
          <a:p>
            <a:pPr eaLnBrk="1" hangingPunct="1"/>
            <a:r>
              <a:rPr lang="el-GR" dirty="0" smtClean="0"/>
              <a:t>Συστατικά του συστήματος τηλεφωνίας</a:t>
            </a:r>
          </a:p>
          <a:p>
            <a:pPr lvl="1" eaLnBrk="1" hangingPunct="1"/>
            <a:r>
              <a:rPr lang="el-GR" dirty="0" smtClean="0"/>
              <a:t>Τοπικός βρόχος, ζεύξεις, μεταγωγείς</a:t>
            </a:r>
          </a:p>
          <a:p>
            <a:pPr lvl="1" eaLnBrk="1" hangingPunct="1"/>
            <a:r>
              <a:rPr lang="el-GR" dirty="0" smtClean="0"/>
              <a:t>Οι μεταγωγείς φροντίζουν για τη σύνδεση των άκρων</a:t>
            </a:r>
          </a:p>
          <a:p>
            <a:pPr eaLnBrk="1" hangingPunct="1"/>
            <a:r>
              <a:rPr lang="el-GR" dirty="0" smtClean="0"/>
              <a:t>Μεταγωγή κυκλωμάτων</a:t>
            </a:r>
          </a:p>
          <a:p>
            <a:pPr lvl="1" eaLnBrk="1" hangingPunct="1"/>
            <a:r>
              <a:rPr lang="el-GR" dirty="0" smtClean="0"/>
              <a:t>Βασική μέθοδος μεταγωγής στην τηλεφωνία</a:t>
            </a:r>
          </a:p>
          <a:p>
            <a:pPr lvl="1" eaLnBrk="1" hangingPunct="1"/>
            <a:r>
              <a:rPr lang="el-GR" dirty="0" smtClean="0"/>
              <a:t>Εγκαθιδρύει ένα φυσικό κύκλωμα από άκρο σε άκρο</a:t>
            </a:r>
          </a:p>
          <a:p>
            <a:pPr lvl="2" eaLnBrk="1" hangingPunct="1"/>
            <a:r>
              <a:rPr lang="el-GR" dirty="0" smtClean="0"/>
              <a:t>Σύνδεση εισερχόμενης και εξερχόμενης γραμμής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79C0726B-A462-445F-90A0-A75D67288090}" type="slidenum">
              <a:rPr lang="el-GR" smtClean="0"/>
              <a:pPr>
                <a:defRPr/>
              </a:pPr>
              <a:t>123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Μεταγωγή (2)</a:t>
            </a:r>
            <a:endParaRPr lang="en-US" dirty="0" smtClean="0"/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363272" cy="482453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Μεταγωγή κυκλωμάτων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Παλιά η μεταγωγή γινόταν από τηλεφωνητές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Αργότερα με μηχανικούς, σήμερα με ψηφιακούς μεταγωγείς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Το ψηφιακό κύκλωμα διατηρείται σε όλη τη διάρκεια της κλήσης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Μεταγωγή πακέτων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Τεμαχισμός των δεδομένων σε πακέτα και ανεξάρτητη αποστολή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Κάθε πακέτο μπορεί να ακολουθήσει διαφορετική διαδρομή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</a:t>
            </a:r>
            <a:r>
              <a:rPr lang="en-US" dirty="0" smtClean="0"/>
              <a:t>2</a:t>
            </a:r>
            <a:r>
              <a:rPr lang="el-GR" dirty="0" smtClean="0"/>
              <a:t>-</a:t>
            </a:r>
            <a:fld id="{79C0726B-A462-445F-90A0-A75D67288090}" type="slidenum">
              <a:rPr lang="el-GR" smtClean="0"/>
              <a:pPr>
                <a:defRPr/>
              </a:pPr>
              <a:t>124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890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Μεταγωγή (3)</a:t>
            </a:r>
            <a:endParaRPr lang="en-US" dirty="0" smtClean="0"/>
          </a:p>
        </p:txBody>
      </p:sp>
      <p:sp>
        <p:nvSpPr>
          <p:cNvPr id="890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4581525"/>
            <a:ext cx="8583488" cy="1819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Μεταγωγή κυκλωμάτων και μεταγωγή πακέτων</a:t>
            </a:r>
          </a:p>
          <a:p>
            <a:pPr marL="627063" lvl="1" indent="-268288"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Μεταγωγή κυκλωμάτων: εγκαθίδρυση σύνδεσης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Μετά δεν έχουμε καθυστέρηση κατά την επικοινωνία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Αποκλείεται να εμφανιστεί συμφόρηση κατά την επικοινωνία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1F23D097-9181-4F14-8272-9A3BB303A70D}" type="slidenum">
              <a:rPr lang="el-GR" smtClean="0"/>
              <a:pPr>
                <a:defRPr/>
              </a:pPr>
              <a:t>125</a:t>
            </a:fld>
            <a:endParaRPr lang="el-GR"/>
          </a:p>
        </p:txBody>
      </p:sp>
      <p:pic>
        <p:nvPicPr>
          <p:cNvPr id="89094" name="Picture 6" descr="02-42.jpg μεταγωγή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341438"/>
            <a:ext cx="50546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890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Μεταγωγή (4)</a:t>
            </a:r>
            <a:endParaRPr lang="en-US" dirty="0" smtClean="0"/>
          </a:p>
        </p:txBody>
      </p:sp>
      <p:sp>
        <p:nvSpPr>
          <p:cNvPr id="890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1520" y="4581525"/>
            <a:ext cx="8511480" cy="1819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dirty="0" smtClean="0"/>
              <a:t>Μεταγωγή κυκλωμάτων και μεταγωγή πακέτων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dirty="0" smtClean="0"/>
              <a:t>Μεταγωγή πακέτων: η επικοινωνία αρχίζει αμέσως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1F23D097-9181-4F14-8272-9A3BB303A70D}" type="slidenum">
              <a:rPr lang="el-GR" smtClean="0"/>
              <a:pPr>
                <a:defRPr/>
              </a:pPr>
              <a:t>126</a:t>
            </a:fld>
            <a:endParaRPr lang="el-GR"/>
          </a:p>
        </p:txBody>
      </p:sp>
      <p:pic>
        <p:nvPicPr>
          <p:cNvPr id="89094" name="Picture 6" descr="02-42.jpg μεταγωγή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341438"/>
            <a:ext cx="50546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901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Μεταγωγή (5)</a:t>
            </a:r>
            <a:endParaRPr lang="en-US" dirty="0" smtClean="0"/>
          </a:p>
        </p:txBody>
      </p:sp>
      <p:sp>
        <p:nvSpPr>
          <p:cNvPr id="9011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7"/>
            <a:ext cx="4118992" cy="49880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dirty="0" smtClean="0"/>
              <a:t>Μεταγωγή πακέτων</a:t>
            </a:r>
          </a:p>
          <a:p>
            <a:pPr marL="358775" lvl="1" indent="0" eaLnBrk="1" hangingPunct="1">
              <a:lnSpc>
                <a:spcPct val="90000"/>
              </a:lnSpc>
              <a:buNone/>
            </a:pPr>
            <a:r>
              <a:rPr lang="el-GR" dirty="0" smtClean="0"/>
              <a:t>Συνήθως υπάρχει άνω όριο στο μέγεθος των πακέτων. Έτσι κανένας χρήστης δεν μονοπωλεί τη γραμμή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17A408C7-474A-481B-8F12-A44563C0DCDB}" type="slidenum">
              <a:rPr lang="el-GR" smtClean="0"/>
              <a:pPr>
                <a:defRPr/>
              </a:pPr>
              <a:t>127</a:t>
            </a:fld>
            <a:endParaRPr lang="el-GR"/>
          </a:p>
        </p:txBody>
      </p:sp>
      <p:pic>
        <p:nvPicPr>
          <p:cNvPr id="90118" name="Picture 6" descr="02-43.jpg μεταγωγή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0768"/>
            <a:ext cx="4446588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9113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Μεταγωγή (6)</a:t>
            </a:r>
            <a:endParaRPr lang="en-US" dirty="0" smtClean="0"/>
          </a:p>
        </p:txBody>
      </p:sp>
      <p:sp>
        <p:nvSpPr>
          <p:cNvPr id="9114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4581525"/>
            <a:ext cx="8382000" cy="1819275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Τα πακέτα μειώνουν τις καθυστερήσεις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Μικρή αναμονή ανά κόμβο σε σχέση με πακέτα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Επικάλυψη μεταδόσεων σε σχέση με κυκλώματα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Εγγυημένη υπηρεσία ή οικονομία πόρων;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95842577-E2C4-4967-9281-E34B1FC7A1B0}" type="slidenum">
              <a:rPr lang="el-GR" smtClean="0"/>
              <a:pPr>
                <a:defRPr/>
              </a:pPr>
              <a:t>128</a:t>
            </a:fld>
            <a:endParaRPr lang="el-GR"/>
          </a:p>
        </p:txBody>
      </p:sp>
      <p:pic>
        <p:nvPicPr>
          <p:cNvPr id="91142" name="Picture 6" descr="02-44.jpg μεταγωγή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75311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Φυσικό Επίπεδο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Σύστημα κινητής τηλεφωνίας</a:t>
            </a:r>
          </a:p>
          <a:p>
            <a:pPr lvl="1" eaLnBrk="1" hangingPunct="1"/>
            <a:r>
              <a:rPr lang="el-GR" smtClean="0"/>
              <a:t>Κινητή τηλεφωνία πρώτης γενιάς</a:t>
            </a:r>
          </a:p>
          <a:p>
            <a:pPr lvl="1" eaLnBrk="1" hangingPunct="1"/>
            <a:r>
              <a:rPr lang="el-GR" smtClean="0"/>
              <a:t>Κινητή τηλεφωνία δεύτερης γενιάς</a:t>
            </a:r>
          </a:p>
          <a:p>
            <a:pPr lvl="1" eaLnBrk="1" hangingPunct="1"/>
            <a:r>
              <a:rPr lang="el-GR" smtClean="0"/>
              <a:t>Κινητή τηλεφωνία τρίτης γενιάς</a:t>
            </a:r>
          </a:p>
          <a:p>
            <a:pPr eaLnBrk="1" hangingPunct="1"/>
            <a:r>
              <a:rPr lang="el-GR" smtClean="0"/>
              <a:t>Καλωδιακή τηλεόραση</a:t>
            </a:r>
          </a:p>
          <a:p>
            <a:pPr lvl="1" eaLnBrk="1" hangingPunct="1"/>
            <a:r>
              <a:rPr lang="en-US" smtClean="0"/>
              <a:t>ADSL</a:t>
            </a:r>
            <a:r>
              <a:rPr lang="el-GR" smtClean="0"/>
              <a:t> εναντίον καλωδιακής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A54FFDBB-9FC6-49CD-B1E1-22BBDF91EDFC}" type="slidenum">
              <a:rPr lang="el-GR" smtClean="0"/>
              <a:pPr>
                <a:defRPr/>
              </a:pPr>
              <a:t>129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</a:t>
            </a:r>
            <a:r>
              <a:rPr lang="en-US" dirty="0" smtClean="0"/>
              <a:t>Fourier</a:t>
            </a:r>
            <a:r>
              <a:rPr lang="el-GR" dirty="0" smtClean="0"/>
              <a:t> (5)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680520"/>
          </a:xfrm>
        </p:spPr>
        <p:txBody>
          <a:bodyPr/>
          <a:lstStyle/>
          <a:p>
            <a:pPr marL="360363" lvl="1" indent="-269875">
              <a:spcBef>
                <a:spcPts val="0"/>
              </a:spcBef>
            </a:pPr>
            <a:r>
              <a:rPr lang="el-GR" dirty="0" smtClean="0"/>
              <a:t>Για κάθε όρο υπολογίζουμε </a:t>
            </a:r>
            <a:r>
              <a:rPr lang="en-US" dirty="0" err="1" smtClean="0"/>
              <a:t>sqrt</a:t>
            </a:r>
            <a:r>
              <a:rPr lang="en-US" dirty="0" smtClean="0"/>
              <a:t>(a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 + b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(</a:t>
            </a:r>
            <a:r>
              <a:rPr lang="en-US" dirty="0" smtClean="0">
                <a:solidFill>
                  <a:srgbClr val="772123"/>
                </a:solidFill>
              </a:rPr>
              <a:t>RMS</a:t>
            </a:r>
            <a:r>
              <a:rPr lang="en-US" dirty="0" smtClean="0"/>
              <a:t>)</a:t>
            </a:r>
          </a:p>
          <a:p>
            <a:pPr marL="631825" lvl="2" indent="-271463">
              <a:spcBef>
                <a:spcPts val="0"/>
              </a:spcBef>
            </a:pPr>
            <a:r>
              <a:rPr lang="el-GR" sz="2800" dirty="0" smtClean="0"/>
              <a:t>Η τιμή </a:t>
            </a:r>
            <a:r>
              <a:rPr lang="en-US" sz="2800" dirty="0" smtClean="0"/>
              <a:t>RMS </a:t>
            </a:r>
            <a:r>
              <a:rPr lang="el-GR" sz="2800" dirty="0" smtClean="0"/>
              <a:t>δείχνει πόση ενέργεια έχει κάθε αρμονική</a:t>
            </a:r>
          </a:p>
          <a:p>
            <a:pPr marL="360363" lvl="1" indent="-269875">
              <a:spcBef>
                <a:spcPts val="0"/>
              </a:spcBef>
            </a:pPr>
            <a:r>
              <a:rPr lang="el-GR" dirty="0" smtClean="0"/>
              <a:t>Δεν εξασθενούν όλες οι συνιστώσες του σήματος το ίδιο </a:t>
            </a:r>
            <a:r>
              <a:rPr lang="el-GR" dirty="0" smtClean="0">
                <a:sym typeface="Wingdings" pitchFamily="2" charset="2"/>
              </a:rPr>
              <a:t> παραμόρφωση σήματος</a:t>
            </a:r>
            <a:endParaRPr lang="en-US" dirty="0" smtClean="0"/>
          </a:p>
          <a:p>
            <a:pPr marL="360363" lvl="1" indent="-269875">
              <a:spcBef>
                <a:spcPts val="0"/>
              </a:spcBef>
            </a:pPr>
            <a:r>
              <a:rPr lang="el-GR" dirty="0" smtClean="0"/>
              <a:t>Κάθε κανάλι έχει μία συχνότητα αποκοπής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c</a:t>
            </a:r>
            <a:endParaRPr lang="el-GR" baseline="-25000" dirty="0" smtClean="0"/>
          </a:p>
          <a:p>
            <a:pPr marL="631825" lvl="2" indent="-271463">
              <a:spcBef>
                <a:spcPts val="0"/>
              </a:spcBef>
            </a:pPr>
            <a:r>
              <a:rPr lang="el-GR" sz="2800" dirty="0" smtClean="0"/>
              <a:t>Οι αρμονικές με το </a:t>
            </a:r>
            <a:r>
              <a:rPr lang="en-US" sz="2800" dirty="0" err="1" smtClean="0"/>
              <a:t>f</a:t>
            </a:r>
            <a:r>
              <a:rPr lang="en-US" sz="2800" baseline="-25000" dirty="0" err="1" smtClean="0"/>
              <a:t>c</a:t>
            </a:r>
            <a:r>
              <a:rPr lang="el-GR" baseline="-25000" dirty="0" smtClean="0"/>
              <a:t> </a:t>
            </a:r>
            <a:r>
              <a:rPr lang="el-GR" sz="2800" dirty="0" smtClean="0"/>
              <a:t>εξασθενούν πολύ έντονα</a:t>
            </a:r>
          </a:p>
          <a:p>
            <a:pPr marL="631825" lvl="2" indent="-271463">
              <a:spcBef>
                <a:spcPts val="0"/>
              </a:spcBef>
            </a:pPr>
            <a:r>
              <a:rPr lang="el-GR" sz="2800" dirty="0" smtClean="0"/>
              <a:t>Ως </a:t>
            </a:r>
            <a:r>
              <a:rPr lang="en-US" sz="2800" dirty="0" err="1" smtClean="0"/>
              <a:t>f</a:t>
            </a:r>
            <a:r>
              <a:rPr lang="en-US" sz="2800" baseline="-25000" dirty="0" err="1" smtClean="0"/>
              <a:t>c</a:t>
            </a:r>
            <a:r>
              <a:rPr lang="en-US" sz="2800" baseline="-25000" dirty="0" smtClean="0"/>
              <a:t> </a:t>
            </a:r>
            <a:r>
              <a:rPr lang="el-GR" sz="2800" dirty="0" smtClean="0"/>
              <a:t>θεωρούμε τη συχνότητα όπου χάνεται η μισή ενέργεια</a:t>
            </a:r>
            <a:r>
              <a:rPr lang="en-US" sz="2800" dirty="0" smtClean="0"/>
              <a:t> (</a:t>
            </a:r>
            <a:r>
              <a:rPr lang="el-GR" sz="2800" dirty="0" smtClean="0"/>
              <a:t>ισχύς του σήματος)</a:t>
            </a:r>
          </a:p>
          <a:p>
            <a:pPr marL="360363" lvl="1" indent="-269875">
              <a:spcBef>
                <a:spcPts val="0"/>
              </a:spcBef>
            </a:pPr>
            <a:r>
              <a:rPr lang="el-GR" sz="3200" b="1" dirty="0" smtClean="0"/>
              <a:t>Συχνότητα</a:t>
            </a:r>
            <a:r>
              <a:rPr lang="el-GR" sz="3200" dirty="0" smtClean="0"/>
              <a:t> </a:t>
            </a:r>
            <a:r>
              <a:rPr lang="en-US" sz="3200" i="1" dirty="0" smtClean="0"/>
              <a:t>f</a:t>
            </a:r>
            <a:r>
              <a:rPr lang="en-US" sz="3200" dirty="0" smtClean="0"/>
              <a:t> </a:t>
            </a:r>
            <a:r>
              <a:rPr lang="el-GR" sz="3200" dirty="0" smtClean="0"/>
              <a:t>σε </a:t>
            </a:r>
            <a:r>
              <a:rPr lang="el-GR" sz="3200" b="1" dirty="0" smtClean="0"/>
              <a:t>κύκλους </a:t>
            </a:r>
            <a:r>
              <a:rPr lang="en-US" sz="3200" b="1" dirty="0" smtClean="0"/>
              <a:t>/sec</a:t>
            </a:r>
            <a:r>
              <a:rPr lang="el-GR" sz="3200" b="1" dirty="0" smtClean="0"/>
              <a:t> </a:t>
            </a:r>
            <a:r>
              <a:rPr lang="el-GR" sz="3200" dirty="0" smtClean="0"/>
              <a:t>ή </a:t>
            </a:r>
            <a:r>
              <a:rPr lang="en-US" sz="3200" dirty="0" smtClean="0"/>
              <a:t>Hertz(</a:t>
            </a:r>
            <a:r>
              <a:rPr lang="en-US" sz="3200" b="1" dirty="0" smtClean="0"/>
              <a:t>Hz</a:t>
            </a:r>
            <a:r>
              <a:rPr lang="en-US" sz="3200" dirty="0" smtClean="0"/>
              <a:t>)</a:t>
            </a:r>
            <a:endParaRPr lang="el-GR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13</a:t>
            </a:fld>
            <a:endParaRPr lang="el-GR" altLang="el-GR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Σύστημα κινητής τηλεφωνίας</a:t>
            </a:r>
            <a:endParaRPr lang="en-US" smtClean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Γιατί κινητή τηλεφωνία;</a:t>
            </a:r>
          </a:p>
          <a:p>
            <a:pPr lvl="1" eaLnBrk="1" hangingPunct="1"/>
            <a:r>
              <a:rPr lang="el-GR" dirty="0" smtClean="0"/>
              <a:t>Πρόσβαση στο δίκτυο εν κινήσει</a:t>
            </a:r>
          </a:p>
          <a:p>
            <a:pPr lvl="1" eaLnBrk="1" hangingPunct="1"/>
            <a:r>
              <a:rPr lang="el-GR" dirty="0" smtClean="0"/>
              <a:t>Πρόσβαση στο δίκτυο από οποιοδήποτε σημείο</a:t>
            </a:r>
          </a:p>
          <a:p>
            <a:pPr lvl="1" eaLnBrk="1" hangingPunct="1"/>
            <a:r>
              <a:rPr lang="el-GR" dirty="0" smtClean="0"/>
              <a:t>Διαφέρει από την ασύρματη τηλεφωνία</a:t>
            </a:r>
          </a:p>
          <a:p>
            <a:pPr lvl="2" eaLnBrk="1" hangingPunct="1"/>
            <a:r>
              <a:rPr lang="el-GR" dirty="0" smtClean="0"/>
              <a:t>Τα ασύρματα τηλέφωνα δεν χρησιμοποιούνται για δικτύωση</a:t>
            </a:r>
          </a:p>
          <a:p>
            <a:pPr lvl="1" eaLnBrk="1" hangingPunct="1"/>
            <a:r>
              <a:rPr lang="el-GR" dirty="0" smtClean="0"/>
              <a:t>Ονομάζεται και κυψελωτή </a:t>
            </a:r>
            <a:r>
              <a:rPr lang="en-US" dirty="0" smtClean="0"/>
              <a:t>(cellular) </a:t>
            </a:r>
            <a:r>
              <a:rPr lang="el-GR" dirty="0" smtClean="0"/>
              <a:t>τηλεφωνία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D0D7C33A-9C92-47A8-BB23-E1E5833049EE}" type="slidenum">
              <a:rPr lang="el-GR" smtClean="0"/>
              <a:pPr>
                <a:defRPr/>
              </a:pPr>
              <a:t>130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Σύστημα κινητής τηλεφωνίας (2)</a:t>
            </a:r>
            <a:endParaRPr lang="en-US" dirty="0" smtClean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496944" cy="4752528"/>
          </a:xfrm>
        </p:spPr>
        <p:txBody>
          <a:bodyPr/>
          <a:lstStyle/>
          <a:p>
            <a:pPr eaLnBrk="1" hangingPunct="1"/>
            <a:r>
              <a:rPr lang="el-GR" dirty="0" smtClean="0"/>
              <a:t>Εξέλιξη της κινητής τηλεφωνίας</a:t>
            </a:r>
          </a:p>
          <a:p>
            <a:pPr lvl="1" eaLnBrk="1" hangingPunct="1"/>
            <a:r>
              <a:rPr lang="el-GR" dirty="0" smtClean="0"/>
              <a:t>1η γενιά: αναλογική φωνή</a:t>
            </a:r>
          </a:p>
          <a:p>
            <a:pPr lvl="2" eaLnBrk="1" hangingPunct="1"/>
            <a:r>
              <a:rPr lang="en-US" dirty="0" smtClean="0"/>
              <a:t>AMPS</a:t>
            </a:r>
            <a:r>
              <a:rPr lang="el-GR" dirty="0" smtClean="0"/>
              <a:t> στις ΗΠΑ, διάφορα (εθνικά) συστήματα στην Ευρώπη</a:t>
            </a:r>
          </a:p>
          <a:p>
            <a:pPr lvl="1" eaLnBrk="1" hangingPunct="1"/>
            <a:r>
              <a:rPr lang="el-GR" dirty="0" smtClean="0"/>
              <a:t>2η γενιά: ψηφιακή φωνή</a:t>
            </a:r>
          </a:p>
          <a:p>
            <a:pPr lvl="2" eaLnBrk="1" hangingPunct="1"/>
            <a:r>
              <a:rPr lang="en-US" dirty="0" smtClean="0"/>
              <a:t>GSM</a:t>
            </a:r>
            <a:r>
              <a:rPr lang="el-GR" dirty="0" smtClean="0"/>
              <a:t> στην Ευρώπη, διάφορα (εμπορικά) συστήματα στις ΗΠΑ</a:t>
            </a:r>
          </a:p>
          <a:p>
            <a:pPr lvl="2" eaLnBrk="1" hangingPunct="1"/>
            <a:r>
              <a:rPr lang="el-GR" dirty="0" smtClean="0"/>
              <a:t>Διαφορετικό μοντέλο χρέωσης και προπληρωμένες κάρτες</a:t>
            </a:r>
          </a:p>
          <a:p>
            <a:pPr lvl="1" eaLnBrk="1" hangingPunct="1"/>
            <a:r>
              <a:rPr lang="el-GR" dirty="0" smtClean="0"/>
              <a:t>3η γενιά: ψηφιακή φωνή και δεδομένα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D0D7C33A-9C92-47A8-BB23-E1E5833049EE}" type="slidenum">
              <a:rPr lang="el-GR" smtClean="0"/>
              <a:pPr>
                <a:defRPr/>
              </a:pPr>
              <a:t>131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Κινητή τηλεφωνία πρώτης γενιάς</a:t>
            </a:r>
            <a:endParaRPr lang="en-US" smtClean="0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496944" cy="4896544"/>
          </a:xfrm>
        </p:spPr>
        <p:txBody>
          <a:bodyPr/>
          <a:lstStyle/>
          <a:p>
            <a:pPr eaLnBrk="1" hangingPunct="1"/>
            <a:r>
              <a:rPr lang="el-GR" dirty="0" smtClean="0"/>
              <a:t>1946: τηλεφωνία για αυτοκίνητα στο </a:t>
            </a:r>
            <a:r>
              <a:rPr lang="en-US" dirty="0" smtClean="0"/>
              <a:t>Saint Louis</a:t>
            </a:r>
          </a:p>
          <a:p>
            <a:pPr lvl="1" eaLnBrk="1" hangingPunct="1"/>
            <a:r>
              <a:rPr lang="el-GR" dirty="0" smtClean="0"/>
              <a:t>Μία κεντρική κεραία / πομποδέκτης και ένα κανάλι</a:t>
            </a:r>
          </a:p>
          <a:p>
            <a:pPr lvl="1" eaLnBrk="1" hangingPunct="1"/>
            <a:r>
              <a:rPr lang="el-GR" dirty="0" smtClean="0"/>
              <a:t>Σύστημα πίεσε για να μιλήσεις </a:t>
            </a:r>
            <a:r>
              <a:rPr lang="en-US" dirty="0" smtClean="0"/>
              <a:t>(push to talk</a:t>
            </a:r>
            <a:r>
              <a:rPr lang="el-GR" dirty="0" smtClean="0"/>
              <a:t>)</a:t>
            </a:r>
          </a:p>
          <a:p>
            <a:pPr lvl="1" eaLnBrk="1" hangingPunct="1"/>
            <a:r>
              <a:rPr lang="el-GR" dirty="0" smtClean="0"/>
              <a:t>Ανάλογα συστήματα σε αστυνομία και ραδιοταξί</a:t>
            </a:r>
          </a:p>
          <a:p>
            <a:pPr eaLnBrk="1" hangingPunct="1"/>
            <a:r>
              <a:rPr lang="el-GR" dirty="0" smtClean="0"/>
              <a:t>1960: Βελτιωμένο σύστημα κινητής τηλεφωνίας </a:t>
            </a:r>
            <a:r>
              <a:rPr lang="en-US" dirty="0" smtClean="0"/>
              <a:t>(IMTS</a:t>
            </a:r>
            <a:r>
              <a:rPr lang="el-GR" dirty="0" smtClean="0"/>
              <a:t>, </a:t>
            </a:r>
            <a:r>
              <a:rPr lang="en-US" dirty="0" smtClean="0"/>
              <a:t>Improved Mobile Telephone Service)</a:t>
            </a:r>
            <a:endParaRPr lang="el-GR" dirty="0" smtClean="0"/>
          </a:p>
          <a:p>
            <a:pPr lvl="1" eaLnBrk="1" hangingPunct="1"/>
            <a:r>
              <a:rPr lang="el-GR" dirty="0" smtClean="0"/>
              <a:t>Μία κεντρική κεραία με πολλά ζεύγη συχνοτήτων</a:t>
            </a:r>
          </a:p>
          <a:p>
            <a:pPr lvl="1" eaLnBrk="1" hangingPunct="1"/>
            <a:r>
              <a:rPr lang="el-GR" dirty="0" smtClean="0"/>
              <a:t>Ταυτόχρονη αποστολή και λήψη</a:t>
            </a:r>
          </a:p>
          <a:p>
            <a:pPr lvl="1" eaLnBrk="1" hangingPunct="1"/>
            <a:r>
              <a:rPr lang="el-GR" dirty="0" smtClean="0"/>
              <a:t>23 κανάλια στα 150-450 </a:t>
            </a:r>
            <a:r>
              <a:rPr lang="en-US" dirty="0" smtClean="0"/>
              <a:t>MHz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CFE14D76-5F4C-4F1E-A4ED-2F571E2C63EA}" type="slidenum">
              <a:rPr lang="el-GR" smtClean="0"/>
              <a:pPr>
                <a:defRPr/>
              </a:pPr>
              <a:t>132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Κινητή τηλεφωνία πρώτης γενιάς (2)</a:t>
            </a:r>
            <a:endParaRPr lang="en-US" dirty="0" smtClean="0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1982: Προηγμένο σύστημα κινητής τηλεφωνίας (</a:t>
            </a:r>
            <a:r>
              <a:rPr lang="en-US" dirty="0" smtClean="0"/>
              <a:t>AMPS, Advanced Mobile Phone System)</a:t>
            </a:r>
          </a:p>
          <a:p>
            <a:pPr lvl="1" eaLnBrk="1" hangingPunct="1"/>
            <a:r>
              <a:rPr lang="el-GR" dirty="0" smtClean="0"/>
              <a:t>Η περιοχή κάλυψης υποδιαιρείται σε κυψέλες (</a:t>
            </a:r>
            <a:r>
              <a:rPr lang="en-US" dirty="0" smtClean="0"/>
              <a:t>cells)</a:t>
            </a:r>
          </a:p>
          <a:p>
            <a:pPr lvl="2" eaLnBrk="1" hangingPunct="1"/>
            <a:r>
              <a:rPr lang="el-GR" dirty="0" smtClean="0"/>
              <a:t>Οι κυψέλες έχουν διάμετρο 10-20 </a:t>
            </a:r>
            <a:r>
              <a:rPr lang="en-US" dirty="0" smtClean="0"/>
              <a:t>km </a:t>
            </a:r>
            <a:r>
              <a:rPr lang="el-GR" dirty="0" smtClean="0"/>
              <a:t>στο </a:t>
            </a:r>
            <a:r>
              <a:rPr lang="en-US" dirty="0" smtClean="0"/>
              <a:t>AMPS</a:t>
            </a:r>
            <a:endParaRPr lang="el-GR" dirty="0" smtClean="0"/>
          </a:p>
          <a:p>
            <a:pPr lvl="1" eaLnBrk="1" hangingPunct="1"/>
            <a:r>
              <a:rPr lang="el-GR" dirty="0" smtClean="0"/>
              <a:t>Η ισχύς τηλεφώνων και κεραιών εξαρτάται από την κυψέλη</a:t>
            </a:r>
            <a:endParaRPr lang="en-US" dirty="0" smtClean="0"/>
          </a:p>
          <a:p>
            <a:pPr lvl="1" eaLnBrk="1" hangingPunct="1"/>
            <a:r>
              <a:rPr lang="el-GR" dirty="0" smtClean="0"/>
              <a:t>Οι γειτονικές κυψέλες χρησιμοποιούν διαφορετικές συχνότητες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CFE14D76-5F4C-4F1E-A4ED-2F571E2C63EA}" type="slidenum">
              <a:rPr lang="el-GR" smtClean="0"/>
              <a:pPr>
                <a:defRPr/>
              </a:pPr>
              <a:t>133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Κινητή τηλεφωνία πρώτης γενιάς</a:t>
            </a:r>
            <a:endParaRPr lang="en-US" smtClean="0"/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68960"/>
            <a:ext cx="8382000" cy="333184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Οργάνωση σε κυψέλες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7 ομάδες συχνοτήτων στις γειτονικές κυψέλες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Περιοδική επαναχρησιμοποίηση των συχνοτήτων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Σπάσιμο κυψελών σε μικροκυψέλες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Αύξηση της χωρητικότητας σε κορεσμένες περιοχές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Δυνατότητα προσωρινής εγκατάστασης μικροκυψελών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Κάθε κυψέλη περιέχει έναν σταθμό βάσης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Σύστημα ελέγχου, πομποδέκτης και κεραία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DB31B7C2-1FEE-4E51-B527-1D571F62A0C2}" type="slidenum">
              <a:rPr lang="el-GR" smtClean="0"/>
              <a:pPr>
                <a:defRPr/>
              </a:pPr>
              <a:t>134</a:t>
            </a:fld>
            <a:endParaRPr lang="el-GR"/>
          </a:p>
        </p:txBody>
      </p:sp>
      <p:pic>
        <p:nvPicPr>
          <p:cNvPr id="95238" name="Picture 6" descr="02-45.jpg κινητά 1ης γενιά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4306888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Κινητή τηλεφωνία πρώτης γενιάς</a:t>
            </a:r>
            <a:r>
              <a:rPr lang="en-US" dirty="0" smtClean="0"/>
              <a:t> (2)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496944" cy="4896544"/>
          </a:xfrm>
        </p:spPr>
        <p:txBody>
          <a:bodyPr/>
          <a:lstStyle/>
          <a:p>
            <a:pPr eaLnBrk="1" hangingPunct="1"/>
            <a:r>
              <a:rPr lang="el-GR" dirty="0" smtClean="0"/>
              <a:t>Μεταβίβαση κλήσεων</a:t>
            </a:r>
          </a:p>
          <a:p>
            <a:pPr lvl="1" eaLnBrk="1" hangingPunct="1"/>
            <a:r>
              <a:rPr lang="el-GR" dirty="0" smtClean="0"/>
              <a:t>Κάθε τηλέφωνο ανήκει σε μια κυψέλη</a:t>
            </a:r>
          </a:p>
          <a:p>
            <a:pPr lvl="1" eaLnBrk="1" hangingPunct="1"/>
            <a:r>
              <a:rPr lang="el-GR" dirty="0" smtClean="0"/>
              <a:t>Ο σταθμός βάσης παρακολουθεί το σήμα του τηλεφώνου</a:t>
            </a:r>
          </a:p>
          <a:p>
            <a:pPr lvl="1" eaLnBrk="1" hangingPunct="1"/>
            <a:r>
              <a:rPr lang="el-GR" dirty="0" smtClean="0"/>
              <a:t>Το τηλέφωνο μεταβιβάζεται σε άλλη κυψέλη αν χρειάζεται</a:t>
            </a:r>
          </a:p>
          <a:p>
            <a:pPr lvl="1" eaLnBrk="1" hangingPunct="1"/>
            <a:r>
              <a:rPr lang="el-GR" dirty="0" smtClean="0"/>
              <a:t>Αν υπάρχει ενεργή κλήση πρέπει να αλλάξει κανάλι</a:t>
            </a:r>
          </a:p>
          <a:p>
            <a:pPr lvl="2" eaLnBrk="1" hangingPunct="1"/>
            <a:r>
              <a:rPr lang="el-GR" dirty="0" smtClean="0"/>
              <a:t>Ομαλή μεταβίβαση: απόκτηση νέου καναλιού πριν κλείσει το παλιό</a:t>
            </a:r>
          </a:p>
          <a:p>
            <a:pPr lvl="2" eaLnBrk="1" hangingPunct="1"/>
            <a:r>
              <a:rPr lang="el-GR" dirty="0" smtClean="0"/>
              <a:t>Απότομη μεταβίβαση: απόκτηση νέου καναλιού αφού κλείσει το παλιό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0BD0D7CC-5853-4BEC-AFF9-61BC7EEE2BEF}" type="slidenum">
              <a:rPr lang="el-GR" smtClean="0"/>
              <a:pPr>
                <a:defRPr/>
              </a:pPr>
              <a:t>135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Κινητή τηλεφωνία πρώτης γενιάς</a:t>
            </a:r>
            <a:r>
              <a:rPr lang="en-US" dirty="0" smtClean="0"/>
              <a:t> (3)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496944" cy="4896544"/>
          </a:xfrm>
        </p:spPr>
        <p:txBody>
          <a:bodyPr/>
          <a:lstStyle/>
          <a:p>
            <a:pPr eaLnBrk="1" hangingPunct="1"/>
            <a:r>
              <a:rPr lang="el-GR" dirty="0" smtClean="0"/>
              <a:t>Μεταβίβαση κλήσεων</a:t>
            </a:r>
          </a:p>
          <a:p>
            <a:pPr lvl="1" eaLnBrk="1" hangingPunct="1"/>
            <a:r>
              <a:rPr lang="el-GR" dirty="0" smtClean="0"/>
              <a:t>Οι σταθμοί βάσης συνδέονται σε κέντρα μεταγωγής</a:t>
            </a:r>
          </a:p>
          <a:p>
            <a:pPr lvl="2" eaLnBrk="1" hangingPunct="1"/>
            <a:r>
              <a:rPr lang="el-GR" dirty="0" smtClean="0"/>
              <a:t>Τα κέντρα μεταγωγής συντονίζουν τις μεταβιβάσεις κλήσεων</a:t>
            </a:r>
          </a:p>
          <a:p>
            <a:pPr eaLnBrk="1" hangingPunct="1"/>
            <a:r>
              <a:rPr lang="el-GR" dirty="0" smtClean="0"/>
              <a:t>Κανάλια στο σύστημα </a:t>
            </a:r>
            <a:r>
              <a:rPr lang="en-US" dirty="0" smtClean="0"/>
              <a:t>AMPS</a:t>
            </a:r>
            <a:endParaRPr lang="el-GR" dirty="0" smtClean="0"/>
          </a:p>
          <a:p>
            <a:pPr lvl="1" eaLnBrk="1" hangingPunct="1"/>
            <a:r>
              <a:rPr lang="el-GR" dirty="0" smtClean="0"/>
              <a:t>832 αμφίδρομα κανάλια (ζεύγη μονόδρομων καναλιών)</a:t>
            </a:r>
          </a:p>
          <a:p>
            <a:pPr lvl="1" eaLnBrk="1" hangingPunct="1"/>
            <a:r>
              <a:rPr lang="el-GR" dirty="0" smtClean="0"/>
              <a:t>824-869 </a:t>
            </a:r>
            <a:r>
              <a:rPr lang="en-US" dirty="0" smtClean="0"/>
              <a:t>MHz</a:t>
            </a:r>
            <a:r>
              <a:rPr lang="el-GR" dirty="0" smtClean="0"/>
              <a:t> για λήψη, 869-894 </a:t>
            </a:r>
            <a:r>
              <a:rPr lang="en-US" dirty="0" smtClean="0"/>
              <a:t>MHz</a:t>
            </a:r>
            <a:r>
              <a:rPr lang="el-GR" dirty="0" smtClean="0"/>
              <a:t> για μετάδοση</a:t>
            </a:r>
          </a:p>
          <a:p>
            <a:pPr lvl="2" eaLnBrk="1" hangingPunct="1"/>
            <a:r>
              <a:rPr lang="el-GR" dirty="0" smtClean="0"/>
              <a:t>Κάθε κανάλι χρησιμοποιεί δύο συχνότητες των </a:t>
            </a:r>
            <a:r>
              <a:rPr lang="en-US" dirty="0" smtClean="0"/>
              <a:t>30</a:t>
            </a:r>
            <a:r>
              <a:rPr lang="el-GR" dirty="0" smtClean="0"/>
              <a:t> </a:t>
            </a:r>
            <a:r>
              <a:rPr lang="en-US" dirty="0" smtClean="0"/>
              <a:t>KHz</a:t>
            </a:r>
            <a:endParaRPr lang="el-GR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0BD0D7CC-5853-4BEC-AFF9-61BC7EEE2BEF}" type="slidenum">
              <a:rPr lang="el-GR" smtClean="0"/>
              <a:pPr>
                <a:defRPr/>
              </a:pPr>
              <a:t>136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Κινητή τηλεφωνία πρώτης γενιάς</a:t>
            </a:r>
            <a:r>
              <a:rPr lang="en-US" dirty="0" smtClean="0"/>
              <a:t> (4)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363272" cy="4896544"/>
          </a:xfrm>
        </p:spPr>
        <p:txBody>
          <a:bodyPr/>
          <a:lstStyle/>
          <a:p>
            <a:pPr eaLnBrk="1" hangingPunct="1"/>
            <a:r>
              <a:rPr lang="el-GR" dirty="0" smtClean="0"/>
              <a:t>Τύποι καναλιών</a:t>
            </a:r>
            <a:endParaRPr lang="en-US" dirty="0" smtClean="0"/>
          </a:p>
          <a:p>
            <a:pPr lvl="1" eaLnBrk="1" hangingPunct="1"/>
            <a:r>
              <a:rPr lang="el-GR" dirty="0" smtClean="0"/>
              <a:t>Κανάλια ελέγχου (βάση προς κινητό)</a:t>
            </a:r>
          </a:p>
          <a:p>
            <a:pPr lvl="1" eaLnBrk="1" hangingPunct="1"/>
            <a:r>
              <a:rPr lang="el-GR" dirty="0" smtClean="0"/>
              <a:t>Κανάλια ειδοποίησης (βάση προς κινητό)</a:t>
            </a:r>
          </a:p>
          <a:p>
            <a:pPr lvl="1" eaLnBrk="1" hangingPunct="1"/>
            <a:r>
              <a:rPr lang="el-GR" dirty="0" smtClean="0"/>
              <a:t>Κανάλια πρόσβασης (αμφίδρομα)</a:t>
            </a:r>
          </a:p>
          <a:p>
            <a:pPr lvl="1" eaLnBrk="1" hangingPunct="1"/>
            <a:r>
              <a:rPr lang="el-GR" dirty="0" smtClean="0"/>
              <a:t>Κανάλια δεδομένων (αμφίδρομα)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D4273C91-53DD-4E08-9A95-D0190877A81F}" type="slidenum">
              <a:rPr lang="el-GR" smtClean="0"/>
              <a:pPr>
                <a:defRPr/>
              </a:pPr>
              <a:t>137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Κινητή τηλεφωνία πρώτης γενιάς</a:t>
            </a:r>
            <a:r>
              <a:rPr lang="en-US" dirty="0" smtClean="0"/>
              <a:t> (5)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784976" cy="4968552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Διαχείριση κλήσεων</a:t>
            </a:r>
          </a:p>
          <a:p>
            <a:pPr marL="627063" lvl="1" indent="-268288" eaLnBrk="1" hangingPunct="1">
              <a:spcBef>
                <a:spcPts val="0"/>
              </a:spcBef>
            </a:pPr>
            <a:r>
              <a:rPr lang="el-GR" dirty="0" smtClean="0"/>
              <a:t>Κάθε τηλέφωνο περιέχει αριθμό σειράς και τηλεφώνου σε </a:t>
            </a:r>
            <a:r>
              <a:rPr lang="en-US" dirty="0" smtClean="0"/>
              <a:t>PROM</a:t>
            </a:r>
          </a:p>
          <a:p>
            <a:pPr marL="627063" lvl="1" indent="-268288" eaLnBrk="1" hangingPunct="1">
              <a:spcBef>
                <a:spcPts val="0"/>
              </a:spcBef>
            </a:pPr>
            <a:r>
              <a:rPr lang="el-GR" dirty="0" smtClean="0"/>
              <a:t>Κατά την ενεργοποίηση το τηλέφωνο στέλνει τους αριθμούς</a:t>
            </a:r>
          </a:p>
          <a:p>
            <a:pPr marL="627063" lvl="1" indent="-268288" eaLnBrk="1" hangingPunct="1">
              <a:spcBef>
                <a:spcPts val="0"/>
              </a:spcBef>
            </a:pPr>
            <a:r>
              <a:rPr lang="el-GR" dirty="0" smtClean="0"/>
              <a:t>Ο σταθμός βάσης ενημερώνει τον οικείο μεταγωγέα του χρήστη</a:t>
            </a:r>
          </a:p>
          <a:p>
            <a:pPr marL="896938" lvl="2" indent="-269875" eaLnBrk="1" hangingPunct="1">
              <a:spcBef>
                <a:spcPts val="0"/>
              </a:spcBef>
            </a:pPr>
            <a:r>
              <a:rPr lang="el-GR" dirty="0" smtClean="0"/>
              <a:t>Το τηλέφωνο περιοδικά επανεγγράφεται στο σύστημα</a:t>
            </a:r>
          </a:p>
          <a:p>
            <a:pPr marL="627063" lvl="1" indent="-268288" eaLnBrk="1" hangingPunct="1">
              <a:spcBef>
                <a:spcPts val="0"/>
              </a:spcBef>
            </a:pPr>
            <a:r>
              <a:rPr lang="el-GR" dirty="0" smtClean="0"/>
              <a:t>Κλήσεις από κινητό: μηνύματα στο κανάλι πρόσβασης</a:t>
            </a:r>
          </a:p>
          <a:p>
            <a:pPr marL="627063" lvl="1" indent="-268288" eaLnBrk="1" hangingPunct="1">
              <a:spcBef>
                <a:spcPts val="0"/>
              </a:spcBef>
            </a:pPr>
            <a:r>
              <a:rPr lang="el-GR" dirty="0" smtClean="0"/>
              <a:t>Κλήσεις προς κινητό: μηνύματα στο κανάλι ειδοποίησης</a:t>
            </a:r>
          </a:p>
          <a:p>
            <a:pPr marL="896938" lvl="2" indent="-269875" eaLnBrk="1" hangingPunct="1"/>
            <a:r>
              <a:rPr lang="el-GR" dirty="0" smtClean="0"/>
              <a:t>Το τηλέφωνο εντοπίζεται μέσω του οικείου μεταγωγέα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D4273C91-53DD-4E08-9A95-D0190877A81F}" type="slidenum">
              <a:rPr lang="el-GR" smtClean="0"/>
              <a:pPr>
                <a:defRPr/>
              </a:pPr>
              <a:t>138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Κινητή τηλεφωνία δεύτερης γενιάς</a:t>
            </a:r>
            <a:endParaRPr lang="en-US" smtClean="0"/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73016"/>
            <a:ext cx="8382000" cy="282778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Σύστημα </a:t>
            </a:r>
            <a:r>
              <a:rPr lang="en-US" dirty="0" smtClean="0"/>
              <a:t>GSM (Global System for Mobile):</a:t>
            </a:r>
            <a:r>
              <a:rPr lang="el-GR" dirty="0" smtClean="0"/>
              <a:t> πανευρωπαϊκό πρότυπο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Αντικατέστησε τα ασύμβατα εθνικά ευρωπαϊκά συστήματα</a:t>
            </a:r>
            <a:endParaRPr lang="en-US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Τα στοιχεία χρήστη περιέχονται στην κάρτα </a:t>
            </a:r>
            <a:r>
              <a:rPr lang="en-US" dirty="0" smtClean="0"/>
              <a:t>SIM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Μπορεί να χρησιμοποιηθεί με διαφορετικές συσκευές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34973063-4E1A-4A7D-B17C-9C4F7186816F}" type="slidenum">
              <a:rPr lang="el-GR" smtClean="0"/>
              <a:pPr>
                <a:defRPr/>
              </a:pPr>
              <a:t>139</a:t>
            </a:fld>
            <a:endParaRPr lang="el-GR"/>
          </a:p>
        </p:txBody>
      </p:sp>
      <p:pic>
        <p:nvPicPr>
          <p:cNvPr id="98310" name="Picture 11" descr="02-46.jpg κινητά 2ης γενιά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867652" cy="216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Εύρος ζώνης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120000"/>
              <a:buFontTx/>
              <a:buChar char="•"/>
            </a:pPr>
            <a:r>
              <a:rPr lang="el-GR" sz="3200" dirty="0" smtClean="0"/>
              <a:t>Η περιοχή 0..</a:t>
            </a:r>
            <a:r>
              <a:rPr lang="en-US" sz="3200" dirty="0" smtClean="0"/>
              <a:t> </a:t>
            </a:r>
            <a:r>
              <a:rPr lang="en-US" sz="3200" dirty="0" err="1" smtClean="0"/>
              <a:t>f</a:t>
            </a:r>
            <a:r>
              <a:rPr lang="en-US" sz="3200" baseline="-25000" dirty="0" err="1" smtClean="0"/>
              <a:t>c</a:t>
            </a:r>
            <a:r>
              <a:rPr lang="el-GR" sz="3200" dirty="0" smtClean="0"/>
              <a:t> ονομάζεται </a:t>
            </a:r>
            <a:r>
              <a:rPr lang="el-GR" sz="3200" dirty="0" smtClean="0">
                <a:solidFill>
                  <a:srgbClr val="772123"/>
                </a:solidFill>
              </a:rPr>
              <a:t>εύρος ζώνης </a:t>
            </a:r>
            <a:r>
              <a:rPr lang="el-GR" sz="3200" dirty="0" smtClean="0"/>
              <a:t>του καναλιού</a:t>
            </a:r>
          </a:p>
          <a:p>
            <a:r>
              <a:rPr lang="el-GR" dirty="0" smtClean="0"/>
              <a:t>Εξαρτάται: κατασκευή, πάχος, μήκος του μέσου μετάδοσης</a:t>
            </a:r>
          </a:p>
          <a:p>
            <a:r>
              <a:rPr lang="el-GR" dirty="0" smtClean="0"/>
              <a:t>Φίλτρο στο κύκλωμα ώστε να περιορίζεται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14</a:t>
            </a:fld>
            <a:endParaRPr lang="el-GR" altLang="el-GR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42195"/>
            <a:ext cx="8064896" cy="1126565"/>
          </a:xfrm>
        </p:spPr>
        <p:txBody>
          <a:bodyPr/>
          <a:lstStyle/>
          <a:p>
            <a:pPr eaLnBrk="1" hangingPunct="1"/>
            <a:r>
              <a:rPr lang="el-GR" dirty="0" smtClean="0"/>
              <a:t>Κινητή τηλεφωνία δεύτερης γενιάς</a:t>
            </a:r>
            <a:endParaRPr lang="en-US" dirty="0" smtClean="0"/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284984"/>
            <a:ext cx="8712968" cy="311581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Σύστημα </a:t>
            </a:r>
            <a:r>
              <a:rPr lang="en-US" dirty="0" smtClean="0"/>
              <a:t>GSM:</a:t>
            </a:r>
            <a:r>
              <a:rPr lang="el-GR" dirty="0" smtClean="0"/>
              <a:t> πανευρωπαϊκό πρότυπο</a:t>
            </a:r>
          </a:p>
          <a:p>
            <a:pPr marL="627063" lvl="1" indent="-268288" eaLnBrk="1" hangingPunct="1">
              <a:spcBef>
                <a:spcPts val="0"/>
              </a:spcBef>
            </a:pPr>
            <a:r>
              <a:rPr lang="el-GR" dirty="0" smtClean="0"/>
              <a:t>Σταθμός ελέγχου βάσης (</a:t>
            </a:r>
            <a:r>
              <a:rPr lang="en-US" dirty="0" smtClean="0"/>
              <a:t>BSC)</a:t>
            </a:r>
            <a:r>
              <a:rPr lang="el-GR" dirty="0" smtClean="0"/>
              <a:t>: ελέγχει μερικές κυψέλες</a:t>
            </a:r>
          </a:p>
          <a:p>
            <a:pPr marL="627063" lvl="1" indent="-268288" eaLnBrk="1" hangingPunct="1">
              <a:spcBef>
                <a:spcPts val="0"/>
              </a:spcBef>
            </a:pPr>
            <a:r>
              <a:rPr lang="el-GR" dirty="0" smtClean="0"/>
              <a:t>Κέντρο μεταγωγής κινητών (</a:t>
            </a:r>
            <a:r>
              <a:rPr lang="en-US" dirty="0" smtClean="0"/>
              <a:t>MSC)</a:t>
            </a:r>
            <a:r>
              <a:rPr lang="el-GR" dirty="0" smtClean="0"/>
              <a:t>: σύνδεση </a:t>
            </a:r>
            <a:r>
              <a:rPr lang="en-US" dirty="0" smtClean="0"/>
              <a:t>BSC</a:t>
            </a:r>
            <a:r>
              <a:rPr lang="el-GR" dirty="0" smtClean="0"/>
              <a:t> με δίκτυο</a:t>
            </a:r>
          </a:p>
          <a:p>
            <a:pPr marL="627063" lvl="1" indent="-268288" eaLnBrk="1" hangingPunct="1">
              <a:spcBef>
                <a:spcPts val="0"/>
              </a:spcBef>
            </a:pPr>
            <a:r>
              <a:rPr lang="el-GR" dirty="0" smtClean="0"/>
              <a:t>Οικείο μητρώο (</a:t>
            </a:r>
            <a:r>
              <a:rPr lang="en-US" dirty="0" smtClean="0"/>
              <a:t>HLR)</a:t>
            </a:r>
            <a:r>
              <a:rPr lang="el-GR" dirty="0" smtClean="0"/>
              <a:t>: πληροφορίες χρηστών παρόχου</a:t>
            </a:r>
          </a:p>
          <a:p>
            <a:pPr marL="627063" lvl="1" indent="-268288" eaLnBrk="1" hangingPunct="1">
              <a:spcBef>
                <a:spcPts val="0"/>
              </a:spcBef>
            </a:pPr>
            <a:r>
              <a:rPr lang="el-GR" dirty="0" smtClean="0"/>
              <a:t>Μητρώο επισκεπτών (</a:t>
            </a:r>
            <a:r>
              <a:rPr lang="en-US" dirty="0" smtClean="0"/>
              <a:t>VLR)</a:t>
            </a:r>
            <a:r>
              <a:rPr lang="el-GR" dirty="0" smtClean="0"/>
              <a:t>: πληροφορίες ξένων χρηστών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34973063-4E1A-4A7D-B17C-9C4F7186816F}" type="slidenum">
              <a:rPr lang="el-GR" smtClean="0"/>
              <a:pPr>
                <a:defRPr/>
              </a:pPr>
              <a:t>140</a:t>
            </a:fld>
            <a:endParaRPr lang="el-GR"/>
          </a:p>
        </p:txBody>
      </p:sp>
      <p:pic>
        <p:nvPicPr>
          <p:cNvPr id="98310" name="Picture 11" descr="02-46.jpg κινητά 2ης γενιά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1412875"/>
            <a:ext cx="5184576" cy="190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Κινητή τηλεφωνία δεύτερης γενιάς</a:t>
            </a:r>
            <a:endParaRPr lang="en-US" smtClean="0"/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8382000" cy="2971800"/>
          </a:xfrm>
        </p:spPr>
        <p:txBody>
          <a:bodyPr/>
          <a:lstStyle/>
          <a:p>
            <a:pPr eaLnBrk="1" hangingPunct="1"/>
            <a:r>
              <a:rPr lang="el-GR" dirty="0" smtClean="0"/>
              <a:t>Οργάνωση φάσματος στο </a:t>
            </a:r>
            <a:r>
              <a:rPr lang="en-US" dirty="0" smtClean="0"/>
              <a:t>GSM</a:t>
            </a:r>
            <a:endParaRPr lang="el-GR" dirty="0" smtClean="0"/>
          </a:p>
          <a:p>
            <a:pPr lvl="1" eaLnBrk="1" hangingPunct="1"/>
            <a:r>
              <a:rPr lang="el-GR" dirty="0" smtClean="0"/>
              <a:t>Χρήση περιοχών στα </a:t>
            </a:r>
            <a:r>
              <a:rPr lang="en-US" dirty="0" smtClean="0"/>
              <a:t>900, 1800 </a:t>
            </a:r>
            <a:r>
              <a:rPr lang="el-GR" dirty="0" smtClean="0"/>
              <a:t>και 1900 </a:t>
            </a:r>
            <a:r>
              <a:rPr lang="en-US" dirty="0" smtClean="0"/>
              <a:t>MHz</a:t>
            </a:r>
            <a:endParaRPr lang="el-GR" dirty="0" smtClean="0"/>
          </a:p>
          <a:p>
            <a:pPr lvl="1" eaLnBrk="1" hangingPunct="1"/>
            <a:r>
              <a:rPr lang="el-GR" dirty="0" smtClean="0"/>
              <a:t>Δύο συχνότητες για κάθε κανάλι</a:t>
            </a:r>
            <a:r>
              <a:rPr lang="en-US" dirty="0" smtClean="0"/>
              <a:t> (</a:t>
            </a:r>
            <a:r>
              <a:rPr lang="el-GR" dirty="0" smtClean="0"/>
              <a:t>από και προς την κεραία)</a:t>
            </a:r>
          </a:p>
          <a:p>
            <a:pPr lvl="1" eaLnBrk="1" hangingPunct="1"/>
            <a:r>
              <a:rPr lang="el-GR" dirty="0" smtClean="0"/>
              <a:t>124 κανάλια των 200 </a:t>
            </a:r>
            <a:r>
              <a:rPr lang="en-US" dirty="0" smtClean="0"/>
              <a:t>KHz</a:t>
            </a:r>
            <a:r>
              <a:rPr lang="el-GR" dirty="0" smtClean="0"/>
              <a:t> σε ένα σύστημα 900 </a:t>
            </a:r>
            <a:r>
              <a:rPr lang="en-US" dirty="0" smtClean="0"/>
              <a:t>MHz</a:t>
            </a:r>
            <a:endParaRPr lang="el-GR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181F348D-2CFC-4DFE-8E77-DF8FB4F02459}" type="slidenum">
              <a:rPr lang="el-GR" smtClean="0"/>
              <a:pPr>
                <a:defRPr/>
              </a:pPr>
              <a:t>141</a:t>
            </a:fld>
            <a:endParaRPr lang="el-GR"/>
          </a:p>
        </p:txBody>
      </p:sp>
      <p:pic>
        <p:nvPicPr>
          <p:cNvPr id="99334" name="Picture 6" descr="02-47.jpg κινητά 2ης γενιά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341438"/>
            <a:ext cx="4724400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Κινητή τηλεφωνία δεύτερης γενιάς</a:t>
            </a:r>
            <a:endParaRPr lang="en-US" smtClean="0"/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8382000" cy="2971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Οργάνωση φάσματος στο </a:t>
            </a:r>
            <a:r>
              <a:rPr lang="en-US" dirty="0" smtClean="0"/>
              <a:t>GSM</a:t>
            </a:r>
            <a:endParaRPr lang="el-GR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Κάθε πλαίσιο περιλαμβάνει 8 υποδοχές 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Δυνατότητα παραχώρησης πολλών υποδοχών ανά συνδιάλεξη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Η λήψη και η μετάδοση γίνονται σε διαφορετικές στιγμές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Τα πλαίσια ομαδοποιούνται σε πολυπλαίσια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181F348D-2CFC-4DFE-8E77-DF8FB4F02459}" type="slidenum">
              <a:rPr lang="el-GR" smtClean="0"/>
              <a:pPr>
                <a:defRPr/>
              </a:pPr>
              <a:t>142</a:t>
            </a:fld>
            <a:endParaRPr lang="el-GR"/>
          </a:p>
        </p:txBody>
      </p:sp>
      <p:pic>
        <p:nvPicPr>
          <p:cNvPr id="99334" name="Picture 6" descr="02-47.jpg κινητά 2ης γενιά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341438"/>
            <a:ext cx="4724400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Κινητή τηλεφωνία δεύτερης γενιάς</a:t>
            </a:r>
            <a:endParaRPr lang="en-US" smtClean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2" y="4365104"/>
            <a:ext cx="8583488" cy="2035696"/>
          </a:xfrm>
        </p:spPr>
        <p:txBody>
          <a:bodyPr/>
          <a:lstStyle/>
          <a:p>
            <a:pPr eaLnBrk="1" hangingPunct="1"/>
            <a:r>
              <a:rPr lang="el-GR" dirty="0" smtClean="0"/>
              <a:t>Δομή πλαισίων </a:t>
            </a:r>
            <a:r>
              <a:rPr lang="en-US" dirty="0" smtClean="0"/>
              <a:t>GSM</a:t>
            </a:r>
          </a:p>
          <a:p>
            <a:pPr lvl="1" eaLnBrk="1" hangingPunct="1"/>
            <a:r>
              <a:rPr lang="el-GR" dirty="0" smtClean="0"/>
              <a:t>Κάθε υποδοχή περιέχει 114 </a:t>
            </a:r>
            <a:r>
              <a:rPr lang="en-US" dirty="0" smtClean="0"/>
              <a:t>bit</a:t>
            </a:r>
            <a:r>
              <a:rPr lang="el-GR" dirty="0" smtClean="0"/>
              <a:t> δεδομένων</a:t>
            </a:r>
          </a:p>
          <a:p>
            <a:pPr lvl="2" eaLnBrk="1" hangingPunct="1"/>
            <a:r>
              <a:rPr lang="el-GR" dirty="0" smtClean="0"/>
              <a:t>24,7 </a:t>
            </a:r>
            <a:r>
              <a:rPr lang="en-US" dirty="0" smtClean="0"/>
              <a:t>Kbps</a:t>
            </a:r>
            <a:r>
              <a:rPr lang="el-GR" dirty="0" smtClean="0"/>
              <a:t> πριν τη διόρθωση σφαλμάτων</a:t>
            </a:r>
          </a:p>
          <a:p>
            <a:pPr lvl="2" eaLnBrk="1" hangingPunct="1"/>
            <a:r>
              <a:rPr lang="el-GR" dirty="0" smtClean="0"/>
              <a:t>13 </a:t>
            </a:r>
            <a:r>
              <a:rPr lang="en-US" dirty="0" smtClean="0"/>
              <a:t>Kbps</a:t>
            </a:r>
            <a:r>
              <a:rPr lang="el-GR" dirty="0" smtClean="0"/>
              <a:t> για φωνή μετά τη διόρθωση σφαλμάτων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D2D05783-9813-456F-B9AF-2C49B4C5056A}" type="slidenum">
              <a:rPr lang="el-GR" smtClean="0"/>
              <a:pPr>
                <a:defRPr/>
              </a:pPr>
              <a:t>143</a:t>
            </a:fld>
            <a:endParaRPr lang="el-GR"/>
          </a:p>
        </p:txBody>
      </p:sp>
      <p:pic>
        <p:nvPicPr>
          <p:cNvPr id="100358" name="Picture 6" descr="02-48.jpg κινητά 2ης γενιά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31165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Κινητή τηλεφωνία δεύτερης γενιάς</a:t>
            </a:r>
            <a:endParaRPr lang="en-US" smtClean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2" y="3212976"/>
            <a:ext cx="8583488" cy="3187824"/>
          </a:xfrm>
        </p:spPr>
        <p:txBody>
          <a:bodyPr/>
          <a:lstStyle/>
          <a:p>
            <a:pPr eaLnBrk="1" hangingPunct="1"/>
            <a:r>
              <a:rPr lang="el-GR" dirty="0" smtClean="0"/>
              <a:t>Δομή πλαισίων </a:t>
            </a:r>
            <a:r>
              <a:rPr lang="en-US" dirty="0" smtClean="0"/>
              <a:t>GSM</a:t>
            </a:r>
          </a:p>
          <a:p>
            <a:pPr lvl="1" eaLnBrk="1" hangingPunct="1"/>
            <a:r>
              <a:rPr lang="el-GR" dirty="0" smtClean="0"/>
              <a:t>Κανάλια ελέγχου στα πολυπλαίσια</a:t>
            </a:r>
          </a:p>
          <a:p>
            <a:pPr lvl="2" eaLnBrk="1" hangingPunct="1"/>
            <a:r>
              <a:rPr lang="el-GR" dirty="0" smtClean="0"/>
              <a:t>Κανάλι ελέγχου εκπομπής: ταυτότητα και κατάσταση βάσης</a:t>
            </a:r>
          </a:p>
          <a:p>
            <a:pPr lvl="2" eaLnBrk="1" hangingPunct="1"/>
            <a:r>
              <a:rPr lang="el-GR" dirty="0" smtClean="0"/>
              <a:t>Αφιερωμένο κανάλι ελέγχου: έλεγχος κινητών</a:t>
            </a:r>
          </a:p>
          <a:p>
            <a:pPr lvl="2" eaLnBrk="1" hangingPunct="1"/>
            <a:r>
              <a:rPr lang="el-GR" dirty="0" smtClean="0"/>
              <a:t>Κοινό: ειδοποίηση, τυχαία προσπέλαση, παραχώρηση πρόσβασης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D2D05783-9813-456F-B9AF-2C49B4C5056A}" type="slidenum">
              <a:rPr lang="el-GR" smtClean="0"/>
              <a:pPr>
                <a:defRPr/>
              </a:pPr>
              <a:t>144</a:t>
            </a:fld>
            <a:endParaRPr lang="el-GR"/>
          </a:p>
        </p:txBody>
      </p:sp>
      <p:pic>
        <p:nvPicPr>
          <p:cNvPr id="100358" name="Picture 6" descr="02-48.jpg κινητά 2ης γενιά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341438"/>
            <a:ext cx="50292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Κινητή τηλεφωνία τρίτης γενιάς</a:t>
            </a:r>
            <a:endParaRPr lang="en-US" smtClean="0"/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496944" cy="4752528"/>
          </a:xfrm>
        </p:spPr>
        <p:txBody>
          <a:bodyPr/>
          <a:lstStyle/>
          <a:p>
            <a:pPr eaLnBrk="1" hangingPunct="1"/>
            <a:r>
              <a:rPr lang="el-GR" dirty="0" smtClean="0"/>
              <a:t>Κινητή τηλεφωνία τρίτης γενιάς</a:t>
            </a:r>
            <a:endParaRPr lang="en-US" dirty="0" smtClean="0"/>
          </a:p>
          <a:p>
            <a:pPr lvl="1" eaLnBrk="1" hangingPunct="1"/>
            <a:r>
              <a:rPr lang="el-GR" dirty="0" smtClean="0"/>
              <a:t>Φωνή και δεδομένα, σε ψηφιακή μορφή</a:t>
            </a:r>
          </a:p>
          <a:p>
            <a:pPr lvl="2" eaLnBrk="1" hangingPunct="1"/>
            <a:r>
              <a:rPr lang="el-GR" dirty="0" smtClean="0"/>
              <a:t>Στα σταθερά δίκτυα τα δεδομένα έχουν ξεπεράσει τη φωνή</a:t>
            </a:r>
          </a:p>
          <a:p>
            <a:pPr lvl="2" eaLnBrk="1" hangingPunct="1"/>
            <a:r>
              <a:rPr lang="el-GR" dirty="0" smtClean="0"/>
              <a:t>Το ίδιο αναμένεται να συμβεί και στα κινητά</a:t>
            </a:r>
          </a:p>
          <a:p>
            <a:pPr eaLnBrk="1" hangingPunct="1"/>
            <a:r>
              <a:rPr lang="en-US" dirty="0" smtClean="0"/>
              <a:t>IMT</a:t>
            </a:r>
            <a:r>
              <a:rPr lang="el-GR" dirty="0" smtClean="0"/>
              <a:t>-2000</a:t>
            </a:r>
            <a:r>
              <a:rPr lang="en-US" dirty="0" smtClean="0"/>
              <a:t> (International Mobile Telecommunications)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αρχική πρόταση για παγκόσμιο πρότυπο</a:t>
            </a:r>
          </a:p>
          <a:p>
            <a:pPr lvl="1" eaLnBrk="1" hangingPunct="1"/>
            <a:r>
              <a:rPr lang="el-GR" dirty="0" smtClean="0"/>
              <a:t>Χρήση φάσματος στα 2 </a:t>
            </a:r>
            <a:r>
              <a:rPr lang="en-US" dirty="0" smtClean="0"/>
              <a:t>GHz</a:t>
            </a:r>
            <a:r>
              <a:rPr lang="el-GR" dirty="0" smtClean="0"/>
              <a:t>, με ορίζοντα το 2000 (!)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B971A61F-90FB-457D-AD1B-9CEACCDDB73B}" type="slidenum">
              <a:rPr lang="el-GR" smtClean="0"/>
              <a:pPr>
                <a:defRPr/>
              </a:pPr>
              <a:t>145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Κινητή τηλεφωνία τρίτης γενιάς</a:t>
            </a:r>
            <a:endParaRPr lang="en-US" smtClean="0"/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IMT</a:t>
            </a:r>
            <a:r>
              <a:rPr lang="el-GR" dirty="0" smtClean="0"/>
              <a:t>-2000</a:t>
            </a:r>
            <a:r>
              <a:rPr lang="en-US" dirty="0" smtClean="0"/>
              <a:t> (</a:t>
            </a:r>
            <a:r>
              <a:rPr lang="el-GR" dirty="0" smtClean="0"/>
              <a:t>συνέχεια)</a:t>
            </a:r>
          </a:p>
          <a:p>
            <a:pPr lvl="1" eaLnBrk="1" hangingPunct="1"/>
            <a:r>
              <a:rPr lang="el-GR" dirty="0" smtClean="0"/>
              <a:t>2</a:t>
            </a:r>
            <a:r>
              <a:rPr lang="en-US" dirty="0" smtClean="0"/>
              <a:t> Mbps</a:t>
            </a:r>
            <a:r>
              <a:rPr lang="el-GR" dirty="0" smtClean="0"/>
              <a:t> σε κτίρια</a:t>
            </a:r>
            <a:r>
              <a:rPr lang="en-US" dirty="0" smtClean="0"/>
              <a:t>, 384</a:t>
            </a:r>
            <a:r>
              <a:rPr lang="el-GR" dirty="0" smtClean="0"/>
              <a:t> </a:t>
            </a:r>
            <a:r>
              <a:rPr lang="en-US" dirty="0" smtClean="0"/>
              <a:t>Kbps </a:t>
            </a:r>
            <a:r>
              <a:rPr lang="el-GR" dirty="0" smtClean="0"/>
              <a:t>σε πεζούς, 144 </a:t>
            </a:r>
            <a:r>
              <a:rPr lang="en-US" dirty="0" smtClean="0"/>
              <a:t>Kbps </a:t>
            </a:r>
            <a:r>
              <a:rPr lang="el-GR" dirty="0" smtClean="0"/>
              <a:t>σε αυτοκίνητα</a:t>
            </a:r>
          </a:p>
          <a:p>
            <a:pPr lvl="1" eaLnBrk="1" hangingPunct="1"/>
            <a:r>
              <a:rPr lang="el-GR" dirty="0" smtClean="0"/>
              <a:t>Δυστυχώς δεν υπήρξε παγκόσμια συμφωνία</a:t>
            </a:r>
            <a:endParaRPr lang="en-US" dirty="0" smtClean="0"/>
          </a:p>
          <a:p>
            <a:pPr lvl="1" eaLnBrk="1" hangingPunct="1"/>
            <a:r>
              <a:rPr lang="en-US" dirty="0" smtClean="0"/>
              <a:t>WCDMA:</a:t>
            </a:r>
            <a:r>
              <a:rPr lang="el-GR" dirty="0" smtClean="0"/>
              <a:t> Ευρωπαϊκή πρόταση</a:t>
            </a:r>
          </a:p>
          <a:p>
            <a:pPr lvl="1" eaLnBrk="1" hangingPunct="1"/>
            <a:r>
              <a:rPr lang="en-US" dirty="0" smtClean="0"/>
              <a:t>CDMA 2000:</a:t>
            </a:r>
            <a:r>
              <a:rPr lang="el-GR" dirty="0" smtClean="0"/>
              <a:t> Αμερικάνικη πρόταση</a:t>
            </a:r>
          </a:p>
          <a:p>
            <a:pPr lvl="1" eaLnBrk="1" hangingPunct="1"/>
            <a:r>
              <a:rPr lang="el-GR" dirty="0" smtClean="0"/>
              <a:t>Τελικά όλα τα συστήματα ονομάστηκαν </a:t>
            </a:r>
            <a:r>
              <a:rPr lang="en-US" dirty="0" smtClean="0"/>
              <a:t>UMTS</a:t>
            </a:r>
            <a:r>
              <a:rPr lang="el-GR" dirty="0" smtClean="0"/>
              <a:t> (</a:t>
            </a:r>
            <a:r>
              <a:rPr lang="en-US" dirty="0" smtClean="0"/>
              <a:t>Universal Mobile Telecommunications System)</a:t>
            </a:r>
          </a:p>
          <a:p>
            <a:pPr lvl="1" eaLnBrk="1" hangingPunct="1"/>
            <a:r>
              <a:rPr lang="el-GR" dirty="0" smtClean="0"/>
              <a:t>Βασίζονται όλα στην τεχνική </a:t>
            </a:r>
            <a:r>
              <a:rPr lang="en-US" dirty="0" smtClean="0"/>
              <a:t>CDMA</a:t>
            </a:r>
            <a:endParaRPr lang="el-GR" dirty="0" smtClean="0"/>
          </a:p>
          <a:p>
            <a:pPr lvl="1" eaLnBrk="1" hangingPunct="1"/>
            <a:r>
              <a:rPr lang="el-GR" dirty="0" smtClean="0"/>
              <a:t>Δυστυχώς διαφέρουν σε αρκετά σημεία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B971A61F-90FB-457D-AD1B-9CEACCDDB73B}" type="slidenum">
              <a:rPr lang="el-GR" smtClean="0"/>
              <a:pPr>
                <a:defRPr/>
              </a:pPr>
              <a:t>146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Κινητή τηλεφωνία τρίτης γενιάς</a:t>
            </a:r>
            <a:endParaRPr lang="en-US" smtClean="0"/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Προβλήματα υλοποίησης του </a:t>
            </a:r>
            <a:r>
              <a:rPr lang="en-US" dirty="0" smtClean="0"/>
              <a:t>CDMA</a:t>
            </a:r>
            <a:endParaRPr lang="el-GR" dirty="0" smtClean="0"/>
          </a:p>
          <a:p>
            <a:pPr lvl="1" eaLnBrk="1" hangingPunct="1"/>
            <a:r>
              <a:rPr lang="el-GR" dirty="0" smtClean="0"/>
              <a:t>Όλοι πρέπει να είναι τέλεια συγχρονισμένοι</a:t>
            </a:r>
          </a:p>
          <a:p>
            <a:pPr lvl="2" eaLnBrk="1" hangingPunct="1"/>
            <a:r>
              <a:rPr lang="el-GR" dirty="0" smtClean="0"/>
              <a:t>Στην πράξη μόνο τα δύο άκρα είναι συγχρονισμένα</a:t>
            </a:r>
          </a:p>
          <a:p>
            <a:pPr lvl="2" eaLnBrk="1" hangingPunct="1"/>
            <a:r>
              <a:rPr lang="el-GR" dirty="0" smtClean="0"/>
              <a:t>Χρειάζονται μεγάλες ακολουθίες θραυσμάτων</a:t>
            </a:r>
          </a:p>
          <a:p>
            <a:pPr lvl="2" eaLnBrk="1" hangingPunct="1"/>
            <a:r>
              <a:rPr lang="el-GR" dirty="0" smtClean="0"/>
              <a:t>Απαιτείται καλή διόρθωση σφαλμάτων</a:t>
            </a:r>
          </a:p>
          <a:p>
            <a:pPr lvl="1" eaLnBrk="1" hangingPunct="1"/>
            <a:r>
              <a:rPr lang="el-GR" dirty="0" smtClean="0"/>
              <a:t>Όλα τα σήματα πρέπει να έχουν την ίδια ισχύ</a:t>
            </a:r>
          </a:p>
          <a:p>
            <a:pPr lvl="2" eaLnBrk="1" hangingPunct="1"/>
            <a:r>
              <a:rPr lang="el-GR" dirty="0" smtClean="0"/>
              <a:t>Στην πράξη η ισχύς εξαρτάται από τη θέση</a:t>
            </a:r>
          </a:p>
          <a:p>
            <a:pPr lvl="2" eaLnBrk="1" hangingPunct="1"/>
            <a:r>
              <a:rPr lang="el-GR" dirty="0" smtClean="0"/>
              <a:t>Η ισχύς ρυθμίζεται ανάλογα με την απόσταση</a:t>
            </a:r>
          </a:p>
          <a:p>
            <a:pPr lvl="2" eaLnBrk="1" hangingPunct="1"/>
            <a:r>
              <a:rPr lang="el-GR" dirty="0" smtClean="0"/>
              <a:t>Κάθε δέκτης εκπέμπει ανάλογα με την ισχύ που δέχεται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9A32F8B3-7FBE-4274-B864-6923BB618F0C}" type="slidenum">
              <a:rPr lang="el-GR" smtClean="0"/>
              <a:pPr>
                <a:defRPr/>
              </a:pPr>
              <a:t>147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Κινητή τηλεφωνία τρίτης γενιάς</a:t>
            </a:r>
            <a:endParaRPr lang="en-US" smtClean="0"/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Πλεονεκτήματα του </a:t>
            </a:r>
            <a:r>
              <a:rPr lang="en-US" dirty="0" smtClean="0"/>
              <a:t>CDMA</a:t>
            </a:r>
          </a:p>
          <a:p>
            <a:pPr lvl="1" eaLnBrk="1" hangingPunct="1"/>
            <a:r>
              <a:rPr lang="el-GR" dirty="0" smtClean="0"/>
              <a:t>Δεν χρειάζεται προκαθορισμένη εκχώρηση συχνοτήτων</a:t>
            </a:r>
          </a:p>
          <a:p>
            <a:pPr lvl="1" eaLnBrk="1" hangingPunct="1"/>
            <a:r>
              <a:rPr lang="el-GR" dirty="0" smtClean="0"/>
              <a:t>Δυνατότητα εκχώρησης πολλών ακολουθιών ανά χρήστη</a:t>
            </a:r>
          </a:p>
          <a:p>
            <a:pPr lvl="1" eaLnBrk="1" hangingPunct="1"/>
            <a:r>
              <a:rPr lang="el-GR" dirty="0" smtClean="0"/>
              <a:t>Πολύ καλή αξιοποίηση του εύρους ζώνης του συστήματος</a:t>
            </a:r>
          </a:p>
          <a:p>
            <a:pPr lvl="1" eaLnBrk="1" hangingPunct="1"/>
            <a:r>
              <a:rPr lang="el-GR" dirty="0" smtClean="0"/>
              <a:t>Δυνατότητα ομαλής μεταβίβασης κλήσεων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9A32F8B3-7FBE-4274-B864-6923BB618F0C}" type="slidenum">
              <a:rPr lang="el-GR" smtClean="0"/>
              <a:pPr>
                <a:defRPr/>
              </a:pPr>
              <a:t>148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Κινητή τηλεφωνία τρίτης γενιάς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381000" y="4293096"/>
            <a:ext cx="8382000" cy="2107704"/>
          </a:xfrm>
        </p:spPr>
        <p:txBody>
          <a:bodyPr/>
          <a:lstStyle/>
          <a:p>
            <a:pPr eaLnBrk="1" hangingPunct="1"/>
            <a:r>
              <a:rPr lang="el-GR" dirty="0" smtClean="0"/>
              <a:t>Παράδειγμα ομαλής μεταβίβασης</a:t>
            </a:r>
          </a:p>
          <a:p>
            <a:pPr lvl="1" eaLnBrk="1" hangingPunct="1"/>
            <a:r>
              <a:rPr lang="el-GR" dirty="0" smtClean="0"/>
              <a:t>Ο χρήστης επικοινωνεί ταυτόχρονα με δύο σταθμούς</a:t>
            </a:r>
          </a:p>
          <a:p>
            <a:pPr lvl="1" eaLnBrk="1" hangingPunct="1"/>
            <a:r>
              <a:rPr lang="el-GR" dirty="0" smtClean="0"/>
              <a:t>Η επικοινωνία δεν διακόπτεται καθόλου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Δίκτυα Επικοινωνιών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1FE31B15-E209-411F-85E7-C30B86FEF3AE}" type="slidenum">
              <a:rPr lang="el-GR" smtClean="0"/>
              <a:pPr>
                <a:defRPr/>
              </a:pPr>
              <a:t>149</a:t>
            </a:fld>
            <a:endParaRPr lang="el-GR"/>
          </a:p>
        </p:txBody>
      </p:sp>
      <p:pic>
        <p:nvPicPr>
          <p:cNvPr id="103430" name="Picture 5" descr="02-49.jpg κινητά 3ης γενιά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5760640" cy="218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</a:t>
            </a:r>
            <a:r>
              <a:rPr lang="en-US" dirty="0" smtClean="0"/>
              <a:t>Fourier</a:t>
            </a:r>
            <a:r>
              <a:rPr lang="el-GR" dirty="0" smtClean="0"/>
              <a:t> (6)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7200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Μορφή σήματος με 1, 2, 4 και 8 αρμονικές </a:t>
            </a:r>
            <a:r>
              <a:rPr lang="el-GR" sz="2800" dirty="0" smtClean="0"/>
              <a:t>(χαμηλό εύρος ζώνης, μόνο χαμηλότερες συχνότητες)</a:t>
            </a:r>
            <a:endParaRPr lang="el-G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15</a:t>
            </a:fld>
            <a:endParaRPr lang="el-GR" altLang="el-GR"/>
          </a:p>
        </p:txBody>
      </p:sp>
      <p:pic>
        <p:nvPicPr>
          <p:cNvPr id="6" name="Picture 7" descr="02-01.jpg Ανάλυση Fourier"/>
          <p:cNvPicPr>
            <a:picLocks noChangeAspect="1"/>
          </p:cNvPicPr>
          <p:nvPr/>
        </p:nvPicPr>
        <p:blipFill>
          <a:blip r:embed="rId2" cstate="print"/>
          <a:srcRect t="20125"/>
          <a:stretch>
            <a:fillRect/>
          </a:stretch>
        </p:blipFill>
        <p:spPr bwMode="auto">
          <a:xfrm>
            <a:off x="1691680" y="2236614"/>
            <a:ext cx="576064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Κινητή τηλεφωνία τρίτης γενιάς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381000" y="1340768"/>
            <a:ext cx="8382000" cy="5060032"/>
          </a:xfrm>
        </p:spPr>
        <p:txBody>
          <a:bodyPr/>
          <a:lstStyle/>
          <a:p>
            <a:pPr eaLnBrk="1" hangingPunct="1"/>
            <a:r>
              <a:rPr lang="el-GR" dirty="0" smtClean="0"/>
              <a:t>Συστήματα 2,5</a:t>
            </a:r>
            <a:r>
              <a:rPr lang="en-US" dirty="0" smtClean="0"/>
              <a:t> </a:t>
            </a:r>
            <a:r>
              <a:rPr lang="el-GR" dirty="0" smtClean="0"/>
              <a:t>γενιάς: γέφυρα με την τρίτη γενιά</a:t>
            </a:r>
          </a:p>
          <a:p>
            <a:pPr lvl="1" eaLnBrk="1" hangingPunct="1"/>
            <a:r>
              <a:rPr lang="en-US" dirty="0" smtClean="0"/>
              <a:t>EDGE: </a:t>
            </a:r>
            <a:r>
              <a:rPr lang="el-GR" dirty="0" smtClean="0"/>
              <a:t>αύξηση ταχύτητας μετάδοσης στο </a:t>
            </a:r>
            <a:r>
              <a:rPr lang="en-US" dirty="0" smtClean="0"/>
              <a:t>GSM</a:t>
            </a:r>
            <a:endParaRPr lang="el-GR" dirty="0" smtClean="0"/>
          </a:p>
          <a:p>
            <a:pPr lvl="1" eaLnBrk="1" hangingPunct="1"/>
            <a:r>
              <a:rPr lang="en-US" dirty="0" smtClean="0"/>
              <a:t>GPRS: </a:t>
            </a:r>
            <a:r>
              <a:rPr lang="el-GR" dirty="0" smtClean="0"/>
              <a:t>μετάδοση πακέτων μέσω </a:t>
            </a:r>
            <a:r>
              <a:rPr lang="en-US" dirty="0" smtClean="0"/>
              <a:t>GSM</a:t>
            </a:r>
            <a:r>
              <a:rPr lang="el-GR" dirty="0" smtClean="0"/>
              <a:t> ή </a:t>
            </a:r>
            <a:r>
              <a:rPr lang="en-US" dirty="0" smtClean="0"/>
              <a:t>AMPS</a:t>
            </a:r>
          </a:p>
          <a:p>
            <a:pPr eaLnBrk="1" hangingPunct="1"/>
            <a:r>
              <a:rPr lang="el-GR" dirty="0" smtClean="0"/>
              <a:t>Συστήματα 4</a:t>
            </a:r>
            <a:r>
              <a:rPr lang="el-GR" baseline="30000" dirty="0" smtClean="0"/>
              <a:t>ης</a:t>
            </a:r>
            <a:r>
              <a:rPr lang="el-GR" dirty="0" smtClean="0"/>
              <a:t> γενιάς: </a:t>
            </a:r>
            <a:r>
              <a:rPr lang="en-US" dirty="0" smtClean="0"/>
              <a:t>LTE</a:t>
            </a:r>
          </a:p>
          <a:p>
            <a:pPr lvl="1" eaLnBrk="1" hangingPunct="1"/>
            <a:r>
              <a:rPr lang="el-GR" dirty="0" smtClean="0"/>
              <a:t>Πολύ υψηλές ταχύτητες πρόσβασης</a:t>
            </a:r>
          </a:p>
          <a:p>
            <a:pPr lvl="1" eaLnBrk="1" hangingPunct="1"/>
            <a:r>
              <a:rPr lang="el-GR" dirty="0" smtClean="0"/>
              <a:t>Ευέλικτη διαχείριση εύρους ζώνης</a:t>
            </a:r>
          </a:p>
          <a:p>
            <a:pPr lvl="1" eaLnBrk="1" hangingPunct="1"/>
            <a:r>
              <a:rPr lang="el-GR" dirty="0" smtClean="0"/>
              <a:t>Πολύ υψηλές ταχύτητες δεδομένων</a:t>
            </a:r>
            <a:endParaRPr lang="en-US" dirty="0" smtClean="0"/>
          </a:p>
          <a:p>
            <a:pPr lvl="1" eaLnBrk="1" hangingPunct="1"/>
            <a:r>
              <a:rPr lang="en-US" dirty="0" smtClean="0"/>
              <a:t>HSPA+</a:t>
            </a:r>
            <a:r>
              <a:rPr lang="el-GR" dirty="0" smtClean="0"/>
              <a:t> </a:t>
            </a:r>
            <a:r>
              <a:rPr lang="en-US" dirty="0" smtClean="0"/>
              <a:t>(Evolved High-Speed Packet Access): </a:t>
            </a:r>
            <a:r>
              <a:rPr lang="el-GR" dirty="0" smtClean="0"/>
              <a:t>έως </a:t>
            </a:r>
            <a:r>
              <a:rPr lang="en-US" dirty="0" smtClean="0"/>
              <a:t>168</a:t>
            </a:r>
            <a:r>
              <a:rPr lang="el-GR" dirty="0" smtClean="0"/>
              <a:t>/22 </a:t>
            </a:r>
            <a:r>
              <a:rPr lang="en-US" dirty="0" smtClean="0"/>
              <a:t>Mbps (</a:t>
            </a:r>
            <a:r>
              <a:rPr lang="el-GR" dirty="0" smtClean="0"/>
              <a:t>με πολλαπλές κεραίες)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Δίκτυα Επικοινωνιών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1FE31B15-E209-411F-85E7-C30B86FEF3AE}" type="slidenum">
              <a:rPr lang="el-GR" smtClean="0"/>
              <a:pPr>
                <a:defRPr/>
              </a:pPr>
              <a:t>150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Καλωδιακή τηλεόραση</a:t>
            </a:r>
            <a:endParaRPr lang="en-US" smtClean="0"/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8382000" cy="4844008"/>
          </a:xfrm>
        </p:spPr>
        <p:txBody>
          <a:bodyPr/>
          <a:lstStyle/>
          <a:p>
            <a:pPr eaLnBrk="1" hangingPunct="1"/>
            <a:r>
              <a:rPr lang="el-GR" dirty="0" smtClean="0"/>
              <a:t>Τηλεόραση κοινοτικής κεραίας </a:t>
            </a:r>
            <a:r>
              <a:rPr lang="en-US" dirty="0" smtClean="0"/>
              <a:t>(CATV)</a:t>
            </a:r>
          </a:p>
          <a:p>
            <a:pPr lvl="1" eaLnBrk="1" hangingPunct="1"/>
            <a:r>
              <a:rPr lang="el-GR" dirty="0" smtClean="0"/>
              <a:t>Μεγάλη κεραία συνδεδεμένη σε κεφαλή</a:t>
            </a:r>
          </a:p>
          <a:p>
            <a:pPr lvl="1" eaLnBrk="1" hangingPunct="1"/>
            <a:r>
              <a:rPr lang="el-GR" dirty="0" smtClean="0"/>
              <a:t>Ομοαξονικό καλώδιο για διανομή σήματος</a:t>
            </a:r>
          </a:p>
          <a:p>
            <a:pPr lvl="1" eaLnBrk="1" hangingPunct="1"/>
            <a:r>
              <a:rPr lang="el-GR" dirty="0" smtClean="0"/>
              <a:t>Αρχικά από επιχειρήσεις μικρού μεγέθους</a:t>
            </a:r>
          </a:p>
          <a:p>
            <a:pPr lvl="2" eaLnBrk="1" hangingPunct="1"/>
            <a:r>
              <a:rPr lang="el-GR" dirty="0" smtClean="0"/>
              <a:t>Αναμετάδοση απλού τηλεοπτικού σήματος</a:t>
            </a:r>
          </a:p>
          <a:p>
            <a:pPr lvl="1" eaLnBrk="1" hangingPunct="1"/>
            <a:r>
              <a:rPr lang="el-GR" dirty="0" smtClean="0"/>
              <a:t>Σήμερα από πολύ μεγάλους οργανισμούς</a:t>
            </a:r>
          </a:p>
          <a:p>
            <a:pPr lvl="2" eaLnBrk="1" hangingPunct="1"/>
            <a:r>
              <a:rPr lang="el-GR" dirty="0" smtClean="0"/>
              <a:t>Μετάδοση συνδρομητικών καναλιών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618E8681-2F92-4BB6-9224-66C2F2B21BD1}" type="slidenum">
              <a:rPr lang="el-GR" smtClean="0"/>
              <a:pPr>
                <a:defRPr/>
              </a:pPr>
              <a:t>151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Καλωδιακή τηλεόραση</a:t>
            </a:r>
            <a:endParaRPr lang="en-US" smtClean="0"/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149080"/>
            <a:ext cx="8382000" cy="2251720"/>
          </a:xfrm>
        </p:spPr>
        <p:txBody>
          <a:bodyPr/>
          <a:lstStyle/>
          <a:p>
            <a:pPr eaLnBrk="1" hangingPunct="1"/>
            <a:r>
              <a:rPr lang="el-GR" dirty="0" smtClean="0"/>
              <a:t>Υβριδικά οπτικά / ομοαξονικά συστήματα </a:t>
            </a:r>
            <a:r>
              <a:rPr lang="en-US" dirty="0" smtClean="0"/>
              <a:t>(HFC)</a:t>
            </a:r>
          </a:p>
          <a:p>
            <a:pPr lvl="1" eaLnBrk="1" hangingPunct="1"/>
            <a:r>
              <a:rPr lang="el-GR" dirty="0" smtClean="0"/>
              <a:t>Οπτικές ίνες μέχρι τη γειτονιά</a:t>
            </a:r>
          </a:p>
          <a:p>
            <a:pPr lvl="1" eaLnBrk="1" hangingPunct="1"/>
            <a:r>
              <a:rPr lang="el-GR" dirty="0" smtClean="0"/>
              <a:t>Ομοαξονικά καλώδια μέχρι τα σπίτια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618E8681-2F92-4BB6-9224-66C2F2B21BD1}" type="slidenum">
              <a:rPr lang="el-GR" smtClean="0"/>
              <a:pPr>
                <a:defRPr/>
              </a:pPr>
              <a:t>152</a:t>
            </a:fld>
            <a:endParaRPr lang="el-GR"/>
          </a:p>
        </p:txBody>
      </p:sp>
      <p:pic>
        <p:nvPicPr>
          <p:cNvPr id="104454" name="Picture 6" descr="02-50.jpg καλωδιακή τηλεόρα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87774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Καλωδιακή τηλεόραση</a:t>
            </a:r>
            <a:endParaRPr lang="en-US" smtClean="0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013176"/>
            <a:ext cx="8382000" cy="1387624"/>
          </a:xfrm>
        </p:spPr>
        <p:txBody>
          <a:bodyPr/>
          <a:lstStyle/>
          <a:p>
            <a:pPr eaLnBrk="1" hangingPunct="1"/>
            <a:r>
              <a:rPr lang="el-GR" dirty="0" smtClean="0"/>
              <a:t>Πρόσβαση στο Διαδίκτυο μέσω </a:t>
            </a:r>
            <a:r>
              <a:rPr lang="en-US" dirty="0" smtClean="0"/>
              <a:t>CATV</a:t>
            </a:r>
          </a:p>
          <a:p>
            <a:pPr lvl="1" eaLnBrk="1" hangingPunct="1"/>
            <a:r>
              <a:rPr lang="el-GR" dirty="0" smtClean="0"/>
              <a:t>Αντικατάσταση μονόδρομων με αμφίδρομους ενισχυτές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2EF8BAA9-F3F0-4132-9F9D-2C6FB586E8C7}" type="slidenum">
              <a:rPr lang="el-GR" smtClean="0"/>
              <a:pPr>
                <a:defRPr/>
              </a:pPr>
              <a:t>153</a:t>
            </a:fld>
            <a:endParaRPr lang="el-GR"/>
          </a:p>
        </p:txBody>
      </p:sp>
      <p:pic>
        <p:nvPicPr>
          <p:cNvPr id="105478" name="Picture 6" descr="02-51.jpg καλωδιακή τηλεόραση"/>
          <p:cNvPicPr>
            <a:picLocks noChangeAspect="1"/>
          </p:cNvPicPr>
          <p:nvPr/>
        </p:nvPicPr>
        <p:blipFill>
          <a:blip r:embed="rId2" cstate="print"/>
          <a:srcRect b="52499"/>
          <a:stretch>
            <a:fillRect/>
          </a:stretch>
        </p:blipFill>
        <p:spPr bwMode="auto">
          <a:xfrm>
            <a:off x="899592" y="1484784"/>
            <a:ext cx="7079011" cy="338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Καλωδιακή τηλεόραση</a:t>
            </a:r>
            <a:endParaRPr lang="en-US" smtClean="0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8382000" cy="4988024"/>
          </a:xfrm>
        </p:spPr>
        <p:txBody>
          <a:bodyPr/>
          <a:lstStyle/>
          <a:p>
            <a:pPr eaLnBrk="1" hangingPunct="1"/>
            <a:r>
              <a:rPr lang="el-GR" dirty="0" smtClean="0"/>
              <a:t>Πρόσβαση στο Διαδίκτυο μέσω </a:t>
            </a:r>
            <a:r>
              <a:rPr lang="en-US" dirty="0" smtClean="0"/>
              <a:t>CATV</a:t>
            </a:r>
          </a:p>
          <a:p>
            <a:pPr lvl="1" eaLnBrk="1" hangingPunct="1"/>
            <a:r>
              <a:rPr lang="el-GR" dirty="0" smtClean="0"/>
              <a:t>Όλοι οι χρήστες ανταγωνίζονται πάνω στο καλώδιο</a:t>
            </a:r>
          </a:p>
          <a:p>
            <a:pPr lvl="2" eaLnBrk="1" hangingPunct="1"/>
            <a:r>
              <a:rPr lang="el-GR" dirty="0" smtClean="0"/>
              <a:t>Στην τηλεόραση δεν υπάρχει τέτοιο θέμα</a:t>
            </a:r>
          </a:p>
          <a:p>
            <a:pPr lvl="2" eaLnBrk="1" hangingPunct="1"/>
            <a:r>
              <a:rPr lang="el-GR" dirty="0" smtClean="0"/>
              <a:t>Στα δεδομένα χρειάζονται πρωτόκολλα πολλαπλής πρόσβασης</a:t>
            </a:r>
          </a:p>
          <a:p>
            <a:pPr lvl="2" eaLnBrk="1" hangingPunct="1"/>
            <a:r>
              <a:rPr lang="el-GR" dirty="0" smtClean="0"/>
              <a:t>Στο </a:t>
            </a:r>
            <a:r>
              <a:rPr lang="en-US" dirty="0" smtClean="0"/>
              <a:t>ADSL</a:t>
            </a:r>
            <a:r>
              <a:rPr lang="el-GR" dirty="0" smtClean="0"/>
              <a:t> κάθε χρήστης έχει το δικό του καλώδιο</a:t>
            </a:r>
          </a:p>
          <a:p>
            <a:pPr lvl="1" eaLnBrk="1" hangingPunct="1"/>
            <a:r>
              <a:rPr lang="el-GR" dirty="0" smtClean="0"/>
              <a:t>Αύξηση του εύρους ζώνης ανά γειτονιά μέσω οπτικών ινών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2EF8BAA9-F3F0-4132-9F9D-2C6FB586E8C7}" type="slidenum">
              <a:rPr lang="el-GR" smtClean="0"/>
              <a:pPr>
                <a:defRPr/>
              </a:pPr>
              <a:t>154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Καλωδιακή τηλεόραση</a:t>
            </a:r>
            <a:endParaRPr lang="en-US" smtClean="0"/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365104"/>
            <a:ext cx="8382000" cy="2035696"/>
          </a:xfrm>
        </p:spPr>
        <p:txBody>
          <a:bodyPr/>
          <a:lstStyle/>
          <a:p>
            <a:pPr eaLnBrk="1" hangingPunct="1"/>
            <a:r>
              <a:rPr lang="el-GR" dirty="0" smtClean="0"/>
              <a:t>Κατανομή του φάσματος</a:t>
            </a:r>
          </a:p>
          <a:p>
            <a:pPr lvl="1" eaLnBrk="1" hangingPunct="1"/>
            <a:r>
              <a:rPr lang="el-GR" dirty="0" smtClean="0"/>
              <a:t>Η τηλεόραση καταλαμβάνει τα 54-550 </a:t>
            </a:r>
            <a:r>
              <a:rPr lang="en-US" dirty="0" smtClean="0"/>
              <a:t>MHz</a:t>
            </a:r>
            <a:endParaRPr lang="el-GR" dirty="0" smtClean="0"/>
          </a:p>
          <a:p>
            <a:pPr lvl="2" eaLnBrk="1" hangingPunct="1"/>
            <a:r>
              <a:rPr lang="el-GR" dirty="0" smtClean="0"/>
              <a:t>Στα 88-108 </a:t>
            </a:r>
            <a:r>
              <a:rPr lang="en-US" dirty="0" smtClean="0"/>
              <a:t>MHz</a:t>
            </a:r>
            <a:r>
              <a:rPr lang="el-GR" dirty="0" smtClean="0"/>
              <a:t> υπάρχει το ραδιόφωνο </a:t>
            </a:r>
            <a:r>
              <a:rPr lang="en-US" dirty="0" smtClean="0"/>
              <a:t>FM</a:t>
            </a:r>
          </a:p>
          <a:p>
            <a:pPr lvl="1" eaLnBrk="1" hangingPunct="1"/>
            <a:r>
              <a:rPr lang="el-GR" dirty="0" smtClean="0"/>
              <a:t>Κάθε τηλεοπτικό κανάλι καταλαμβάνει </a:t>
            </a:r>
            <a:r>
              <a:rPr lang="en-US" dirty="0" smtClean="0"/>
              <a:t>6</a:t>
            </a:r>
            <a:r>
              <a:rPr lang="el-GR" dirty="0" smtClean="0"/>
              <a:t> ή </a:t>
            </a:r>
            <a:r>
              <a:rPr lang="en-US" dirty="0" smtClean="0"/>
              <a:t>8 MHz</a:t>
            </a:r>
            <a:endParaRPr lang="el-GR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685C642E-6155-43C0-B405-AC90C538D424}" type="slidenum">
              <a:rPr lang="el-GR" smtClean="0"/>
              <a:pPr>
                <a:defRPr/>
              </a:pPr>
              <a:t>155</a:t>
            </a:fld>
            <a:endParaRPr lang="el-GR"/>
          </a:p>
        </p:txBody>
      </p:sp>
      <p:pic>
        <p:nvPicPr>
          <p:cNvPr id="106502" name="Picture 6" descr="02-52.jpg κατανομή φάσματο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8119658" cy="251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Καλωδιακή τηλεόραση</a:t>
            </a:r>
            <a:endParaRPr lang="en-US" smtClean="0"/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8382000" cy="4844008"/>
          </a:xfrm>
        </p:spPr>
        <p:txBody>
          <a:bodyPr/>
          <a:lstStyle/>
          <a:p>
            <a:pPr eaLnBrk="1" hangingPunct="1"/>
            <a:r>
              <a:rPr lang="el-GR" dirty="0" smtClean="0"/>
              <a:t>Κατανομή του φάσματος</a:t>
            </a:r>
          </a:p>
          <a:p>
            <a:pPr lvl="1" eaLnBrk="1" hangingPunct="1"/>
            <a:r>
              <a:rPr lang="el-GR" dirty="0" smtClean="0"/>
              <a:t>Ανερχόμενη κατεύθυνση δεδομένων στα 5-42 </a:t>
            </a:r>
            <a:r>
              <a:rPr lang="en-US" dirty="0" smtClean="0"/>
              <a:t>MHz</a:t>
            </a:r>
          </a:p>
          <a:p>
            <a:pPr lvl="1" eaLnBrk="1" hangingPunct="1"/>
            <a:r>
              <a:rPr lang="el-GR" dirty="0" smtClean="0"/>
              <a:t>Κατερχόμενη κατεύθυνση δεδομένων στα 550-750 </a:t>
            </a:r>
            <a:r>
              <a:rPr lang="en-US" dirty="0" smtClean="0"/>
              <a:t>MHz</a:t>
            </a:r>
          </a:p>
          <a:p>
            <a:pPr lvl="2" eaLnBrk="1" hangingPunct="1"/>
            <a:r>
              <a:rPr lang="el-GR" dirty="0" smtClean="0"/>
              <a:t>Ασυμμετρία υπέρ της κατερχόμενης κατεύθυνσης</a:t>
            </a:r>
          </a:p>
          <a:p>
            <a:pPr lvl="2" eaLnBrk="1" hangingPunct="1"/>
            <a:r>
              <a:rPr lang="el-GR" dirty="0" smtClean="0"/>
              <a:t>Κοινός ενισχυτής για κατερχόμενα δεδομένα και τηλεόραση</a:t>
            </a:r>
          </a:p>
          <a:p>
            <a:pPr lvl="1" eaLnBrk="1" hangingPunct="1"/>
            <a:r>
              <a:rPr lang="el-GR" dirty="0" smtClean="0"/>
              <a:t>Σύστημα τερματισμού καλωδιακών μόντεμ (</a:t>
            </a:r>
            <a:r>
              <a:rPr lang="en-US" dirty="0" smtClean="0"/>
              <a:t>CMTS)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685C642E-6155-43C0-B405-AC90C538D424}" type="slidenum">
              <a:rPr lang="el-GR" smtClean="0"/>
              <a:pPr>
                <a:defRPr/>
              </a:pPr>
              <a:t>156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Καλωδιακή τηλεόραση</a:t>
            </a:r>
            <a:endParaRPr lang="en-US" smtClean="0"/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789040"/>
            <a:ext cx="8382000" cy="2611760"/>
          </a:xfrm>
        </p:spPr>
        <p:txBody>
          <a:bodyPr/>
          <a:lstStyle/>
          <a:p>
            <a:pPr eaLnBrk="1" hangingPunct="1"/>
            <a:r>
              <a:rPr lang="el-GR" dirty="0" smtClean="0"/>
              <a:t>Διαμόρφωση δεδομένων</a:t>
            </a:r>
          </a:p>
          <a:p>
            <a:pPr lvl="1" eaLnBrk="1" hangingPunct="1"/>
            <a:r>
              <a:rPr lang="en-US" dirty="0" smtClean="0"/>
              <a:t>QAM-64 </a:t>
            </a:r>
            <a:r>
              <a:rPr lang="el-GR" dirty="0" smtClean="0"/>
              <a:t>ή </a:t>
            </a:r>
            <a:r>
              <a:rPr lang="en-US" dirty="0" smtClean="0"/>
              <a:t>QAM-256</a:t>
            </a:r>
            <a:r>
              <a:rPr lang="el-GR" dirty="0" smtClean="0"/>
              <a:t> στα κατερχόμενα ανάλογα με την ποιότητα</a:t>
            </a:r>
          </a:p>
          <a:p>
            <a:pPr lvl="2" eaLnBrk="1" hangingPunct="1"/>
            <a:r>
              <a:rPr lang="el-GR" dirty="0" smtClean="0"/>
              <a:t>27-39 </a:t>
            </a:r>
            <a:r>
              <a:rPr lang="en-US" dirty="0" smtClean="0"/>
              <a:t>Mbps</a:t>
            </a:r>
            <a:r>
              <a:rPr lang="el-GR" dirty="0" smtClean="0"/>
              <a:t> ωφέλιμο φορτίο για κανάλια των 6 </a:t>
            </a:r>
            <a:r>
              <a:rPr lang="en-US" dirty="0" smtClean="0"/>
              <a:t>MHz</a:t>
            </a:r>
            <a:endParaRPr lang="el-GR" dirty="0" smtClean="0"/>
          </a:p>
          <a:p>
            <a:pPr lvl="1" eaLnBrk="1" hangingPunct="1"/>
            <a:r>
              <a:rPr lang="en-US" dirty="0" smtClean="0"/>
              <a:t>QPSK</a:t>
            </a:r>
            <a:r>
              <a:rPr lang="el-GR" dirty="0" smtClean="0"/>
              <a:t> ή </a:t>
            </a:r>
            <a:r>
              <a:rPr lang="en-US" dirty="0" smtClean="0"/>
              <a:t>QAM-128 </a:t>
            </a:r>
            <a:r>
              <a:rPr lang="el-GR" dirty="0" smtClean="0"/>
              <a:t>στα ανερχόμενα λόγω έντονου θορύβου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85DC5936-F980-492D-A023-B9A93C1B0F76}" type="slidenum">
              <a:rPr lang="el-GR" smtClean="0"/>
              <a:pPr>
                <a:defRPr/>
              </a:pPr>
              <a:t>157</a:t>
            </a:fld>
            <a:endParaRPr lang="el-GR"/>
          </a:p>
        </p:txBody>
      </p:sp>
      <p:pic>
        <p:nvPicPr>
          <p:cNvPr id="107526" name="Picture 6" descr="02-53.jpg καλωδιακή τηλεόραση 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412776"/>
            <a:ext cx="670945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Καλωδιακή τηλεόραση</a:t>
            </a:r>
            <a:endParaRPr lang="en-US" smtClean="0"/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8382000" cy="4844008"/>
          </a:xfrm>
        </p:spPr>
        <p:txBody>
          <a:bodyPr/>
          <a:lstStyle/>
          <a:p>
            <a:pPr eaLnBrk="1" hangingPunct="1"/>
            <a:r>
              <a:rPr lang="el-GR" dirty="0" smtClean="0"/>
              <a:t>Πρότυπο </a:t>
            </a:r>
            <a:r>
              <a:rPr lang="en-US" dirty="0" smtClean="0"/>
              <a:t>DOCSIS</a:t>
            </a:r>
            <a:r>
              <a:rPr lang="el-GR" dirty="0" smtClean="0"/>
              <a:t> για καλωδιακά μόντεμ</a:t>
            </a:r>
          </a:p>
          <a:p>
            <a:pPr lvl="1" eaLnBrk="1" hangingPunct="1"/>
            <a:r>
              <a:rPr lang="el-GR" dirty="0" smtClean="0"/>
              <a:t>Μικροϋποδοχές των 8 </a:t>
            </a:r>
            <a:r>
              <a:rPr lang="en-US" dirty="0" smtClean="0"/>
              <a:t>byte </a:t>
            </a:r>
            <a:r>
              <a:rPr lang="el-GR" dirty="0" smtClean="0"/>
              <a:t>στα ανερχόμενα κανάλια</a:t>
            </a:r>
          </a:p>
          <a:p>
            <a:pPr lvl="1" eaLnBrk="1" hangingPunct="1"/>
            <a:r>
              <a:rPr lang="el-GR" dirty="0" smtClean="0"/>
              <a:t>Το μόντεμ μετρά την απόστασή από την κεφαλή</a:t>
            </a:r>
            <a:r>
              <a:rPr lang="en-US" dirty="0" smtClean="0"/>
              <a:t> (ranging)</a:t>
            </a:r>
            <a:endParaRPr lang="el-GR" dirty="0" smtClean="0"/>
          </a:p>
          <a:p>
            <a:pPr lvl="2" eaLnBrk="1" hangingPunct="1"/>
            <a:r>
              <a:rPr lang="el-GR" dirty="0" smtClean="0"/>
              <a:t>Έτσι μπορεί να στέλνει στην κατάλληλη μικροϋποδοχή</a:t>
            </a:r>
            <a:endParaRPr lang="en-US" dirty="0" smtClean="0"/>
          </a:p>
          <a:p>
            <a:pPr lvl="1" eaLnBrk="1" hangingPunct="1"/>
            <a:r>
              <a:rPr lang="el-GR" dirty="0" smtClean="0"/>
              <a:t>Πακέτα των 204</a:t>
            </a:r>
            <a:r>
              <a:rPr lang="en-US" dirty="0" smtClean="0"/>
              <a:t> byte</a:t>
            </a:r>
            <a:r>
              <a:rPr lang="el-GR" dirty="0" smtClean="0"/>
              <a:t> στα κατερχόμενα κανάλια </a:t>
            </a:r>
            <a:r>
              <a:rPr lang="en-US" dirty="0" smtClean="0"/>
              <a:t>(MPEG-2)</a:t>
            </a:r>
            <a:endParaRPr lang="el-GR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85DC5936-F980-492D-A023-B9A93C1B0F76}" type="slidenum">
              <a:rPr lang="el-GR" smtClean="0"/>
              <a:pPr>
                <a:defRPr/>
              </a:pPr>
              <a:t>158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ADSL</a:t>
            </a:r>
            <a:r>
              <a:rPr lang="el-GR" smtClean="0"/>
              <a:t> εναντίον </a:t>
            </a:r>
            <a:r>
              <a:rPr lang="en-US" smtClean="0"/>
              <a:t>CATV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8382000" cy="4988024"/>
          </a:xfrm>
        </p:spPr>
        <p:txBody>
          <a:bodyPr/>
          <a:lstStyle/>
          <a:p>
            <a:pPr eaLnBrk="1" hangingPunct="1"/>
            <a:r>
              <a:rPr lang="en-US" dirty="0" smtClean="0"/>
              <a:t>ADSL:</a:t>
            </a:r>
            <a:r>
              <a:rPr lang="el-GR" dirty="0" smtClean="0"/>
              <a:t> κάθε χρήστης έχει το δικό του καλώδιο</a:t>
            </a:r>
          </a:p>
          <a:p>
            <a:pPr lvl="1" eaLnBrk="1" hangingPunct="1"/>
            <a:r>
              <a:rPr lang="el-GR" dirty="0" smtClean="0"/>
              <a:t>Εγγυημένο εύρος ζώνης μέχρι το κέντρο</a:t>
            </a:r>
          </a:p>
          <a:p>
            <a:pPr lvl="1" eaLnBrk="1" hangingPunct="1"/>
            <a:r>
              <a:rPr lang="el-GR" dirty="0" smtClean="0"/>
              <a:t>Ευκολότερη επέκταση του συστήματος για νέους χρήστες</a:t>
            </a:r>
          </a:p>
          <a:p>
            <a:pPr lvl="1" eaLnBrk="1" hangingPunct="1"/>
            <a:r>
              <a:rPr lang="el-GR" dirty="0" smtClean="0"/>
              <a:t>Μεγαλύτερη διαθεσιμότητα (επιχειρήσεις, χώρες)</a:t>
            </a:r>
          </a:p>
          <a:p>
            <a:pPr eaLnBrk="1" hangingPunct="1"/>
            <a:r>
              <a:rPr lang="en-US" dirty="0" smtClean="0"/>
              <a:t>CATV:</a:t>
            </a:r>
            <a:r>
              <a:rPr lang="el-GR" dirty="0" smtClean="0"/>
              <a:t> όλοι οι χρήστες μοιράζονται ένα καλώδιο</a:t>
            </a:r>
          </a:p>
          <a:p>
            <a:pPr lvl="1" eaLnBrk="1" hangingPunct="1"/>
            <a:r>
              <a:rPr lang="el-GR" dirty="0" smtClean="0"/>
              <a:t>Όχι εγγυημένο εύρος ζώνης μέχρι το κέντρο</a:t>
            </a:r>
          </a:p>
          <a:p>
            <a:pPr lvl="1" eaLnBrk="1" hangingPunct="1"/>
            <a:r>
              <a:rPr lang="el-GR" dirty="0" smtClean="0"/>
              <a:t>Μεγαλύτερο διαθέσιμο εύρος ζώνης σε κάθε στιγμή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AFF6A975-3324-4422-AAFB-9801AA2194F5}" type="slidenum">
              <a:rPr lang="el-GR" smtClean="0"/>
              <a:pPr>
                <a:defRPr/>
              </a:pPr>
              <a:t>159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Σύστημα μετάδοσης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16</a:t>
            </a:fld>
            <a:endParaRPr lang="el-GR" altLang="el-GR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22300" y="1381125"/>
            <a:ext cx="1406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 Α στέλνει σήμα </a:t>
            </a: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X(t)</a:t>
            </a:r>
            <a:endParaRPr lang="el-GR" sz="20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964238" y="1363663"/>
            <a:ext cx="1736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 Β δέχεται </a:t>
            </a:r>
            <a:r>
              <a:rPr lang="el-GR" sz="200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άλλο</a:t>
            </a:r>
            <a:r>
              <a: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σήμα </a:t>
            </a:r>
            <a:r>
              <a:rPr lang="el-GR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Υ</a:t>
            </a: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(t)</a:t>
            </a:r>
            <a:endParaRPr lang="el-GR" sz="20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6084168" y="4221088"/>
            <a:ext cx="28803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b="1" dirty="0">
                <a:solidFill>
                  <a:srgbClr val="0070C0"/>
                </a:solidFill>
                <a:latin typeface="Verdana" pitchFamily="34" charset="0"/>
              </a:rPr>
              <a:t>Συνάρτηση μεταφοράς</a:t>
            </a:r>
            <a:r>
              <a:rPr lang="el-GR" sz="1600" dirty="0">
                <a:solidFill>
                  <a:srgbClr val="000000"/>
                </a:solidFill>
                <a:latin typeface="Verdana" pitchFamily="34" charset="0"/>
              </a:rPr>
              <a:t/>
            </a:r>
            <a:br>
              <a:rPr lang="el-GR" sz="16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l-GR" sz="1600" dirty="0">
                <a:solidFill>
                  <a:srgbClr val="000000"/>
                </a:solidFill>
                <a:latin typeface="Verdana" pitchFamily="34" charset="0"/>
              </a:rPr>
              <a:t>Δείχνει πώς «περνούν» οι συχνότητες από το δίαυλο</a:t>
            </a:r>
          </a:p>
        </p:txBody>
      </p:sp>
      <p:grpSp>
        <p:nvGrpSpPr>
          <p:cNvPr id="38" name="Group 37" descr="Σύστημα μετάδοσης"/>
          <p:cNvGrpSpPr/>
          <p:nvPr/>
        </p:nvGrpSpPr>
        <p:grpSpPr>
          <a:xfrm>
            <a:off x="366713" y="1455738"/>
            <a:ext cx="8237735" cy="3962460"/>
            <a:chOff x="366713" y="1455738"/>
            <a:chExt cx="8237735" cy="3962460"/>
          </a:xfrm>
        </p:grpSpPr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2147888" y="1455738"/>
              <a:ext cx="433387" cy="423862"/>
              <a:chOff x="1353" y="917"/>
              <a:chExt cx="273" cy="267"/>
            </a:xfrm>
          </p:grpSpPr>
          <p:sp>
            <p:nvSpPr>
              <p:cNvPr id="7" name="Oval 4"/>
              <p:cNvSpPr>
                <a:spLocks noChangeArrowheads="1"/>
              </p:cNvSpPr>
              <p:nvPr/>
            </p:nvSpPr>
            <p:spPr bwMode="auto">
              <a:xfrm>
                <a:off x="1353" y="917"/>
                <a:ext cx="267" cy="267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847E4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1385" y="933"/>
                <a:ext cx="24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600">
                    <a:solidFill>
                      <a:srgbClr val="000000"/>
                    </a:solidFill>
                    <a:latin typeface="Verdana" pitchFamily="34" charset="0"/>
                  </a:rPr>
                  <a:t>Α</a:t>
                </a:r>
              </a:p>
            </p:txBody>
          </p:sp>
        </p:grp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5384800" y="1455738"/>
              <a:ext cx="423863" cy="42386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847E4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435600" y="1481138"/>
              <a:ext cx="3825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>
                  <a:solidFill>
                    <a:srgbClr val="000000"/>
                  </a:solidFill>
                  <a:latin typeface="Verdana" pitchFamily="34" charset="0"/>
                </a:rPr>
                <a:t>Β</a:t>
              </a:r>
            </a:p>
          </p:txBody>
        </p:sp>
        <p:cxnSp>
          <p:nvCxnSpPr>
            <p:cNvPr id="11" name="AutoShape 8"/>
            <p:cNvCxnSpPr>
              <a:cxnSpLocks noChangeShapeType="1"/>
              <a:stCxn id="7" idx="6"/>
              <a:endCxn id="9" idx="2"/>
            </p:cNvCxnSpPr>
            <p:nvPr/>
          </p:nvCxnSpPr>
          <p:spPr bwMode="auto">
            <a:xfrm>
              <a:off x="2571750" y="1668463"/>
              <a:ext cx="2813050" cy="0"/>
            </a:xfrm>
            <a:prstGeom prst="straightConnector1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" name="AutoShape 34"/>
            <p:cNvSpPr>
              <a:spLocks noChangeArrowheads="1"/>
            </p:cNvSpPr>
            <p:nvPr/>
          </p:nvSpPr>
          <p:spPr bwMode="auto">
            <a:xfrm>
              <a:off x="1679575" y="2408238"/>
              <a:ext cx="4664075" cy="795337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FF6600"/>
              </a:solidFill>
              <a:prstDash val="sys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>
              <a:off x="487363" y="3757613"/>
              <a:ext cx="5910262" cy="0"/>
            </a:xfrm>
            <a:prstGeom prst="line">
              <a:avLst/>
            </a:prstGeom>
            <a:noFill/>
            <a:ln w="28575">
              <a:solidFill>
                <a:srgbClr val="E2DFC4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322638" y="2503488"/>
              <a:ext cx="1406525" cy="587375"/>
            </a:xfrm>
            <a:prstGeom prst="rect">
              <a:avLst/>
            </a:prstGeom>
            <a:solidFill>
              <a:srgbClr val="E2DFC4"/>
            </a:solidFill>
            <a:ln w="9525">
              <a:solidFill>
                <a:srgbClr val="306434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l-GR" sz="20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Μέσο Μετάδοσης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882775" y="2503488"/>
              <a:ext cx="995363" cy="58737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847E42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Πομπός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5191125" y="2505075"/>
              <a:ext cx="996950" cy="58737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847E42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Δέκτης</a:t>
              </a:r>
            </a:p>
          </p:txBody>
        </p:sp>
        <p:cxnSp>
          <p:nvCxnSpPr>
            <p:cNvPr id="19" name="AutoShape 18"/>
            <p:cNvCxnSpPr>
              <a:cxnSpLocks noChangeShapeType="1"/>
              <a:stCxn id="16" idx="3"/>
              <a:endCxn id="18" idx="1"/>
            </p:cNvCxnSpPr>
            <p:nvPr/>
          </p:nvCxnSpPr>
          <p:spPr bwMode="auto">
            <a:xfrm>
              <a:off x="4729163" y="2797175"/>
              <a:ext cx="461962" cy="1588"/>
            </a:xfrm>
            <a:prstGeom prst="straightConnector1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19"/>
            <p:cNvCxnSpPr>
              <a:cxnSpLocks noChangeShapeType="1"/>
              <a:stCxn id="17" idx="3"/>
              <a:endCxn id="16" idx="1"/>
            </p:cNvCxnSpPr>
            <p:nvPr/>
          </p:nvCxnSpPr>
          <p:spPr bwMode="auto">
            <a:xfrm>
              <a:off x="2878138" y="2797175"/>
              <a:ext cx="444500" cy="0"/>
            </a:xfrm>
            <a:prstGeom prst="straightConnector1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2090738" y="3244850"/>
              <a:ext cx="5984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X(t)</a:t>
              </a:r>
              <a:endParaRPr lang="el-GR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5405438" y="3244850"/>
              <a:ext cx="5984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Υ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(t)</a:t>
              </a:r>
              <a:endParaRPr lang="el-GR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2090738" y="4019550"/>
              <a:ext cx="5984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X</a:t>
              </a:r>
              <a:r>
                <a:rPr lang="el-GR" sz="2000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(</a:t>
              </a:r>
              <a:r>
                <a:rPr lang="en-US" sz="2000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f)</a:t>
              </a:r>
              <a:endParaRPr lang="el-GR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5405438" y="4019550"/>
              <a:ext cx="5984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Υ</a:t>
              </a:r>
              <a:r>
                <a:rPr lang="en-US" sz="2000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(f)</a:t>
              </a:r>
              <a:endParaRPr lang="el-GR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3779838" y="4019550"/>
              <a:ext cx="5984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H</a:t>
              </a:r>
              <a:r>
                <a:rPr lang="el-GR" sz="2000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(</a:t>
              </a:r>
              <a:r>
                <a:rPr lang="en-US" sz="2000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f)</a:t>
              </a:r>
              <a:endParaRPr lang="el-GR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2344738" y="3609975"/>
              <a:ext cx="0" cy="412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5670550" y="3624263"/>
              <a:ext cx="0" cy="3984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4040188" y="3240088"/>
              <a:ext cx="0" cy="7699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398463" y="3108325"/>
              <a:ext cx="115252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i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πεδίο χρόνου</a:t>
              </a: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393700" y="3802063"/>
              <a:ext cx="149701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i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πεδίο συχνοτήτων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7020272" y="2420888"/>
              <a:ext cx="158417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2000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Σύστημα Μετάδοσης</a:t>
              </a:r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6348413" y="2805113"/>
              <a:ext cx="7016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 flipH="1">
              <a:off x="4065586" y="4509120"/>
              <a:ext cx="2234605" cy="1843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4068763" y="4383088"/>
              <a:ext cx="0" cy="158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AutoShape 39"/>
            <p:cNvSpPr>
              <a:spLocks noChangeArrowheads="1"/>
            </p:cNvSpPr>
            <p:nvPr/>
          </p:nvSpPr>
          <p:spPr bwMode="auto">
            <a:xfrm>
              <a:off x="3565525" y="4038600"/>
              <a:ext cx="979488" cy="3175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3206750" y="5018088"/>
              <a:ext cx="2228850" cy="400110"/>
            </a:xfrm>
            <a:prstGeom prst="rect">
              <a:avLst/>
            </a:prstGeom>
            <a:noFill/>
            <a:ln w="9525">
              <a:solidFill>
                <a:srgbClr val="306434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Y(f) = H(f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r>
                <a:rPr lang="el-GR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*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X(f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366713" y="5013325"/>
              <a:ext cx="2387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i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Έξοδος στον δέκτη</a:t>
              </a:r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2438400" y="5208588"/>
              <a:ext cx="768350" cy="0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2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</a:t>
            </a:r>
            <a:r>
              <a:rPr lang="el-GR" sz="2800" b="1" dirty="0"/>
              <a:t>: </a:t>
            </a:r>
            <a:r>
              <a:rPr lang="el-GR" sz="2800" dirty="0" smtClean="0"/>
              <a:t>Δίκτυα Επικοινωνιών</a:t>
            </a:r>
          </a:p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 smtClean="0"/>
              <a:t>2</a:t>
            </a:r>
            <a:r>
              <a:rPr lang="el-GR" sz="2800" b="1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Φυσικό Επίπεδο</a:t>
            </a:r>
            <a:endParaRPr lang="en-US" sz="2800" b="1" dirty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Θεόδωρος Αποστολόπουλος</a:t>
            </a:r>
            <a:endParaRPr lang="el-GR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18344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Συνάρτηση μεταφοράς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17</a:t>
            </a:fld>
            <a:endParaRPr lang="el-GR" altLang="el-GR"/>
          </a:p>
        </p:txBody>
      </p:sp>
      <p:grpSp>
        <p:nvGrpSpPr>
          <p:cNvPr id="6" name="Group 5" descr="Συνάρτηση μεταφοράς"/>
          <p:cNvGrpSpPr/>
          <p:nvPr/>
        </p:nvGrpSpPr>
        <p:grpSpPr>
          <a:xfrm>
            <a:off x="2287588" y="1408113"/>
            <a:ext cx="4441825" cy="2638425"/>
            <a:chOff x="2287588" y="1408113"/>
            <a:chExt cx="4441825" cy="2638425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3562350" y="2141538"/>
              <a:ext cx="2901950" cy="1423987"/>
            </a:xfrm>
            <a:custGeom>
              <a:avLst/>
              <a:gdLst/>
              <a:ahLst/>
              <a:cxnLst>
                <a:cxn ang="0">
                  <a:pos x="0" y="922"/>
                </a:cxn>
                <a:cxn ang="0">
                  <a:pos x="208" y="772"/>
                </a:cxn>
                <a:cxn ang="0">
                  <a:pos x="417" y="372"/>
                </a:cxn>
                <a:cxn ang="0">
                  <a:pos x="467" y="205"/>
                </a:cxn>
                <a:cxn ang="0">
                  <a:pos x="517" y="46"/>
                </a:cxn>
                <a:cxn ang="0">
                  <a:pos x="609" y="13"/>
                </a:cxn>
                <a:cxn ang="0">
                  <a:pos x="701" y="96"/>
                </a:cxn>
                <a:cxn ang="0">
                  <a:pos x="759" y="422"/>
                </a:cxn>
                <a:cxn ang="0">
                  <a:pos x="851" y="505"/>
                </a:cxn>
                <a:cxn ang="0">
                  <a:pos x="926" y="372"/>
                </a:cxn>
                <a:cxn ang="0">
                  <a:pos x="960" y="238"/>
                </a:cxn>
                <a:cxn ang="0">
                  <a:pos x="993" y="63"/>
                </a:cxn>
                <a:cxn ang="0">
                  <a:pos x="1043" y="4"/>
                </a:cxn>
                <a:cxn ang="0">
                  <a:pos x="1126" y="88"/>
                </a:cxn>
                <a:cxn ang="0">
                  <a:pos x="1168" y="221"/>
                </a:cxn>
                <a:cxn ang="0">
                  <a:pos x="1243" y="280"/>
                </a:cxn>
                <a:cxn ang="0">
                  <a:pos x="1318" y="138"/>
                </a:cxn>
                <a:cxn ang="0">
                  <a:pos x="1385" y="4"/>
                </a:cxn>
                <a:cxn ang="0">
                  <a:pos x="1477" y="138"/>
                </a:cxn>
                <a:cxn ang="0">
                  <a:pos x="1611" y="497"/>
                </a:cxn>
                <a:cxn ang="0">
                  <a:pos x="1828" y="922"/>
                </a:cxn>
              </a:cxnLst>
              <a:rect l="0" t="0" r="r" b="b"/>
              <a:pathLst>
                <a:path w="1828" h="922">
                  <a:moveTo>
                    <a:pt x="0" y="922"/>
                  </a:moveTo>
                  <a:cubicBezTo>
                    <a:pt x="65" y="890"/>
                    <a:pt x="139" y="864"/>
                    <a:pt x="208" y="772"/>
                  </a:cubicBezTo>
                  <a:cubicBezTo>
                    <a:pt x="277" y="680"/>
                    <a:pt x="374" y="466"/>
                    <a:pt x="417" y="372"/>
                  </a:cubicBezTo>
                  <a:cubicBezTo>
                    <a:pt x="460" y="278"/>
                    <a:pt x="450" y="259"/>
                    <a:pt x="467" y="205"/>
                  </a:cubicBezTo>
                  <a:cubicBezTo>
                    <a:pt x="484" y="151"/>
                    <a:pt x="493" y="78"/>
                    <a:pt x="517" y="46"/>
                  </a:cubicBezTo>
                  <a:cubicBezTo>
                    <a:pt x="541" y="14"/>
                    <a:pt x="578" y="5"/>
                    <a:pt x="609" y="13"/>
                  </a:cubicBezTo>
                  <a:cubicBezTo>
                    <a:pt x="640" y="21"/>
                    <a:pt x="676" y="28"/>
                    <a:pt x="701" y="96"/>
                  </a:cubicBezTo>
                  <a:cubicBezTo>
                    <a:pt x="726" y="164"/>
                    <a:pt x="734" y="354"/>
                    <a:pt x="759" y="422"/>
                  </a:cubicBezTo>
                  <a:cubicBezTo>
                    <a:pt x="784" y="490"/>
                    <a:pt x="823" y="513"/>
                    <a:pt x="851" y="505"/>
                  </a:cubicBezTo>
                  <a:cubicBezTo>
                    <a:pt x="879" y="497"/>
                    <a:pt x="908" y="417"/>
                    <a:pt x="926" y="372"/>
                  </a:cubicBezTo>
                  <a:cubicBezTo>
                    <a:pt x="944" y="327"/>
                    <a:pt x="949" y="289"/>
                    <a:pt x="960" y="238"/>
                  </a:cubicBezTo>
                  <a:cubicBezTo>
                    <a:pt x="971" y="187"/>
                    <a:pt x="979" y="102"/>
                    <a:pt x="993" y="63"/>
                  </a:cubicBezTo>
                  <a:cubicBezTo>
                    <a:pt x="1007" y="24"/>
                    <a:pt x="1021" y="0"/>
                    <a:pt x="1043" y="4"/>
                  </a:cubicBezTo>
                  <a:cubicBezTo>
                    <a:pt x="1065" y="8"/>
                    <a:pt x="1105" y="52"/>
                    <a:pt x="1126" y="88"/>
                  </a:cubicBezTo>
                  <a:cubicBezTo>
                    <a:pt x="1147" y="124"/>
                    <a:pt x="1149" y="189"/>
                    <a:pt x="1168" y="221"/>
                  </a:cubicBezTo>
                  <a:cubicBezTo>
                    <a:pt x="1187" y="253"/>
                    <a:pt x="1218" y="294"/>
                    <a:pt x="1243" y="280"/>
                  </a:cubicBezTo>
                  <a:cubicBezTo>
                    <a:pt x="1268" y="266"/>
                    <a:pt x="1294" y="184"/>
                    <a:pt x="1318" y="138"/>
                  </a:cubicBezTo>
                  <a:cubicBezTo>
                    <a:pt x="1342" y="92"/>
                    <a:pt x="1359" y="4"/>
                    <a:pt x="1385" y="4"/>
                  </a:cubicBezTo>
                  <a:cubicBezTo>
                    <a:pt x="1411" y="4"/>
                    <a:pt x="1439" y="56"/>
                    <a:pt x="1477" y="138"/>
                  </a:cubicBezTo>
                  <a:cubicBezTo>
                    <a:pt x="1515" y="220"/>
                    <a:pt x="1553" y="366"/>
                    <a:pt x="1611" y="497"/>
                  </a:cubicBezTo>
                  <a:cubicBezTo>
                    <a:pt x="1669" y="628"/>
                    <a:pt x="1748" y="775"/>
                    <a:pt x="1828" y="922"/>
                  </a:cubicBez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4224338" y="2108200"/>
              <a:ext cx="1695450" cy="8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3557588" y="1581150"/>
              <a:ext cx="0" cy="1985963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3559175" y="3567113"/>
              <a:ext cx="3124200" cy="0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6384925" y="3560763"/>
              <a:ext cx="3444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306434"/>
                  </a:solidFill>
                  <a:latin typeface="Verdana" pitchFamily="34" charset="0"/>
                </a:rPr>
                <a:t>f</a:t>
              </a:r>
              <a:endParaRPr lang="el-GR" sz="1600">
                <a:solidFill>
                  <a:srgbClr val="306434"/>
                </a:solidFill>
                <a:latin typeface="Verdana" pitchFamily="34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540125" y="1408113"/>
              <a:ext cx="8207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>
                  <a:solidFill>
                    <a:srgbClr val="306434"/>
                  </a:solidFill>
                  <a:latin typeface="Verdana" pitchFamily="34" charset="0"/>
                </a:rPr>
                <a:t>|Η</a:t>
              </a:r>
              <a:r>
                <a:rPr lang="en-US" sz="1600">
                  <a:solidFill>
                    <a:srgbClr val="306434"/>
                  </a:solidFill>
                  <a:latin typeface="Verdana" pitchFamily="34" charset="0"/>
                </a:rPr>
                <a:t>(f)</a:t>
              </a:r>
              <a:r>
                <a:rPr lang="el-GR" sz="1600">
                  <a:solidFill>
                    <a:srgbClr val="306434"/>
                  </a:solidFill>
                  <a:latin typeface="Verdana" pitchFamily="34" charset="0"/>
                </a:rPr>
                <a:t>|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446463" y="2147888"/>
              <a:ext cx="2503487" cy="0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4243388" y="2135188"/>
              <a:ext cx="1687512" cy="787400"/>
            </a:xfrm>
            <a:custGeom>
              <a:avLst/>
              <a:gdLst/>
              <a:ahLst/>
              <a:cxnLst>
                <a:cxn ang="0">
                  <a:pos x="13" y="318"/>
                </a:cxn>
                <a:cxn ang="0">
                  <a:pos x="5" y="367"/>
                </a:cxn>
                <a:cxn ang="0">
                  <a:pos x="5" y="343"/>
                </a:cxn>
                <a:cxn ang="0">
                  <a:pos x="38" y="210"/>
                </a:cxn>
                <a:cxn ang="0">
                  <a:pos x="88" y="51"/>
                </a:cxn>
                <a:cxn ang="0">
                  <a:pos x="180" y="18"/>
                </a:cxn>
                <a:cxn ang="0">
                  <a:pos x="272" y="101"/>
                </a:cxn>
                <a:cxn ang="0">
                  <a:pos x="297" y="368"/>
                </a:cxn>
                <a:cxn ang="0">
                  <a:pos x="397" y="493"/>
                </a:cxn>
                <a:cxn ang="0">
                  <a:pos x="489" y="351"/>
                </a:cxn>
                <a:cxn ang="0">
                  <a:pos x="514" y="210"/>
                </a:cxn>
                <a:cxn ang="0">
                  <a:pos x="538" y="59"/>
                </a:cxn>
                <a:cxn ang="0">
                  <a:pos x="630" y="1"/>
                </a:cxn>
                <a:cxn ang="0">
                  <a:pos x="705" y="67"/>
                </a:cxn>
                <a:cxn ang="0">
                  <a:pos x="748" y="243"/>
                </a:cxn>
                <a:cxn ang="0">
                  <a:pos x="831" y="285"/>
                </a:cxn>
                <a:cxn ang="0">
                  <a:pos x="906" y="168"/>
                </a:cxn>
                <a:cxn ang="0">
                  <a:pos x="956" y="9"/>
                </a:cxn>
                <a:cxn ang="0">
                  <a:pos x="1048" y="143"/>
                </a:cxn>
                <a:cxn ang="0">
                  <a:pos x="1048" y="143"/>
                </a:cxn>
                <a:cxn ang="0">
                  <a:pos x="1040" y="134"/>
                </a:cxn>
              </a:cxnLst>
              <a:rect l="0" t="0" r="r" b="b"/>
              <a:pathLst>
                <a:path w="1063" h="496">
                  <a:moveTo>
                    <a:pt x="13" y="318"/>
                  </a:moveTo>
                  <a:cubicBezTo>
                    <a:pt x="12" y="326"/>
                    <a:pt x="6" y="363"/>
                    <a:pt x="5" y="367"/>
                  </a:cubicBezTo>
                  <a:cubicBezTo>
                    <a:pt x="4" y="371"/>
                    <a:pt x="0" y="369"/>
                    <a:pt x="5" y="343"/>
                  </a:cubicBezTo>
                  <a:cubicBezTo>
                    <a:pt x="10" y="317"/>
                    <a:pt x="24" y="259"/>
                    <a:pt x="38" y="210"/>
                  </a:cubicBezTo>
                  <a:cubicBezTo>
                    <a:pt x="52" y="161"/>
                    <a:pt x="64" y="83"/>
                    <a:pt x="88" y="51"/>
                  </a:cubicBezTo>
                  <a:cubicBezTo>
                    <a:pt x="112" y="19"/>
                    <a:pt x="149" y="10"/>
                    <a:pt x="180" y="18"/>
                  </a:cubicBezTo>
                  <a:cubicBezTo>
                    <a:pt x="211" y="26"/>
                    <a:pt x="253" y="43"/>
                    <a:pt x="272" y="101"/>
                  </a:cubicBezTo>
                  <a:cubicBezTo>
                    <a:pt x="291" y="159"/>
                    <a:pt x="276" y="303"/>
                    <a:pt x="297" y="368"/>
                  </a:cubicBezTo>
                  <a:cubicBezTo>
                    <a:pt x="318" y="433"/>
                    <a:pt x="365" y="496"/>
                    <a:pt x="397" y="493"/>
                  </a:cubicBezTo>
                  <a:cubicBezTo>
                    <a:pt x="429" y="490"/>
                    <a:pt x="470" y="398"/>
                    <a:pt x="489" y="351"/>
                  </a:cubicBezTo>
                  <a:cubicBezTo>
                    <a:pt x="508" y="304"/>
                    <a:pt x="506" y="259"/>
                    <a:pt x="514" y="210"/>
                  </a:cubicBezTo>
                  <a:cubicBezTo>
                    <a:pt x="522" y="161"/>
                    <a:pt x="519" y="94"/>
                    <a:pt x="538" y="59"/>
                  </a:cubicBezTo>
                  <a:cubicBezTo>
                    <a:pt x="557" y="24"/>
                    <a:pt x="602" y="0"/>
                    <a:pt x="630" y="1"/>
                  </a:cubicBezTo>
                  <a:cubicBezTo>
                    <a:pt x="658" y="2"/>
                    <a:pt x="685" y="27"/>
                    <a:pt x="705" y="67"/>
                  </a:cubicBezTo>
                  <a:cubicBezTo>
                    <a:pt x="725" y="107"/>
                    <a:pt x="727" y="207"/>
                    <a:pt x="748" y="243"/>
                  </a:cubicBezTo>
                  <a:cubicBezTo>
                    <a:pt x="769" y="279"/>
                    <a:pt x="805" y="298"/>
                    <a:pt x="831" y="285"/>
                  </a:cubicBezTo>
                  <a:cubicBezTo>
                    <a:pt x="857" y="272"/>
                    <a:pt x="885" y="214"/>
                    <a:pt x="906" y="168"/>
                  </a:cubicBezTo>
                  <a:cubicBezTo>
                    <a:pt x="927" y="122"/>
                    <a:pt x="932" y="13"/>
                    <a:pt x="956" y="9"/>
                  </a:cubicBezTo>
                  <a:cubicBezTo>
                    <a:pt x="980" y="5"/>
                    <a:pt x="1033" y="121"/>
                    <a:pt x="1048" y="143"/>
                  </a:cubicBezTo>
                  <a:cubicBezTo>
                    <a:pt x="1063" y="165"/>
                    <a:pt x="1049" y="144"/>
                    <a:pt x="1048" y="143"/>
                  </a:cubicBezTo>
                  <a:cubicBezTo>
                    <a:pt x="1047" y="142"/>
                    <a:pt x="1042" y="136"/>
                    <a:pt x="1040" y="134"/>
                  </a:cubicBezTo>
                </a:path>
              </a:pathLst>
            </a:custGeom>
            <a:noFill/>
            <a:ln w="28575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237038" y="1935163"/>
              <a:ext cx="0" cy="1643062"/>
            </a:xfrm>
            <a:prstGeom prst="line">
              <a:avLst/>
            </a:prstGeom>
            <a:noFill/>
            <a:ln w="28575">
              <a:solidFill>
                <a:srgbClr val="847E4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4095750" y="3535363"/>
              <a:ext cx="3873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</a:t>
              </a:r>
              <a:r>
                <a:rPr lang="en-US" sz="2000" baseline="-25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5762625" y="3535363"/>
              <a:ext cx="3873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</a:t>
              </a:r>
              <a:r>
                <a:rPr lang="el-GR" sz="2000" baseline="-25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5919788" y="1935163"/>
              <a:ext cx="0" cy="1643062"/>
            </a:xfrm>
            <a:prstGeom prst="line">
              <a:avLst/>
            </a:prstGeom>
            <a:noFill/>
            <a:ln w="28575">
              <a:solidFill>
                <a:srgbClr val="847E4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459163" y="2809875"/>
              <a:ext cx="2503487" cy="0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176588" y="1970088"/>
              <a:ext cx="3873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2968625" y="2620963"/>
              <a:ext cx="5207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0,5</a:t>
              </a:r>
            </a:p>
          </p:txBody>
        </p:sp>
        <p:sp>
          <p:nvSpPr>
            <p:cNvPr id="22" name="Oval 22"/>
            <p:cNvSpPr>
              <a:spLocks noChangeAspect="1" noChangeArrowheads="1"/>
            </p:cNvSpPr>
            <p:nvPr/>
          </p:nvSpPr>
          <p:spPr bwMode="auto">
            <a:xfrm>
              <a:off x="4713288" y="2770188"/>
              <a:ext cx="68262" cy="68262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3" name="Oval 23"/>
            <p:cNvSpPr>
              <a:spLocks noChangeAspect="1" noChangeArrowheads="1"/>
            </p:cNvSpPr>
            <p:nvPr/>
          </p:nvSpPr>
          <p:spPr bwMode="auto">
            <a:xfrm>
              <a:off x="4937125" y="2770188"/>
              <a:ext cx="68263" cy="68262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" name="Oval 24"/>
            <p:cNvSpPr>
              <a:spLocks noChangeAspect="1" noChangeArrowheads="1"/>
            </p:cNvSpPr>
            <p:nvPr/>
          </p:nvSpPr>
          <p:spPr bwMode="auto">
            <a:xfrm>
              <a:off x="4473575" y="2120900"/>
              <a:ext cx="68263" cy="68263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" name="Oval 25"/>
            <p:cNvSpPr>
              <a:spLocks noChangeAspect="1" noChangeArrowheads="1"/>
            </p:cNvSpPr>
            <p:nvPr/>
          </p:nvSpPr>
          <p:spPr bwMode="auto">
            <a:xfrm>
              <a:off x="5189538" y="2108200"/>
              <a:ext cx="68262" cy="68263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" name="Oval 26"/>
            <p:cNvSpPr>
              <a:spLocks noChangeAspect="1" noChangeArrowheads="1"/>
            </p:cNvSpPr>
            <p:nvPr/>
          </p:nvSpPr>
          <p:spPr bwMode="auto">
            <a:xfrm>
              <a:off x="5719763" y="2122488"/>
              <a:ext cx="68262" cy="68262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" name="AutoShape 27"/>
            <p:cNvSpPr>
              <a:spLocks/>
            </p:cNvSpPr>
            <p:nvPr/>
          </p:nvSpPr>
          <p:spPr bwMode="auto">
            <a:xfrm rot="5400000">
              <a:off x="4999037" y="3114676"/>
              <a:ext cx="168275" cy="1695450"/>
            </a:xfrm>
            <a:prstGeom prst="rightBrace">
              <a:avLst>
                <a:gd name="adj1" fmla="val 83962"/>
                <a:gd name="adj2" fmla="val 50000"/>
              </a:avLst>
            </a:prstGeom>
            <a:noFill/>
            <a:ln w="28575">
              <a:solidFill>
                <a:srgbClr val="847E4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4514850" y="1628775"/>
              <a:ext cx="20939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4500563" y="1630363"/>
              <a:ext cx="0" cy="5572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5216525" y="1628775"/>
              <a:ext cx="0" cy="558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5759450" y="1628775"/>
              <a:ext cx="0" cy="5048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 flipV="1">
              <a:off x="2287588" y="3363913"/>
              <a:ext cx="2717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4740275" y="2768600"/>
              <a:ext cx="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4992688" y="2770188"/>
              <a:ext cx="0" cy="596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6132513" y="1268760"/>
            <a:ext cx="30114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Οι συχνότητες του αρχικού σήματος που αντιστοιχούν σε αυτά τα σημεία περνούν με το </a:t>
            </a:r>
            <a:r>
              <a:rPr lang="el-GR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αρχικό τους εύρος</a:t>
            </a: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107504" y="1988840"/>
            <a:ext cx="30114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Οι συχνότητες του αρχικού σήματος που αντιστοιχούν σε αυτά τα σημεία περνούν με </a:t>
            </a:r>
            <a:r>
              <a:rPr lang="el-G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εύρος μισό του αρχικού</a:t>
            </a:r>
            <a:endParaRPr lang="el-GR" sz="20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251520" y="4079974"/>
            <a:ext cx="85689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Μόνο οι συχνότητες </a:t>
            </a:r>
            <a:r>
              <a:rPr lang="en-US" sz="2400" dirty="0" smtClean="0">
                <a:solidFill>
                  <a:srgbClr val="306434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2400" baseline="-25000" dirty="0" smtClean="0">
                <a:solidFill>
                  <a:srgbClr val="306434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 smtClean="0">
                <a:solidFill>
                  <a:srgbClr val="30643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306434"/>
                </a:solidFill>
                <a:latin typeface="Calibri" pitchFamily="34" charset="0"/>
                <a:cs typeface="Calibri" pitchFamily="34" charset="0"/>
              </a:rPr>
              <a:t>έως </a:t>
            </a:r>
            <a:r>
              <a:rPr lang="en-US" sz="2400" dirty="0" smtClean="0">
                <a:solidFill>
                  <a:srgbClr val="306434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2400" baseline="-25000" dirty="0" smtClean="0">
                <a:solidFill>
                  <a:srgbClr val="306434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2400" baseline="-25000" dirty="0" smtClean="0">
                <a:solidFill>
                  <a:srgbClr val="30643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του αρχικού σήματος διέρχονται από το δίαυλο. Το εύρος των συχνοτήτων εξαρτάται από: 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τύπο</a:t>
            </a:r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διαύλου (ενσύρματο, ασύρματο, υλικό κατασκευής), 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μήκος</a:t>
            </a:r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διαύλου, 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πάχος</a:t>
            </a:r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διαύλου, 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καιρικές συνθήκες</a:t>
            </a:r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κ.λπ.</a:t>
            </a:r>
            <a:endParaRPr lang="el-GR" sz="20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179512" y="5447546"/>
            <a:ext cx="856895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9875" indent="-269875">
              <a:spcBef>
                <a:spcPct val="50000"/>
              </a:spcBef>
              <a:buClr>
                <a:srgbClr val="FF6600"/>
              </a:buClr>
              <a:buFont typeface="Courier New" pitchFamily="49" charset="0"/>
              <a:buChar char="o"/>
            </a:pPr>
            <a:r>
              <a:rPr lang="el-G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Παραμόρφωση εύρους: </a:t>
            </a:r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κάθε συχνότητα δέχεται διαφορετική εξασθένηση</a:t>
            </a:r>
          </a:p>
          <a:p>
            <a:pPr marL="269875" indent="-269875">
              <a:spcBef>
                <a:spcPct val="50000"/>
              </a:spcBef>
              <a:buClr>
                <a:srgbClr val="FF6600"/>
              </a:buClr>
              <a:buFont typeface="Courier New" pitchFamily="49" charset="0"/>
              <a:buChar char="o"/>
            </a:pPr>
            <a:r>
              <a:rPr lang="el-G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Παραμόρφωση καθυστέρησης ομάδας</a:t>
            </a:r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δημιουργούνται διαφορές φάσης</a:t>
            </a:r>
            <a:endParaRPr lang="el-GR" sz="20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Κωδικοποίηση σήματος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18</a:t>
            </a:fld>
            <a:endParaRPr lang="el-GR" altLang="el-GR"/>
          </a:p>
        </p:txBody>
      </p:sp>
      <p:pic>
        <p:nvPicPr>
          <p:cNvPr id="23554" name="Picture 2" descr="κωδικοποίηση σήματ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24" y="1534915"/>
            <a:ext cx="9008076" cy="463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Μέγιστος ρυθμός μεταφοράς (χωρητικότητα διαύλου)</a:t>
            </a:r>
            <a:r>
              <a:rPr lang="en-US" dirty="0" smtClean="0"/>
              <a:t>, </a:t>
            </a:r>
            <a:r>
              <a:rPr lang="en-US" i="1" dirty="0" err="1" smtClean="0"/>
              <a:t>Nyquist</a:t>
            </a:r>
            <a:endParaRPr lang="el-G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752528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0070C0"/>
                </a:solidFill>
              </a:rPr>
              <a:t>Θεώρημα </a:t>
            </a:r>
            <a:r>
              <a:rPr lang="en-US" dirty="0" err="1" smtClean="0">
                <a:solidFill>
                  <a:srgbClr val="0070C0"/>
                </a:solidFill>
              </a:rPr>
              <a:t>Nyquist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l-GR" dirty="0" smtClean="0"/>
              <a:t>Αθόρυβο κανάλι, περιορίζεται από κάποιο χαμηλοδιαβατό φίλτρο με εύρος ζώνης </a:t>
            </a:r>
            <a:r>
              <a:rPr lang="en-US" i="1" dirty="0" smtClean="0">
                <a:solidFill>
                  <a:srgbClr val="0070C0"/>
                </a:solidFill>
              </a:rPr>
              <a:t>H</a:t>
            </a:r>
            <a:endParaRPr lang="el-GR" i="1" dirty="0" smtClean="0">
              <a:solidFill>
                <a:srgbClr val="0070C0"/>
              </a:solidFill>
            </a:endParaRPr>
          </a:p>
          <a:p>
            <a:r>
              <a:rPr lang="el-GR" dirty="0" smtClean="0"/>
              <a:t>Πλήρης ανακατασκευή του (φιλτραρισμένου) σήματος με </a:t>
            </a:r>
            <a:r>
              <a:rPr lang="en-US" i="1" dirty="0" smtClean="0">
                <a:solidFill>
                  <a:srgbClr val="0070C0"/>
                </a:solidFill>
              </a:rPr>
              <a:t>2H</a:t>
            </a:r>
            <a:r>
              <a:rPr lang="en-US" dirty="0" smtClean="0"/>
              <a:t> (</a:t>
            </a:r>
            <a:r>
              <a:rPr lang="el-GR" dirty="0" smtClean="0"/>
              <a:t>ακριβή) δείγματα / </a:t>
            </a:r>
            <a:r>
              <a:rPr lang="en-US" dirty="0" smtClean="0"/>
              <a:t>sec</a:t>
            </a:r>
          </a:p>
          <a:p>
            <a:pPr lvl="1"/>
            <a:r>
              <a:rPr lang="el-GR" dirty="0" smtClean="0"/>
              <a:t>Υψηλότερες συνιστώσες έχουν φιλτραριστεί</a:t>
            </a:r>
          </a:p>
          <a:p>
            <a:r>
              <a:rPr lang="el-GR" dirty="0" smtClean="0"/>
              <a:t>Σήμα από </a:t>
            </a:r>
            <a:r>
              <a:rPr lang="en-US" i="1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διακριτά επίπεδα</a:t>
            </a:r>
          </a:p>
          <a:p>
            <a:pPr algn="ctr">
              <a:buNone/>
            </a:pPr>
            <a:r>
              <a:rPr lang="el-GR" b="1" dirty="0" smtClean="0"/>
              <a:t>Μέγιστος ρυθμός μετάδοσης = </a:t>
            </a:r>
            <a:r>
              <a:rPr lang="el-GR" b="1" i="1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dirty="0" smtClean="0"/>
              <a:t> log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V</a:t>
            </a:r>
            <a:r>
              <a:rPr lang="en-US" b="1" dirty="0" smtClean="0"/>
              <a:t> bps</a:t>
            </a:r>
            <a:endParaRPr lang="el-G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19</a:t>
            </a:fld>
            <a:endParaRPr lang="el-GR" alt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Φυσικο επιπεδο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DCDE4-A2CB-4978-B505-1724DFF9556C}" type="slidenum">
              <a:rPr lang="el-GR" altLang="el-GR" smtClean="0"/>
              <a:pPr>
                <a:defRPr/>
              </a:pPr>
              <a:t>2</a:t>
            </a:fld>
            <a:endParaRPr lang="el-GR" altLang="el-GR"/>
          </a:p>
        </p:txBody>
      </p:sp>
      <p:sp>
        <p:nvSpPr>
          <p:cNvPr id="6" name="Subtitle 1"/>
          <p:cNvSpPr txBox="1">
            <a:spLocks/>
          </p:cNvSpPr>
          <p:nvPr/>
        </p:nvSpPr>
        <p:spPr bwMode="auto">
          <a:xfrm>
            <a:off x="4283968" y="5136494"/>
            <a:ext cx="449999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None/>
              <a:defRPr sz="2000">
                <a:solidFill>
                  <a:srgbClr val="16161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charset="0"/>
              <a:buNone/>
              <a:defRPr sz="1800">
                <a:solidFill>
                  <a:srgbClr val="161616"/>
                </a:solidFill>
                <a:latin typeface="Calibri" panose="020F0502020204030204" pitchFamily="34" charset="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None/>
              <a:defRPr sz="1600">
                <a:solidFill>
                  <a:srgbClr val="161616"/>
                </a:solidFill>
                <a:latin typeface="Calibri" panose="020F0502020204030204" pitchFamily="34" charset="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charset="0"/>
              <a:buNone/>
              <a:defRPr sz="1400">
                <a:solidFill>
                  <a:srgbClr val="161616"/>
                </a:solidFill>
                <a:latin typeface="Calibri" panose="020F0502020204030204" pitchFamily="34" charset="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rgbClr val="161616"/>
                </a:solidFill>
                <a:latin typeface="Calibri" panose="020F0502020204030204" pitchFamily="34" charset="0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l-GR" altLang="el-GR" sz="2800" kern="0" dirty="0" smtClean="0">
                <a:solidFill>
                  <a:srgbClr val="000000"/>
                </a:solidFill>
              </a:rPr>
              <a:t>Επιμέλεια παρουσίασης</a:t>
            </a:r>
            <a:br>
              <a:rPr lang="el-GR" altLang="el-GR" sz="2800" kern="0" dirty="0" smtClean="0">
                <a:solidFill>
                  <a:srgbClr val="000000"/>
                </a:solidFill>
              </a:rPr>
            </a:br>
            <a:r>
              <a:rPr lang="el-GR" altLang="el-GR" sz="2800" kern="0" dirty="0" smtClean="0">
                <a:solidFill>
                  <a:srgbClr val="000000"/>
                </a:solidFill>
              </a:rPr>
              <a:t>Άννα Κεφάλα</a:t>
            </a:r>
            <a:endParaRPr lang="el-GR" altLang="el-GR" sz="2800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err="1" smtClean="0"/>
              <a:t>Nyquist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Αθόρυβο κανάλι εύρους συχνοτήτων </a:t>
            </a:r>
            <a:r>
              <a:rPr lang="en-US" dirty="0" smtClean="0"/>
              <a:t>3KHz</a:t>
            </a:r>
            <a:endParaRPr lang="el-GR" dirty="0" smtClean="0"/>
          </a:p>
          <a:p>
            <a:r>
              <a:rPr lang="el-GR" dirty="0" smtClean="0"/>
              <a:t>Μετάδοση δυαδικών σημάτων (2 στάθμες)</a:t>
            </a:r>
          </a:p>
          <a:p>
            <a:pPr algn="ctr">
              <a:buNone/>
            </a:pPr>
            <a:r>
              <a:rPr lang="el-GR" dirty="0" smtClean="0"/>
              <a:t>Μέγιστος ρυθμός μετάδοσης = </a:t>
            </a:r>
            <a:r>
              <a:rPr lang="el-GR" i="1" dirty="0" smtClean="0">
                <a:solidFill>
                  <a:srgbClr val="0070C0"/>
                </a:solidFill>
              </a:rPr>
              <a:t>2</a:t>
            </a:r>
            <a:r>
              <a:rPr lang="en-US" i="1" dirty="0" smtClean="0">
                <a:solidFill>
                  <a:srgbClr val="0070C0"/>
                </a:solidFill>
              </a:rPr>
              <a:t>H</a:t>
            </a:r>
            <a:r>
              <a:rPr lang="en-US" dirty="0" smtClean="0"/>
              <a:t>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 bps</a:t>
            </a:r>
            <a:r>
              <a:rPr lang="el-GR" dirty="0" smtClean="0"/>
              <a:t> &lt;-&gt;</a:t>
            </a:r>
          </a:p>
          <a:p>
            <a:pPr algn="ctr">
              <a:buNone/>
            </a:pPr>
            <a:r>
              <a:rPr lang="el-GR" dirty="0" smtClean="0"/>
              <a:t>Μέγιστος ρυθμός μετάδοσης = 2*3000 * </a:t>
            </a:r>
            <a:r>
              <a:rPr lang="en-US" dirty="0" smtClean="0"/>
              <a:t>log</a:t>
            </a:r>
            <a:r>
              <a:rPr lang="en-US" baseline="-25000" dirty="0" smtClean="0"/>
              <a:t>2 </a:t>
            </a:r>
            <a:r>
              <a:rPr lang="en-US" dirty="0" smtClean="0"/>
              <a:t>2 = 6000 bps</a:t>
            </a: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20</a:t>
            </a:fld>
            <a:endParaRPr lang="el-GR" alt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Μέγιστος ρυθμός μεταφοράς (χωρητικότητα διαύλου)</a:t>
            </a:r>
            <a:r>
              <a:rPr lang="en-US" dirty="0" smtClean="0"/>
              <a:t>, </a:t>
            </a:r>
            <a:r>
              <a:rPr lang="en-US" i="1" dirty="0" smtClean="0"/>
              <a:t>Shannon</a:t>
            </a:r>
            <a:endParaRPr lang="el-G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1656184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0070C0"/>
                </a:solidFill>
              </a:rPr>
              <a:t>Θεώρημα </a:t>
            </a:r>
            <a:r>
              <a:rPr lang="en-US" dirty="0" smtClean="0">
                <a:solidFill>
                  <a:srgbClr val="0070C0"/>
                </a:solidFill>
              </a:rPr>
              <a:t>Shannon</a:t>
            </a:r>
          </a:p>
          <a:p>
            <a:r>
              <a:rPr lang="el-GR" dirty="0" smtClean="0"/>
              <a:t>Κανάλι με τυχαίο θόρυβο (δημιουργείται πάντα </a:t>
            </a:r>
            <a:r>
              <a:rPr lang="el-GR" dirty="0" smtClean="0">
                <a:solidFill>
                  <a:srgbClr val="FF6600"/>
                </a:solidFill>
              </a:rPr>
              <a:t>θερμικός θόρυβος</a:t>
            </a:r>
            <a:r>
              <a:rPr lang="el-GR" dirty="0" smtClean="0"/>
              <a:t>, λόγω κίνησης μορίων)</a:t>
            </a:r>
            <a:endParaRPr lang="el-GR" i="1" dirty="0" smtClean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21</a:t>
            </a:fld>
            <a:endParaRPr lang="el-GR" altLang="el-GR"/>
          </a:p>
        </p:txBody>
      </p:sp>
      <p:sp>
        <p:nvSpPr>
          <p:cNvPr id="6" name="Down Arrow Callout 5" descr="θερμικός θόρυβος"/>
          <p:cNvSpPr/>
          <p:nvPr/>
        </p:nvSpPr>
        <p:spPr>
          <a:xfrm>
            <a:off x="539552" y="2492896"/>
            <a:ext cx="3312368" cy="79208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4" name="Group 13" descr="SNR"/>
          <p:cNvGrpSpPr/>
          <p:nvPr/>
        </p:nvGrpSpPr>
        <p:grpSpPr>
          <a:xfrm>
            <a:off x="899592" y="3284984"/>
            <a:ext cx="2880320" cy="792088"/>
            <a:chOff x="1115616" y="3284984"/>
            <a:chExt cx="2304256" cy="792088"/>
          </a:xfrm>
        </p:grpSpPr>
        <p:sp>
          <p:nvSpPr>
            <p:cNvPr id="7" name="Rounded Rectangle 6"/>
            <p:cNvSpPr/>
            <p:nvPr/>
          </p:nvSpPr>
          <p:spPr>
            <a:xfrm>
              <a:off x="1115616" y="3284984"/>
              <a:ext cx="2304256" cy="792088"/>
            </a:xfrm>
            <a:prstGeom prst="round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Ισχύς σήματος</a:t>
              </a: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(S)</a:t>
              </a:r>
              <a:endPara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l-GR" sz="2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Ισχύς θορύβου</a:t>
              </a: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(N)</a:t>
              </a:r>
              <a:endParaRPr lang="el-GR" sz="2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Connector 8"/>
            <p:cNvCxnSpPr>
              <a:stCxn id="7" idx="1"/>
              <a:endCxn id="7" idx="3"/>
            </p:cNvCxnSpPr>
            <p:nvPr/>
          </p:nvCxnSpPr>
          <p:spPr>
            <a:xfrm>
              <a:off x="1115616" y="3681028"/>
              <a:ext cx="2304256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ounded Rectangle 15"/>
          <p:cNvSpPr/>
          <p:nvPr/>
        </p:nvSpPr>
        <p:spPr>
          <a:xfrm>
            <a:off x="3635896" y="3284984"/>
            <a:ext cx="2304256" cy="792088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Signal-to-noise ratio</a:t>
            </a:r>
            <a:endParaRPr lang="el-GR" sz="2400" i="1" dirty="0" smtClean="0">
              <a:solidFill>
                <a:srgbClr val="0070C0"/>
              </a:solidFill>
            </a:endParaRPr>
          </a:p>
        </p:txBody>
      </p:sp>
      <p:sp>
        <p:nvSpPr>
          <p:cNvPr id="18" name="Up-Down Arrow 17" descr="SNR"/>
          <p:cNvSpPr/>
          <p:nvPr/>
        </p:nvSpPr>
        <p:spPr>
          <a:xfrm>
            <a:off x="2123728" y="4077072"/>
            <a:ext cx="288032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539552" y="4725144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10log</a:t>
            </a:r>
            <a:r>
              <a:rPr lang="en-US" sz="2400" b="1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S/N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l-G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σε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decibel, dB) </a:t>
            </a:r>
            <a:endParaRPr lang="el-GR" sz="2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211960" y="4725144"/>
            <a:ext cx="4716016" cy="1512168"/>
          </a:xfrm>
          <a:prstGeom prst="roundRect">
            <a:avLst/>
          </a:prstGeom>
          <a:noFill/>
          <a:ln>
            <a:solidFill>
              <a:srgbClr val="77212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S/N=10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10log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 = 10 dB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S/N=100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10log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 = 20 dB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S/N=1000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10log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1000 = 30 dB</a:t>
            </a:r>
            <a:endParaRPr lang="el-GR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Μέγιστος ρυθμός μεταφοράς (χωρητικότητα διαύλου)</a:t>
            </a:r>
            <a:r>
              <a:rPr lang="en-US" dirty="0" smtClean="0"/>
              <a:t>, </a:t>
            </a:r>
            <a:r>
              <a:rPr lang="en-US" i="1" dirty="0" smtClean="0"/>
              <a:t>Shannon</a:t>
            </a:r>
            <a:endParaRPr lang="el-G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176464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0070C0"/>
                </a:solidFill>
              </a:rPr>
              <a:t>Θεώρημα </a:t>
            </a:r>
            <a:r>
              <a:rPr lang="en-US" dirty="0" smtClean="0">
                <a:solidFill>
                  <a:srgbClr val="0070C0"/>
                </a:solidFill>
              </a:rPr>
              <a:t>Shannon</a:t>
            </a:r>
          </a:p>
          <a:p>
            <a:r>
              <a:rPr lang="el-GR" dirty="0" smtClean="0"/>
              <a:t>Το σήμα διέρχεται από φίλτρο εύρους ζώνης </a:t>
            </a:r>
            <a:r>
              <a:rPr lang="en-US" dirty="0" smtClean="0"/>
              <a:t>H</a:t>
            </a:r>
          </a:p>
          <a:p>
            <a:r>
              <a:rPr lang="el-GR" dirty="0" smtClean="0"/>
              <a:t>Λόγος σήματος προς θόρυβο είναι </a:t>
            </a:r>
            <a:r>
              <a:rPr lang="en-US" dirty="0" smtClean="0"/>
              <a:t>S/N</a:t>
            </a:r>
            <a:endParaRPr lang="el-GR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l-GR" b="1" dirty="0" smtClean="0"/>
              <a:t>Μέγιστος ρυθμός μετάδοσης = 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dirty="0" smtClean="0"/>
              <a:t> log</a:t>
            </a:r>
            <a:r>
              <a:rPr lang="en-US" b="1" baseline="-25000" dirty="0" smtClean="0"/>
              <a:t>2</a:t>
            </a:r>
            <a:r>
              <a:rPr lang="en-US" b="1" dirty="0" smtClean="0"/>
              <a:t> (1+ </a:t>
            </a:r>
            <a:r>
              <a:rPr lang="en-US" b="1" i="1" dirty="0" smtClean="0">
                <a:solidFill>
                  <a:srgbClr val="0070C0"/>
                </a:solidFill>
              </a:rPr>
              <a:t>S/N</a:t>
            </a:r>
            <a:r>
              <a:rPr lang="en-US" b="1" dirty="0" smtClean="0">
                <a:solidFill>
                  <a:srgbClr val="000000"/>
                </a:solidFill>
              </a:rPr>
              <a:t>)</a:t>
            </a:r>
            <a:r>
              <a:rPr lang="en-US" b="1" dirty="0" smtClean="0"/>
              <a:t> bps</a:t>
            </a:r>
            <a:endParaRPr lang="el-G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22</a:t>
            </a:fld>
            <a:endParaRPr lang="el-GR" altLang="el-G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Shannon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23</a:t>
            </a:fld>
            <a:endParaRPr lang="el-GR" altLang="el-GR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51520" y="1484784"/>
            <a:ext cx="856895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Κανάλι εύρους συχνοτήτων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MHz</a:t>
            </a: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S/N) = 40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dB </a:t>
            </a:r>
            <a:endParaRPr kumimoji="0" lang="el-GR" sz="3200" b="0" i="0" u="none" strike="noStrike" kern="0" cap="none" spc="0" normalizeH="0" noProof="0" dirty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tabLst/>
              <a:defRPr/>
            </a:pPr>
            <a:r>
              <a:rPr kumimoji="0" lang="en-US" sz="2800" b="0" i="1" u="none" strike="noStrike" kern="0" cap="none" spc="0" normalizeH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l-GR" sz="2800" b="0" i="1" u="none" strike="noStrike" kern="0" cap="none" spc="0" normalizeH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τυπικές παράμετροι </a:t>
            </a:r>
            <a:r>
              <a:rPr kumimoji="0" lang="en-US" sz="2800" b="0" i="1" u="none" strike="noStrike" kern="0" cap="none" spc="0" normalizeH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ADSL 1-2</a:t>
            </a:r>
            <a:r>
              <a:rPr lang="en-US" sz="2800" i="1" kern="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km)</a:t>
            </a:r>
            <a:endParaRPr kumimoji="0" lang="el-GR" sz="2800" b="0" i="1" u="none" strike="noStrike" kern="0" cap="none" spc="0" normalizeH="0" baseline="0" noProof="0" dirty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Μέγ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ρυθμός μετάδοσης =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log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(1+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S/N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 bps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&lt;-&gt;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endParaRPr lang="el-GR" sz="3200" i="1" kern="0" dirty="0" smtClean="0">
              <a:solidFill>
                <a:srgbClr val="161616"/>
              </a:solidFill>
              <a:latin typeface="Calibri" panose="020F0502020204030204" pitchFamily="34" charset="0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r>
              <a:rPr lang="en-US" sz="3200" i="1" kern="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(10log</a:t>
            </a:r>
            <a:r>
              <a:rPr lang="en-US" sz="3200" i="1" kern="0" baseline="-250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10</a:t>
            </a:r>
            <a:r>
              <a:rPr lang="en-US" sz="3200" i="1" kern="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S/N=40dB &lt;-&gt; S/N=10000)</a:t>
            </a:r>
            <a:endParaRPr kumimoji="0" lang="el-GR" sz="3200" b="0" i="1" u="none" strike="noStrike" kern="0" cap="none" spc="0" normalizeH="0" baseline="0" noProof="0" dirty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Μέγ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ρυθμός μετάδοσης =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1.000.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000 *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log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(1+10000) = ~13.000.000 bps</a:t>
            </a: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Μεσα μεταδοσησ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DCDE4-A2CB-4978-B505-1724DFF9556C}" type="slidenum">
              <a:rPr lang="el-GR" altLang="el-GR" smtClean="0"/>
              <a:pPr>
                <a:defRPr/>
              </a:pPr>
              <a:t>24</a:t>
            </a:fld>
            <a:endParaRPr lang="el-GR" altLang="el-G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διαύλων επικοινωνίας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96544"/>
          </a:xfrm>
        </p:spPr>
        <p:txBody>
          <a:bodyPr/>
          <a:lstStyle/>
          <a:p>
            <a:r>
              <a:rPr lang="el-GR" dirty="0" smtClean="0"/>
              <a:t>Μονόδρομη επικοινωνία </a:t>
            </a:r>
            <a:r>
              <a:rPr lang="en-US" dirty="0" smtClean="0"/>
              <a:t>(Simplex)</a:t>
            </a:r>
          </a:p>
          <a:p>
            <a:pPr lvl="1"/>
            <a:r>
              <a:rPr lang="el-GR" dirty="0" smtClean="0"/>
              <a:t>Μόνο ο Α στέλνει δεδομένα στον Β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Αμφίδρομη εναλλασσόμενη επικοινωνία (</a:t>
            </a:r>
            <a:r>
              <a:rPr lang="en-US" dirty="0" smtClean="0"/>
              <a:t>Half-Duplex)</a:t>
            </a:r>
            <a:endParaRPr lang="el-GR" dirty="0" smtClean="0"/>
          </a:p>
          <a:p>
            <a:pPr lvl="1"/>
            <a:r>
              <a:rPr lang="el-GR" dirty="0" smtClean="0"/>
              <a:t>Επικοινωνία και προς τις δύο κατευθύνσεις αλλά όχι ταυτόχρονα</a:t>
            </a:r>
          </a:p>
          <a:p>
            <a:r>
              <a:rPr lang="el-GR" dirty="0" smtClean="0"/>
              <a:t>Αμφίδρομη ταυτόχρονη επικοινωνία (</a:t>
            </a:r>
            <a:r>
              <a:rPr lang="en-US" dirty="0" smtClean="0"/>
              <a:t>Full-duplex)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25</a:t>
            </a:fld>
            <a:endParaRPr lang="el-GR" altLang="el-GR" dirty="0"/>
          </a:p>
        </p:txBody>
      </p:sp>
      <p:pic>
        <p:nvPicPr>
          <p:cNvPr id="27651" name="Picture 3" descr="μονόδρομη επικοινωνί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24384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 descr="Επικοινωνία και προς τις δύο κατευθύνσεις αλλά όχι ταυτόχρονα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0150" y="4509120"/>
            <a:ext cx="2432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 descr="αμφίδρομη επικοινωνί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661248"/>
            <a:ext cx="2432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Διαύλων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Εκπομπή (ραδιοφωνική, τηλεοπτική)</a:t>
            </a:r>
          </a:p>
          <a:p>
            <a:r>
              <a:rPr lang="el-GR" dirty="0" smtClean="0"/>
              <a:t>Ασύρματος, </a:t>
            </a:r>
            <a:r>
              <a:rPr lang="en-US" dirty="0" smtClean="0"/>
              <a:t>walkie-talkie (</a:t>
            </a:r>
            <a:r>
              <a:rPr lang="el-GR" dirty="0" smtClean="0"/>
              <a:t>ασύρματοι πομπο-δέκτες)</a:t>
            </a:r>
          </a:p>
          <a:p>
            <a:r>
              <a:rPr lang="el-GR" dirty="0" smtClean="0"/>
              <a:t>Τηλέφωνο, δίκτυα υπολογιστών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26</a:t>
            </a:fld>
            <a:endParaRPr lang="el-GR" alt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Κατευθυνόμενα μέσα μετάδοσης</a:t>
            </a:r>
            <a:endParaRPr 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Ομαδοποίηση μέσων μετάδοσης σε δύο κατηγορίες</a:t>
            </a:r>
          </a:p>
          <a:p>
            <a:pPr lvl="1" eaLnBrk="1" hangingPunct="1"/>
            <a:r>
              <a:rPr lang="el-GR" dirty="0" smtClean="0"/>
              <a:t>Κατευθυνόμενα (ενσύρματα): χάλκινα σύρματα, οπτικές ίνες</a:t>
            </a:r>
          </a:p>
          <a:p>
            <a:pPr lvl="1" eaLnBrk="1" hangingPunct="1"/>
            <a:r>
              <a:rPr lang="el-GR" dirty="0" smtClean="0"/>
              <a:t>Μη κατευθυνόμενα (ασύρματα): ραδιοκύματα, ακτίνες λέιζερ στον αέρα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3CFE6E25-9657-47DD-9CBD-5F07BA309396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Σύστροφα ζεύγη (</a:t>
            </a:r>
            <a:r>
              <a:rPr lang="en-US" dirty="0" smtClean="0"/>
              <a:t>twisted pairs)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2349500"/>
            <a:ext cx="8382000" cy="4051300"/>
          </a:xfrm>
        </p:spPr>
        <p:txBody>
          <a:bodyPr/>
          <a:lstStyle/>
          <a:p>
            <a:pPr eaLnBrk="1" hangingPunct="1"/>
            <a:r>
              <a:rPr lang="el-GR" dirty="0" smtClean="0"/>
              <a:t>Ζεύγος μονωμένων χάλκινων συρμάτων</a:t>
            </a:r>
          </a:p>
          <a:p>
            <a:pPr lvl="1" eaLnBrk="1" hangingPunct="1"/>
            <a:r>
              <a:rPr lang="el-GR" dirty="0" smtClean="0"/>
              <a:t>Όταν δεν συστρέφονται σχηματίζουν κεραία</a:t>
            </a:r>
          </a:p>
          <a:p>
            <a:pPr lvl="1" eaLnBrk="1" hangingPunct="1"/>
            <a:r>
              <a:rPr lang="el-GR" dirty="0" smtClean="0"/>
              <a:t>Με τη συστροφή αλληλοακυρώνονται οι εκπομπές</a:t>
            </a:r>
          </a:p>
          <a:p>
            <a:pPr lvl="1" eaLnBrk="1" hangingPunct="1"/>
            <a:r>
              <a:rPr lang="el-GR" dirty="0" smtClean="0"/>
              <a:t>Το εύρος ζώνης εξαρτάται από το πάχος και το μήκος</a:t>
            </a:r>
          </a:p>
          <a:p>
            <a:pPr eaLnBrk="1" hangingPunct="1"/>
            <a:r>
              <a:rPr lang="el-GR" dirty="0" smtClean="0"/>
              <a:t>Χρησιμοποιούνται ευρέως στην τηλεφωνία</a:t>
            </a:r>
          </a:p>
          <a:p>
            <a:pPr lvl="1" eaLnBrk="1" hangingPunct="1"/>
            <a:r>
              <a:rPr lang="el-GR" dirty="0" smtClean="0"/>
              <a:t>Δεν απαιτούν ενισχυτές για αρκετά χιλιόμετρα</a:t>
            </a:r>
          </a:p>
          <a:p>
            <a:pPr lvl="1" eaLnBrk="1" hangingPunct="1"/>
            <a:r>
              <a:rPr lang="el-GR" dirty="0" smtClean="0"/>
              <a:t>Συνήθως πακετάρονται σε δέσμες (π.χ. 25 ζεύγη)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AF20DEDE-FA09-4FB4-94B1-6C0FDC766F3A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pic>
        <p:nvPicPr>
          <p:cNvPr id="23558" name="Picture 7" descr="02-03.jpg σύστροφα ζεύγ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412875"/>
            <a:ext cx="2566988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Σύστροφα ζεύγη (</a:t>
            </a:r>
            <a:r>
              <a:rPr lang="en-US" dirty="0" smtClean="0"/>
              <a:t>2)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382000" cy="4051300"/>
          </a:xfrm>
        </p:spPr>
        <p:txBody>
          <a:bodyPr/>
          <a:lstStyle/>
          <a:p>
            <a:pPr eaLnBrk="1" hangingPunct="1"/>
            <a:r>
              <a:rPr lang="el-GR" dirty="0" smtClean="0"/>
              <a:t>Αθωράκιστα σύστροφα ζεύγη (</a:t>
            </a:r>
            <a:r>
              <a:rPr lang="en-US" dirty="0" smtClean="0"/>
              <a:t>UTP, Unshielded Twisted Pairs)</a:t>
            </a:r>
          </a:p>
          <a:p>
            <a:pPr lvl="1" eaLnBrk="1" hangingPunct="1"/>
            <a:r>
              <a:rPr lang="el-GR" dirty="0" smtClean="0"/>
              <a:t>Τηλεφωνία: ένα ζεύγος ανά γραμμή</a:t>
            </a:r>
          </a:p>
          <a:p>
            <a:pPr lvl="1" eaLnBrk="1" hangingPunct="1"/>
            <a:r>
              <a:rPr lang="el-GR" dirty="0" smtClean="0"/>
              <a:t>Υπολογιστές: τέσσερα ζεύγη με κοινό περίβλημα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</a:t>
            </a:r>
            <a:r>
              <a:rPr lang="en-US" dirty="0" smtClean="0"/>
              <a:t>2</a:t>
            </a:r>
            <a:r>
              <a:rPr lang="el-GR" dirty="0" smtClean="0"/>
              <a:t>-</a:t>
            </a:r>
            <a:fld id="{AF20DEDE-FA09-4FB4-94B1-6C0FDC766F3A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pic>
        <p:nvPicPr>
          <p:cNvPr id="28674" name="Picture 2" descr="σύστροφα ζεύγ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789040"/>
            <a:ext cx="33353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Ταλάντωση – Περιοδική κίνηση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772123"/>
                </a:solidFill>
              </a:rPr>
              <a:t>Περιοδική κίνηση</a:t>
            </a:r>
            <a:r>
              <a:rPr lang="el-GR" dirty="0" smtClean="0"/>
              <a:t>: κίνηση που επαναλαμβάνεται πανομοιότυπα μετά από κάποιο χρόνο</a:t>
            </a:r>
          </a:p>
          <a:p>
            <a:r>
              <a:rPr lang="el-GR" b="1" dirty="0" smtClean="0">
                <a:solidFill>
                  <a:srgbClr val="772123"/>
                </a:solidFill>
              </a:rPr>
              <a:t>Ταλάντωση</a:t>
            </a:r>
            <a:r>
              <a:rPr lang="el-GR" dirty="0" smtClean="0"/>
              <a:t>: η περιοδική κίνηση που κάνει ένα σώμα γύρω από τη θέση ισορροπίας του</a:t>
            </a:r>
          </a:p>
          <a:p>
            <a:r>
              <a:rPr lang="el-GR" dirty="0" smtClean="0"/>
              <a:t>Μία </a:t>
            </a:r>
            <a:r>
              <a:rPr lang="en-US" dirty="0" smtClean="0"/>
              <a:t>“</a:t>
            </a:r>
            <a:r>
              <a:rPr lang="el-GR" dirty="0" smtClean="0"/>
              <a:t>διαταραχή</a:t>
            </a:r>
            <a:r>
              <a:rPr lang="en-US" dirty="0" smtClean="0"/>
              <a:t>”</a:t>
            </a:r>
            <a:r>
              <a:rPr lang="el-GR" dirty="0" smtClean="0"/>
              <a:t> που μεταδίδεται μέσα από ένα ελαστικό μέσο λέγεται </a:t>
            </a:r>
            <a:r>
              <a:rPr lang="el-GR" b="1" dirty="0" smtClean="0">
                <a:solidFill>
                  <a:srgbClr val="772123"/>
                </a:solidFill>
              </a:rPr>
              <a:t>κύμα</a:t>
            </a:r>
            <a:r>
              <a:rPr lang="el-GR" dirty="0" smtClean="0"/>
              <a:t> (</a:t>
            </a:r>
            <a:r>
              <a:rPr lang="el-GR" sz="2400" i="1" dirty="0" smtClean="0"/>
              <a:t>Κατά τη μετάδοση ενός κύματος δεν μεταφέρεται ύλη, αλλά τα υλικά σημεία του ελαστικού μέσου, </a:t>
            </a:r>
            <a:r>
              <a:rPr lang="el-GR" sz="2400" i="1" dirty="0" smtClean="0">
                <a:solidFill>
                  <a:srgbClr val="C00000"/>
                </a:solidFill>
              </a:rPr>
              <a:t>ταλαντώνονται</a:t>
            </a:r>
            <a:r>
              <a:rPr lang="el-GR" sz="2400" i="1" dirty="0" smtClean="0"/>
              <a:t> γύρω από τη θέση ισορροπίας τους και οι ταλαντώσεις μεταφέρονται από το ένα σημείο στο άλλο.)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</a:t>
            </a:fld>
            <a:endParaRPr lang="el-GR" altLang="el-G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Σύστροφα ζεύγη</a:t>
            </a:r>
            <a:r>
              <a:rPr lang="en-US" dirty="0" smtClean="0"/>
              <a:t> (3)</a:t>
            </a:r>
            <a:endParaRPr 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Χρήση </a:t>
            </a:r>
            <a:r>
              <a:rPr lang="en-US" dirty="0" smtClean="0"/>
              <a:t>UTP</a:t>
            </a:r>
            <a:r>
              <a:rPr lang="el-GR" dirty="0" smtClean="0"/>
              <a:t> στη δικτύωση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Περισσότερες περιστροφές: καλύτερη ποιότητα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Cat 3:</a:t>
            </a:r>
            <a:r>
              <a:rPr lang="el-GR" dirty="0" smtClean="0">
                <a:ea typeface="+mn-ea"/>
                <a:cs typeface="+mn-cs"/>
              </a:rPr>
              <a:t> παλιότερο πρότυπο για 10 </a:t>
            </a:r>
            <a:r>
              <a:rPr lang="en-US" dirty="0" smtClean="0">
                <a:ea typeface="+mn-ea"/>
                <a:cs typeface="+mn-cs"/>
              </a:rPr>
              <a:t>Mbps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Cat 5</a:t>
            </a:r>
            <a:r>
              <a:rPr lang="el-GR" dirty="0" smtClean="0">
                <a:ea typeface="+mn-ea"/>
                <a:cs typeface="+mn-cs"/>
              </a:rPr>
              <a:t>: κατάλληλο για 100 </a:t>
            </a:r>
            <a:r>
              <a:rPr lang="en-US" dirty="0" smtClean="0">
                <a:ea typeface="+mn-ea"/>
                <a:cs typeface="+mn-cs"/>
              </a:rPr>
              <a:t>Mbps</a:t>
            </a:r>
            <a:r>
              <a:rPr lang="el-GR" dirty="0" smtClean="0">
                <a:ea typeface="+mn-ea"/>
                <a:cs typeface="+mn-cs"/>
              </a:rPr>
              <a:t> και 1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Gbps</a:t>
            </a:r>
            <a:endParaRPr lang="el-GR" dirty="0" smtClean="0">
              <a:ea typeface="+mn-ea"/>
              <a:cs typeface="+mn-cs"/>
            </a:endParaRPr>
          </a:p>
          <a:p>
            <a:pPr lvl="2">
              <a:defRPr/>
            </a:pPr>
            <a:r>
              <a:rPr lang="el-GR" dirty="0" smtClean="0">
                <a:ea typeface="+mn-ea"/>
                <a:cs typeface="+mn-cs"/>
              </a:rPr>
              <a:t>Στα 100</a:t>
            </a:r>
            <a:r>
              <a:rPr lang="en-US" dirty="0" smtClean="0">
                <a:ea typeface="+mn-ea"/>
                <a:cs typeface="+mn-cs"/>
              </a:rPr>
              <a:t> Mbps</a:t>
            </a:r>
            <a:r>
              <a:rPr lang="el-GR" dirty="0" smtClean="0">
                <a:ea typeface="+mn-ea"/>
                <a:cs typeface="+mn-cs"/>
              </a:rPr>
              <a:t> χρησιμοποιούνται δύο ζεύγη </a:t>
            </a:r>
            <a:r>
              <a:rPr lang="el-GR" dirty="0" err="1" smtClean="0">
                <a:ea typeface="+mn-ea"/>
                <a:cs typeface="+mn-cs"/>
              </a:rPr>
              <a:t>μονόδρομα</a:t>
            </a:r>
            <a:endParaRPr lang="el-GR" dirty="0" smtClean="0">
              <a:ea typeface="+mn-ea"/>
              <a:cs typeface="+mn-cs"/>
            </a:endParaRPr>
          </a:p>
          <a:p>
            <a:pPr lvl="2">
              <a:defRPr/>
            </a:pPr>
            <a:r>
              <a:rPr lang="el-GR" dirty="0" smtClean="0">
                <a:ea typeface="+mn-ea"/>
                <a:cs typeface="+mn-cs"/>
              </a:rPr>
              <a:t>Στο 1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Gbps</a:t>
            </a:r>
            <a:r>
              <a:rPr lang="el-GR" dirty="0" smtClean="0">
                <a:ea typeface="+mn-ea"/>
                <a:cs typeface="+mn-cs"/>
              </a:rPr>
              <a:t> χρησιμοποιούνται όλα τα ζεύγη αμφίδρομα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Cat 6:</a:t>
            </a:r>
            <a:r>
              <a:rPr lang="el-GR" dirty="0" smtClean="0">
                <a:ea typeface="+mn-ea"/>
                <a:cs typeface="+mn-cs"/>
              </a:rPr>
              <a:t> κατάλληλο για 10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Gbps</a:t>
            </a:r>
            <a:endParaRPr lang="el-GR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l-GR" dirty="0" smtClean="0"/>
              <a:t>Θωρακισμένα σύστροφα ζεύγη (</a:t>
            </a:r>
            <a:r>
              <a:rPr lang="en-US" dirty="0" smtClean="0"/>
              <a:t>STP, Shielded)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Καλώδια </a:t>
            </a:r>
            <a:r>
              <a:rPr lang="en-US" dirty="0" smtClean="0">
                <a:ea typeface="+mn-ea"/>
                <a:cs typeface="+mn-cs"/>
              </a:rPr>
              <a:t>Cat 7</a:t>
            </a:r>
            <a:r>
              <a:rPr lang="el-GR" dirty="0" smtClean="0">
                <a:ea typeface="+mn-ea"/>
                <a:cs typeface="+mn-cs"/>
              </a:rPr>
              <a:t> για πολύ υψηλές ταχύτητες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3857C3C3-71A9-4CCE-B645-73FF934791C3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www.nanhua.info/upfiles/CAT7.jpg UTP C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455761"/>
            <a:ext cx="5715000" cy="47815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068960"/>
            <a:ext cx="1728192" cy="504056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UTP Cat 5</a:t>
            </a:r>
            <a:endParaRPr lang="el-G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31</a:t>
            </a:fld>
            <a:endParaRPr lang="el-GR" altLang="el-GR"/>
          </a:p>
        </p:txBody>
      </p:sp>
      <p:pic>
        <p:nvPicPr>
          <p:cNvPr id="29698" name="Picture 2" descr="http://3.bp.blogspot.com/-gs4Eg5lUVHs/TZjkD0IJJwI/AAAAAAAAAJA/8Cg4ej-oN_I/s400/utp7gt.jpg UTP C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1905000" cy="1257301"/>
          </a:xfrm>
          <a:prstGeom prst="rect">
            <a:avLst/>
          </a:prstGeom>
          <a:noFill/>
        </p:spPr>
      </p:pic>
      <p:pic>
        <p:nvPicPr>
          <p:cNvPr id="29700" name="Picture 4" descr="http://i.ebayimg.com/00/s/NzAwWDcwMA==/z/23oAAOxyzxJR7GN4/$%28KGrHqJ,%21lQFHNYIzqHlBR7GN3t4m%21%7E%7E60_35.JPG UTP C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67844"/>
            <a:ext cx="2857500" cy="285750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1560" y="5877272"/>
            <a:ext cx="172819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UTP Cat 6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076056" y="4869160"/>
            <a:ext cx="172819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UTP Cat 7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Ομοαξονικά καλώδια</a:t>
            </a:r>
            <a:r>
              <a:rPr lang="en-US" dirty="0" smtClean="0"/>
              <a:t> (coaxial)</a:t>
            </a: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3068960"/>
            <a:ext cx="8382000" cy="3331840"/>
          </a:xfrm>
        </p:spPr>
        <p:txBody>
          <a:bodyPr/>
          <a:lstStyle/>
          <a:p>
            <a:pPr eaLnBrk="1" hangingPunct="1"/>
            <a:r>
              <a:rPr lang="el-GR" dirty="0" smtClean="0"/>
              <a:t>Καλύτερη θωράκιση από τα σύστροφα ζεύγη</a:t>
            </a:r>
          </a:p>
          <a:p>
            <a:pPr lvl="1" eaLnBrk="1" hangingPunct="1"/>
            <a:r>
              <a:rPr lang="el-GR" dirty="0" smtClean="0"/>
              <a:t>Μεγαλύτερες αποστάσεις και υψηλότερες ταχύτητες</a:t>
            </a:r>
          </a:p>
          <a:p>
            <a:pPr lvl="1" eaLnBrk="1" hangingPunct="1"/>
            <a:r>
              <a:rPr lang="el-GR" dirty="0" smtClean="0"/>
              <a:t>Χάλκινος πυρήνας και αγωγός σε μορφή πλέγματος</a:t>
            </a:r>
          </a:p>
          <a:p>
            <a:pPr lvl="1" eaLnBrk="1" hangingPunct="1"/>
            <a:r>
              <a:rPr lang="el-GR" dirty="0" smtClean="0"/>
              <a:t>Μόνωση εσωτερικά και εξωτερικά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29A9492F-C75A-478B-B5B3-6E0B6229B2A7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pic>
        <p:nvPicPr>
          <p:cNvPr id="25606" name="Picture 6" descr="02-04.jpg coaxial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782878" cy="144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http://www.e-mobile.gr/images/detailed/23/rg213.jpg coax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9"/>
            <a:ext cx="5378547" cy="3528392"/>
          </a:xfrm>
          <a:prstGeom prst="rect">
            <a:avLst/>
          </a:prstGeom>
          <a:noFill/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Ομοαξονικά καλώδια</a:t>
            </a:r>
            <a:r>
              <a:rPr lang="en-US" dirty="0" smtClean="0"/>
              <a:t> (2)</a:t>
            </a: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635896" y="1465312"/>
            <a:ext cx="5364088" cy="5060032"/>
          </a:xfrm>
        </p:spPr>
        <p:txBody>
          <a:bodyPr/>
          <a:lstStyle/>
          <a:p>
            <a:pPr eaLnBrk="1" hangingPunct="1"/>
            <a:r>
              <a:rPr lang="el-GR" dirty="0" smtClean="0"/>
              <a:t>Τύποι ομοαξονικών καλωδίων</a:t>
            </a:r>
          </a:p>
          <a:p>
            <a:pPr lvl="1" eaLnBrk="1" hangingPunct="1"/>
            <a:r>
              <a:rPr lang="el-GR" dirty="0" smtClean="0"/>
              <a:t>50 </a:t>
            </a:r>
            <a:r>
              <a:rPr lang="en-US" dirty="0" smtClean="0"/>
              <a:t>ohm</a:t>
            </a:r>
            <a:r>
              <a:rPr lang="el-GR" dirty="0" smtClean="0"/>
              <a:t>: χρήση για ψηφιακή επικοινωνία</a:t>
            </a:r>
          </a:p>
          <a:p>
            <a:pPr lvl="2" eaLnBrk="1" hangingPunct="1"/>
            <a:r>
              <a:rPr lang="el-GR" dirty="0" smtClean="0"/>
              <a:t>Χρησιμοποιείται στο «κλασικό» </a:t>
            </a:r>
            <a:r>
              <a:rPr lang="en-US" dirty="0" smtClean="0"/>
              <a:t>Ethernet</a:t>
            </a:r>
            <a:endParaRPr lang="el-GR" dirty="0" smtClean="0"/>
          </a:p>
          <a:p>
            <a:pPr lvl="1" eaLnBrk="1" hangingPunct="1"/>
            <a:r>
              <a:rPr lang="en-US" dirty="0" smtClean="0"/>
              <a:t>75 ohm:</a:t>
            </a:r>
            <a:r>
              <a:rPr lang="el-GR" dirty="0" smtClean="0"/>
              <a:t> χρήση για τηλεόραση</a:t>
            </a:r>
          </a:p>
          <a:p>
            <a:pPr lvl="2" eaLnBrk="1" hangingPunct="1"/>
            <a:r>
              <a:rPr lang="el-GR" dirty="0" smtClean="0"/>
              <a:t>Χρησιμοποιείται και στα καλωδιακά μόντεμ</a:t>
            </a:r>
          </a:p>
          <a:p>
            <a:pPr lvl="2" eaLnBrk="1" hangingPunct="1"/>
            <a:r>
              <a:rPr lang="el-GR" dirty="0" smtClean="0"/>
              <a:t>Πιο συνηθισμένο πια από τα </a:t>
            </a:r>
            <a:r>
              <a:rPr lang="en-US" dirty="0" smtClean="0"/>
              <a:t>50 ohm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29A9492F-C75A-478B-B5B3-6E0B6229B2A7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Ηλεκτρικά καλώδια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429000"/>
            <a:ext cx="8583488" cy="29718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Μειονεκτήματα ηλεκτρικών καλωδίων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Είναι φτιαγμένα για χαμηλές συχνότητες (50-60</a:t>
            </a:r>
            <a:r>
              <a:rPr lang="en-US" dirty="0" smtClean="0">
                <a:ea typeface="+mn-ea"/>
                <a:cs typeface="+mn-cs"/>
              </a:rPr>
              <a:t> Hz)</a:t>
            </a:r>
            <a:endParaRPr lang="el-GR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Οι ιδιότητές τους διαφέρουν από σπίτι σε σπίτι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Η συμπεριφορά τους αλλάζει ανάλογα με τις συσκευές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Δεν είναι σύστροφα άρα παράγουν ακτινοβολία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7EEDDEF5-674A-4E92-85D7-E766347E2242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pic>
        <p:nvPicPr>
          <p:cNvPr id="26630" name="Picture 6" descr="02-05.jpg ηλεκτρικά καλώδια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727866" cy="194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http://content.hwigroup.net/images/products/xl/165755/asus_homeplug_av_500mbps_powerline_adapter_plx52p.jpg ηλεκτρικά καλώδ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429000"/>
            <a:ext cx="4801186" cy="2952328"/>
          </a:xfrm>
          <a:prstGeom prst="rect">
            <a:avLst/>
          </a:prstGeom>
          <a:noFill/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Ηλεκτρικά καλώδια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763000" cy="513204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Χρήση για επικοινωνία μέσα στο σπίτι</a:t>
            </a:r>
          </a:p>
          <a:p>
            <a:pPr lvl="1">
              <a:defRPr/>
            </a:pPr>
            <a:r>
              <a:rPr lang="el-GR" dirty="0" smtClean="0"/>
              <a:t>Οι συσκευές είναι ήδη συνδεδεμένες στο ρεύμα</a:t>
            </a:r>
          </a:p>
          <a:p>
            <a:pPr lvl="1">
              <a:defRPr/>
            </a:pPr>
            <a:r>
              <a:rPr lang="el-GR" dirty="0" smtClean="0"/>
              <a:t>Μετάδοση σήματος παράλληλα με το ρεύμα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Χρειάζονται ειδικές μέθοδοι διαμόρφωσης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Ταχύτητες άνω των 100 </a:t>
            </a:r>
            <a:r>
              <a:rPr lang="en-US" dirty="0" smtClean="0">
                <a:ea typeface="+mn-ea"/>
                <a:cs typeface="+mn-cs"/>
              </a:rPr>
              <a:t>Mbps</a:t>
            </a:r>
            <a:r>
              <a:rPr lang="el-GR" dirty="0" smtClean="0">
                <a:ea typeface="+mn-ea"/>
                <a:cs typeface="+mn-cs"/>
              </a:rPr>
              <a:t> είναι εφικτές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7EEDDEF5-674A-4E92-85D7-E766347E2242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259632" y="5229200"/>
            <a:ext cx="273630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PowerLine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adapters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Οπτικές ίνες</a:t>
            </a:r>
            <a:r>
              <a:rPr lang="en-US" dirty="0" smtClean="0"/>
              <a:t> (Fiber Optics)</a:t>
            </a: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712968" cy="513204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Στοιχεία συστημάτων οπτικής μετάδοσης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Πηγή φωτός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Μέσο μετάδοσης: οπτική ίνα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Ανιχνευτής φωτός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Παλμός φωτός: 1, απουσία φωτός: 0</a:t>
            </a:r>
            <a:endParaRPr lang="en-US" dirty="0" smtClean="0"/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Οπτικές ίνες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Λεπτές ίνες γυαλιού με πλαστικό περίβλημα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Όταν το φως αλλάζει μέσο διαθλάται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Η γωνία εξαρτάται από τους δείκτες διάθλασης των μέσων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Επιλέγοντας τα κατάλληλα υλικά το φως μένει μέσα στην ίνα</a:t>
            </a:r>
          </a:p>
          <a:p>
            <a:pPr eaLnBrk="1" hangingPunct="1"/>
            <a:endParaRPr lang="el-GR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25F76BB9-09A6-47F1-A612-7DA9FBDC043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http://www.belkin.com/images/product/F2F902L0/372.jpg οπτικές ίνε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140968"/>
            <a:ext cx="3543300" cy="3543300"/>
          </a:xfrm>
          <a:prstGeom prst="rect">
            <a:avLst/>
          </a:prstGeom>
          <a:noFill/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Οπτικές ίνες</a:t>
            </a:r>
            <a:r>
              <a:rPr lang="en-US" dirty="0" smtClean="0"/>
              <a:t> (2)</a:t>
            </a: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3501008"/>
            <a:ext cx="8382000" cy="2899792"/>
          </a:xfrm>
        </p:spPr>
        <p:txBody>
          <a:bodyPr/>
          <a:lstStyle/>
          <a:p>
            <a:pPr eaLnBrk="1" hangingPunct="1"/>
            <a:r>
              <a:rPr lang="el-GR" dirty="0" smtClean="0"/>
              <a:t>Πυρήνας: μεταφέρει τις οπτικές ίνες</a:t>
            </a:r>
          </a:p>
          <a:p>
            <a:pPr eaLnBrk="1" hangingPunct="1"/>
            <a:r>
              <a:rPr lang="el-GR" dirty="0" smtClean="0"/>
              <a:t>Μανδύας: οδηγεί το φως πάλι στον πυρήνα</a:t>
            </a:r>
          </a:p>
          <a:p>
            <a:pPr eaLnBrk="1" hangingPunct="1"/>
            <a:r>
              <a:rPr lang="el-GR" dirty="0" smtClean="0"/>
              <a:t>Εξωτερικό προστατευτικό κάλυμμα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25F76BB9-09A6-47F1-A612-7DA9FBDC043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grpSp>
        <p:nvGrpSpPr>
          <p:cNvPr id="102" name="Group 101" descr="οπτικές ίνες"/>
          <p:cNvGrpSpPr/>
          <p:nvPr/>
        </p:nvGrpSpPr>
        <p:grpSpPr>
          <a:xfrm>
            <a:off x="107504" y="1340768"/>
            <a:ext cx="8856984" cy="1872208"/>
            <a:chOff x="268288" y="4306888"/>
            <a:chExt cx="9572625" cy="1914525"/>
          </a:xfrm>
        </p:grpSpPr>
        <p:sp>
          <p:nvSpPr>
            <p:cNvPr id="103" name="Line 20"/>
            <p:cNvSpPr>
              <a:spLocks noChangeShapeType="1"/>
            </p:cNvSpPr>
            <p:nvPr/>
          </p:nvSpPr>
          <p:spPr bwMode="auto">
            <a:xfrm flipV="1">
              <a:off x="392113" y="5122863"/>
              <a:ext cx="3038475" cy="1587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04" name="Line 21"/>
            <p:cNvSpPr>
              <a:spLocks noChangeShapeType="1"/>
            </p:cNvSpPr>
            <p:nvPr/>
          </p:nvSpPr>
          <p:spPr bwMode="auto">
            <a:xfrm flipV="1">
              <a:off x="392113" y="5180013"/>
              <a:ext cx="3038475" cy="1587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05" name="Line 22"/>
            <p:cNvSpPr>
              <a:spLocks noChangeShapeType="1"/>
            </p:cNvSpPr>
            <p:nvPr/>
          </p:nvSpPr>
          <p:spPr bwMode="auto">
            <a:xfrm flipV="1">
              <a:off x="392113" y="5233988"/>
              <a:ext cx="3038475" cy="1587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06" name="Rectangle 23"/>
            <p:cNvSpPr>
              <a:spLocks noChangeArrowheads="1"/>
            </p:cNvSpPr>
            <p:nvPr/>
          </p:nvSpPr>
          <p:spPr bwMode="auto">
            <a:xfrm>
              <a:off x="374650" y="4459288"/>
              <a:ext cx="3071813" cy="96837"/>
            </a:xfrm>
            <a:prstGeom prst="rect">
              <a:avLst/>
            </a:prstGeom>
            <a:solidFill>
              <a:srgbClr val="E2DFC4"/>
            </a:solidFill>
            <a:ln w="9525">
              <a:solidFill>
                <a:srgbClr val="847E4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" name="Rectangle 24"/>
            <p:cNvSpPr>
              <a:spLocks noChangeArrowheads="1"/>
            </p:cNvSpPr>
            <p:nvPr/>
          </p:nvSpPr>
          <p:spPr bwMode="auto">
            <a:xfrm>
              <a:off x="374650" y="5795963"/>
              <a:ext cx="3071813" cy="109537"/>
            </a:xfrm>
            <a:prstGeom prst="rect">
              <a:avLst/>
            </a:prstGeom>
            <a:solidFill>
              <a:srgbClr val="E2DFC4"/>
            </a:solidFill>
            <a:ln w="9525">
              <a:solidFill>
                <a:srgbClr val="847E4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08" name="Group 61"/>
            <p:cNvGrpSpPr>
              <a:grpSpLocks/>
            </p:cNvGrpSpPr>
            <p:nvPr/>
          </p:nvGrpSpPr>
          <p:grpSpPr bwMode="auto">
            <a:xfrm>
              <a:off x="3589338" y="4778375"/>
              <a:ext cx="898525" cy="790575"/>
              <a:chOff x="3189" y="2486"/>
              <a:chExt cx="566" cy="498"/>
            </a:xfrm>
          </p:grpSpPr>
          <p:sp>
            <p:nvSpPr>
              <p:cNvPr id="187" name="Freeform 7"/>
              <p:cNvSpPr>
                <a:spLocks/>
              </p:cNvSpPr>
              <p:nvPr/>
            </p:nvSpPr>
            <p:spPr bwMode="auto">
              <a:xfrm>
                <a:off x="3190" y="2486"/>
                <a:ext cx="565" cy="247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8" name="Freeform 8"/>
              <p:cNvSpPr>
                <a:spLocks/>
              </p:cNvSpPr>
              <p:nvPr/>
            </p:nvSpPr>
            <p:spPr bwMode="auto">
              <a:xfrm flipV="1">
                <a:off x="3190" y="2737"/>
                <a:ext cx="565" cy="247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9" name="Freeform 9"/>
              <p:cNvSpPr>
                <a:spLocks/>
              </p:cNvSpPr>
              <p:nvPr/>
            </p:nvSpPr>
            <p:spPr bwMode="auto">
              <a:xfrm>
                <a:off x="3189" y="2555"/>
                <a:ext cx="565" cy="173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0" name="Freeform 10"/>
              <p:cNvSpPr>
                <a:spLocks/>
              </p:cNvSpPr>
              <p:nvPr/>
            </p:nvSpPr>
            <p:spPr bwMode="auto">
              <a:xfrm>
                <a:off x="3189" y="2618"/>
                <a:ext cx="565" cy="114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1" name="Freeform 11"/>
              <p:cNvSpPr>
                <a:spLocks/>
              </p:cNvSpPr>
              <p:nvPr/>
            </p:nvSpPr>
            <p:spPr bwMode="auto">
              <a:xfrm>
                <a:off x="3189" y="2683"/>
                <a:ext cx="565" cy="56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2" name="Freeform 12"/>
              <p:cNvSpPr>
                <a:spLocks/>
              </p:cNvSpPr>
              <p:nvPr/>
            </p:nvSpPr>
            <p:spPr bwMode="auto">
              <a:xfrm flipV="1">
                <a:off x="3189" y="2740"/>
                <a:ext cx="565" cy="56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3" name="Freeform 13"/>
              <p:cNvSpPr>
                <a:spLocks/>
              </p:cNvSpPr>
              <p:nvPr/>
            </p:nvSpPr>
            <p:spPr bwMode="auto">
              <a:xfrm flipV="1">
                <a:off x="3189" y="2738"/>
                <a:ext cx="565" cy="114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4" name="Freeform 14"/>
              <p:cNvSpPr>
                <a:spLocks/>
              </p:cNvSpPr>
              <p:nvPr/>
            </p:nvSpPr>
            <p:spPr bwMode="auto">
              <a:xfrm flipV="1">
                <a:off x="3189" y="2743"/>
                <a:ext cx="565" cy="173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9" name="Line 15"/>
            <p:cNvSpPr>
              <a:spLocks noChangeShapeType="1"/>
            </p:cNvSpPr>
            <p:nvPr/>
          </p:nvSpPr>
          <p:spPr bwMode="auto">
            <a:xfrm>
              <a:off x="3589338" y="5173663"/>
              <a:ext cx="3030537" cy="0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590925" y="4556125"/>
              <a:ext cx="396875" cy="1241425"/>
            </a:xfrm>
            <a:custGeom>
              <a:avLst/>
              <a:gdLst/>
              <a:ahLst/>
              <a:cxnLst>
                <a:cxn ang="0">
                  <a:pos x="250" y="782"/>
                </a:cxn>
                <a:cxn ang="0">
                  <a:pos x="143" y="638"/>
                </a:cxn>
                <a:cxn ang="0">
                  <a:pos x="70" y="527"/>
                </a:cxn>
                <a:cxn ang="0">
                  <a:pos x="7" y="383"/>
                </a:cxn>
                <a:cxn ang="0">
                  <a:pos x="110" y="194"/>
                </a:cxn>
                <a:cxn ang="0">
                  <a:pos x="197" y="60"/>
                </a:cxn>
                <a:cxn ang="0">
                  <a:pos x="239" y="0"/>
                </a:cxn>
              </a:cxnLst>
              <a:rect l="0" t="0" r="r" b="b"/>
              <a:pathLst>
                <a:path w="250" h="782">
                  <a:moveTo>
                    <a:pt x="250" y="782"/>
                  </a:moveTo>
                  <a:cubicBezTo>
                    <a:pt x="212" y="733"/>
                    <a:pt x="173" y="680"/>
                    <a:pt x="143" y="638"/>
                  </a:cubicBezTo>
                  <a:cubicBezTo>
                    <a:pt x="113" y="596"/>
                    <a:pt x="93" y="570"/>
                    <a:pt x="70" y="527"/>
                  </a:cubicBezTo>
                  <a:cubicBezTo>
                    <a:pt x="47" y="484"/>
                    <a:pt x="0" y="438"/>
                    <a:pt x="7" y="383"/>
                  </a:cubicBezTo>
                  <a:cubicBezTo>
                    <a:pt x="14" y="328"/>
                    <a:pt x="78" y="248"/>
                    <a:pt x="110" y="194"/>
                  </a:cubicBezTo>
                  <a:cubicBezTo>
                    <a:pt x="142" y="140"/>
                    <a:pt x="176" y="92"/>
                    <a:pt x="197" y="60"/>
                  </a:cubicBezTo>
                  <a:cubicBezTo>
                    <a:pt x="218" y="28"/>
                    <a:pt x="230" y="12"/>
                    <a:pt x="239" y="0"/>
                  </a:cubicBezTo>
                </a:path>
              </a:pathLst>
            </a:cu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587750" y="4556125"/>
              <a:ext cx="268288" cy="1241425"/>
            </a:xfrm>
            <a:custGeom>
              <a:avLst/>
              <a:gdLst/>
              <a:ahLst/>
              <a:cxnLst>
                <a:cxn ang="0">
                  <a:pos x="250" y="782"/>
                </a:cxn>
                <a:cxn ang="0">
                  <a:pos x="143" y="638"/>
                </a:cxn>
                <a:cxn ang="0">
                  <a:pos x="70" y="527"/>
                </a:cxn>
                <a:cxn ang="0">
                  <a:pos x="7" y="383"/>
                </a:cxn>
                <a:cxn ang="0">
                  <a:pos x="110" y="194"/>
                </a:cxn>
                <a:cxn ang="0">
                  <a:pos x="197" y="60"/>
                </a:cxn>
                <a:cxn ang="0">
                  <a:pos x="239" y="0"/>
                </a:cxn>
              </a:cxnLst>
              <a:rect l="0" t="0" r="r" b="b"/>
              <a:pathLst>
                <a:path w="250" h="782">
                  <a:moveTo>
                    <a:pt x="250" y="782"/>
                  </a:moveTo>
                  <a:cubicBezTo>
                    <a:pt x="212" y="733"/>
                    <a:pt x="173" y="680"/>
                    <a:pt x="143" y="638"/>
                  </a:cubicBezTo>
                  <a:cubicBezTo>
                    <a:pt x="113" y="596"/>
                    <a:pt x="93" y="570"/>
                    <a:pt x="70" y="527"/>
                  </a:cubicBezTo>
                  <a:cubicBezTo>
                    <a:pt x="47" y="484"/>
                    <a:pt x="0" y="438"/>
                    <a:pt x="7" y="383"/>
                  </a:cubicBezTo>
                  <a:cubicBezTo>
                    <a:pt x="14" y="328"/>
                    <a:pt x="78" y="248"/>
                    <a:pt x="110" y="194"/>
                  </a:cubicBezTo>
                  <a:cubicBezTo>
                    <a:pt x="142" y="140"/>
                    <a:pt x="176" y="92"/>
                    <a:pt x="197" y="60"/>
                  </a:cubicBezTo>
                  <a:cubicBezTo>
                    <a:pt x="218" y="28"/>
                    <a:pt x="230" y="12"/>
                    <a:pt x="239" y="0"/>
                  </a:cubicBezTo>
                </a:path>
              </a:pathLst>
            </a:cu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3570288" y="4459288"/>
              <a:ext cx="3071812" cy="96837"/>
            </a:xfrm>
            <a:prstGeom prst="rect">
              <a:avLst/>
            </a:prstGeom>
            <a:solidFill>
              <a:srgbClr val="E2DFC4"/>
            </a:solidFill>
            <a:ln w="9525">
              <a:solidFill>
                <a:srgbClr val="847E4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3570288" y="5791200"/>
              <a:ext cx="3071812" cy="123825"/>
            </a:xfrm>
            <a:prstGeom prst="rect">
              <a:avLst/>
            </a:prstGeom>
            <a:solidFill>
              <a:srgbClr val="E2DFC4"/>
            </a:solidFill>
            <a:ln w="9525">
              <a:solidFill>
                <a:srgbClr val="847E4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14" name="Group 62"/>
            <p:cNvGrpSpPr>
              <a:grpSpLocks/>
            </p:cNvGrpSpPr>
            <p:nvPr/>
          </p:nvGrpSpPr>
          <p:grpSpPr bwMode="auto">
            <a:xfrm>
              <a:off x="4459288" y="4778375"/>
              <a:ext cx="898525" cy="790575"/>
              <a:chOff x="3189" y="2486"/>
              <a:chExt cx="566" cy="498"/>
            </a:xfrm>
          </p:grpSpPr>
          <p:sp>
            <p:nvSpPr>
              <p:cNvPr id="179" name="Freeform 63"/>
              <p:cNvSpPr>
                <a:spLocks/>
              </p:cNvSpPr>
              <p:nvPr/>
            </p:nvSpPr>
            <p:spPr bwMode="auto">
              <a:xfrm>
                <a:off x="3190" y="2486"/>
                <a:ext cx="565" cy="247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0" name="Freeform 64"/>
              <p:cNvSpPr>
                <a:spLocks/>
              </p:cNvSpPr>
              <p:nvPr/>
            </p:nvSpPr>
            <p:spPr bwMode="auto">
              <a:xfrm flipV="1">
                <a:off x="3190" y="2737"/>
                <a:ext cx="565" cy="247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1" name="Freeform 65"/>
              <p:cNvSpPr>
                <a:spLocks/>
              </p:cNvSpPr>
              <p:nvPr/>
            </p:nvSpPr>
            <p:spPr bwMode="auto">
              <a:xfrm>
                <a:off x="3189" y="2555"/>
                <a:ext cx="565" cy="173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2" name="Freeform 66"/>
              <p:cNvSpPr>
                <a:spLocks/>
              </p:cNvSpPr>
              <p:nvPr/>
            </p:nvSpPr>
            <p:spPr bwMode="auto">
              <a:xfrm>
                <a:off x="3189" y="2618"/>
                <a:ext cx="565" cy="114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3" name="Freeform 67"/>
              <p:cNvSpPr>
                <a:spLocks/>
              </p:cNvSpPr>
              <p:nvPr/>
            </p:nvSpPr>
            <p:spPr bwMode="auto">
              <a:xfrm>
                <a:off x="3189" y="2683"/>
                <a:ext cx="565" cy="56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" name="Freeform 68"/>
              <p:cNvSpPr>
                <a:spLocks/>
              </p:cNvSpPr>
              <p:nvPr/>
            </p:nvSpPr>
            <p:spPr bwMode="auto">
              <a:xfrm flipV="1">
                <a:off x="3189" y="2740"/>
                <a:ext cx="565" cy="56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" name="Freeform 69"/>
              <p:cNvSpPr>
                <a:spLocks/>
              </p:cNvSpPr>
              <p:nvPr/>
            </p:nvSpPr>
            <p:spPr bwMode="auto">
              <a:xfrm flipV="1">
                <a:off x="3189" y="2738"/>
                <a:ext cx="565" cy="114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6" name="Freeform 70"/>
              <p:cNvSpPr>
                <a:spLocks/>
              </p:cNvSpPr>
              <p:nvPr/>
            </p:nvSpPr>
            <p:spPr bwMode="auto">
              <a:xfrm flipV="1">
                <a:off x="3189" y="2743"/>
                <a:ext cx="565" cy="173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15" name="Group 71"/>
            <p:cNvGrpSpPr>
              <a:grpSpLocks/>
            </p:cNvGrpSpPr>
            <p:nvPr/>
          </p:nvGrpSpPr>
          <p:grpSpPr bwMode="auto">
            <a:xfrm>
              <a:off x="5322888" y="4778375"/>
              <a:ext cx="898525" cy="790575"/>
              <a:chOff x="3189" y="2486"/>
              <a:chExt cx="566" cy="498"/>
            </a:xfrm>
          </p:grpSpPr>
          <p:sp>
            <p:nvSpPr>
              <p:cNvPr id="171" name="Freeform 72"/>
              <p:cNvSpPr>
                <a:spLocks/>
              </p:cNvSpPr>
              <p:nvPr/>
            </p:nvSpPr>
            <p:spPr bwMode="auto">
              <a:xfrm>
                <a:off x="3190" y="2486"/>
                <a:ext cx="565" cy="247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2" name="Freeform 73"/>
              <p:cNvSpPr>
                <a:spLocks/>
              </p:cNvSpPr>
              <p:nvPr/>
            </p:nvSpPr>
            <p:spPr bwMode="auto">
              <a:xfrm flipV="1">
                <a:off x="3190" y="2737"/>
                <a:ext cx="565" cy="247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3" name="Freeform 74"/>
              <p:cNvSpPr>
                <a:spLocks/>
              </p:cNvSpPr>
              <p:nvPr/>
            </p:nvSpPr>
            <p:spPr bwMode="auto">
              <a:xfrm>
                <a:off x="3189" y="2555"/>
                <a:ext cx="565" cy="173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" name="Freeform 75"/>
              <p:cNvSpPr>
                <a:spLocks/>
              </p:cNvSpPr>
              <p:nvPr/>
            </p:nvSpPr>
            <p:spPr bwMode="auto">
              <a:xfrm>
                <a:off x="3189" y="2618"/>
                <a:ext cx="565" cy="114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" name="Freeform 76"/>
              <p:cNvSpPr>
                <a:spLocks/>
              </p:cNvSpPr>
              <p:nvPr/>
            </p:nvSpPr>
            <p:spPr bwMode="auto">
              <a:xfrm>
                <a:off x="3189" y="2683"/>
                <a:ext cx="565" cy="56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6" name="Freeform 77"/>
              <p:cNvSpPr>
                <a:spLocks/>
              </p:cNvSpPr>
              <p:nvPr/>
            </p:nvSpPr>
            <p:spPr bwMode="auto">
              <a:xfrm flipV="1">
                <a:off x="3189" y="2740"/>
                <a:ext cx="565" cy="56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7" name="Freeform 78"/>
              <p:cNvSpPr>
                <a:spLocks/>
              </p:cNvSpPr>
              <p:nvPr/>
            </p:nvSpPr>
            <p:spPr bwMode="auto">
              <a:xfrm flipV="1">
                <a:off x="3189" y="2738"/>
                <a:ext cx="565" cy="114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8" name="Freeform 79"/>
              <p:cNvSpPr>
                <a:spLocks/>
              </p:cNvSpPr>
              <p:nvPr/>
            </p:nvSpPr>
            <p:spPr bwMode="auto">
              <a:xfrm flipV="1">
                <a:off x="3189" y="2743"/>
                <a:ext cx="565" cy="173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16" name="Group 80"/>
            <p:cNvGrpSpPr>
              <a:grpSpLocks/>
            </p:cNvGrpSpPr>
            <p:nvPr/>
          </p:nvGrpSpPr>
          <p:grpSpPr bwMode="auto">
            <a:xfrm>
              <a:off x="6234113" y="4778375"/>
              <a:ext cx="898525" cy="790575"/>
              <a:chOff x="3189" y="2486"/>
              <a:chExt cx="566" cy="498"/>
            </a:xfrm>
          </p:grpSpPr>
          <p:sp>
            <p:nvSpPr>
              <p:cNvPr id="163" name="Freeform 81"/>
              <p:cNvSpPr>
                <a:spLocks/>
              </p:cNvSpPr>
              <p:nvPr/>
            </p:nvSpPr>
            <p:spPr bwMode="auto">
              <a:xfrm>
                <a:off x="3190" y="2486"/>
                <a:ext cx="565" cy="247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" name="Freeform 82"/>
              <p:cNvSpPr>
                <a:spLocks/>
              </p:cNvSpPr>
              <p:nvPr/>
            </p:nvSpPr>
            <p:spPr bwMode="auto">
              <a:xfrm flipV="1">
                <a:off x="3190" y="2737"/>
                <a:ext cx="565" cy="247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5" name="Freeform 83"/>
              <p:cNvSpPr>
                <a:spLocks/>
              </p:cNvSpPr>
              <p:nvPr/>
            </p:nvSpPr>
            <p:spPr bwMode="auto">
              <a:xfrm>
                <a:off x="3189" y="2555"/>
                <a:ext cx="565" cy="173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6" name="Freeform 84"/>
              <p:cNvSpPr>
                <a:spLocks/>
              </p:cNvSpPr>
              <p:nvPr/>
            </p:nvSpPr>
            <p:spPr bwMode="auto">
              <a:xfrm>
                <a:off x="3189" y="2618"/>
                <a:ext cx="565" cy="114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7" name="Freeform 85"/>
              <p:cNvSpPr>
                <a:spLocks/>
              </p:cNvSpPr>
              <p:nvPr/>
            </p:nvSpPr>
            <p:spPr bwMode="auto">
              <a:xfrm>
                <a:off x="3189" y="2683"/>
                <a:ext cx="565" cy="56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8" name="Freeform 86"/>
              <p:cNvSpPr>
                <a:spLocks/>
              </p:cNvSpPr>
              <p:nvPr/>
            </p:nvSpPr>
            <p:spPr bwMode="auto">
              <a:xfrm flipV="1">
                <a:off x="3189" y="2740"/>
                <a:ext cx="565" cy="56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9" name="Freeform 87"/>
              <p:cNvSpPr>
                <a:spLocks/>
              </p:cNvSpPr>
              <p:nvPr/>
            </p:nvSpPr>
            <p:spPr bwMode="auto">
              <a:xfrm flipV="1">
                <a:off x="3189" y="2738"/>
                <a:ext cx="565" cy="114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0" name="Freeform 88"/>
              <p:cNvSpPr>
                <a:spLocks/>
              </p:cNvSpPr>
              <p:nvPr/>
            </p:nvSpPr>
            <p:spPr bwMode="auto">
              <a:xfrm flipV="1">
                <a:off x="3189" y="2743"/>
                <a:ext cx="565" cy="173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275" y="0"/>
                  </a:cxn>
                  <a:cxn ang="0">
                    <a:pos x="555" y="244"/>
                  </a:cxn>
                </a:cxnLst>
                <a:rect l="0" t="0" r="r" b="b"/>
                <a:pathLst>
                  <a:path w="555" h="247">
                    <a:moveTo>
                      <a:pt x="0" y="247"/>
                    </a:moveTo>
                    <a:cubicBezTo>
                      <a:pt x="91" y="123"/>
                      <a:pt x="183" y="0"/>
                      <a:pt x="275" y="0"/>
                    </a:cubicBezTo>
                    <a:cubicBezTo>
                      <a:pt x="367" y="0"/>
                      <a:pt x="461" y="122"/>
                      <a:pt x="555" y="244"/>
                    </a:cubicBezTo>
                  </a:path>
                </a:pathLst>
              </a:custGeom>
              <a:noFill/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17" name="Rectangle 89"/>
            <p:cNvSpPr>
              <a:spLocks noChangeArrowheads="1"/>
            </p:cNvSpPr>
            <p:nvPr/>
          </p:nvSpPr>
          <p:spPr bwMode="auto">
            <a:xfrm>
              <a:off x="6694488" y="4662488"/>
              <a:ext cx="517525" cy="107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8" name="Rectangle 25"/>
            <p:cNvSpPr>
              <a:spLocks noChangeArrowheads="1"/>
            </p:cNvSpPr>
            <p:nvPr/>
          </p:nvSpPr>
          <p:spPr bwMode="auto">
            <a:xfrm>
              <a:off x="6769100" y="5797550"/>
              <a:ext cx="3071813" cy="111125"/>
            </a:xfrm>
            <a:prstGeom prst="rect">
              <a:avLst/>
            </a:prstGeom>
            <a:solidFill>
              <a:srgbClr val="E2DFC4"/>
            </a:solidFill>
            <a:ln w="9525">
              <a:solidFill>
                <a:srgbClr val="847E4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9" name="Line 27"/>
            <p:cNvSpPr>
              <a:spLocks noChangeShapeType="1"/>
            </p:cNvSpPr>
            <p:nvPr/>
          </p:nvSpPr>
          <p:spPr bwMode="auto">
            <a:xfrm>
              <a:off x="6792913" y="5137150"/>
              <a:ext cx="171450" cy="371475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20" name="Line 28"/>
            <p:cNvSpPr>
              <a:spLocks noChangeShapeType="1"/>
            </p:cNvSpPr>
            <p:nvPr/>
          </p:nvSpPr>
          <p:spPr bwMode="auto">
            <a:xfrm>
              <a:off x="6964363" y="5508625"/>
              <a:ext cx="260350" cy="287338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21" name="Line 29"/>
            <p:cNvSpPr>
              <a:spLocks noChangeShapeType="1"/>
            </p:cNvSpPr>
            <p:nvPr/>
          </p:nvSpPr>
          <p:spPr bwMode="auto">
            <a:xfrm>
              <a:off x="6797675" y="5137150"/>
              <a:ext cx="385763" cy="368300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22" name="Line 30"/>
            <p:cNvSpPr>
              <a:spLocks noChangeShapeType="1"/>
            </p:cNvSpPr>
            <p:nvPr/>
          </p:nvSpPr>
          <p:spPr bwMode="auto">
            <a:xfrm>
              <a:off x="7183438" y="5505450"/>
              <a:ext cx="727075" cy="293688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23" name="Line 31"/>
            <p:cNvSpPr>
              <a:spLocks noChangeShapeType="1"/>
            </p:cNvSpPr>
            <p:nvPr/>
          </p:nvSpPr>
          <p:spPr bwMode="auto">
            <a:xfrm>
              <a:off x="6800850" y="5137150"/>
              <a:ext cx="614363" cy="371475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24" name="Line 32"/>
            <p:cNvSpPr>
              <a:spLocks noChangeShapeType="1"/>
            </p:cNvSpPr>
            <p:nvPr/>
          </p:nvSpPr>
          <p:spPr bwMode="auto">
            <a:xfrm flipV="1">
              <a:off x="7448550" y="5146675"/>
              <a:ext cx="692150" cy="361950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25" name="Line 33"/>
            <p:cNvSpPr>
              <a:spLocks noChangeShapeType="1"/>
            </p:cNvSpPr>
            <p:nvPr/>
          </p:nvSpPr>
          <p:spPr bwMode="auto">
            <a:xfrm flipH="1" flipV="1">
              <a:off x="6797675" y="5146675"/>
              <a:ext cx="1138238" cy="361950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26" name="Line 34"/>
            <p:cNvSpPr>
              <a:spLocks noChangeShapeType="1"/>
            </p:cNvSpPr>
            <p:nvPr/>
          </p:nvSpPr>
          <p:spPr bwMode="auto">
            <a:xfrm flipV="1">
              <a:off x="7993063" y="5143500"/>
              <a:ext cx="1103312" cy="365125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27" name="Line 35"/>
            <p:cNvSpPr>
              <a:spLocks noChangeShapeType="1"/>
            </p:cNvSpPr>
            <p:nvPr/>
          </p:nvSpPr>
          <p:spPr bwMode="auto">
            <a:xfrm flipH="1" flipV="1">
              <a:off x="8139113" y="5143500"/>
              <a:ext cx="677862" cy="366713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28" name="Line 36"/>
            <p:cNvSpPr>
              <a:spLocks noChangeShapeType="1"/>
            </p:cNvSpPr>
            <p:nvPr/>
          </p:nvSpPr>
          <p:spPr bwMode="auto">
            <a:xfrm>
              <a:off x="9105900" y="5143500"/>
              <a:ext cx="715963" cy="219075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29" name="Line 37"/>
            <p:cNvSpPr>
              <a:spLocks noChangeShapeType="1"/>
            </p:cNvSpPr>
            <p:nvPr/>
          </p:nvSpPr>
          <p:spPr bwMode="auto">
            <a:xfrm>
              <a:off x="9531350" y="5145088"/>
              <a:ext cx="290513" cy="144462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30" name="Line 38"/>
            <p:cNvSpPr>
              <a:spLocks noChangeShapeType="1"/>
            </p:cNvSpPr>
            <p:nvPr/>
          </p:nvSpPr>
          <p:spPr bwMode="auto">
            <a:xfrm flipV="1">
              <a:off x="8836025" y="5143500"/>
              <a:ext cx="708025" cy="366713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31" name="Line 39"/>
            <p:cNvSpPr>
              <a:spLocks noChangeShapeType="1"/>
            </p:cNvSpPr>
            <p:nvPr/>
          </p:nvSpPr>
          <p:spPr bwMode="auto">
            <a:xfrm flipV="1">
              <a:off x="9729788" y="5481638"/>
              <a:ext cx="104775" cy="28575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32" name="Line 40"/>
            <p:cNvSpPr>
              <a:spLocks noChangeShapeType="1"/>
            </p:cNvSpPr>
            <p:nvPr/>
          </p:nvSpPr>
          <p:spPr bwMode="auto">
            <a:xfrm flipH="1" flipV="1">
              <a:off x="6792913" y="5143500"/>
              <a:ext cx="2720975" cy="365125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33" name="Line 41"/>
            <p:cNvSpPr>
              <a:spLocks noChangeShapeType="1"/>
            </p:cNvSpPr>
            <p:nvPr/>
          </p:nvSpPr>
          <p:spPr bwMode="auto">
            <a:xfrm>
              <a:off x="6796088" y="5508625"/>
              <a:ext cx="3025775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34" name="Line 42"/>
            <p:cNvSpPr>
              <a:spLocks noChangeShapeType="1"/>
            </p:cNvSpPr>
            <p:nvPr/>
          </p:nvSpPr>
          <p:spPr bwMode="auto">
            <a:xfrm>
              <a:off x="6796088" y="5146675"/>
              <a:ext cx="3025775" cy="0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35" name="Line 45"/>
            <p:cNvSpPr>
              <a:spLocks noChangeShapeType="1"/>
            </p:cNvSpPr>
            <p:nvPr/>
          </p:nvSpPr>
          <p:spPr bwMode="auto">
            <a:xfrm flipV="1">
              <a:off x="6792913" y="4789488"/>
              <a:ext cx="171450" cy="371475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36" name="Line 46"/>
            <p:cNvSpPr>
              <a:spLocks noChangeShapeType="1"/>
            </p:cNvSpPr>
            <p:nvPr/>
          </p:nvSpPr>
          <p:spPr bwMode="auto">
            <a:xfrm flipV="1">
              <a:off x="6964363" y="4502150"/>
              <a:ext cx="260350" cy="287338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37" name="Line 47"/>
            <p:cNvSpPr>
              <a:spLocks noChangeShapeType="1"/>
            </p:cNvSpPr>
            <p:nvPr/>
          </p:nvSpPr>
          <p:spPr bwMode="auto">
            <a:xfrm flipV="1">
              <a:off x="6797675" y="4792663"/>
              <a:ext cx="385763" cy="368300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38" name="Line 48"/>
            <p:cNvSpPr>
              <a:spLocks noChangeShapeType="1"/>
            </p:cNvSpPr>
            <p:nvPr/>
          </p:nvSpPr>
          <p:spPr bwMode="auto">
            <a:xfrm flipV="1">
              <a:off x="7183438" y="4498975"/>
              <a:ext cx="727075" cy="293688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39" name="Line 49"/>
            <p:cNvSpPr>
              <a:spLocks noChangeShapeType="1"/>
            </p:cNvSpPr>
            <p:nvPr/>
          </p:nvSpPr>
          <p:spPr bwMode="auto">
            <a:xfrm flipV="1">
              <a:off x="6800850" y="4789488"/>
              <a:ext cx="614363" cy="371475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0" name="Line 50"/>
            <p:cNvSpPr>
              <a:spLocks noChangeShapeType="1"/>
            </p:cNvSpPr>
            <p:nvPr/>
          </p:nvSpPr>
          <p:spPr bwMode="auto">
            <a:xfrm>
              <a:off x="7448550" y="4789488"/>
              <a:ext cx="692150" cy="361950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1" name="Line 51"/>
            <p:cNvSpPr>
              <a:spLocks noChangeShapeType="1"/>
            </p:cNvSpPr>
            <p:nvPr/>
          </p:nvSpPr>
          <p:spPr bwMode="auto">
            <a:xfrm flipH="1">
              <a:off x="6797675" y="4789488"/>
              <a:ext cx="1138238" cy="361950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2" name="Line 52"/>
            <p:cNvSpPr>
              <a:spLocks noChangeShapeType="1"/>
            </p:cNvSpPr>
            <p:nvPr/>
          </p:nvSpPr>
          <p:spPr bwMode="auto">
            <a:xfrm>
              <a:off x="7993063" y="4789488"/>
              <a:ext cx="1103312" cy="365125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" name="Line 53"/>
            <p:cNvSpPr>
              <a:spLocks noChangeShapeType="1"/>
            </p:cNvSpPr>
            <p:nvPr/>
          </p:nvSpPr>
          <p:spPr bwMode="auto">
            <a:xfrm flipH="1">
              <a:off x="8139113" y="4787900"/>
              <a:ext cx="677862" cy="366713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4" name="Line 54"/>
            <p:cNvSpPr>
              <a:spLocks noChangeShapeType="1"/>
            </p:cNvSpPr>
            <p:nvPr/>
          </p:nvSpPr>
          <p:spPr bwMode="auto">
            <a:xfrm flipV="1">
              <a:off x="9105900" y="4935538"/>
              <a:ext cx="715963" cy="219075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5" name="Line 55"/>
            <p:cNvSpPr>
              <a:spLocks noChangeShapeType="1"/>
            </p:cNvSpPr>
            <p:nvPr/>
          </p:nvSpPr>
          <p:spPr bwMode="auto">
            <a:xfrm flipV="1">
              <a:off x="9531350" y="5008563"/>
              <a:ext cx="290513" cy="144462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6" name="Line 56"/>
            <p:cNvSpPr>
              <a:spLocks noChangeShapeType="1"/>
            </p:cNvSpPr>
            <p:nvPr/>
          </p:nvSpPr>
          <p:spPr bwMode="auto">
            <a:xfrm>
              <a:off x="8836025" y="4787900"/>
              <a:ext cx="708025" cy="366713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7" name="Line 57"/>
            <p:cNvSpPr>
              <a:spLocks noChangeShapeType="1"/>
            </p:cNvSpPr>
            <p:nvPr/>
          </p:nvSpPr>
          <p:spPr bwMode="auto">
            <a:xfrm>
              <a:off x="9729788" y="4787900"/>
              <a:ext cx="104775" cy="28575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8" name="Line 58"/>
            <p:cNvSpPr>
              <a:spLocks noChangeShapeType="1"/>
            </p:cNvSpPr>
            <p:nvPr/>
          </p:nvSpPr>
          <p:spPr bwMode="auto">
            <a:xfrm flipH="1">
              <a:off x="6792913" y="4789488"/>
              <a:ext cx="2720975" cy="365125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9" name="Line 59"/>
            <p:cNvSpPr>
              <a:spLocks noChangeShapeType="1"/>
            </p:cNvSpPr>
            <p:nvPr/>
          </p:nvSpPr>
          <p:spPr bwMode="auto">
            <a:xfrm flipV="1">
              <a:off x="6796088" y="4789488"/>
              <a:ext cx="3025775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0" name="Rectangle 26"/>
            <p:cNvSpPr>
              <a:spLocks noChangeArrowheads="1"/>
            </p:cNvSpPr>
            <p:nvPr/>
          </p:nvSpPr>
          <p:spPr bwMode="auto">
            <a:xfrm>
              <a:off x="6769100" y="4459288"/>
              <a:ext cx="3071813" cy="96837"/>
            </a:xfrm>
            <a:prstGeom prst="rect">
              <a:avLst/>
            </a:prstGeom>
            <a:solidFill>
              <a:srgbClr val="E2DFC4"/>
            </a:solidFill>
            <a:ln w="9525">
              <a:solidFill>
                <a:srgbClr val="847E4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1" name="Rectangle 106"/>
            <p:cNvSpPr>
              <a:spLocks noChangeArrowheads="1"/>
            </p:cNvSpPr>
            <p:nvPr/>
          </p:nvSpPr>
          <p:spPr bwMode="auto">
            <a:xfrm>
              <a:off x="3471863" y="5883275"/>
              <a:ext cx="30797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847E42"/>
                  </a:solidFill>
                  <a:latin typeface="Verdana" pitchFamily="34" charset="0"/>
                </a:rPr>
                <a:t>multi mode graded index</a:t>
              </a:r>
              <a:endParaRPr lang="el-GR" sz="1600">
                <a:solidFill>
                  <a:srgbClr val="847E42"/>
                </a:solidFill>
                <a:latin typeface="Verdana" pitchFamily="34" charset="0"/>
              </a:endParaRPr>
            </a:p>
          </p:txBody>
        </p:sp>
        <p:sp>
          <p:nvSpPr>
            <p:cNvPr id="152" name="Rectangle 107"/>
            <p:cNvSpPr>
              <a:spLocks noChangeArrowheads="1"/>
            </p:cNvSpPr>
            <p:nvPr/>
          </p:nvSpPr>
          <p:spPr bwMode="auto">
            <a:xfrm>
              <a:off x="6662738" y="5884863"/>
              <a:ext cx="26558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847E42"/>
                  </a:solidFill>
                  <a:latin typeface="Verdana" pitchFamily="34" charset="0"/>
                </a:rPr>
                <a:t>multi mode step index</a:t>
              </a:r>
              <a:endParaRPr lang="el-GR" sz="1600">
                <a:solidFill>
                  <a:srgbClr val="847E42"/>
                </a:solidFill>
                <a:latin typeface="Verdana" pitchFamily="34" charset="0"/>
              </a:endParaRPr>
            </a:p>
          </p:txBody>
        </p:sp>
        <p:sp>
          <p:nvSpPr>
            <p:cNvPr id="153" name="Rectangle 110"/>
            <p:cNvSpPr>
              <a:spLocks noChangeArrowheads="1"/>
            </p:cNvSpPr>
            <p:nvPr/>
          </p:nvSpPr>
          <p:spPr bwMode="auto">
            <a:xfrm>
              <a:off x="271463" y="5883275"/>
              <a:ext cx="30797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847E42"/>
                  </a:solidFill>
                  <a:latin typeface="Verdana" pitchFamily="34" charset="0"/>
                </a:rPr>
                <a:t>single mode</a:t>
              </a:r>
              <a:endParaRPr lang="el-GR" sz="1600">
                <a:solidFill>
                  <a:srgbClr val="847E42"/>
                </a:solidFill>
                <a:latin typeface="Verdana" pitchFamily="34" charset="0"/>
              </a:endParaRPr>
            </a:p>
          </p:txBody>
        </p:sp>
        <p:sp>
          <p:nvSpPr>
            <p:cNvPr id="154" name="Rectangle 113"/>
            <p:cNvSpPr>
              <a:spLocks noChangeArrowheads="1"/>
            </p:cNvSpPr>
            <p:nvPr/>
          </p:nvSpPr>
          <p:spPr bwMode="auto">
            <a:xfrm>
              <a:off x="2213945" y="5010150"/>
              <a:ext cx="1269032" cy="314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rgbClr val="000000"/>
                  </a:solidFill>
                  <a:latin typeface="Verdana" pitchFamily="34" charset="0"/>
                </a:rPr>
                <a:t>πυρήνας</a:t>
              </a:r>
            </a:p>
          </p:txBody>
        </p:sp>
        <p:sp>
          <p:nvSpPr>
            <p:cNvPr id="155" name="Rectangle 114"/>
            <p:cNvSpPr>
              <a:spLocks noChangeArrowheads="1"/>
            </p:cNvSpPr>
            <p:nvPr/>
          </p:nvSpPr>
          <p:spPr bwMode="auto">
            <a:xfrm>
              <a:off x="277813" y="5253038"/>
              <a:ext cx="1157868" cy="314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rgbClr val="000000"/>
                  </a:solidFill>
                  <a:latin typeface="Verdana" pitchFamily="34" charset="0"/>
                </a:rPr>
                <a:t>μανδύας</a:t>
              </a:r>
            </a:p>
          </p:txBody>
        </p:sp>
        <p:sp>
          <p:nvSpPr>
            <p:cNvPr id="156" name="Rectangle 115"/>
            <p:cNvSpPr>
              <a:spLocks noChangeArrowheads="1"/>
            </p:cNvSpPr>
            <p:nvPr/>
          </p:nvSpPr>
          <p:spPr bwMode="auto">
            <a:xfrm>
              <a:off x="268288" y="4560888"/>
              <a:ext cx="2801744" cy="314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rgbClr val="000000"/>
                  </a:solidFill>
                  <a:latin typeface="Verdana" pitchFamily="34" charset="0"/>
                </a:rPr>
                <a:t>προστατευτικό κάλυμμα</a:t>
              </a:r>
            </a:p>
          </p:txBody>
        </p:sp>
        <p:sp>
          <p:nvSpPr>
            <p:cNvPr id="157" name="Line 116"/>
            <p:cNvSpPr>
              <a:spLocks noChangeShapeType="1"/>
            </p:cNvSpPr>
            <p:nvPr/>
          </p:nvSpPr>
          <p:spPr bwMode="auto">
            <a:xfrm>
              <a:off x="2505075" y="4716463"/>
              <a:ext cx="6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8" name="Line 117"/>
            <p:cNvSpPr>
              <a:spLocks noChangeShapeType="1"/>
            </p:cNvSpPr>
            <p:nvPr/>
          </p:nvSpPr>
          <p:spPr bwMode="auto">
            <a:xfrm flipV="1">
              <a:off x="2570163" y="4548188"/>
              <a:ext cx="0" cy="160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9" name="Line 118"/>
            <p:cNvSpPr>
              <a:spLocks noChangeShapeType="1"/>
            </p:cNvSpPr>
            <p:nvPr/>
          </p:nvSpPr>
          <p:spPr bwMode="auto">
            <a:xfrm flipV="1">
              <a:off x="1228725" y="5262563"/>
              <a:ext cx="0" cy="158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0" name="Line 119"/>
            <p:cNvSpPr>
              <a:spLocks noChangeShapeType="1"/>
            </p:cNvSpPr>
            <p:nvPr/>
          </p:nvSpPr>
          <p:spPr bwMode="auto">
            <a:xfrm>
              <a:off x="1169988" y="5435600"/>
              <a:ext cx="65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1" name="Line 111"/>
            <p:cNvSpPr>
              <a:spLocks noChangeShapeType="1"/>
            </p:cNvSpPr>
            <p:nvPr/>
          </p:nvSpPr>
          <p:spPr bwMode="auto">
            <a:xfrm>
              <a:off x="3509963" y="4306888"/>
              <a:ext cx="0" cy="1828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2" name="Line 112"/>
            <p:cNvSpPr>
              <a:spLocks noChangeShapeType="1"/>
            </p:cNvSpPr>
            <p:nvPr/>
          </p:nvSpPr>
          <p:spPr bwMode="auto">
            <a:xfrm>
              <a:off x="6723063" y="4306888"/>
              <a:ext cx="4801" cy="176725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Οπτικές ίνες (3)</a:t>
            </a:r>
            <a:endParaRPr lang="en-US" dirty="0" smtClean="0"/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8382000" cy="4988024"/>
          </a:xfrm>
        </p:spPr>
        <p:txBody>
          <a:bodyPr/>
          <a:lstStyle/>
          <a:p>
            <a:pPr eaLnBrk="1" hangingPunct="1"/>
            <a:r>
              <a:rPr lang="el-GR" dirty="0" smtClean="0"/>
              <a:t>Μονότροπες και πολύτροπες ίνες</a:t>
            </a:r>
          </a:p>
          <a:p>
            <a:pPr lvl="1" eaLnBrk="1" hangingPunct="1"/>
            <a:r>
              <a:rPr lang="el-GR" dirty="0" smtClean="0"/>
              <a:t>Σε μια πολύτροπη ίνα έχουμε πολλές ακτίνες ταυτόχρονα</a:t>
            </a:r>
          </a:p>
          <a:p>
            <a:pPr lvl="2" eaLnBrk="1" hangingPunct="1"/>
            <a:r>
              <a:rPr lang="el-GR" dirty="0" smtClean="0"/>
              <a:t>Κάθε ακτίνα αναπηδά σε διαφορετική γωνία (μικρότερες αποστάσεις)</a:t>
            </a:r>
          </a:p>
          <a:p>
            <a:pPr lvl="1" eaLnBrk="1" hangingPunct="1"/>
            <a:r>
              <a:rPr lang="el-GR" dirty="0" smtClean="0"/>
              <a:t>Σε μια μονότροπη ακτίνα έχουμε μία ακτίνα μόνο</a:t>
            </a:r>
          </a:p>
          <a:p>
            <a:pPr lvl="2" eaLnBrk="1" hangingPunct="1"/>
            <a:r>
              <a:rPr lang="el-GR" dirty="0" smtClean="0"/>
              <a:t>Η διάμετρος πρέπει να είναι πολύ μικρή (μεγαλύτερη απόσταση)</a:t>
            </a:r>
          </a:p>
          <a:p>
            <a:pPr eaLnBrk="1" hangingPunct="1"/>
            <a:r>
              <a:rPr lang="el-GR" dirty="0" smtClean="0"/>
              <a:t>Εξασθένηση οπτικών ινών</a:t>
            </a:r>
          </a:p>
          <a:p>
            <a:pPr lvl="1" eaLnBrk="1" hangingPunct="1"/>
            <a:r>
              <a:rPr lang="el-GR" dirty="0" smtClean="0"/>
              <a:t>Εξασθένηση σε </a:t>
            </a:r>
            <a:r>
              <a:rPr lang="en-US" dirty="0" smtClean="0"/>
              <a:t>db = 10</a:t>
            </a:r>
            <a:r>
              <a:rPr lang="el-GR" dirty="0" smtClean="0"/>
              <a:t> </a:t>
            </a:r>
            <a:r>
              <a:rPr lang="en-US" dirty="0" smtClean="0"/>
              <a:t>log</a:t>
            </a:r>
            <a:r>
              <a:rPr lang="en-US" baseline="-25000" dirty="0" smtClean="0"/>
              <a:t>10</a:t>
            </a:r>
            <a:r>
              <a:rPr lang="el-GR" dirty="0" smtClean="0"/>
              <a:t> μεταδιδόμενη / λαμβανόμενη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BF132D83-CC41-485C-9C20-B451822B2DD6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Οπτικές ίνες</a:t>
            </a:r>
            <a:endParaRPr lang="en-US" smtClean="0"/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2780928"/>
            <a:ext cx="8784976" cy="3888432"/>
          </a:xfrm>
        </p:spPr>
        <p:txBody>
          <a:bodyPr/>
          <a:lstStyle/>
          <a:p>
            <a:pPr eaLnBrk="1" hangingPunct="1"/>
            <a:r>
              <a:rPr lang="el-GR" dirty="0" smtClean="0"/>
              <a:t>Καλώδια οπτικών ινών</a:t>
            </a:r>
          </a:p>
          <a:p>
            <a:pPr marL="625475" lvl="1" indent="-265113" eaLnBrk="1" hangingPunct="1"/>
            <a:r>
              <a:rPr lang="el-GR" dirty="0" smtClean="0"/>
              <a:t>Παρόμοια με ομοαξονικά αλλά χωρίς πλέγμα</a:t>
            </a:r>
          </a:p>
          <a:p>
            <a:pPr marL="625475" lvl="1" indent="-265113" eaLnBrk="1" hangingPunct="1"/>
            <a:r>
              <a:rPr lang="el-GR" dirty="0" smtClean="0"/>
              <a:t>Πυρήνας και επικάλυψη από γυαλί, κάλυμμα από πλαστικό</a:t>
            </a:r>
          </a:p>
          <a:p>
            <a:pPr marL="901700" lvl="2" indent="-276225" eaLnBrk="1" hangingPunct="1"/>
            <a:r>
              <a:rPr lang="el-GR" dirty="0" smtClean="0"/>
              <a:t>Ο πυρήνας και η επικάλυψη έχουν διαφορετική σύνθεση</a:t>
            </a:r>
          </a:p>
          <a:p>
            <a:pPr marL="901700" lvl="2" indent="-276225" eaLnBrk="1" hangingPunct="1"/>
            <a:r>
              <a:rPr lang="el-GR" dirty="0" smtClean="0"/>
              <a:t>Οι δείκτες διάθλασης φροντίζουν το φως να μην δραπετεύει</a:t>
            </a:r>
          </a:p>
          <a:p>
            <a:pPr lvl="1" eaLnBrk="1" hangingPunct="1"/>
            <a:r>
              <a:rPr lang="el-GR" dirty="0" smtClean="0"/>
              <a:t>Πυρήνας </a:t>
            </a:r>
            <a:r>
              <a:rPr lang="en-US" dirty="0" smtClean="0"/>
              <a:t>50 micron </a:t>
            </a:r>
            <a:r>
              <a:rPr lang="el-GR" dirty="0" smtClean="0"/>
              <a:t>(πολύτροπες), 8-10 </a:t>
            </a:r>
            <a:r>
              <a:rPr lang="en-US" dirty="0" smtClean="0"/>
              <a:t>micron</a:t>
            </a:r>
            <a:r>
              <a:rPr lang="el-GR" dirty="0" smtClean="0"/>
              <a:t> (μονότροπες)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3FF519E6-8924-4CB9-AE5D-9CC1D1256C9C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pic>
        <p:nvPicPr>
          <p:cNvPr id="29702" name="Picture 6" descr="02-08.jpg οπτικές ίνε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409452"/>
            <a:ext cx="476408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Σήματα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112568"/>
          </a:xfrm>
        </p:spPr>
        <p:txBody>
          <a:bodyPr/>
          <a:lstStyle/>
          <a:p>
            <a:r>
              <a:rPr lang="el-GR" b="1" dirty="0" smtClean="0">
                <a:solidFill>
                  <a:srgbClr val="0070C0"/>
                </a:solidFill>
              </a:rPr>
              <a:t>Δεδομένα</a:t>
            </a:r>
            <a:r>
              <a:rPr lang="el-GR" dirty="0" smtClean="0"/>
              <a:t>: οντότητες που μεταφέρουν πληροφορία</a:t>
            </a:r>
          </a:p>
          <a:p>
            <a:r>
              <a:rPr lang="el-GR" b="1" dirty="0" smtClean="0">
                <a:solidFill>
                  <a:srgbClr val="0070C0"/>
                </a:solidFill>
              </a:rPr>
              <a:t>Σήματα</a:t>
            </a:r>
            <a:r>
              <a:rPr lang="el-GR" dirty="0" smtClean="0"/>
              <a:t>: ηλεκτρική ή ηλεκτρομαγνητική αναπαράσταση δεδομένων</a:t>
            </a:r>
          </a:p>
          <a:p>
            <a:r>
              <a:rPr lang="el-GR" dirty="0" smtClean="0"/>
              <a:t>Αναλογικά – Ψηφιακά</a:t>
            </a:r>
          </a:p>
          <a:p>
            <a:r>
              <a:rPr lang="el-GR" dirty="0" smtClean="0"/>
              <a:t>Περιοδικά – Απεριοδικά</a:t>
            </a:r>
          </a:p>
          <a:p>
            <a:pPr lvl="1"/>
            <a:r>
              <a:rPr lang="el-GR" dirty="0" smtClean="0"/>
              <a:t>Περιοδικά Σήματα, 3 βασικά μεγέθη:</a:t>
            </a:r>
          </a:p>
          <a:p>
            <a:pPr lvl="2"/>
            <a:r>
              <a:rPr lang="el-GR" dirty="0" smtClean="0"/>
              <a:t>Εύρος</a:t>
            </a:r>
          </a:p>
          <a:p>
            <a:pPr lvl="2"/>
            <a:r>
              <a:rPr lang="el-GR" dirty="0" smtClean="0"/>
              <a:t>Συχνότητα</a:t>
            </a:r>
          </a:p>
          <a:p>
            <a:pPr lvl="2"/>
            <a:r>
              <a:rPr lang="el-GR" dirty="0" smtClean="0"/>
              <a:t>Φάση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</a:t>
            </a:fld>
            <a:endParaRPr lang="el-GR" altLang="el-G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Οπτικές ίνες</a:t>
            </a:r>
            <a:endParaRPr lang="en-US" smtClean="0"/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4976" cy="4988024"/>
          </a:xfrm>
        </p:spPr>
        <p:txBody>
          <a:bodyPr/>
          <a:lstStyle/>
          <a:p>
            <a:pPr eaLnBrk="1" hangingPunct="1"/>
            <a:r>
              <a:rPr lang="el-GR" dirty="0" smtClean="0"/>
              <a:t>Πηγές φωτός</a:t>
            </a:r>
          </a:p>
          <a:p>
            <a:pPr lvl="1" eaLnBrk="1" hangingPunct="1"/>
            <a:r>
              <a:rPr lang="el-GR" dirty="0" smtClean="0"/>
              <a:t>Φωτοεκπέμπουσες δίοδοι (</a:t>
            </a:r>
            <a:r>
              <a:rPr lang="en-US" dirty="0" smtClean="0"/>
              <a:t>LED</a:t>
            </a:r>
            <a:r>
              <a:rPr lang="el-GR" dirty="0" smtClean="0"/>
              <a:t>, </a:t>
            </a:r>
            <a:r>
              <a:rPr lang="en-US" dirty="0" smtClean="0"/>
              <a:t>Light Emitting Diode)</a:t>
            </a:r>
          </a:p>
          <a:p>
            <a:pPr lvl="1" eaLnBrk="1" hangingPunct="1"/>
            <a:r>
              <a:rPr lang="el-GR" dirty="0" smtClean="0"/>
              <a:t>Λέιζερ ημιαγωγών</a:t>
            </a:r>
            <a:r>
              <a:rPr lang="en-US" dirty="0" smtClean="0"/>
              <a:t> (Laser Diode)</a:t>
            </a:r>
            <a:endParaRPr lang="el-GR" dirty="0" smtClean="0"/>
          </a:p>
          <a:p>
            <a:pPr eaLnBrk="1" hangingPunct="1"/>
            <a:r>
              <a:rPr lang="el-GR" dirty="0" smtClean="0"/>
              <a:t>Ανιχνευτές φωτός: φωτοδίοδοι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39952B18-5AE9-45D6-A110-1F360905A781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pic>
        <p:nvPicPr>
          <p:cNvPr id="30726" name="Picture 6" descr="02-09.jpg φωτοδίοδοι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89040"/>
            <a:ext cx="6624637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Δίκτυα Επικοινωνιών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Οπτικές ίνες ή χάλκινα καλώδια</a:t>
            </a:r>
            <a:endParaRPr lang="en-US" dirty="0" smtClean="0"/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4536504" cy="5328592"/>
          </a:xfrm>
          <a:ln w="25400">
            <a:solidFill>
              <a:srgbClr val="0070C0"/>
            </a:solidFill>
            <a:prstDash val="dash"/>
          </a:ln>
        </p:spPr>
        <p:txBody>
          <a:bodyPr/>
          <a:lstStyle/>
          <a:p>
            <a:pPr marL="265113" indent="-265113" eaLnBrk="1" hangingPunct="1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</a:rPr>
              <a:t>Οπτικές ίνες</a:t>
            </a:r>
          </a:p>
          <a:p>
            <a:pPr marL="444500" lvl="1" indent="-263525" eaLnBrk="1" hangingPunct="1">
              <a:spcBef>
                <a:spcPts val="0"/>
              </a:spcBef>
            </a:pPr>
            <a:r>
              <a:rPr lang="el-GR" dirty="0" smtClean="0"/>
              <a:t>Πολύ υψηλότερο εύρος ζώνης</a:t>
            </a:r>
          </a:p>
          <a:p>
            <a:pPr marL="444500" lvl="1" indent="-263525" eaLnBrk="1" hangingPunct="1">
              <a:spcBef>
                <a:spcPts val="0"/>
              </a:spcBef>
            </a:pPr>
            <a:r>
              <a:rPr lang="el-GR" dirty="0" smtClean="0"/>
              <a:t>Πολύ χαμηλή εξασθένηση</a:t>
            </a:r>
          </a:p>
          <a:p>
            <a:pPr marL="444500" lvl="1" indent="-263525" eaLnBrk="1" hangingPunct="1">
              <a:spcBef>
                <a:spcPts val="0"/>
              </a:spcBef>
            </a:pPr>
            <a:r>
              <a:rPr lang="el-GR" dirty="0" smtClean="0"/>
              <a:t>Δεν επηρεάζονται από παρεμβολές</a:t>
            </a:r>
          </a:p>
          <a:p>
            <a:pPr marL="444500" lvl="1" indent="-263525" eaLnBrk="1" hangingPunct="1">
              <a:spcBef>
                <a:spcPts val="0"/>
              </a:spcBef>
            </a:pPr>
            <a:r>
              <a:rPr lang="el-GR" dirty="0" smtClean="0"/>
              <a:t>Είναι λεπτές και ελαφριές</a:t>
            </a:r>
          </a:p>
          <a:p>
            <a:pPr marL="444500" lvl="1" indent="-263525" eaLnBrk="1" hangingPunct="1">
              <a:spcBef>
                <a:spcPts val="0"/>
              </a:spcBef>
            </a:pPr>
            <a:r>
              <a:rPr lang="el-GR" dirty="0" smtClean="0"/>
              <a:t>Δεν είναι εύκολο να υποκλαπούν τα σήματα</a:t>
            </a:r>
          </a:p>
          <a:p>
            <a:pPr marL="444500" lvl="1" indent="-263525" eaLnBrk="1" hangingPunct="1">
              <a:spcBef>
                <a:spcPts val="0"/>
              </a:spcBef>
            </a:pPr>
            <a:r>
              <a:rPr lang="el-GR" dirty="0" smtClean="0"/>
              <a:t>Γενικά η πιο κατάλληλη λύση για μεγάλες αποστάσεις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</a:t>
            </a:r>
            <a:r>
              <a:rPr lang="en-US" dirty="0" smtClean="0"/>
              <a:t>2</a:t>
            </a:r>
            <a:r>
              <a:rPr lang="el-GR" dirty="0" smtClean="0"/>
              <a:t>-</a:t>
            </a:r>
            <a:fld id="{1BFB8824-CC3C-4598-A3C7-F6AE32EBFBD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860032" y="1412776"/>
            <a:ext cx="4104456" cy="4464496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Χάλκινα καλώδια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Tahoma" charset="0"/>
              <a:buChar char="–"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Οικεία τεχνολογία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Tahoma" charset="0"/>
              <a:buChar char="–"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Αντοχή σε κάμψεις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Tahoma" charset="0"/>
              <a:buChar char="–"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Εγγενώς αμφίδρομη επικοινωνία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Tahoma" charset="0"/>
              <a:buChar char="–"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Χαμηλότερο κόστος διασύνδεσης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Tahoma" charset="0"/>
              <a:buChar char="–"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Γενικά η πιο κατάλληλη λύση για μικρές αποστάσεις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Ασύρματα Μέσα Μετάδοσης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Ασύρματη μετάδοση</a:t>
            </a:r>
          </a:p>
          <a:p>
            <a:pPr lvl="1" eaLnBrk="1" hangingPunct="1"/>
            <a:r>
              <a:rPr lang="el-GR" dirty="0" smtClean="0"/>
              <a:t>Ηλεκτρομαγνητικό φάσμα</a:t>
            </a:r>
          </a:p>
          <a:p>
            <a:pPr lvl="1" eaLnBrk="1" hangingPunct="1"/>
            <a:r>
              <a:rPr lang="el-GR" dirty="0" smtClean="0"/>
              <a:t>Μετάδοση με ραδιοκύματα</a:t>
            </a:r>
          </a:p>
          <a:p>
            <a:pPr lvl="1" eaLnBrk="1" hangingPunct="1"/>
            <a:r>
              <a:rPr lang="el-GR" dirty="0" smtClean="0"/>
              <a:t>Μετάδοση με μικροκύματα</a:t>
            </a:r>
          </a:p>
          <a:p>
            <a:pPr lvl="1" eaLnBrk="1" hangingPunct="1"/>
            <a:r>
              <a:rPr lang="el-GR" dirty="0" smtClean="0"/>
              <a:t>Μετάδοση με υπέρυθρα κύματα</a:t>
            </a:r>
          </a:p>
          <a:p>
            <a:pPr lvl="1" eaLnBrk="1" hangingPunct="1"/>
            <a:r>
              <a:rPr lang="el-GR" dirty="0" smtClean="0"/>
              <a:t>Μετάδοση με οπτικά κύματα</a:t>
            </a:r>
          </a:p>
          <a:p>
            <a:pPr eaLnBrk="1" hangingPunct="1"/>
            <a:r>
              <a:rPr lang="el-GR" dirty="0" smtClean="0"/>
              <a:t>Δορυφόροι επικοινωνιών</a:t>
            </a:r>
          </a:p>
          <a:p>
            <a:pPr lvl="1" eaLnBrk="1" hangingPunct="1"/>
            <a:r>
              <a:rPr lang="el-GR" dirty="0" smtClean="0"/>
              <a:t>Δορυφόροι </a:t>
            </a:r>
            <a:r>
              <a:rPr lang="en-US" dirty="0" smtClean="0"/>
              <a:t>GEO</a:t>
            </a:r>
            <a:r>
              <a:rPr lang="el-GR" dirty="0" smtClean="0"/>
              <a:t> / </a:t>
            </a:r>
            <a:r>
              <a:rPr lang="en-US" dirty="0" smtClean="0"/>
              <a:t>LEO / MEO</a:t>
            </a:r>
          </a:p>
          <a:p>
            <a:pPr lvl="1" eaLnBrk="1" hangingPunct="1"/>
            <a:r>
              <a:rPr lang="el-GR" dirty="0" smtClean="0"/>
              <a:t>Δορυφόροι ή οπτικές ίνες;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F3FC7CCD-08B5-4E9F-BA09-29B2870464F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Ασύρματη μετάδοση</a:t>
            </a:r>
            <a:endParaRPr lang="en-US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640960" cy="489654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Γιατί ασύρματα μέσα;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Πρόσβαση στο δίκτυο από οπουδήποτε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Δεν χρειάζεται καλωδιακή υποδομή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Ηλεκτρομαγνητικά κύματα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Η κίνηση των ηλεκτρονίων παράγει ηλεκτρομαγνητικά κύματα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Τα ηλεκτρομαγνητικά κύματα διαδίδονται στο  </a:t>
            </a:r>
            <a:r>
              <a:rPr lang="el-GR" i="1" dirty="0" smtClean="0"/>
              <a:t>κενό</a:t>
            </a:r>
            <a:r>
              <a:rPr lang="el-GR" dirty="0" smtClean="0"/>
              <a:t> ή σε </a:t>
            </a:r>
            <a:r>
              <a:rPr lang="el-GR" i="1" dirty="0" smtClean="0"/>
              <a:t>στερεά / υγρά / αέρια </a:t>
            </a:r>
            <a:r>
              <a:rPr lang="el-GR" dirty="0" smtClean="0"/>
              <a:t>μέσα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Χρήση κεραίας για εκπομπή και λήψη κυμάτων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Συχνότητα</a:t>
            </a:r>
            <a:r>
              <a:rPr lang="en-US" dirty="0" smtClean="0"/>
              <a:t> f</a:t>
            </a:r>
            <a:r>
              <a:rPr lang="el-GR" dirty="0" smtClean="0"/>
              <a:t>: πλήθος ταλαντώσεων στη μονάδα του χρόνου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8EB7B970-0E26-4C7C-A26B-A18D60E2F186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Ηλεκτρομαγνητικά κύματα (2)</a:t>
            </a:r>
            <a:endParaRPr lang="en-US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640960" cy="4896544"/>
          </a:xfrm>
        </p:spPr>
        <p:txBody>
          <a:bodyPr/>
          <a:lstStyle/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Μήκος κύματος</a:t>
            </a:r>
            <a:r>
              <a:rPr lang="en-US" dirty="0" smtClean="0"/>
              <a:t> </a:t>
            </a:r>
            <a:r>
              <a:rPr lang="el-GR" dirty="0" smtClean="0"/>
              <a:t>λ: απόσταση ανάμεσα σε δύο ταλαντώσεις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Ταχύτητα του φωτός στο κενό: </a:t>
            </a:r>
            <a:r>
              <a:rPr lang="en-US" dirty="0" smtClean="0"/>
              <a:t>c = 3 x 10</a:t>
            </a:r>
            <a:r>
              <a:rPr lang="en-US" baseline="30000" dirty="0" smtClean="0"/>
              <a:t>8</a:t>
            </a:r>
            <a:r>
              <a:rPr lang="en-US" dirty="0" smtClean="0"/>
              <a:t> m/s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Ταχύτητα του φωτός σε ίνες - καλώδια</a:t>
            </a:r>
            <a:r>
              <a:rPr lang="en-US" dirty="0" smtClean="0"/>
              <a:t>: 2/3c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Θεμελιώδης σχέση </a:t>
            </a:r>
            <a:r>
              <a:rPr lang="en-US" dirty="0" smtClean="0"/>
              <a:t>c, </a:t>
            </a:r>
            <a:r>
              <a:rPr lang="el-GR" dirty="0" smtClean="0"/>
              <a:t>λ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/>
              <a:t>f</a:t>
            </a:r>
            <a:r>
              <a:rPr lang="el-GR" dirty="0" smtClean="0"/>
              <a:t> στο κενό: </a:t>
            </a:r>
            <a:r>
              <a:rPr lang="en-US" dirty="0" smtClean="0"/>
              <a:t>c = </a:t>
            </a:r>
            <a:r>
              <a:rPr lang="el-GR" dirty="0" smtClean="0"/>
              <a:t>λ</a:t>
            </a:r>
            <a:r>
              <a:rPr lang="en-US" dirty="0" smtClean="0"/>
              <a:t>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8EB7B970-0E26-4C7C-A26B-A18D60E2F186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Ηλεκτρομαγνητικό φάσμα</a:t>
            </a:r>
            <a:endParaRPr lang="en-US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4941168"/>
            <a:ext cx="8712968" cy="1459632"/>
          </a:xfrm>
        </p:spPr>
        <p:txBody>
          <a:bodyPr/>
          <a:lstStyle/>
          <a:p>
            <a:pPr eaLnBrk="1" hangingPunct="1"/>
            <a:r>
              <a:rPr lang="el-GR" dirty="0" smtClean="0"/>
              <a:t>Κάθε μέσο χρησιμοποιεί μέρος του φάσματος</a:t>
            </a:r>
          </a:p>
          <a:p>
            <a:pPr marL="625475" lvl="1" indent="-265113" eaLnBrk="1" hangingPunct="1"/>
            <a:r>
              <a:rPr lang="el-GR" dirty="0" smtClean="0"/>
              <a:t>Ραδιοκύματα, μικροκύματα, υπέρυθρο και ορατό φως</a:t>
            </a:r>
          </a:p>
          <a:p>
            <a:pPr marL="806450" lvl="2" indent="-265113" eaLnBrk="1" hangingPunct="1"/>
            <a:r>
              <a:rPr lang="el-GR" dirty="0" smtClean="0"/>
              <a:t>Οι ακτινοβολίες από το υπεριώδες και μετά είναι επικίνδυνες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C546B445-CF38-4A45-BF51-3E881C764ACB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  <p:pic>
        <p:nvPicPr>
          <p:cNvPr id="34822" name="Picture 6" descr="02-10.jpg ΗΜ Φάσμα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1438"/>
            <a:ext cx="6851873" cy="36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Ηλεκτρομαγνητικό φάσμα (2)</a:t>
            </a:r>
            <a:endParaRPr lang="en-US" dirty="0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7"/>
            <a:ext cx="8382000" cy="4988024"/>
          </a:xfrm>
        </p:spPr>
        <p:txBody>
          <a:bodyPr/>
          <a:lstStyle/>
          <a:p>
            <a:pPr eaLnBrk="1" hangingPunct="1"/>
            <a:r>
              <a:rPr lang="el-GR" dirty="0" smtClean="0"/>
              <a:t>Κάθε μέσο χρησιμοποιεί μέρος του φάσματος</a:t>
            </a:r>
          </a:p>
          <a:p>
            <a:pPr lvl="1" eaLnBrk="1" hangingPunct="1"/>
            <a:r>
              <a:rPr lang="el-GR" dirty="0" smtClean="0"/>
              <a:t>Οι αρχικές περιοχές ραδιοσυχνοτήτων ήταν οι </a:t>
            </a:r>
            <a:r>
              <a:rPr lang="en-US" dirty="0" smtClean="0"/>
              <a:t>LF, MF</a:t>
            </a:r>
            <a:r>
              <a:rPr lang="el-GR" dirty="0" smtClean="0"/>
              <a:t> και </a:t>
            </a:r>
            <a:r>
              <a:rPr lang="en-US" dirty="0" smtClean="0"/>
              <a:t>HF</a:t>
            </a:r>
          </a:p>
          <a:p>
            <a:pPr lvl="1" eaLnBrk="1" hangingPunct="1"/>
            <a:r>
              <a:rPr lang="el-GR" dirty="0" smtClean="0"/>
              <a:t>Στη συνέχεια αξιοποιήθηκαν οι </a:t>
            </a:r>
            <a:r>
              <a:rPr lang="en-US" dirty="0" smtClean="0"/>
              <a:t>VHF, UHF, SHF, EHF </a:t>
            </a:r>
            <a:r>
              <a:rPr lang="el-GR" dirty="0" smtClean="0"/>
              <a:t>και </a:t>
            </a:r>
            <a:r>
              <a:rPr lang="en-US" dirty="0" smtClean="0"/>
              <a:t>THF</a:t>
            </a:r>
            <a:endParaRPr lang="el-GR" dirty="0" smtClean="0"/>
          </a:p>
          <a:p>
            <a:pPr lvl="1" eaLnBrk="1" hangingPunct="1"/>
            <a:r>
              <a:rPr lang="el-GR" dirty="0" smtClean="0"/>
              <a:t>Η περιοχή των οπτικών ινών έχει τεράστια χωρητικότητα</a:t>
            </a:r>
          </a:p>
          <a:p>
            <a:pPr lvl="2" eaLnBrk="1" hangingPunct="1"/>
            <a:r>
              <a:rPr lang="el-GR" dirty="0" smtClean="0"/>
              <a:t>Προσοχή στο ότι η κλίμακα είναι λογαριθμική!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C546B445-CF38-4A45-BF51-3E881C764ACB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Ηλεκτρομαγνητικό φάσμα (3)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568952" cy="482453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Τρόποι μετάδοσης</a:t>
            </a:r>
          </a:p>
          <a:p>
            <a:pPr marL="625475" lvl="1" indent="-265113" eaLnBrk="1" hangingPunct="1">
              <a:spcBef>
                <a:spcPts val="0"/>
              </a:spcBef>
            </a:pPr>
            <a:r>
              <a:rPr lang="en-US" dirty="0" smtClean="0"/>
              <a:t>Narrowband</a:t>
            </a:r>
            <a:r>
              <a:rPr lang="el-GR" dirty="0" smtClean="0"/>
              <a:t>: μικρό εύρος συχνοτήτων, μεγάλη ισχύς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Αυτός είναι ο παραδοσιακός τρόπος μετάδοσης</a:t>
            </a:r>
            <a:endParaRPr lang="en-US" dirty="0" smtClean="0"/>
          </a:p>
          <a:p>
            <a:pPr marL="625475" lvl="1" indent="-360363" eaLnBrk="1" hangingPunct="1">
              <a:spcBef>
                <a:spcPts val="0"/>
              </a:spcBef>
            </a:pPr>
            <a:r>
              <a:rPr lang="en-US" dirty="0" smtClean="0"/>
              <a:t>Wideband:</a:t>
            </a:r>
            <a:r>
              <a:rPr lang="el-GR" dirty="0" smtClean="0"/>
              <a:t> μεγάλο εύρος συχνοτήτων, μικρή ισχύς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Εξάπλωση φάσματος συνεχούς αλλαγής συχνότητας</a:t>
            </a:r>
          </a:p>
          <a:p>
            <a:pPr marL="625475" lvl="1" indent="-360363" eaLnBrk="1" hangingPunct="1">
              <a:spcBef>
                <a:spcPts val="0"/>
              </a:spcBef>
            </a:pPr>
            <a:r>
              <a:rPr lang="el-GR" dirty="0" smtClean="0"/>
              <a:t>Η συχνότητα μετάδοσης αλλάζει εκατοντάδες φορές / </a:t>
            </a:r>
            <a:r>
              <a:rPr lang="en-US" dirty="0" smtClean="0"/>
              <a:t>sec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Δυσκολεύει τη συνακρόαση και την παρεμβολή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Αποτρέπει την εξασθένηση πολλαπλών διαδρομών</a:t>
            </a:r>
          </a:p>
          <a:p>
            <a:pPr marL="625475" lvl="1" indent="-360363" eaLnBrk="1" hangingPunct="1">
              <a:spcBef>
                <a:spcPts val="0"/>
              </a:spcBef>
            </a:pPr>
            <a:r>
              <a:rPr lang="el-GR" dirty="0" smtClean="0"/>
              <a:t>Χρήση στο αρχικό </a:t>
            </a:r>
            <a:r>
              <a:rPr lang="en-US" dirty="0" smtClean="0"/>
              <a:t>802.11 </a:t>
            </a:r>
            <a:r>
              <a:rPr lang="el-GR" dirty="0" smtClean="0"/>
              <a:t>και στο </a:t>
            </a:r>
            <a:r>
              <a:rPr lang="en-US" dirty="0" smtClean="0"/>
              <a:t>Bluetooth</a:t>
            </a:r>
            <a:endParaRPr lang="el-GR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E8273188-301E-49AE-BF41-D0EDA8DDD170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Ηλεκτρομαγνητικό φάσμα (4)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568952" cy="482453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Εξάπλωση φάσματος άμεσης ακολουθίας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Κάθε </a:t>
            </a:r>
            <a:r>
              <a:rPr lang="en-US" dirty="0" smtClean="0"/>
              <a:t>bit</a:t>
            </a:r>
            <a:r>
              <a:rPr lang="el-GR" dirty="0" smtClean="0"/>
              <a:t> κωδικοποιείται σε πολλές συχνότητες</a:t>
            </a:r>
            <a:endParaRPr lang="en-US" dirty="0" smtClean="0"/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Διευκολύνει τον καταμερισμό του φάσματος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Χρήση σε </a:t>
            </a:r>
            <a:r>
              <a:rPr lang="en-US" dirty="0" smtClean="0"/>
              <a:t>802.11b </a:t>
            </a:r>
            <a:r>
              <a:rPr lang="el-GR" dirty="0" smtClean="0"/>
              <a:t>και κινητή τηλεφωνία 3</a:t>
            </a:r>
            <a:r>
              <a:rPr lang="en-US" dirty="0" smtClean="0"/>
              <a:t>G</a:t>
            </a:r>
            <a:endParaRPr lang="el-GR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</a:t>
            </a:r>
            <a:r>
              <a:rPr lang="en-US" dirty="0" smtClean="0"/>
              <a:t>2</a:t>
            </a:r>
            <a:r>
              <a:rPr lang="el-GR" dirty="0" smtClean="0"/>
              <a:t>-</a:t>
            </a:r>
            <a:fld id="{E8273188-301E-49AE-BF41-D0EDA8DDD170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Ηλεκτρομαγνητικό φάσμα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140968"/>
            <a:ext cx="8712968" cy="3259832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Μετάδοση εξαιρετικά ευρείας ζώνης </a:t>
            </a:r>
            <a:r>
              <a:rPr lang="en-US" dirty="0" smtClean="0"/>
              <a:t>(UWB)</a:t>
            </a:r>
          </a:p>
          <a:p>
            <a:pPr marL="541338" lvl="1" indent="-276225">
              <a:defRPr/>
            </a:pPr>
            <a:r>
              <a:rPr lang="el-GR" dirty="0" smtClean="0">
                <a:ea typeface="+mn-ea"/>
                <a:cs typeface="+mn-cs"/>
              </a:rPr>
              <a:t>Αποστολή σύντομων παλμών σε διάφορες συχνότητες</a:t>
            </a:r>
          </a:p>
          <a:p>
            <a:pPr marL="541338" lvl="1" indent="-276225">
              <a:defRPr/>
            </a:pPr>
            <a:r>
              <a:rPr lang="el-GR" dirty="0" smtClean="0">
                <a:ea typeface="+mn-ea"/>
                <a:cs typeface="+mn-cs"/>
              </a:rPr>
              <a:t>Χρήση πολύ μικρών τμημάτων πολύ μεγάλου εύρους ζώνης</a:t>
            </a:r>
            <a:endParaRPr lang="en-US" dirty="0" smtClean="0">
              <a:ea typeface="+mn-ea"/>
              <a:cs typeface="+mn-cs"/>
            </a:endParaRPr>
          </a:p>
          <a:p>
            <a:pPr lvl="2">
              <a:defRPr/>
            </a:pPr>
            <a:r>
              <a:rPr lang="el-GR" dirty="0" smtClean="0">
                <a:ea typeface="+mn-ea"/>
                <a:cs typeface="+mn-cs"/>
              </a:rPr>
              <a:t>Εύρος ζώνης τουλάχιστον 500 </a:t>
            </a:r>
            <a:r>
              <a:rPr lang="en-US" dirty="0" smtClean="0">
                <a:ea typeface="+mn-ea"/>
                <a:cs typeface="+mn-cs"/>
              </a:rPr>
              <a:t>MHz</a:t>
            </a:r>
            <a:endParaRPr lang="el-GR" dirty="0" smtClean="0">
              <a:ea typeface="+mn-ea"/>
              <a:cs typeface="+mn-cs"/>
            </a:endParaRPr>
          </a:p>
          <a:p>
            <a:pPr marL="541338" lvl="1" indent="-276225">
              <a:defRPr/>
            </a:pPr>
            <a:r>
              <a:rPr lang="el-GR" dirty="0" smtClean="0">
                <a:ea typeface="+mn-ea"/>
                <a:cs typeface="+mn-cs"/>
              </a:rPr>
              <a:t>Δυνατότητα πολύ υψηλών ταχυτήτων μετάδοσης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53905DB1-BE13-4629-8EEF-A19A05CC95C0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  <p:pic>
        <p:nvPicPr>
          <p:cNvPr id="36870" name="Picture 6" descr="02-11.jpg ΗΜ Φάσμα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192688" cy="180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Σήματα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</a:t>
            </a:fld>
            <a:endParaRPr lang="el-GR" altLang="el-GR"/>
          </a:p>
        </p:txBody>
      </p:sp>
      <p:sp>
        <p:nvSpPr>
          <p:cNvPr id="6" name="Rounded Rectangle 5"/>
          <p:cNvSpPr/>
          <p:nvPr/>
        </p:nvSpPr>
        <p:spPr>
          <a:xfrm>
            <a:off x="179512" y="1628800"/>
            <a:ext cx="4104456" cy="2160240"/>
          </a:xfrm>
          <a:prstGeom prst="roundRect">
            <a:avLst/>
          </a:prstGeom>
          <a:noFill/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l-G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Διακριτό (ψηφιακό) σήμα</a:t>
            </a:r>
          </a:p>
          <a:p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Παίρνει συγκεκριμένες τιμές</a:t>
            </a:r>
            <a:endParaRPr lang="el-GR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99992" y="1628800"/>
            <a:ext cx="4392488" cy="2160240"/>
          </a:xfrm>
          <a:prstGeom prst="roundRect">
            <a:avLst/>
          </a:prstGeom>
          <a:noFill/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l-G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Συνεχές (αναλογικό) σήμα</a:t>
            </a:r>
          </a:p>
          <a:p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Οι τιμές του δίνονται από μια συνεχή συνάρτηση</a:t>
            </a:r>
            <a:endParaRPr lang="el-GR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520" y="3933056"/>
            <a:ext cx="8568952" cy="2448272"/>
          </a:xfrm>
          <a:prstGeom prst="roundRect">
            <a:avLst/>
          </a:prstGeom>
          <a:noFill/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l-G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Περιοδικό σήμα</a:t>
            </a:r>
          </a:p>
          <a:p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Επαναλαμβάνεται με την ίδια μορφή.</a:t>
            </a:r>
          </a:p>
          <a:p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Η </a:t>
            </a:r>
            <a:r>
              <a:rPr lang="el-G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περίοδος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είναι το μικρότερο Τ για </a:t>
            </a:r>
            <a:b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το οποίο: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S(t + T) = s(t)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μετριέται </a:t>
            </a:r>
            <a:b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σε δευτερόλεπτα</a:t>
            </a:r>
          </a:p>
        </p:txBody>
      </p:sp>
      <p:pic>
        <p:nvPicPr>
          <p:cNvPr id="9" name="Picture 43" descr="διακριτό σήμ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408146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3779912" y="3140968"/>
            <a:ext cx="344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306434"/>
                </a:solidFill>
                <a:latin typeface="Calibri" pitchFamily="34" charset="0"/>
                <a:cs typeface="Calibri" pitchFamily="34" charset="0"/>
              </a:rPr>
              <a:t>t</a:t>
            </a:r>
            <a:endParaRPr lang="el-GR" sz="2400" b="1" dirty="0">
              <a:solidFill>
                <a:srgbClr val="30643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8316416" y="3212976"/>
            <a:ext cx="344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306434"/>
                </a:solidFill>
                <a:latin typeface="Calibri" pitchFamily="34" charset="0"/>
                <a:cs typeface="Calibri" pitchFamily="34" charset="0"/>
              </a:rPr>
              <a:t>t</a:t>
            </a:r>
            <a:endParaRPr lang="el-GR" sz="2400" b="1" dirty="0">
              <a:solidFill>
                <a:srgbClr val="30643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44" descr="συνεχές σήμ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564904"/>
            <a:ext cx="4119563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23" descr="περιοδικό σήμα"/>
          <p:cNvGrpSpPr/>
          <p:nvPr/>
        </p:nvGrpSpPr>
        <p:grpSpPr>
          <a:xfrm>
            <a:off x="5316538" y="4077072"/>
            <a:ext cx="3157537" cy="2149475"/>
            <a:chOff x="5316538" y="4077072"/>
            <a:chExt cx="3157537" cy="2149475"/>
          </a:xfrm>
        </p:grpSpPr>
        <p:sp>
          <p:nvSpPr>
            <p:cNvPr id="13" name="Line 3"/>
            <p:cNvSpPr>
              <a:spLocks noChangeShapeType="1"/>
            </p:cNvSpPr>
            <p:nvPr/>
          </p:nvSpPr>
          <p:spPr bwMode="auto">
            <a:xfrm>
              <a:off x="5316538" y="5423272"/>
              <a:ext cx="3021012" cy="0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4"/>
            <p:cNvSpPr>
              <a:spLocks/>
            </p:cNvSpPr>
            <p:nvPr/>
          </p:nvSpPr>
          <p:spPr bwMode="auto">
            <a:xfrm>
              <a:off x="5413375" y="4242172"/>
              <a:ext cx="1233488" cy="1673225"/>
            </a:xfrm>
            <a:custGeom>
              <a:avLst/>
              <a:gdLst/>
              <a:ahLst/>
              <a:cxnLst>
                <a:cxn ang="0">
                  <a:pos x="0" y="743"/>
                </a:cxn>
                <a:cxn ang="0">
                  <a:pos x="117" y="234"/>
                </a:cxn>
                <a:cxn ang="0">
                  <a:pos x="267" y="326"/>
                </a:cxn>
                <a:cxn ang="0">
                  <a:pos x="359" y="25"/>
                </a:cxn>
                <a:cxn ang="0">
                  <a:pos x="518" y="176"/>
                </a:cxn>
                <a:cxn ang="0">
                  <a:pos x="676" y="960"/>
                </a:cxn>
                <a:cxn ang="0">
                  <a:pos x="777" y="743"/>
                </a:cxn>
              </a:cxnLst>
              <a:rect l="0" t="0" r="r" b="b"/>
              <a:pathLst>
                <a:path w="777" h="1054">
                  <a:moveTo>
                    <a:pt x="0" y="743"/>
                  </a:moveTo>
                  <a:cubicBezTo>
                    <a:pt x="36" y="523"/>
                    <a:pt x="73" y="303"/>
                    <a:pt x="117" y="234"/>
                  </a:cubicBezTo>
                  <a:cubicBezTo>
                    <a:pt x="161" y="165"/>
                    <a:pt x="227" y="361"/>
                    <a:pt x="267" y="326"/>
                  </a:cubicBezTo>
                  <a:cubicBezTo>
                    <a:pt x="307" y="291"/>
                    <a:pt x="317" y="50"/>
                    <a:pt x="359" y="25"/>
                  </a:cubicBezTo>
                  <a:cubicBezTo>
                    <a:pt x="401" y="0"/>
                    <a:pt x="465" y="20"/>
                    <a:pt x="518" y="176"/>
                  </a:cubicBezTo>
                  <a:cubicBezTo>
                    <a:pt x="571" y="332"/>
                    <a:pt x="633" y="866"/>
                    <a:pt x="676" y="960"/>
                  </a:cubicBezTo>
                  <a:cubicBezTo>
                    <a:pt x="719" y="1054"/>
                    <a:pt x="748" y="898"/>
                    <a:pt x="777" y="743"/>
                  </a:cubicBezTo>
                </a:path>
              </a:pathLst>
            </a:custGeom>
            <a:noFill/>
            <a:ln w="28575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6645275" y="4242172"/>
              <a:ext cx="1233488" cy="1673225"/>
            </a:xfrm>
            <a:custGeom>
              <a:avLst/>
              <a:gdLst/>
              <a:ahLst/>
              <a:cxnLst>
                <a:cxn ang="0">
                  <a:pos x="0" y="743"/>
                </a:cxn>
                <a:cxn ang="0">
                  <a:pos x="117" y="234"/>
                </a:cxn>
                <a:cxn ang="0">
                  <a:pos x="267" y="326"/>
                </a:cxn>
                <a:cxn ang="0">
                  <a:pos x="359" y="25"/>
                </a:cxn>
                <a:cxn ang="0">
                  <a:pos x="518" y="176"/>
                </a:cxn>
                <a:cxn ang="0">
                  <a:pos x="676" y="960"/>
                </a:cxn>
                <a:cxn ang="0">
                  <a:pos x="777" y="743"/>
                </a:cxn>
              </a:cxnLst>
              <a:rect l="0" t="0" r="r" b="b"/>
              <a:pathLst>
                <a:path w="777" h="1054">
                  <a:moveTo>
                    <a:pt x="0" y="743"/>
                  </a:moveTo>
                  <a:cubicBezTo>
                    <a:pt x="36" y="523"/>
                    <a:pt x="73" y="303"/>
                    <a:pt x="117" y="234"/>
                  </a:cubicBezTo>
                  <a:cubicBezTo>
                    <a:pt x="161" y="165"/>
                    <a:pt x="227" y="361"/>
                    <a:pt x="267" y="326"/>
                  </a:cubicBezTo>
                  <a:cubicBezTo>
                    <a:pt x="307" y="291"/>
                    <a:pt x="317" y="50"/>
                    <a:pt x="359" y="25"/>
                  </a:cubicBezTo>
                  <a:cubicBezTo>
                    <a:pt x="401" y="0"/>
                    <a:pt x="465" y="20"/>
                    <a:pt x="518" y="176"/>
                  </a:cubicBezTo>
                  <a:cubicBezTo>
                    <a:pt x="571" y="332"/>
                    <a:pt x="633" y="866"/>
                    <a:pt x="676" y="960"/>
                  </a:cubicBezTo>
                  <a:cubicBezTo>
                    <a:pt x="719" y="1054"/>
                    <a:pt x="748" y="898"/>
                    <a:pt x="777" y="743"/>
                  </a:cubicBezTo>
                </a:path>
              </a:pathLst>
            </a:custGeom>
            <a:noFill/>
            <a:ln w="28575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5399088" y="4077072"/>
              <a:ext cx="0" cy="2093912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6648450" y="4137397"/>
              <a:ext cx="0" cy="2028825"/>
            </a:xfrm>
            <a:prstGeom prst="line">
              <a:avLst/>
            </a:prstGeom>
            <a:noFill/>
            <a:ln w="28575">
              <a:solidFill>
                <a:srgbClr val="F96A0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5400675" y="5916984"/>
              <a:ext cx="1233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7881938" y="4137397"/>
              <a:ext cx="0" cy="2028825"/>
            </a:xfrm>
            <a:prstGeom prst="line">
              <a:avLst/>
            </a:prstGeom>
            <a:noFill/>
            <a:ln w="28575">
              <a:solidFill>
                <a:srgbClr val="F96A0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6645275" y="5916984"/>
              <a:ext cx="1233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5851525" y="5889997"/>
              <a:ext cx="3984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>
                  <a:solidFill>
                    <a:srgbClr val="000000"/>
                  </a:solidFill>
                  <a:latin typeface="Verdana" pitchFamily="34" charset="0"/>
                </a:rPr>
                <a:t>Τ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7150100" y="5889997"/>
              <a:ext cx="3984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>
                  <a:solidFill>
                    <a:srgbClr val="000000"/>
                  </a:solidFill>
                  <a:latin typeface="Verdana" pitchFamily="34" charset="0"/>
                </a:rPr>
                <a:t>Τ</a:t>
              </a:r>
            </a:p>
          </p:txBody>
        </p:sp>
        <p:sp>
          <p:nvSpPr>
            <p:cNvPr id="23" name="Text Box 47"/>
            <p:cNvSpPr txBox="1">
              <a:spLocks noChangeArrowheads="1"/>
            </p:cNvSpPr>
            <p:nvPr/>
          </p:nvSpPr>
          <p:spPr bwMode="auto">
            <a:xfrm>
              <a:off x="8129588" y="5432797"/>
              <a:ext cx="3444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306434"/>
                  </a:solidFill>
                  <a:latin typeface="Verdana" pitchFamily="34" charset="0"/>
                </a:rPr>
                <a:t>t</a:t>
              </a:r>
              <a:endParaRPr lang="el-GR" sz="1600">
                <a:solidFill>
                  <a:srgbClr val="306434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Ηλεκτρομαγνητικό φάσμα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72816"/>
            <a:ext cx="8382000" cy="4627984"/>
          </a:xfrm>
        </p:spPr>
        <p:txBody>
          <a:bodyPr/>
          <a:lstStyle/>
          <a:p>
            <a:pPr>
              <a:buNone/>
              <a:defRPr/>
            </a:pPr>
            <a:r>
              <a:rPr lang="en-US" dirty="0" smtClean="0"/>
              <a:t>UWB (</a:t>
            </a:r>
            <a:r>
              <a:rPr lang="el-GR" dirty="0" smtClean="0"/>
              <a:t>συνέχεια)</a:t>
            </a:r>
          </a:p>
          <a:p>
            <a:pPr>
              <a:defRPr/>
            </a:pPr>
            <a:r>
              <a:rPr lang="el-GR" dirty="0" smtClean="0"/>
              <a:t>Συνύπαρξη με άλλα συστήματα μετάδοσης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Μεγάλη αντοχή σε παρεμβολές από άλλα σήματα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Πολύ μικρή ενέργεια σε κάθε συχνότητα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Δεν προξενεί σημαντικές παρεμβολές σε απλά σήματα</a:t>
            </a:r>
          </a:p>
          <a:p>
            <a:pPr>
              <a:defRPr/>
            </a:pPr>
            <a:r>
              <a:rPr lang="en-US" dirty="0" smtClean="0"/>
              <a:t>UWB radar (automatic target recognition)</a:t>
            </a:r>
          </a:p>
          <a:p>
            <a:pPr>
              <a:defRPr/>
            </a:pPr>
            <a:r>
              <a:rPr lang="el-GR" dirty="0" smtClean="0"/>
              <a:t>Ασύρματη σύνδεση με περιφερειακά</a:t>
            </a:r>
          </a:p>
          <a:p>
            <a:pPr>
              <a:defRPr/>
            </a:pPr>
            <a:endParaRPr lang="el-GR" dirty="0" smtClean="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53905DB1-BE13-4629-8EEF-A19A05CC95C0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Μετάδοση με ραδιοκύματα</a:t>
            </a:r>
            <a:endParaRPr lang="en-US" smtClean="0"/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3769568"/>
            <a:ext cx="8382000" cy="2755776"/>
          </a:xfrm>
        </p:spPr>
        <p:txBody>
          <a:bodyPr/>
          <a:lstStyle/>
          <a:p>
            <a:pPr eaLnBrk="1" hangingPunct="1"/>
            <a:r>
              <a:rPr lang="el-GR" dirty="0" smtClean="0"/>
              <a:t>Ιδιότητες ραδιοκυμάτων</a:t>
            </a:r>
          </a:p>
          <a:p>
            <a:pPr lvl="1" eaLnBrk="1" hangingPunct="1"/>
            <a:r>
              <a:rPr lang="el-GR" dirty="0" smtClean="0"/>
              <a:t>Μπορεί να διαπερνούν τα κτίρια</a:t>
            </a:r>
          </a:p>
          <a:p>
            <a:pPr lvl="1" eaLnBrk="1" hangingPunct="1"/>
            <a:r>
              <a:rPr lang="el-GR" dirty="0" smtClean="0"/>
              <a:t>Μεταδίδονται σε μεγάλες αποστάσεις</a:t>
            </a:r>
          </a:p>
          <a:p>
            <a:pPr lvl="1" eaLnBrk="1" hangingPunct="1"/>
            <a:r>
              <a:rPr lang="el-GR" dirty="0" smtClean="0"/>
              <a:t>Διαδίδονται προς όλες τις κατευθύνσεις</a:t>
            </a:r>
          </a:p>
          <a:p>
            <a:pPr lvl="1" eaLnBrk="1" hangingPunct="1"/>
            <a:r>
              <a:rPr lang="el-GR" dirty="0" smtClean="0"/>
              <a:t>Υφίστανται παρεμβολές από άλλα ραδιοκύματα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E411C22C-DC5A-49AF-BA2A-3691B93D39A2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  <p:pic>
        <p:nvPicPr>
          <p:cNvPr id="37894" name="Picture 6" descr="02-12.jpg ραδιοκύματα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91" y="1485454"/>
            <a:ext cx="8087957" cy="230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Μετάδοση με ραδιοκύματα (2)</a:t>
            </a:r>
            <a:endParaRPr lang="en-US" dirty="0" smtClean="0"/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3"/>
            <a:ext cx="8382000" cy="4844008"/>
          </a:xfrm>
        </p:spPr>
        <p:txBody>
          <a:bodyPr/>
          <a:lstStyle/>
          <a:p>
            <a:pPr eaLnBrk="1" hangingPunct="1"/>
            <a:r>
              <a:rPr lang="el-GR" dirty="0" smtClean="0"/>
              <a:t>Η συμπεριφορά τους εξαρτάται από τη συχνότητα</a:t>
            </a:r>
          </a:p>
          <a:p>
            <a:pPr lvl="1" eaLnBrk="1" hangingPunct="1"/>
            <a:r>
              <a:rPr lang="el-GR" dirty="0" smtClean="0"/>
              <a:t>Χαμηλή: διαπερνούν εμπόδια αλλά εξασθενούν γρήγορα</a:t>
            </a:r>
          </a:p>
          <a:p>
            <a:pPr lvl="1" eaLnBrk="1" hangingPunct="1"/>
            <a:r>
              <a:rPr lang="el-GR" dirty="0" smtClean="0"/>
              <a:t>Υψηλή: διαδίδονται σε ευθεία και ανακλώνται στα εμπόδια</a:t>
            </a:r>
          </a:p>
          <a:p>
            <a:pPr lvl="1" eaLnBrk="1" hangingPunct="1"/>
            <a:r>
              <a:rPr lang="en-US" dirty="0" smtClean="0"/>
              <a:t>VLF/LF/MF</a:t>
            </a:r>
            <a:r>
              <a:rPr lang="el-GR" dirty="0" smtClean="0"/>
              <a:t>: ακολουθούν το έδαφος</a:t>
            </a:r>
          </a:p>
          <a:p>
            <a:pPr lvl="1" eaLnBrk="1" hangingPunct="1"/>
            <a:r>
              <a:rPr lang="en-US" dirty="0" smtClean="0"/>
              <a:t>HF/VHF:</a:t>
            </a:r>
            <a:r>
              <a:rPr lang="el-GR" dirty="0" smtClean="0"/>
              <a:t> ανακλώνται στην ιονόσφαιαρα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E411C22C-DC5A-49AF-BA2A-3691B93D39A2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Μετάδοση με μικροκύματα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Ιδιότητες μικροκυμάτων</a:t>
            </a:r>
          </a:p>
          <a:p>
            <a:pPr lvl="1" eaLnBrk="1" hangingPunct="1"/>
            <a:r>
              <a:rPr lang="el-GR" dirty="0" smtClean="0"/>
              <a:t>Διαδίδονται σε ευθεία γραμμή</a:t>
            </a:r>
          </a:p>
          <a:p>
            <a:pPr lvl="2" eaLnBrk="1" hangingPunct="1"/>
            <a:r>
              <a:rPr lang="el-GR" dirty="0" smtClean="0"/>
              <a:t>Απαιτούν αναμεταδότες σε τακτικά διαστήματα</a:t>
            </a:r>
          </a:p>
          <a:p>
            <a:pPr lvl="1" eaLnBrk="1" hangingPunct="1"/>
            <a:r>
              <a:rPr lang="el-GR" dirty="0" smtClean="0"/>
              <a:t>Μπορούν να εστιαστούν σε στενές δέσμες</a:t>
            </a:r>
          </a:p>
          <a:p>
            <a:pPr lvl="1" eaLnBrk="1" hangingPunct="1"/>
            <a:r>
              <a:rPr lang="el-GR" dirty="0" smtClean="0"/>
              <a:t>Παράλληλες μεταδόσεις με χρήση παραβολικών κεραιών</a:t>
            </a:r>
          </a:p>
          <a:p>
            <a:pPr lvl="1" eaLnBrk="1" hangingPunct="1"/>
            <a:r>
              <a:rPr lang="el-GR" dirty="0" smtClean="0"/>
              <a:t>Δεν διαπερνούν τα κτίρια τόσο εύκολα</a:t>
            </a:r>
          </a:p>
          <a:p>
            <a:pPr lvl="1" eaLnBrk="1" hangingPunct="1"/>
            <a:r>
              <a:rPr lang="el-GR" dirty="0" smtClean="0"/>
              <a:t>Μετά τα 4 </a:t>
            </a:r>
            <a:r>
              <a:rPr lang="en-US" dirty="0" smtClean="0"/>
              <a:t>GHz</a:t>
            </a:r>
            <a:r>
              <a:rPr lang="el-GR" dirty="0" smtClean="0"/>
              <a:t> απορροφώνται από τη βροχή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877BA2E4-DC30-43CF-89C4-3EB56A7B3EB9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Μετάδοση με μικροκύματα (2)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Εξασθένηση πολλαπλών διαδρομών</a:t>
            </a:r>
          </a:p>
          <a:p>
            <a:pPr lvl="1" eaLnBrk="1" hangingPunct="1"/>
            <a:r>
              <a:rPr lang="el-GR" dirty="0" smtClean="0"/>
              <a:t>Σύγκρουση κυμάτων που ακολούθησαν διαφορετικές διαδρομές</a:t>
            </a:r>
          </a:p>
          <a:p>
            <a:pPr lvl="1" eaLnBrk="1" hangingPunct="1"/>
            <a:r>
              <a:rPr lang="el-GR" dirty="0" smtClean="0"/>
              <a:t>Οφείλεται στις ανακλάσεις των κυμάτων στα εμπόδια</a:t>
            </a:r>
          </a:p>
          <a:p>
            <a:pPr eaLnBrk="1" hangingPunct="1"/>
            <a:r>
              <a:rPr lang="el-GR" dirty="0" smtClean="0"/>
              <a:t>Ανεπάρκεια μικροκυματικού φάσματος</a:t>
            </a:r>
          </a:p>
          <a:p>
            <a:pPr lvl="1" eaLnBrk="1" hangingPunct="1"/>
            <a:r>
              <a:rPr lang="el-GR" dirty="0" smtClean="0"/>
              <a:t>Αποδοτική μετάδοση με χαμηλό κόστος</a:t>
            </a:r>
            <a:r>
              <a:rPr lang="en-US" dirty="0" smtClean="0"/>
              <a:t> </a:t>
            </a:r>
            <a:r>
              <a:rPr lang="el-GR" dirty="0" smtClean="0"/>
              <a:t>υποδομής</a:t>
            </a:r>
          </a:p>
          <a:p>
            <a:pPr lvl="1" eaLnBrk="1" hangingPunct="1"/>
            <a:r>
              <a:rPr lang="el-GR" dirty="0" smtClean="0"/>
              <a:t>Χρήση από σταθερή και κινητή τηλεφωνία και τηλεόραση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877BA2E4-DC30-43CF-89C4-3EB56A7B3EB9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02-13.jpg μικροκύματα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341438"/>
            <a:ext cx="43164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Μετάδοση με μικροκύματα (3)</a:t>
            </a:r>
            <a:endParaRPr lang="en-US" dirty="0" smtClean="0"/>
          </a:p>
        </p:txBody>
      </p:sp>
      <p:sp>
        <p:nvSpPr>
          <p:cNvPr id="3994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1520" y="3284984"/>
            <a:ext cx="8712968" cy="311581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Καταμερισμός του φάσματος</a:t>
            </a:r>
          </a:p>
          <a:p>
            <a:pPr marL="541338" lvl="1" indent="-276225" eaLnBrk="1" hangingPunct="1">
              <a:spcBef>
                <a:spcPts val="0"/>
              </a:spcBef>
            </a:pPr>
            <a:r>
              <a:rPr lang="el-GR" dirty="0" smtClean="0"/>
              <a:t>Εθνικές και διεθνείς συμφωνίες κατανομής φάσματος</a:t>
            </a:r>
          </a:p>
          <a:p>
            <a:pPr marL="541338" lvl="1" indent="-276225" eaLnBrk="1" hangingPunct="1">
              <a:spcBef>
                <a:spcPts val="0"/>
              </a:spcBef>
            </a:pPr>
            <a:r>
              <a:rPr lang="el-GR" dirty="0" smtClean="0"/>
              <a:t>Η</a:t>
            </a:r>
            <a:r>
              <a:rPr lang="en-US" dirty="0" smtClean="0"/>
              <a:t> ITU-R</a:t>
            </a:r>
            <a:r>
              <a:rPr lang="el-GR" dirty="0" smtClean="0"/>
              <a:t> προτείνει χρήσεις φάσματος (π.χ. για τηλεόραση)</a:t>
            </a:r>
          </a:p>
          <a:p>
            <a:pPr marL="541338" lvl="1" indent="-276225" eaLnBrk="1" hangingPunct="1">
              <a:spcBef>
                <a:spcPts val="0"/>
              </a:spcBef>
            </a:pPr>
            <a:r>
              <a:rPr lang="el-GR" dirty="0" smtClean="0"/>
              <a:t>Τα κράτη κατανέμουν τις συχνότητες (π.χ. στα κανάλια)</a:t>
            </a:r>
            <a:endParaRPr lang="en-US" dirty="0" smtClean="0"/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Απευθείας επιλογή, κλήρωση ή δημοπρασία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1E503230-21E8-4288-B423-CE23A88E06EC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02-13.jpg μικροκύματα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88896"/>
            <a:ext cx="6391649" cy="28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Μετάδοση με μικροκύματα (4)</a:t>
            </a:r>
            <a:endParaRPr lang="en-US" dirty="0" smtClean="0"/>
          </a:p>
        </p:txBody>
      </p:sp>
      <p:sp>
        <p:nvSpPr>
          <p:cNvPr id="3994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1520" y="4221088"/>
            <a:ext cx="8712968" cy="2179712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Ζώνες βιομηχανίας, επιστήμης και ιατρικής (</a:t>
            </a:r>
            <a:r>
              <a:rPr lang="en-US" dirty="0" smtClean="0"/>
              <a:t>ISM)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Χρησιμοποιούνται από οποιονδήποτε χωρίς άδεια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Περιορισμοί στην ισχύ και τον τρόπο μετάδοσης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Χρήση από ασύρματα τηλέφωνα, ασύρματα </a:t>
            </a:r>
            <a:r>
              <a:rPr lang="en-US" dirty="0" smtClean="0"/>
              <a:t>LAN</a:t>
            </a:r>
            <a:r>
              <a:rPr lang="el-GR" dirty="0" smtClean="0"/>
              <a:t>, τηλεχειριστήρια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1E503230-21E8-4288-B423-CE23A88E06EC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Μετάδοση με υπέρυθρα κύματα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Υπέρυθρα κύματα</a:t>
            </a:r>
          </a:p>
          <a:p>
            <a:pPr lvl="1" eaLnBrk="1" hangingPunct="1"/>
            <a:r>
              <a:rPr lang="el-GR" dirty="0" smtClean="0"/>
              <a:t>Κατάλληλα για μικρές αποστάσεις</a:t>
            </a:r>
          </a:p>
          <a:p>
            <a:pPr lvl="1" eaLnBrk="1" hangingPunct="1"/>
            <a:r>
              <a:rPr lang="el-GR" dirty="0" smtClean="0"/>
              <a:t>Χρήση από τηλεχειριστήρια καταναλωτικών συσκευών</a:t>
            </a:r>
          </a:p>
          <a:p>
            <a:pPr lvl="1" eaLnBrk="1" hangingPunct="1"/>
            <a:r>
              <a:rPr lang="el-GR" dirty="0" smtClean="0"/>
              <a:t>Δεν διαπερνούν τα στερεά μέσα</a:t>
            </a:r>
          </a:p>
          <a:p>
            <a:pPr lvl="2" eaLnBrk="1" hangingPunct="1"/>
            <a:r>
              <a:rPr lang="el-GR" dirty="0" smtClean="0"/>
              <a:t>Συμπεριφέρονται περισσότερο σαν φως παρά σαν ραδιοκύματα</a:t>
            </a:r>
          </a:p>
          <a:p>
            <a:pPr lvl="1" eaLnBrk="1" hangingPunct="1"/>
            <a:r>
              <a:rPr lang="el-GR" dirty="0" smtClean="0"/>
              <a:t>Δεν υποφέρουν τόσο πολύ από παρεμβολές</a:t>
            </a:r>
          </a:p>
          <a:p>
            <a:pPr lvl="1" eaLnBrk="1" hangingPunct="1"/>
            <a:r>
              <a:rPr lang="el-GR" dirty="0" smtClean="0"/>
              <a:t>Γενικά δεν απαιτούν άδειες χρήσης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E49D4FB7-6877-4A82-AC9E-FC2417BE1025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Μετάδοση με υπέρυθρα κύματα (2)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Μετάδοση με οπτικά κύματα</a:t>
            </a:r>
          </a:p>
          <a:p>
            <a:pPr lvl="1" eaLnBrk="1" hangingPunct="1"/>
            <a:r>
              <a:rPr lang="el-GR" dirty="0" smtClean="0"/>
              <a:t>Χρήση ακτίνων </a:t>
            </a:r>
            <a:r>
              <a:rPr lang="en-US" dirty="0" smtClean="0"/>
              <a:t>laser</a:t>
            </a:r>
            <a:r>
              <a:rPr lang="el-GR" dirty="0" smtClean="0"/>
              <a:t> για μετάδοση μίας κατεύθυνσης</a:t>
            </a:r>
          </a:p>
          <a:p>
            <a:pPr lvl="2" eaLnBrk="1" hangingPunct="1"/>
            <a:r>
              <a:rPr lang="el-GR" dirty="0" smtClean="0"/>
              <a:t>Απαιτείται δεύτερη ακτίνα για αμφίδρομη μετάδοση</a:t>
            </a:r>
          </a:p>
          <a:p>
            <a:pPr lvl="1" eaLnBrk="1" hangingPunct="1"/>
            <a:r>
              <a:rPr lang="el-GR" dirty="0" smtClean="0"/>
              <a:t>Πολύ υψηλό εύρος ζώνης</a:t>
            </a:r>
          </a:p>
          <a:p>
            <a:pPr lvl="2" eaLnBrk="1" hangingPunct="1"/>
            <a:r>
              <a:rPr lang="el-GR" dirty="0" smtClean="0"/>
              <a:t>Υψηλή συχνότητα και μεγάλη ισχύς</a:t>
            </a:r>
          </a:p>
          <a:p>
            <a:pPr lvl="1" eaLnBrk="1" hangingPunct="1"/>
            <a:r>
              <a:rPr lang="el-GR" dirty="0" smtClean="0"/>
              <a:t>Δεν απαιτείται άδεια χρήσης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E49D4FB7-6877-4A82-AC9E-FC2417BE1025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Μετάδοση με οπτικά κύματα</a:t>
            </a:r>
            <a:endParaRPr lang="en-US" smtClean="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4724400"/>
            <a:ext cx="8964488" cy="16764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sz="2800" dirty="0" smtClean="0"/>
              <a:t>Ο πομπός πρέπει να στοχεύει με ακρίβεια τον δέκτη</a:t>
            </a:r>
          </a:p>
          <a:p>
            <a:pPr marL="541338" lvl="1" indent="-276225" eaLnBrk="1" hangingPunct="1">
              <a:spcBef>
                <a:spcPts val="0"/>
              </a:spcBef>
            </a:pPr>
            <a:r>
              <a:rPr lang="el-GR" dirty="0" smtClean="0"/>
              <a:t>Χρήση φακών για αυτόματη μεταβολή της εστίασης</a:t>
            </a:r>
          </a:p>
          <a:p>
            <a:pPr marL="541338" lvl="1" indent="-276225" eaLnBrk="1" hangingPunct="1">
              <a:spcBef>
                <a:spcPts val="0"/>
              </a:spcBef>
            </a:pPr>
            <a:r>
              <a:rPr lang="el-GR" dirty="0" smtClean="0"/>
              <a:t>Κίνδυνος διάθλασης της ακτίνας από την εκλυόμενη θερμότητα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F4CDF0CF-B597-4376-ADB7-A233536074A0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  <p:pic>
        <p:nvPicPr>
          <p:cNvPr id="41990" name="Picture 8" descr="02-14.jpg οπτικά κύματα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40768"/>
            <a:ext cx="474980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περιοδικού σήματος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</a:t>
            </a:fld>
            <a:endParaRPr lang="el-GR" altLang="el-GR"/>
          </a:p>
        </p:txBody>
      </p:sp>
      <p:sp>
        <p:nvSpPr>
          <p:cNvPr id="6" name="Rounded Rectangle 5"/>
          <p:cNvSpPr/>
          <p:nvPr/>
        </p:nvSpPr>
        <p:spPr>
          <a:xfrm>
            <a:off x="4427984" y="1196752"/>
            <a:ext cx="4716016" cy="1872208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l-G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Συχνότητα (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frequency , </a:t>
            </a:r>
            <a:r>
              <a:rPr lang="en-US" sz="24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f)</a:t>
            </a:r>
            <a:endParaRPr lang="el-GR" sz="2400" i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Το αντίστροφο της περιόδου (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1/T).</a:t>
            </a:r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Εκφράζει τον αριθμό των επαναλήψεων μιας πλήρους ταλάντωσης στη μονάδα του χρόνου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 6" descr="χαρακτηριστικά σήματος"/>
          <p:cNvGrpSpPr/>
          <p:nvPr/>
        </p:nvGrpSpPr>
        <p:grpSpPr>
          <a:xfrm>
            <a:off x="0" y="1340768"/>
            <a:ext cx="4556125" cy="1279525"/>
            <a:chOff x="541338" y="2936875"/>
            <a:chExt cx="4556125" cy="1279525"/>
          </a:xfrm>
        </p:grpSpPr>
        <p:pic>
          <p:nvPicPr>
            <p:cNvPr id="8" name="Picture 90" descr="χαρακτηριστικά σήματος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1338" y="2936875"/>
              <a:ext cx="4186237" cy="1106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Line 64"/>
            <p:cNvSpPr>
              <a:spLocks noChangeShapeType="1"/>
            </p:cNvSpPr>
            <p:nvPr/>
          </p:nvSpPr>
          <p:spPr bwMode="auto">
            <a:xfrm>
              <a:off x="4364038" y="3505200"/>
              <a:ext cx="0" cy="2508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Line 65"/>
            <p:cNvSpPr>
              <a:spLocks noChangeShapeType="1"/>
            </p:cNvSpPr>
            <p:nvPr/>
          </p:nvSpPr>
          <p:spPr bwMode="auto">
            <a:xfrm flipH="1">
              <a:off x="693738" y="2970213"/>
              <a:ext cx="0" cy="1154112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Line 66"/>
            <p:cNvSpPr>
              <a:spLocks noChangeShapeType="1"/>
            </p:cNvSpPr>
            <p:nvPr/>
          </p:nvSpPr>
          <p:spPr bwMode="auto">
            <a:xfrm>
              <a:off x="584200" y="3505200"/>
              <a:ext cx="4119563" cy="0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Line 67"/>
            <p:cNvSpPr>
              <a:spLocks noChangeShapeType="1"/>
            </p:cNvSpPr>
            <p:nvPr/>
          </p:nvSpPr>
          <p:spPr bwMode="auto">
            <a:xfrm>
              <a:off x="1901825" y="3105150"/>
              <a:ext cx="1588" cy="930275"/>
            </a:xfrm>
            <a:prstGeom prst="line">
              <a:avLst/>
            </a:prstGeom>
            <a:noFill/>
            <a:ln w="28575">
              <a:solidFill>
                <a:srgbClr val="F96A0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Line 68"/>
            <p:cNvSpPr>
              <a:spLocks noChangeShapeType="1"/>
            </p:cNvSpPr>
            <p:nvPr/>
          </p:nvSpPr>
          <p:spPr bwMode="auto">
            <a:xfrm>
              <a:off x="3122613" y="3103563"/>
              <a:ext cx="1587" cy="930275"/>
            </a:xfrm>
            <a:prstGeom prst="line">
              <a:avLst/>
            </a:prstGeom>
            <a:noFill/>
            <a:ln w="28575">
              <a:solidFill>
                <a:srgbClr val="F96A0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Line 69"/>
            <p:cNvSpPr>
              <a:spLocks noChangeShapeType="1"/>
            </p:cNvSpPr>
            <p:nvPr/>
          </p:nvSpPr>
          <p:spPr bwMode="auto">
            <a:xfrm>
              <a:off x="4356100" y="3103563"/>
              <a:ext cx="1588" cy="930275"/>
            </a:xfrm>
            <a:prstGeom prst="line">
              <a:avLst/>
            </a:prstGeom>
            <a:noFill/>
            <a:ln w="28575">
              <a:solidFill>
                <a:srgbClr val="F96A0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Line 70"/>
            <p:cNvSpPr>
              <a:spLocks noChangeShapeType="1"/>
            </p:cNvSpPr>
            <p:nvPr/>
          </p:nvSpPr>
          <p:spPr bwMode="auto">
            <a:xfrm>
              <a:off x="682625" y="3881438"/>
              <a:ext cx="1219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Text Box 71"/>
            <p:cNvSpPr txBox="1">
              <a:spLocks noChangeArrowheads="1"/>
            </p:cNvSpPr>
            <p:nvPr/>
          </p:nvSpPr>
          <p:spPr bwMode="auto">
            <a:xfrm>
              <a:off x="1119188" y="3879850"/>
              <a:ext cx="3984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>
                  <a:solidFill>
                    <a:srgbClr val="000000"/>
                  </a:solidFill>
                  <a:latin typeface="Verdana" pitchFamily="34" charset="0"/>
                </a:rPr>
                <a:t>Τ</a:t>
              </a:r>
            </a:p>
          </p:txBody>
        </p:sp>
        <p:sp>
          <p:nvSpPr>
            <p:cNvPr id="17" name="Line 72"/>
            <p:cNvSpPr>
              <a:spLocks noChangeShapeType="1"/>
            </p:cNvSpPr>
            <p:nvPr/>
          </p:nvSpPr>
          <p:spPr bwMode="auto">
            <a:xfrm flipV="1">
              <a:off x="1900239" y="3872979"/>
              <a:ext cx="1196876" cy="84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Text Box 73"/>
            <p:cNvSpPr txBox="1">
              <a:spLocks noChangeArrowheads="1"/>
            </p:cNvSpPr>
            <p:nvPr/>
          </p:nvSpPr>
          <p:spPr bwMode="auto">
            <a:xfrm>
              <a:off x="2351088" y="3879850"/>
              <a:ext cx="3984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>
                  <a:solidFill>
                    <a:srgbClr val="000000"/>
                  </a:solidFill>
                  <a:latin typeface="Verdana" pitchFamily="34" charset="0"/>
                </a:rPr>
                <a:t>Τ</a:t>
              </a:r>
            </a:p>
          </p:txBody>
        </p:sp>
        <p:sp>
          <p:nvSpPr>
            <p:cNvPr id="19" name="Line 74"/>
            <p:cNvSpPr>
              <a:spLocks noChangeShapeType="1"/>
            </p:cNvSpPr>
            <p:nvPr/>
          </p:nvSpPr>
          <p:spPr bwMode="auto">
            <a:xfrm>
              <a:off x="3125788" y="3881438"/>
              <a:ext cx="12334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Text Box 75"/>
            <p:cNvSpPr txBox="1">
              <a:spLocks noChangeArrowheads="1"/>
            </p:cNvSpPr>
            <p:nvPr/>
          </p:nvSpPr>
          <p:spPr bwMode="auto">
            <a:xfrm>
              <a:off x="3576638" y="3879850"/>
              <a:ext cx="3984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>
                  <a:solidFill>
                    <a:srgbClr val="000000"/>
                  </a:solidFill>
                  <a:latin typeface="Verdana" pitchFamily="34" charset="0"/>
                </a:rPr>
                <a:t>Τ</a:t>
              </a:r>
            </a:p>
          </p:txBody>
        </p:sp>
        <p:sp>
          <p:nvSpPr>
            <p:cNvPr id="21" name="Line 84"/>
            <p:cNvSpPr>
              <a:spLocks noChangeShapeType="1"/>
            </p:cNvSpPr>
            <p:nvPr/>
          </p:nvSpPr>
          <p:spPr bwMode="auto">
            <a:xfrm flipH="1" flipV="1">
              <a:off x="4870450" y="3494088"/>
              <a:ext cx="227013" cy="0"/>
            </a:xfrm>
            <a:prstGeom prst="line">
              <a:avLst/>
            </a:prstGeom>
            <a:noFill/>
            <a:ln w="38100">
              <a:solidFill>
                <a:srgbClr val="438948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Text Box 91"/>
            <p:cNvSpPr txBox="1">
              <a:spLocks noChangeArrowheads="1"/>
            </p:cNvSpPr>
            <p:nvPr/>
          </p:nvSpPr>
          <p:spPr bwMode="auto">
            <a:xfrm>
              <a:off x="4498975" y="3513138"/>
              <a:ext cx="3444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306434"/>
                  </a:solidFill>
                  <a:latin typeface="Verdana" pitchFamily="34" charset="0"/>
                </a:rPr>
                <a:t>t</a:t>
              </a:r>
              <a:endParaRPr lang="el-GR" sz="1600">
                <a:solidFill>
                  <a:srgbClr val="306434"/>
                </a:solidFill>
                <a:latin typeface="Verdana" pitchFamily="34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79512" y="2852936"/>
            <a:ext cx="8712968" cy="86409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l-G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Μήκος κύματος (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length, </a:t>
            </a:r>
            <a:r>
              <a:rPr lang="el-GR" sz="24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λ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l-GR" sz="2400" i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Η απόσταση στην οποία μεταδίδεται το κύμα σε χρόνο μιας περιόδου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79512" y="3933056"/>
            <a:ext cx="4248472" cy="158417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l-G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Πλάτος σήματος (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amplitude, </a:t>
            </a:r>
            <a:r>
              <a:rPr lang="el-GR" sz="24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α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l-GR" sz="2400" i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Εκφράζει τη στιγμιαία τιμή του κύματος, οποιαδήποτε χρονική στιγμή.</a:t>
            </a:r>
          </a:p>
        </p:txBody>
      </p:sp>
      <p:pic>
        <p:nvPicPr>
          <p:cNvPr id="25" name="Picture 2" descr="χαρακτηριστικά σήματο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5024"/>
            <a:ext cx="4453418" cy="277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Δορυφόροι επικοινωνιών</a:t>
            </a:r>
            <a:endParaRPr lang="en-US" smtClean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712968" cy="489654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Βασική μορφή τηλεπικοινωνιακού δορυφόρου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Περιέχει έναν ή περισσότερους αναμεταδότες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Κάθε αναμεταδότης ακούει σε κάποια περιοχή συχνοτήτων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Το ενισχυμένο σήμα μεταδίδεται σε άλλη περιοχή συχνοτήτων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Η αναμετάδοση μπορεί να γίνεται σε μεγάλες ή μικρές περιοχές</a:t>
            </a:r>
          </a:p>
          <a:p>
            <a:pPr marL="901700" lvl="2" indent="-276225" eaLnBrk="1" hangingPunct="1">
              <a:spcBef>
                <a:spcPts val="0"/>
              </a:spcBef>
            </a:pPr>
            <a:r>
              <a:rPr lang="el-GR" dirty="0" smtClean="0"/>
              <a:t>Μεγάλες περιοχές: κατάλληλες για τηλεοπτικές μεταδόσεις</a:t>
            </a:r>
          </a:p>
          <a:p>
            <a:pPr marL="901700" lvl="2" indent="-276225" eaLnBrk="1" hangingPunct="1">
              <a:spcBef>
                <a:spcPts val="0"/>
              </a:spcBef>
            </a:pPr>
            <a:r>
              <a:rPr lang="el-GR" dirty="0" smtClean="0"/>
              <a:t>Μικρές περιοχές: κατάλληλες για αναμετάδοση τηλεφωνίας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</a:t>
            </a:r>
            <a:r>
              <a:rPr lang="en-US" dirty="0" smtClean="0"/>
              <a:t>2</a:t>
            </a:r>
            <a:r>
              <a:rPr lang="el-GR" dirty="0" smtClean="0"/>
              <a:t>-</a:t>
            </a:r>
            <a:fld id="{4E0B8BAE-91AB-4A83-97E0-734350A9B3FB}" type="slidenum">
              <a:rPr lang="el-GR" smtClean="0"/>
              <a:pPr>
                <a:defRPr/>
              </a:pPr>
              <a:t>60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Δορυφόροι επικοινωνιών</a:t>
            </a:r>
            <a:endParaRPr lang="en-US" smtClean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712968" cy="489654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Κατηγορίες δορυφόρων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Η περίοδος περιστροφής είναι ίση με την ακτίνα εις την 3/2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Όσο ψηλότερα βρίσκεται, τόσο πιο αργά περιστρέφεται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Σε χαμηλή τροχιά χρειάζονται πολλοί δορυφόροι για κάλυψη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Σε υψηλή τροχιά χρειάζεται μεγαλύτερη ισχύς μετάδοσης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Αποφυγή ζωνών </a:t>
            </a:r>
            <a:r>
              <a:rPr lang="en-US" dirty="0" smtClean="0"/>
              <a:t>Van Allen</a:t>
            </a:r>
            <a:r>
              <a:rPr lang="el-GR" dirty="0" smtClean="0"/>
              <a:t> (ζώνες θανατηφόρας ακτινοβολίας</a:t>
            </a:r>
            <a:r>
              <a:rPr lang="en-US" dirty="0" smtClean="0"/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4E0B8BAE-91AB-4A83-97E0-734350A9B3FB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7704856" cy="1268760"/>
          </a:xfrm>
        </p:spPr>
        <p:txBody>
          <a:bodyPr/>
          <a:lstStyle/>
          <a:p>
            <a:pPr eaLnBrk="1" hangingPunct="1"/>
            <a:r>
              <a:rPr lang="el-GR" dirty="0" smtClean="0"/>
              <a:t>Δορυφόροι </a:t>
            </a:r>
            <a:r>
              <a:rPr lang="en-US" dirty="0" smtClean="0"/>
              <a:t>GEO (Geosynchronous </a:t>
            </a:r>
            <a:r>
              <a:rPr lang="el-GR" dirty="0" smtClean="0"/>
              <a:t>ή </a:t>
            </a:r>
            <a:r>
              <a:rPr lang="en-US" dirty="0" smtClean="0"/>
              <a:t>Geostationary Orbits)</a:t>
            </a:r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712968" cy="4916016"/>
          </a:xfrm>
        </p:spPr>
        <p:txBody>
          <a:bodyPr/>
          <a:lstStyle/>
          <a:p>
            <a:pPr marL="265113" indent="-265113" eaLnBrk="1" hangingPunct="1">
              <a:spcBef>
                <a:spcPts val="0"/>
              </a:spcBef>
            </a:pPr>
            <a:r>
              <a:rPr lang="el-GR" dirty="0" smtClean="0"/>
              <a:t>Γεωστατικοί δορυφόροι</a:t>
            </a:r>
            <a:r>
              <a:rPr lang="en-US" dirty="0" smtClean="0"/>
              <a:t> (GEO)</a:t>
            </a:r>
            <a:endParaRPr lang="el-GR" dirty="0" smtClean="0"/>
          </a:p>
          <a:p>
            <a:pPr marL="541338" lvl="1" indent="-276225" eaLnBrk="1" hangingPunct="1">
              <a:spcBef>
                <a:spcPts val="0"/>
              </a:spcBef>
            </a:pPr>
            <a:r>
              <a:rPr lang="el-GR" dirty="0" smtClean="0"/>
              <a:t>Βρίσκονται σε ύψος 35800</a:t>
            </a:r>
            <a:r>
              <a:rPr lang="en-US" dirty="0" smtClean="0"/>
              <a:t> km</a:t>
            </a:r>
            <a:r>
              <a:rPr lang="el-GR" dirty="0" smtClean="0"/>
              <a:t> πάνω από τον Ισημερινό</a:t>
            </a:r>
          </a:p>
          <a:p>
            <a:pPr marL="541338" lvl="1" indent="-276225" eaLnBrk="1" hangingPunct="1">
              <a:spcBef>
                <a:spcPts val="0"/>
              </a:spcBef>
            </a:pPr>
            <a:r>
              <a:rPr lang="el-GR" dirty="0" smtClean="0"/>
              <a:t>Περιστρέφονται σε πλήρη συγχρονισμό με τη γη</a:t>
            </a:r>
          </a:p>
          <a:p>
            <a:pPr marL="541338" lvl="1" indent="-276225" eaLnBrk="1" hangingPunct="1">
              <a:spcBef>
                <a:spcPts val="0"/>
              </a:spcBef>
            </a:pPr>
            <a:r>
              <a:rPr lang="el-GR" dirty="0" smtClean="0"/>
              <a:t>Επινοήθηκαν το 1945, χρησιμοποιούνται από το 1962</a:t>
            </a:r>
          </a:p>
          <a:p>
            <a:pPr marL="541338" lvl="1" indent="-276225" eaLnBrk="1" hangingPunct="1">
              <a:spcBef>
                <a:spcPts val="0"/>
              </a:spcBef>
            </a:pPr>
            <a:r>
              <a:rPr lang="el-GR" dirty="0" smtClean="0"/>
              <a:t>Πρέπει να βρίσκονται σε απόσταση τουλάχιστον 2 μοιρών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Άρα χωράνε μόνο 180 τέτοιοι δορυφόροι</a:t>
            </a:r>
          </a:p>
          <a:p>
            <a:pPr marL="541338" lvl="1" indent="-276225" eaLnBrk="1" hangingPunct="1">
              <a:spcBef>
                <a:spcPts val="0"/>
              </a:spcBef>
            </a:pPr>
            <a:r>
              <a:rPr lang="el-GR" dirty="0" smtClean="0"/>
              <a:t>Η εκχώρηση των σημείων τροχιάς γίνεται από την </a:t>
            </a:r>
            <a:r>
              <a:rPr lang="en-US" dirty="0" smtClean="0"/>
              <a:t>ITU</a:t>
            </a:r>
            <a:r>
              <a:rPr lang="el-GR" dirty="0" smtClean="0"/>
              <a:t> (</a:t>
            </a:r>
            <a:r>
              <a:rPr lang="en-US" dirty="0" smtClean="0"/>
              <a:t>International Telecommunications Union)</a:t>
            </a:r>
            <a:endParaRPr lang="el-GR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4DC74D17-1DD1-4862-A363-D44F7865B3A4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Δορυφόροι </a:t>
            </a:r>
            <a:r>
              <a:rPr lang="en-US" dirty="0" smtClean="0"/>
              <a:t>GEO</a:t>
            </a:r>
            <a:r>
              <a:rPr lang="el-GR" dirty="0" smtClean="0"/>
              <a:t> (2)</a:t>
            </a:r>
            <a:endParaRPr lang="en-US" dirty="0" smtClean="0"/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3141663"/>
            <a:ext cx="8382000" cy="3259137"/>
          </a:xfrm>
        </p:spPr>
        <p:txBody>
          <a:bodyPr/>
          <a:lstStyle/>
          <a:p>
            <a:pPr eaLnBrk="1" hangingPunct="1"/>
            <a:r>
              <a:rPr lang="el-GR" dirty="0" smtClean="0"/>
              <a:t>Διάρκεια ζωής δορυφόρων </a:t>
            </a:r>
            <a:r>
              <a:rPr lang="en-US" dirty="0" smtClean="0"/>
              <a:t>GEO</a:t>
            </a:r>
          </a:p>
          <a:p>
            <a:pPr lvl="1" eaLnBrk="1" hangingPunct="1"/>
            <a:r>
              <a:rPr lang="el-GR" dirty="0" smtClean="0"/>
              <a:t>Απαιτούν καύσιμα για να μείνουν σε τροχιά</a:t>
            </a:r>
          </a:p>
          <a:p>
            <a:pPr lvl="2" eaLnBrk="1" hangingPunct="1"/>
            <a:r>
              <a:rPr lang="el-GR" dirty="0" smtClean="0"/>
              <a:t>Τα ηλεκτρονικά τροφοδοτούνται με ηλιακή ενέργεια</a:t>
            </a:r>
          </a:p>
          <a:p>
            <a:pPr lvl="1" eaLnBrk="1" hangingPunct="1"/>
            <a:r>
              <a:rPr lang="el-GR" dirty="0" smtClean="0"/>
              <a:t>Μετά από 10 περίπου χρόνια καταστρέφονται (πέφτουν)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1A01176B-C09F-4B6E-81F0-F4D498A3A297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  <p:pic>
        <p:nvPicPr>
          <p:cNvPr id="45062" name="Picture 6" descr="02-16.jpg δορυφόροι geo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75311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Δορυφόροι </a:t>
            </a:r>
            <a:r>
              <a:rPr lang="en-US" dirty="0" smtClean="0"/>
              <a:t>GEO</a:t>
            </a:r>
            <a:r>
              <a:rPr lang="el-GR" dirty="0" smtClean="0"/>
              <a:t> (3)</a:t>
            </a:r>
            <a:endParaRPr lang="en-US" dirty="0" smtClean="0"/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484785"/>
            <a:ext cx="9144000" cy="491601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Κατανομή συχνοτήτων</a:t>
            </a:r>
            <a:r>
              <a:rPr lang="en-US" dirty="0" smtClean="0"/>
              <a:t> </a:t>
            </a:r>
            <a:r>
              <a:rPr lang="el-GR" dirty="0" smtClean="0"/>
              <a:t>σε ζώνες</a:t>
            </a:r>
          </a:p>
          <a:p>
            <a:pPr marL="541338" lvl="1" indent="-276225" eaLnBrk="1" hangingPunct="1">
              <a:spcBef>
                <a:spcPts val="0"/>
              </a:spcBef>
            </a:pPr>
            <a:r>
              <a:rPr lang="el-GR" dirty="0" smtClean="0"/>
              <a:t>Η ζώνη </a:t>
            </a:r>
            <a:r>
              <a:rPr lang="en-US" dirty="0" smtClean="0"/>
              <a:t>C</a:t>
            </a:r>
            <a:r>
              <a:rPr lang="el-GR" dirty="0" smtClean="0"/>
              <a:t> είναι η παλιότερη, χρησιμοποιείται και στη γη</a:t>
            </a:r>
            <a:endParaRPr lang="en-US" dirty="0" smtClean="0"/>
          </a:p>
          <a:p>
            <a:pPr marL="541338" lvl="1" indent="-276225" eaLnBrk="1" hangingPunct="1">
              <a:spcBef>
                <a:spcPts val="0"/>
              </a:spcBef>
            </a:pPr>
            <a:r>
              <a:rPr lang="el-GR" dirty="0" smtClean="0"/>
              <a:t>Οι ζώνες </a:t>
            </a:r>
            <a:r>
              <a:rPr lang="en-US" dirty="0" smtClean="0"/>
              <a:t>L</a:t>
            </a:r>
            <a:r>
              <a:rPr lang="el-GR" dirty="0" smtClean="0"/>
              <a:t> και </a:t>
            </a:r>
            <a:r>
              <a:rPr lang="en-US" dirty="0" smtClean="0"/>
              <a:t>S</a:t>
            </a:r>
            <a:r>
              <a:rPr lang="el-GR" dirty="0" smtClean="0"/>
              <a:t> είναι πιο νέες, αλλά έχουν μικρό εύρος</a:t>
            </a:r>
          </a:p>
          <a:p>
            <a:pPr marL="541338" lvl="1" indent="-276225" eaLnBrk="1" hangingPunct="1">
              <a:spcBef>
                <a:spcPts val="0"/>
              </a:spcBef>
            </a:pPr>
            <a:r>
              <a:rPr lang="el-GR" dirty="0" smtClean="0"/>
              <a:t>Οι ζώνες </a:t>
            </a:r>
            <a:r>
              <a:rPr lang="en-US" dirty="0" smtClean="0"/>
              <a:t>Ku</a:t>
            </a:r>
            <a:r>
              <a:rPr lang="el-GR" dirty="0" smtClean="0"/>
              <a:t> και </a:t>
            </a:r>
            <a:r>
              <a:rPr lang="en-US" dirty="0" smtClean="0"/>
              <a:t>Ka</a:t>
            </a:r>
            <a:r>
              <a:rPr lang="el-GR" dirty="0" smtClean="0"/>
              <a:t> απορροφώνται από τη βροχή</a:t>
            </a:r>
          </a:p>
          <a:p>
            <a:pPr eaLnBrk="1" hangingPunct="1"/>
            <a:r>
              <a:rPr lang="el-GR" dirty="0" smtClean="0"/>
              <a:t>Αναμεταδότες δορυφόρων</a:t>
            </a:r>
          </a:p>
          <a:p>
            <a:pPr lvl="1" eaLnBrk="1" hangingPunct="1"/>
            <a:r>
              <a:rPr lang="el-GR" dirty="0" smtClean="0"/>
              <a:t>Ένας δορυφόρος έχει γύρω στους 40 αναμεταδότες</a:t>
            </a:r>
          </a:p>
          <a:p>
            <a:pPr lvl="1" eaLnBrk="1" hangingPunct="1"/>
            <a:r>
              <a:rPr lang="el-GR" dirty="0" smtClean="0"/>
              <a:t>Κάθε αναμεταδότης συνήθως καλύπτει </a:t>
            </a:r>
            <a:r>
              <a:rPr lang="en-US" dirty="0" smtClean="0"/>
              <a:t>36</a:t>
            </a:r>
            <a:r>
              <a:rPr lang="el-GR" dirty="0" smtClean="0"/>
              <a:t> </a:t>
            </a:r>
            <a:r>
              <a:rPr lang="en-US" dirty="0" smtClean="0"/>
              <a:t>MHz</a:t>
            </a:r>
            <a:endParaRPr lang="el-GR" dirty="0" smtClean="0"/>
          </a:p>
          <a:p>
            <a:pPr lvl="1" eaLnBrk="1" hangingPunct="1"/>
            <a:r>
              <a:rPr lang="el-GR" dirty="0" smtClean="0"/>
              <a:t>Πολύπλεξη με διαίρεση συχνότητας ή με διαίρεση χρόνου</a:t>
            </a:r>
          </a:p>
          <a:p>
            <a:pPr marL="541338" lvl="1" indent="-276225" eaLnBrk="1" hangingPunct="1"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1A01176B-C09F-4B6E-81F0-F4D498A3A297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Δορυφόροι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65</a:t>
            </a:fld>
            <a:endParaRPr lang="el-GR" altLang="el-GR"/>
          </a:p>
        </p:txBody>
      </p:sp>
      <p:pic>
        <p:nvPicPr>
          <p:cNvPr id="6" name="Picture 6" descr="02-15.jpg δορυφόροι 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21483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Δορυφόροι </a:t>
            </a:r>
            <a:r>
              <a:rPr lang="en-US" dirty="0" smtClean="0"/>
              <a:t>GEO</a:t>
            </a:r>
            <a:r>
              <a:rPr lang="el-GR" dirty="0" smtClean="0"/>
              <a:t> (4)</a:t>
            </a:r>
            <a:endParaRPr lang="en-US" dirty="0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784976" cy="489654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Αποτύπωμα δορυφόρου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Παλιότερα κάθε ακτίνα κάλυπτε το 1/3 της γης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Σήμερα χρησιμοποιούνται σημειακές ακτίνες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Κάλυψη μικρότερης επιφάνειας (μερικές εκατοντάδες </a:t>
            </a:r>
            <a:r>
              <a:rPr lang="en-US" dirty="0" smtClean="0"/>
              <a:t>km)</a:t>
            </a:r>
            <a:endParaRPr lang="el-GR" dirty="0" smtClean="0"/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Επιτρέπουν παράλληλη χρήση πολλών ακτίνων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Ιδιότητες δορυφόρων</a:t>
            </a:r>
            <a:r>
              <a:rPr lang="en-US" dirty="0" smtClean="0"/>
              <a:t> GEO</a:t>
            </a:r>
            <a:endParaRPr lang="el-GR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Μεγάλη καθυστέρηση διάδοσης λόγω απόστασης (270 </a:t>
            </a:r>
            <a:r>
              <a:rPr lang="en-US" dirty="0" smtClean="0"/>
              <a:t>ms)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Σταθερό κόστος μετάδοσης ανεξάρτητα από την απόσταση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Έχουμε πάντοτε εκπομπή σε μεγάλη περιοχή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0B93459E-7584-493D-8A45-6AB9C0EA836A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Δορυφόροι </a:t>
            </a:r>
            <a:r>
              <a:rPr lang="en-US" dirty="0" smtClean="0"/>
              <a:t>GEO – VSAT (Very Small Aperture Terminal)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5"/>
            <a:ext cx="8439472" cy="4916016"/>
          </a:xfrm>
        </p:spPr>
        <p:txBody>
          <a:bodyPr/>
          <a:lstStyle/>
          <a:p>
            <a:pPr eaLnBrk="1" hangingPunct="1"/>
            <a:r>
              <a:rPr lang="el-GR" dirty="0" smtClean="0"/>
              <a:t>Τερματικά πολύ μικρού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ανοίγματος</a:t>
            </a:r>
            <a:r>
              <a:rPr lang="en-US" dirty="0" smtClean="0"/>
              <a:t> (VSAT)</a:t>
            </a:r>
          </a:p>
          <a:p>
            <a:pPr lvl="1" eaLnBrk="1" hangingPunct="1"/>
            <a:r>
              <a:rPr lang="el-GR" dirty="0" smtClean="0"/>
              <a:t>Κεραίες το πολύ 1 μέτρο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αντί για 10 μέτρα</a:t>
            </a:r>
          </a:p>
          <a:p>
            <a:pPr lvl="1" eaLnBrk="1" hangingPunct="1"/>
            <a:r>
              <a:rPr lang="el-GR" dirty="0" smtClean="0"/>
              <a:t>Εκπομπή μέχρι </a:t>
            </a:r>
            <a:r>
              <a:rPr lang="en-US" dirty="0" smtClean="0"/>
              <a:t>1 Mbps</a:t>
            </a:r>
          </a:p>
          <a:p>
            <a:pPr lvl="1" eaLnBrk="1" hangingPunct="1"/>
            <a:r>
              <a:rPr lang="el-GR" dirty="0" smtClean="0"/>
              <a:t>Λήψη πολλών </a:t>
            </a:r>
            <a:r>
              <a:rPr lang="en-US" dirty="0" smtClean="0"/>
              <a:t>Mbps</a:t>
            </a:r>
          </a:p>
          <a:p>
            <a:pPr lvl="1" eaLnBrk="1" hangingPunct="1"/>
            <a:r>
              <a:rPr lang="el-GR" dirty="0" smtClean="0"/>
              <a:t>Χρήση σε συστήματα άμεσης δορυφορικής εκπομπής</a:t>
            </a:r>
          </a:p>
          <a:p>
            <a:pPr lvl="1" eaLnBrk="1" hangingPunct="1"/>
            <a:r>
              <a:rPr lang="el-GR" dirty="0" smtClean="0"/>
              <a:t>Επικοινωνία τερματικών </a:t>
            </a:r>
            <a:r>
              <a:rPr lang="en-US" dirty="0" smtClean="0"/>
              <a:t>VSAT</a:t>
            </a:r>
            <a:r>
              <a:rPr lang="el-GR" dirty="0" smtClean="0"/>
              <a:t> μέσω ομφαλού - ενισχυτή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F342307C-7FA7-4FE4-BD1B-85CA49A2B4A3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  <p:pic>
        <p:nvPicPr>
          <p:cNvPr id="47110" name="Picture 6" descr="02-17.jpg δορυφόροι geo-vsa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9989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2195"/>
            <a:ext cx="8352928" cy="1126565"/>
          </a:xfrm>
        </p:spPr>
        <p:txBody>
          <a:bodyPr/>
          <a:lstStyle/>
          <a:p>
            <a:pPr eaLnBrk="1" hangingPunct="1"/>
            <a:r>
              <a:rPr lang="el-GR" dirty="0" smtClean="0"/>
              <a:t>Δορυφόροι </a:t>
            </a:r>
            <a:r>
              <a:rPr lang="en-US" dirty="0" smtClean="0"/>
              <a:t>MEO (Medium Earth Orbit)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Δορυφόροι μέσης γήινης τροχιάς (</a:t>
            </a:r>
            <a:r>
              <a:rPr lang="en-US" dirty="0" smtClean="0"/>
              <a:t>MEO)</a:t>
            </a:r>
          </a:p>
          <a:p>
            <a:pPr lvl="1" eaLnBrk="1" hangingPunct="1"/>
            <a:r>
              <a:rPr lang="el-GR" dirty="0" smtClean="0"/>
              <a:t>Περίπου 6 ώρες για μια περιστροφή</a:t>
            </a:r>
            <a:r>
              <a:rPr lang="en-US" dirty="0" smtClean="0"/>
              <a:t> </a:t>
            </a:r>
            <a:r>
              <a:rPr lang="el-GR" dirty="0" smtClean="0"/>
              <a:t>γύρω από τη γη</a:t>
            </a:r>
          </a:p>
          <a:p>
            <a:pPr lvl="2" eaLnBrk="1" hangingPunct="1"/>
            <a:r>
              <a:rPr lang="el-GR" dirty="0" smtClean="0"/>
              <a:t>Απαιτείται παρακολούθηση από τη γη</a:t>
            </a:r>
          </a:p>
          <a:p>
            <a:pPr lvl="1" eaLnBrk="1" hangingPunct="1"/>
            <a:r>
              <a:rPr lang="el-GR" dirty="0" smtClean="0"/>
              <a:t>Μικρότερο αποτύπωμα και ισχύς από τους </a:t>
            </a:r>
            <a:r>
              <a:rPr lang="en-US" dirty="0" smtClean="0"/>
              <a:t>GEO</a:t>
            </a:r>
          </a:p>
          <a:p>
            <a:pPr lvl="1" eaLnBrk="1" hangingPunct="1"/>
            <a:r>
              <a:rPr lang="el-GR" dirty="0" smtClean="0"/>
              <a:t>Χρήση από το σύστημα </a:t>
            </a:r>
            <a:r>
              <a:rPr lang="en-US" dirty="0" smtClean="0"/>
              <a:t>GPS</a:t>
            </a:r>
            <a:r>
              <a:rPr lang="el-GR" dirty="0" smtClean="0"/>
              <a:t>, όχι για επικοινωνίες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C389F7C5-8B87-45DD-A644-454924185C7C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Δορυφόροι </a:t>
            </a:r>
            <a:r>
              <a:rPr lang="en-US" dirty="0" smtClean="0"/>
              <a:t>LEO (Low Earth Orbit)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Δορυφόροι χαμηλής γήινης τροχιάς (</a:t>
            </a:r>
            <a:r>
              <a:rPr lang="en-US" dirty="0" smtClean="0"/>
              <a:t>LEO)</a:t>
            </a:r>
          </a:p>
          <a:p>
            <a:pPr lvl="1" eaLnBrk="1" hangingPunct="1"/>
            <a:r>
              <a:rPr lang="el-GR" dirty="0" smtClean="0"/>
              <a:t>Κινούνται πιο γρήγορα πάνω από τη γη</a:t>
            </a:r>
          </a:p>
          <a:p>
            <a:pPr lvl="2" eaLnBrk="1" hangingPunct="1"/>
            <a:r>
              <a:rPr lang="el-GR" dirty="0" smtClean="0"/>
              <a:t>Χρειάζονται περισσότεροι δορυφόροι για πλήρη κάλυψη</a:t>
            </a:r>
          </a:p>
          <a:p>
            <a:pPr lvl="1" eaLnBrk="1" hangingPunct="1"/>
            <a:r>
              <a:rPr lang="el-GR" dirty="0" smtClean="0"/>
              <a:t>Μικρό αποτύπωμα, μικρή ισχύς, μικρή καθυστέρηση</a:t>
            </a:r>
          </a:p>
          <a:p>
            <a:pPr lvl="2" eaLnBrk="1" hangingPunct="1"/>
            <a:r>
              <a:rPr lang="el-GR" dirty="0" smtClean="0"/>
              <a:t>Ιδανικά χαρακτηριστικά για επικοινωνίες</a:t>
            </a:r>
          </a:p>
          <a:p>
            <a:pPr eaLnBrk="1" hangingPunct="1"/>
            <a:r>
              <a:rPr lang="el-GR" dirty="0" smtClean="0"/>
              <a:t>Σύστημα </a:t>
            </a:r>
            <a:r>
              <a:rPr lang="en-US" dirty="0" smtClean="0"/>
              <a:t>Iridium</a:t>
            </a:r>
            <a:r>
              <a:rPr lang="el-GR" dirty="0" smtClean="0"/>
              <a:t> (</a:t>
            </a:r>
            <a:r>
              <a:rPr lang="en-US" dirty="0" smtClean="0"/>
              <a:t>Motorola)</a:t>
            </a:r>
          </a:p>
          <a:p>
            <a:pPr lvl="1" eaLnBrk="1" hangingPunct="1"/>
            <a:r>
              <a:rPr lang="el-GR" dirty="0" smtClean="0"/>
              <a:t>Αρχικά 77 δορυφόροι, περιορίστηκαν σε 66</a:t>
            </a:r>
          </a:p>
          <a:p>
            <a:pPr lvl="1" eaLnBrk="1" hangingPunct="1"/>
            <a:r>
              <a:rPr lang="el-GR" dirty="0" smtClean="0"/>
              <a:t>Κάλυψη ολόκληρης της γης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C389F7C5-8B87-45DD-A644-454924185C7C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περιοδικού σήματος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</a:t>
            </a:fld>
            <a:endParaRPr lang="el-GR" altLang="el-GR"/>
          </a:p>
        </p:txBody>
      </p:sp>
      <p:sp>
        <p:nvSpPr>
          <p:cNvPr id="6" name="Rounded Rectangle 5"/>
          <p:cNvSpPr/>
          <p:nvPr/>
        </p:nvSpPr>
        <p:spPr>
          <a:xfrm>
            <a:off x="179512" y="1412776"/>
            <a:ext cx="4248472" cy="2016224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l-G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Φάση σήματος (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phase, </a:t>
            </a:r>
            <a:r>
              <a:rPr lang="el-GR" sz="24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φ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l-GR" sz="2400" i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Εκφράζει τη διαφορά </a:t>
            </a:r>
            <a:r>
              <a:rPr lang="el-G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φ</a:t>
            </a:r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ενός σήματος, όταν συγκρίνεται με κάποια αρχή που ορίζουμε και χρησιμοποιούμε ως αναφορά</a:t>
            </a:r>
          </a:p>
        </p:txBody>
      </p:sp>
      <p:grpSp>
        <p:nvGrpSpPr>
          <p:cNvPr id="7" name="Group 6" descr="χαρακτηριστικά σήματος-φάση"/>
          <p:cNvGrpSpPr/>
          <p:nvPr/>
        </p:nvGrpSpPr>
        <p:grpSpPr>
          <a:xfrm>
            <a:off x="3707904" y="1412776"/>
            <a:ext cx="4953000" cy="2270125"/>
            <a:chOff x="4935538" y="3927475"/>
            <a:chExt cx="4953000" cy="2270125"/>
          </a:xfrm>
        </p:grpSpPr>
        <p:pic>
          <p:nvPicPr>
            <p:cNvPr id="8" name="Picture 88" descr="χαρακτηριστικά σήματος-φάση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34038" y="3927475"/>
              <a:ext cx="4214812" cy="227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Line 42"/>
            <p:cNvSpPr>
              <a:spLocks noChangeShapeType="1"/>
            </p:cNvSpPr>
            <p:nvPr/>
          </p:nvSpPr>
          <p:spPr bwMode="auto">
            <a:xfrm flipH="1">
              <a:off x="6072188" y="4060825"/>
              <a:ext cx="14287" cy="1724025"/>
            </a:xfrm>
            <a:prstGeom prst="line">
              <a:avLst/>
            </a:prstGeom>
            <a:noFill/>
            <a:ln w="28575">
              <a:solidFill>
                <a:srgbClr val="F96A0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Line 43"/>
            <p:cNvSpPr>
              <a:spLocks noChangeShapeType="1"/>
            </p:cNvSpPr>
            <p:nvPr/>
          </p:nvSpPr>
          <p:spPr bwMode="auto">
            <a:xfrm>
              <a:off x="5783263" y="5722938"/>
              <a:ext cx="279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Text Box 46"/>
            <p:cNvSpPr txBox="1">
              <a:spLocks noChangeArrowheads="1"/>
            </p:cNvSpPr>
            <p:nvPr/>
          </p:nvSpPr>
          <p:spPr bwMode="auto">
            <a:xfrm>
              <a:off x="5730875" y="5745163"/>
              <a:ext cx="5699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>
                  <a:solidFill>
                    <a:srgbClr val="000000"/>
                  </a:solidFill>
                  <a:latin typeface="Verdana" pitchFamily="34" charset="0"/>
                </a:rPr>
                <a:t>Π/2</a:t>
              </a:r>
            </a:p>
          </p:txBody>
        </p:sp>
        <p:sp>
          <p:nvSpPr>
            <p:cNvPr id="12" name="Line 48"/>
            <p:cNvSpPr>
              <a:spLocks noChangeShapeType="1"/>
            </p:cNvSpPr>
            <p:nvPr/>
          </p:nvSpPr>
          <p:spPr bwMode="auto">
            <a:xfrm>
              <a:off x="5780088" y="3959225"/>
              <a:ext cx="0" cy="2093913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Line 49"/>
            <p:cNvSpPr>
              <a:spLocks noChangeShapeType="1"/>
            </p:cNvSpPr>
            <p:nvPr/>
          </p:nvSpPr>
          <p:spPr bwMode="auto">
            <a:xfrm>
              <a:off x="5711825" y="5065713"/>
              <a:ext cx="4029075" cy="0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Line 83"/>
            <p:cNvSpPr>
              <a:spLocks noChangeShapeType="1"/>
            </p:cNvSpPr>
            <p:nvPr/>
          </p:nvSpPr>
          <p:spPr bwMode="auto">
            <a:xfrm flipV="1">
              <a:off x="4935538" y="5083175"/>
              <a:ext cx="227012" cy="0"/>
            </a:xfrm>
            <a:prstGeom prst="line">
              <a:avLst/>
            </a:prstGeom>
            <a:noFill/>
            <a:ln w="38100">
              <a:solidFill>
                <a:srgbClr val="438948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Text Box 92"/>
            <p:cNvSpPr txBox="1">
              <a:spLocks noChangeArrowheads="1"/>
            </p:cNvSpPr>
            <p:nvPr/>
          </p:nvSpPr>
          <p:spPr bwMode="auto">
            <a:xfrm>
              <a:off x="9544050" y="5059363"/>
              <a:ext cx="3444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306434"/>
                  </a:solidFill>
                  <a:latin typeface="Verdana" pitchFamily="34" charset="0"/>
                </a:rPr>
                <a:t>t</a:t>
              </a:r>
              <a:endParaRPr lang="el-GR" sz="1600">
                <a:solidFill>
                  <a:srgbClr val="306434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Δορυφόροι </a:t>
            </a:r>
            <a:r>
              <a:rPr lang="en-US" dirty="0" smtClean="0"/>
              <a:t>LEO</a:t>
            </a:r>
            <a:r>
              <a:rPr lang="el-GR" dirty="0" smtClean="0"/>
              <a:t> (</a:t>
            </a:r>
            <a:r>
              <a:rPr lang="en-US" dirty="0" smtClean="0"/>
              <a:t>Low Earth Orbit)</a:t>
            </a:r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9"/>
            <a:ext cx="8712968" cy="5060032"/>
          </a:xfrm>
        </p:spPr>
        <p:txBody>
          <a:bodyPr/>
          <a:lstStyle/>
          <a:p>
            <a:pPr marL="265113" indent="-265113" eaLnBrk="1" hangingPunct="1">
              <a:spcBef>
                <a:spcPts val="0"/>
              </a:spcBef>
            </a:pPr>
            <a:r>
              <a:rPr lang="el-GR" dirty="0" smtClean="0"/>
              <a:t>Ιστορία συστήματος </a:t>
            </a:r>
            <a:r>
              <a:rPr lang="en-US" dirty="0" smtClean="0"/>
              <a:t>Iridium</a:t>
            </a:r>
          </a:p>
          <a:p>
            <a:pPr marL="541338" lvl="1" indent="-276225" eaLnBrk="1" hangingPunct="1">
              <a:spcBef>
                <a:spcPts val="0"/>
              </a:spcBef>
            </a:pPr>
            <a:r>
              <a:rPr lang="el-GR" dirty="0" smtClean="0"/>
              <a:t>Σχεδιάστηκε το 1990, ξεκίνησε το 1998, χρεοκόπησε το 1999</a:t>
            </a:r>
          </a:p>
          <a:p>
            <a:pPr marL="541338" lvl="1" indent="-276225" eaLnBrk="1" hangingPunct="1">
              <a:spcBef>
                <a:spcPts val="0"/>
              </a:spcBef>
            </a:pPr>
            <a:r>
              <a:rPr lang="el-GR" dirty="0" smtClean="0"/>
              <a:t>Αγοράστηκε σε πολύ χαμηλή τιμή και ξεκίνησε πάλι το 2001</a:t>
            </a:r>
          </a:p>
          <a:p>
            <a:pPr marL="180975" indent="-180975" eaLnBrk="1" hangingPunct="1">
              <a:spcBef>
                <a:spcPts val="0"/>
              </a:spcBef>
            </a:pPr>
            <a:r>
              <a:rPr lang="el-GR" dirty="0" smtClean="0"/>
              <a:t>Λειτουργία συστήματος </a:t>
            </a:r>
            <a:r>
              <a:rPr lang="en-US" dirty="0" smtClean="0"/>
              <a:t>Iridium</a:t>
            </a:r>
          </a:p>
          <a:p>
            <a:pPr marL="541338" lvl="1" indent="-276225" eaLnBrk="1" hangingPunct="1">
              <a:spcBef>
                <a:spcPts val="0"/>
              </a:spcBef>
            </a:pPr>
            <a:r>
              <a:rPr lang="el-GR" dirty="0" smtClean="0"/>
              <a:t>Επικοινωνία τηλεφώνων με δορυφόρο παντού στον κόσμο</a:t>
            </a:r>
          </a:p>
          <a:p>
            <a:pPr marL="541338" lvl="1" indent="-276225" eaLnBrk="1" hangingPunct="1">
              <a:spcBef>
                <a:spcPts val="0"/>
              </a:spcBef>
            </a:pPr>
            <a:r>
              <a:rPr lang="el-GR" dirty="0" smtClean="0"/>
              <a:t>Μέχρι 48 κυψέλες ανά δορυφόρο, 3840 κανάλια ανά δορυφόρο</a:t>
            </a:r>
          </a:p>
          <a:p>
            <a:pPr marL="541338" lvl="1" indent="-276225" eaLnBrk="1" hangingPunct="1">
              <a:spcBef>
                <a:spcPts val="0"/>
              </a:spcBef>
            </a:pPr>
            <a:r>
              <a:rPr lang="el-GR" dirty="0" smtClean="0"/>
              <a:t>Αναμετάδοση απευθείας μεταξύ των δορυφόρων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763D1626-8E3F-4C7A-956D-03B50438F33C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Δορυφόροι </a:t>
            </a:r>
            <a:r>
              <a:rPr lang="en-US" dirty="0" smtClean="0"/>
              <a:t>LEO (2)</a:t>
            </a:r>
          </a:p>
        </p:txBody>
      </p:sp>
      <p:sp>
        <p:nvSpPr>
          <p:cNvPr id="5018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7"/>
            <a:ext cx="8382000" cy="498802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Σύστημα </a:t>
            </a:r>
            <a:r>
              <a:rPr lang="en-US" dirty="0" err="1" smtClean="0"/>
              <a:t>Globalstar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Χρησιμοποιεί 48 δορυφόρους </a:t>
            </a:r>
            <a:r>
              <a:rPr lang="en-US" dirty="0" smtClean="0"/>
              <a:t>LEO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Αναμετάδοση μέσω επίγειων σταθμών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Μικρότερη πολυπλοκότητα και κατανάλωση στο διάστημα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Και το </a:t>
            </a:r>
            <a:r>
              <a:rPr lang="en-US" dirty="0" err="1" smtClean="0"/>
              <a:t>Globalstar</a:t>
            </a:r>
            <a:r>
              <a:rPr lang="en-US" dirty="0" smtClean="0"/>
              <a:t> </a:t>
            </a:r>
            <a:r>
              <a:rPr lang="el-GR" dirty="0" smtClean="0"/>
              <a:t>χρεοκόπησε και ξαναξεκίνησε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dirty="0" err="1" smtClean="0"/>
              <a:t>CubeSats</a:t>
            </a:r>
            <a:r>
              <a:rPr lang="el-GR" dirty="0" smtClean="0"/>
              <a:t>: δορυφόροι 10</a:t>
            </a:r>
            <a:r>
              <a:rPr lang="en-US" dirty="0" smtClean="0"/>
              <a:t>x10x10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Βάρος έως 1 κιλό, κόστος εκτόξευσης ~$40.000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Μεταφέρονται μαζί με μεγάλους δορυφόρους στο διάστημα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Ειδικός σωλήνας που θέτει τρεις </a:t>
            </a:r>
            <a:r>
              <a:rPr lang="en-US" dirty="0" err="1" smtClean="0"/>
              <a:t>CubeSats</a:t>
            </a:r>
            <a:r>
              <a:rPr lang="en-US" dirty="0" smtClean="0"/>
              <a:t> </a:t>
            </a:r>
            <a:r>
              <a:rPr lang="el-GR" dirty="0" smtClean="0"/>
              <a:t>σε τροχιά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A19C3454-546F-4561-9ECB-B92B1B57CB4F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Δορυφόροι ή οπτικές ίνες;</a:t>
            </a:r>
            <a:endParaRPr lang="en-US" smtClean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568952" cy="4824536"/>
          </a:xfrm>
        </p:spPr>
        <p:txBody>
          <a:bodyPr/>
          <a:lstStyle/>
          <a:p>
            <a:pPr marL="265113" indent="-265113" eaLnBrk="1" hangingPunct="1">
              <a:spcBef>
                <a:spcPts val="0"/>
              </a:spcBef>
            </a:pPr>
            <a:r>
              <a:rPr lang="el-GR" dirty="0" smtClean="0"/>
              <a:t>Πριν από 25 χρόνια οι δορυφόροι ήταν το μέλλον</a:t>
            </a:r>
          </a:p>
          <a:p>
            <a:pPr marL="541338" lvl="1" indent="-276225" eaLnBrk="1" hangingPunct="1">
              <a:spcBef>
                <a:spcPts val="0"/>
              </a:spcBef>
            </a:pPr>
            <a:r>
              <a:rPr lang="el-GR" dirty="0" smtClean="0"/>
              <a:t>Τα χάλκινα καλώδια είχαν φτάσει στα όριά τους</a:t>
            </a:r>
          </a:p>
          <a:p>
            <a:pPr marL="541338" lvl="1" indent="-276225" eaLnBrk="1" hangingPunct="1">
              <a:spcBef>
                <a:spcPts val="0"/>
              </a:spcBef>
            </a:pPr>
            <a:r>
              <a:rPr lang="el-GR" dirty="0" smtClean="0"/>
              <a:t>Η εισαγωγή των οπτικών ινών άλλαξε τα δεδομένα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Απεριόριστη χωρητικότητα για φωνή και δεδομένα</a:t>
            </a:r>
          </a:p>
          <a:p>
            <a:pPr marL="541338" lvl="1" indent="-276225" eaLnBrk="1" hangingPunct="1">
              <a:spcBef>
                <a:spcPts val="0"/>
              </a:spcBef>
            </a:pPr>
            <a:r>
              <a:rPr lang="el-GR" dirty="0" smtClean="0"/>
              <a:t>Τα κυψελικά συστήματα κάλυψαν την αγορά των κινητών</a:t>
            </a:r>
          </a:p>
          <a:p>
            <a:pPr marL="541338" lvl="1" indent="-276225" eaLnBrk="1" hangingPunct="1">
              <a:spcBef>
                <a:spcPts val="0"/>
              </a:spcBef>
            </a:pPr>
            <a:r>
              <a:rPr lang="el-GR" dirty="0" smtClean="0"/>
              <a:t>Το κόστος υποδομής των δορυφόρων φαίνεται πολύ υψηλό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90964787-4A3C-4B66-98DC-DC2D57104193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Δορυφόροι ή οπτικές ίνες;</a:t>
            </a:r>
            <a:r>
              <a:rPr lang="en-US" dirty="0" smtClean="0"/>
              <a:t> (2)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568952" cy="4824536"/>
          </a:xfrm>
        </p:spPr>
        <p:txBody>
          <a:bodyPr/>
          <a:lstStyle/>
          <a:p>
            <a:pPr marL="265113" indent="-265113" eaLnBrk="1" hangingPunct="1">
              <a:spcBef>
                <a:spcPts val="0"/>
              </a:spcBef>
            </a:pPr>
            <a:r>
              <a:rPr lang="el-GR" dirty="0" smtClean="0"/>
              <a:t>Κάθετες αγορές για τους δορυφόρους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Παράκαμψη περιορισμών τηλεφωνικού συστήματος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Περιοχές με αφιλόξενο ή δύσκολο έδαφος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Κινητές επικοινωνίες στη θάλασσα</a:t>
            </a:r>
            <a:r>
              <a:rPr lang="en-US" dirty="0" smtClean="0"/>
              <a:t>, </a:t>
            </a:r>
            <a:r>
              <a:rPr lang="el-GR" dirty="0" smtClean="0"/>
              <a:t>στην έρημο</a:t>
            </a:r>
            <a:r>
              <a:rPr lang="en-US" dirty="0" smtClean="0"/>
              <a:t>,</a:t>
            </a:r>
            <a:r>
              <a:rPr lang="el-GR" dirty="0" smtClean="0"/>
              <a:t> σε βουνά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Εφαρμογές που απαιτούν εκπομπή σε πολλούς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Παράκαμψη δικαιωμάτων διέλευσης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Άμεση εγκατάσταση σε επείγουσες συνθήκες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90964787-4A3C-4B66-98DC-DC2D57104193}" type="slidenum">
              <a:rPr lang="el-GR" smtClean="0"/>
              <a:pPr>
                <a:defRPr/>
              </a:pPr>
              <a:t>73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Φυσικό Επίπεδο</a:t>
            </a:r>
          </a:p>
        </p:txBody>
      </p:sp>
      <p:sp>
        <p:nvSpPr>
          <p:cNvPr id="5222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Ψηφιακή διαμόρφωση</a:t>
            </a:r>
          </a:p>
          <a:p>
            <a:pPr lvl="1" eaLnBrk="1" hangingPunct="1"/>
            <a:r>
              <a:rPr lang="el-GR" dirty="0" smtClean="0"/>
              <a:t>Σηματοδοσία βασικής ζώνης</a:t>
            </a:r>
          </a:p>
          <a:p>
            <a:pPr lvl="1" eaLnBrk="1" hangingPunct="1"/>
            <a:r>
              <a:rPr lang="el-GR" dirty="0" smtClean="0"/>
              <a:t>Σηματοδοσία ευρείας ζώνης</a:t>
            </a:r>
          </a:p>
          <a:p>
            <a:pPr eaLnBrk="1" hangingPunct="1"/>
            <a:r>
              <a:rPr lang="el-GR" dirty="0" smtClean="0"/>
              <a:t> Πολύπλεξη</a:t>
            </a:r>
          </a:p>
          <a:p>
            <a:pPr lvl="1" eaLnBrk="1" hangingPunct="1"/>
            <a:r>
              <a:rPr lang="el-GR" dirty="0" smtClean="0"/>
              <a:t>Πολύπλεξη με διαίρεση συχνότητας</a:t>
            </a:r>
          </a:p>
          <a:p>
            <a:pPr lvl="1" eaLnBrk="1" hangingPunct="1"/>
            <a:r>
              <a:rPr lang="el-GR" dirty="0" smtClean="0"/>
              <a:t>Πολύπλεξη με διαίρεση χρόνου</a:t>
            </a:r>
          </a:p>
          <a:p>
            <a:pPr lvl="1" eaLnBrk="1" hangingPunct="1"/>
            <a:r>
              <a:rPr lang="el-GR" dirty="0" smtClean="0"/>
              <a:t>Πολύπλεξη με διαίρεση κώδικα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CF42ECB2-BE45-404C-9B02-136B2FE58894}" type="slidenum">
              <a:rPr lang="el-GR" smtClean="0"/>
              <a:pPr>
                <a:defRPr/>
              </a:pPr>
              <a:t>74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Σηματοδοσία βασικής ζώνης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81000" y="1412776"/>
            <a:ext cx="8382000" cy="498802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Σηματοδοσία βασικής ζώνης (</a:t>
            </a:r>
            <a:r>
              <a:rPr lang="en-US" dirty="0" smtClean="0"/>
              <a:t>baseband)</a:t>
            </a:r>
            <a:endParaRPr lang="el-GR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Χρήση συχνοτήτων από το 0 έως κάποιο μέγιστο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Κατάλληλη όταν αξιοποιούμε πλήρως το μέσο (π.χ. καλώδιο)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NRZ: </a:t>
            </a:r>
            <a:r>
              <a:rPr lang="el-GR" dirty="0" smtClean="0"/>
              <a:t>στέλνουμε θετική τάση για 1, αρνητική τάση για 0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Τα σήματα λαμβάνονται παραμορφωμένα από το κανάλι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Εξασθένηση σήματος, προσθήκη θορύβου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Στον παραλήπτη λαμβάνουμε περιοδικά δείγματα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Αποφασίζουμε τι λάβαμε ανάλογα με το δείγμα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Δίκτυα Επικοινωνιών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12CF292D-1591-45FF-8EAC-FB091F2814A1}" type="slidenum">
              <a:rPr lang="el-GR" smtClean="0"/>
              <a:pPr>
                <a:defRPr/>
              </a:pPr>
              <a:t>75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Σηματοδοσία βασικής ζώνης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4752528"/>
          </a:xfrm>
        </p:spPr>
        <p:txBody>
          <a:bodyPr/>
          <a:lstStyle/>
          <a:p>
            <a:r>
              <a:rPr lang="el-GR" dirty="0" smtClean="0"/>
              <a:t>Πώς μπορεί να αυξηθεί η απόδοση;</a:t>
            </a:r>
          </a:p>
          <a:p>
            <a:pPr lvl="1"/>
            <a:r>
              <a:rPr lang="el-GR" dirty="0" smtClean="0"/>
              <a:t>Με 4 επίπεδα μπορούμε να κωδικοποιήσουμε 2 </a:t>
            </a:r>
            <a:r>
              <a:rPr lang="en-US" dirty="0" smtClean="0"/>
              <a:t>bit</a:t>
            </a:r>
            <a:endParaRPr lang="el-GR" dirty="0" smtClean="0"/>
          </a:p>
          <a:p>
            <a:pPr lvl="1"/>
            <a:r>
              <a:rPr lang="el-GR" dirty="0" smtClean="0"/>
              <a:t>Λέμε ότι σε κάθε στιγμή μεταδίδουμε ένα σύμβολο</a:t>
            </a:r>
          </a:p>
          <a:p>
            <a:pPr lvl="1"/>
            <a:r>
              <a:rPr lang="el-GR" dirty="0" smtClean="0"/>
              <a:t>Ρυθμός </a:t>
            </a:r>
            <a:r>
              <a:rPr lang="en-US" dirty="0" smtClean="0"/>
              <a:t>bit = 2 x </a:t>
            </a:r>
            <a:r>
              <a:rPr lang="el-GR" dirty="0" smtClean="0"/>
              <a:t>ρυθμός συμβόλων σε αυτή την περίπτωση</a:t>
            </a:r>
          </a:p>
          <a:p>
            <a:pPr lvl="1"/>
            <a:r>
              <a:rPr lang="el-GR" dirty="0" smtClean="0"/>
              <a:t>Το εύρος ζώνης εξαρτάται από το ρυθμό συμβόλων</a:t>
            </a:r>
          </a:p>
          <a:p>
            <a:pPr lvl="2"/>
            <a:r>
              <a:rPr lang="el-GR" dirty="0" smtClean="0"/>
              <a:t>Βασίζεται στο ρυθμό αλλαγής του σήματος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Δίκτυα Επικοινωνιών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1DD78A84-89E4-4DAA-87F7-A1F20FE3A74F}" type="slidenum">
              <a:rPr lang="el-GR" smtClean="0"/>
              <a:pPr>
                <a:defRPr/>
              </a:pPr>
              <a:t>76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Κωδικοποιήσεις Σηματοδοσίας βασικής ζώνης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77</a:t>
            </a:fld>
            <a:endParaRPr lang="el-GR" altLang="el-GR"/>
          </a:p>
        </p:txBody>
      </p:sp>
      <p:pic>
        <p:nvPicPr>
          <p:cNvPr id="6" name="Picture 6" descr="02-20.jpg κωδικοποίηση βασικής ζώνη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9413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Αναγκαιότητα συγχρονισμού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3024336"/>
          </a:xfrm>
        </p:spPr>
        <p:txBody>
          <a:bodyPr/>
          <a:lstStyle/>
          <a:p>
            <a:pPr marL="265113" lvl="1" indent="-265113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</a:rPr>
              <a:t>Ρολόι στον πομπό</a:t>
            </a:r>
            <a:r>
              <a:rPr lang="el-GR" dirty="0" smtClean="0"/>
              <a:t>: αποφασίζει πότε στέλνεται ένας παλμός (περιέχει τουλάχιστον 1 </a:t>
            </a:r>
            <a:r>
              <a:rPr lang="en-US" dirty="0" smtClean="0"/>
              <a:t>bit)</a:t>
            </a:r>
          </a:p>
          <a:p>
            <a:pPr marL="265113" lvl="1" indent="-265113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</a:rPr>
              <a:t>Ρολόι στο δέκτη</a:t>
            </a:r>
            <a:r>
              <a:rPr lang="el-GR" dirty="0" smtClean="0"/>
              <a:t>: αποφασίζει πότε θα ελέγξει για την ύπαρξη παλμού και τον αποθηκεύσει</a:t>
            </a:r>
          </a:p>
          <a:p>
            <a:pPr marL="265113" lvl="1" indent="-265113">
              <a:spcBef>
                <a:spcPts val="0"/>
              </a:spcBef>
            </a:pPr>
            <a:r>
              <a:rPr lang="el-GR" dirty="0" smtClean="0"/>
              <a:t>Ιδανικά τα ρολόγια θα ήταν απόλυτα συγχρονισμένα, δεν συμβαίνει στην πραγματικότητα</a:t>
            </a:r>
          </a:p>
          <a:p>
            <a:pPr marL="265113" lvl="1" indent="-265113">
              <a:spcBef>
                <a:spcPts val="0"/>
              </a:spcBef>
            </a:pPr>
            <a:r>
              <a:rPr lang="el-GR" dirty="0" smtClean="0"/>
              <a:t>Πώς ξέρουμε πότε πρέπει να λάβουμε δείγματα;</a:t>
            </a:r>
          </a:p>
          <a:p>
            <a:pPr marL="265113" lvl="1" indent="-265113">
              <a:spcBef>
                <a:spcPts val="0"/>
              </a:spcBef>
            </a:pPr>
            <a:r>
              <a:rPr lang="el-GR" dirty="0" smtClean="0"/>
              <a:t>Η χρήση ρολογιών μεγάλης ακρίβειας δεν συμφέρει οικονομικά</a:t>
            </a:r>
          </a:p>
          <a:p>
            <a:pPr marL="265113" lvl="1" indent="-265113">
              <a:spcBef>
                <a:spcPts val="0"/>
              </a:spcBef>
            </a:pP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Δίκτυα Επικοινωνιών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</a:t>
            </a:r>
            <a:r>
              <a:rPr lang="en-US" dirty="0" smtClean="0"/>
              <a:t>2</a:t>
            </a:r>
            <a:r>
              <a:rPr lang="el-GR" dirty="0" smtClean="0"/>
              <a:t>-</a:t>
            </a:r>
            <a:fld id="{D28DA8DE-7F88-44B4-A0DC-629B71EBC29A}" type="slidenum">
              <a:rPr lang="el-GR" smtClean="0"/>
              <a:pPr>
                <a:defRPr/>
              </a:pPr>
              <a:t>78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752528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Έστω </a:t>
            </a:r>
            <a:r>
              <a:rPr lang="en-US" dirty="0" smtClean="0"/>
              <a:t>C=10 Kbps, </a:t>
            </a:r>
            <a:r>
              <a:rPr lang="el-GR" dirty="0" smtClean="0"/>
              <a:t>διαφορά ρολογιών 1%</a:t>
            </a:r>
          </a:p>
          <a:p>
            <a:pPr marL="0" indent="0">
              <a:buNone/>
            </a:pPr>
            <a:r>
              <a:rPr lang="el-GR" dirty="0" smtClean="0"/>
              <a:t>Κάθε 10</a:t>
            </a:r>
            <a:r>
              <a:rPr lang="el-GR" baseline="30000" dirty="0" smtClean="0"/>
              <a:t>-4</a:t>
            </a:r>
            <a:r>
              <a:rPr lang="el-GR" dirty="0" smtClean="0"/>
              <a:t> </a:t>
            </a:r>
            <a:r>
              <a:rPr lang="en-US" dirty="0" smtClean="0"/>
              <a:t>sec </a:t>
            </a:r>
            <a:r>
              <a:rPr lang="el-GR" dirty="0" smtClean="0"/>
              <a:t>φεύγει ένας παλμός (1</a:t>
            </a:r>
            <a:r>
              <a:rPr lang="en-US" dirty="0" smtClean="0"/>
              <a:t>bit/</a:t>
            </a:r>
            <a:r>
              <a:rPr lang="el-GR" dirty="0" smtClean="0"/>
              <a:t>παλμό), σε κάθε παλμό (</a:t>
            </a:r>
            <a:r>
              <a:rPr lang="en-US" dirty="0" smtClean="0"/>
              <a:t>bit) </a:t>
            </a:r>
            <a:r>
              <a:rPr lang="el-GR" dirty="0" smtClean="0"/>
              <a:t>χάνονται 10</a:t>
            </a:r>
            <a:r>
              <a:rPr lang="el-GR" baseline="30000" dirty="0" smtClean="0"/>
              <a:t>-2</a:t>
            </a:r>
            <a:r>
              <a:rPr lang="el-GR" dirty="0" smtClean="0"/>
              <a:t> * 10</a:t>
            </a:r>
            <a:r>
              <a:rPr lang="el-GR" baseline="30000" dirty="0" smtClean="0"/>
              <a:t>-4</a:t>
            </a:r>
            <a:r>
              <a:rPr lang="el-GR" dirty="0" smtClean="0"/>
              <a:t> = 10</a:t>
            </a:r>
            <a:r>
              <a:rPr lang="el-GR" baseline="30000" dirty="0" smtClean="0"/>
              <a:t>-6</a:t>
            </a:r>
            <a:r>
              <a:rPr lang="el-GR" dirty="0" smtClean="0"/>
              <a:t> </a:t>
            </a:r>
            <a:r>
              <a:rPr lang="en-US" dirty="0" smtClean="0"/>
              <a:t>sec, </a:t>
            </a:r>
            <a:r>
              <a:rPr lang="el-GR" dirty="0" smtClean="0"/>
              <a:t>σε</a:t>
            </a:r>
            <a:r>
              <a:rPr lang="en-US" dirty="0" smtClean="0"/>
              <a:t> 50 </a:t>
            </a:r>
            <a:r>
              <a:rPr lang="el-GR" dirty="0" smtClean="0"/>
              <a:t>παλμούς χάνονται: 50*10</a:t>
            </a:r>
            <a:r>
              <a:rPr lang="el-GR" baseline="30000" dirty="0" smtClean="0"/>
              <a:t>-6</a:t>
            </a:r>
            <a:r>
              <a:rPr lang="el-GR" dirty="0" smtClean="0"/>
              <a:t>=0,5*10</a:t>
            </a:r>
            <a:r>
              <a:rPr lang="el-GR" baseline="30000" dirty="0" smtClean="0"/>
              <a:t>-4</a:t>
            </a:r>
            <a:r>
              <a:rPr lang="el-GR" dirty="0" smtClean="0"/>
              <a:t> </a:t>
            </a:r>
            <a:r>
              <a:rPr lang="en-US" dirty="0" smtClean="0"/>
              <a:t>sec, </a:t>
            </a:r>
            <a:r>
              <a:rPr lang="el-GR" dirty="0" smtClean="0"/>
              <a:t>δηλαδή χάνεται μισός παλμός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79</a:t>
            </a:fld>
            <a:endParaRPr lang="el-GR" altLang="el-GR"/>
          </a:p>
        </p:txBody>
      </p:sp>
      <p:pic>
        <p:nvPicPr>
          <p:cNvPr id="84" name="Picture 2" descr="π.χ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818832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Ανάλυση </a:t>
            </a:r>
            <a:r>
              <a:rPr lang="en-US" smtClean="0"/>
              <a:t>Fourier</a:t>
            </a:r>
            <a:endParaRPr lang="en-GB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073525"/>
          </a:xfrm>
        </p:spPr>
        <p:txBody>
          <a:bodyPr/>
          <a:lstStyle/>
          <a:p>
            <a:pPr eaLnBrk="1" hangingPunct="1"/>
            <a:r>
              <a:rPr lang="el-GR" dirty="0" smtClean="0"/>
              <a:t>Μετάδοση πληροφοριών μέσω ηλεκτρικών αγωγών</a:t>
            </a:r>
          </a:p>
          <a:p>
            <a:pPr lvl="1" eaLnBrk="1" hangingPunct="1"/>
            <a:r>
              <a:rPr lang="el-GR" dirty="0" smtClean="0"/>
              <a:t>Τροποποίηση κάποιας φυσικής ιδιότητας: τάσης ή έντασης ανάλογα με το </a:t>
            </a:r>
            <a:r>
              <a:rPr lang="en-US" dirty="0" smtClean="0"/>
              <a:t>bit</a:t>
            </a:r>
          </a:p>
          <a:p>
            <a:pPr lvl="1" eaLnBrk="1" hangingPunct="1"/>
            <a:r>
              <a:rPr lang="el-GR" dirty="0" smtClean="0"/>
              <a:t>Αναπαράσταση τάσης ή έντασης ως συνάρτησης του χρόνου </a:t>
            </a:r>
            <a:r>
              <a:rPr lang="en-US" dirty="0" smtClean="0">
                <a:solidFill>
                  <a:srgbClr val="772123"/>
                </a:solidFill>
              </a:rPr>
              <a:t>g(t)</a:t>
            </a:r>
            <a:r>
              <a:rPr lang="el-GR" dirty="0" smtClean="0">
                <a:sym typeface="Wingdings" pitchFamily="2" charset="2"/>
              </a:rPr>
              <a:t> μοντέλο συμπεριφοράς συστήματος</a:t>
            </a:r>
            <a:endParaRPr lang="en-US" dirty="0" smtClean="0"/>
          </a:p>
          <a:p>
            <a:pPr lvl="1" eaLnBrk="1" hangingPunct="1"/>
            <a:r>
              <a:rPr lang="el-GR" dirty="0" smtClean="0"/>
              <a:t>Μαθηματική ανάλυση του μοντέλου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1D08DDB5-618D-4970-B9AC-81FE3038D3D2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Εξασφάλιση συγχρονισμού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Δίκτυα Επικοινωνιών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</a:t>
            </a:r>
            <a:r>
              <a:rPr lang="en-US" dirty="0" smtClean="0"/>
              <a:t>2</a:t>
            </a:r>
            <a:r>
              <a:rPr lang="el-GR" dirty="0" smtClean="0"/>
              <a:t>-</a:t>
            </a:r>
            <a:fld id="{D28DA8DE-7F88-44B4-A0DC-629B71EBC29A}" type="slidenum">
              <a:rPr lang="el-GR" smtClean="0"/>
              <a:pPr>
                <a:defRPr/>
              </a:pPr>
              <a:t>80</a:t>
            </a:fld>
            <a:endParaRPr lang="el-GR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51520" y="1268760"/>
            <a:ext cx="864096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5176" indent="-265176" eaLnBrk="0" hangingPunct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itchFamily="34" charset="0"/>
              <a:buChar char="•"/>
            </a:pPr>
            <a:r>
              <a:rPr lang="el-GR" sz="3200" dirty="0" smtClean="0">
                <a:solidFill>
                  <a:srgbClr val="161616"/>
                </a:solidFill>
                <a:latin typeface="Calibri"/>
                <a:cs typeface="Arial"/>
              </a:rPr>
              <a:t>Σύγχρονη μετάδοση</a:t>
            </a:r>
            <a:endParaRPr lang="el-GR" sz="3200" dirty="0" smtClean="0"/>
          </a:p>
          <a:p>
            <a:pPr marL="625475" lvl="1" indent="-360363" defTabSz="234950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Char char="—"/>
            </a:pPr>
            <a:r>
              <a:rPr lang="el-GR" sz="28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Ξεχωριστό κανάλι μεταφοράς </a:t>
            </a:r>
            <a:br>
              <a:rPr lang="el-GR" sz="28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</a:br>
            <a:r>
              <a:rPr lang="el-GR" sz="28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πληροφορίας χρονισμού</a:t>
            </a:r>
          </a:p>
          <a:p>
            <a:pPr marL="625475" lvl="1" indent="-360363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Char char="—"/>
            </a:pPr>
            <a:endParaRPr lang="el-GR" sz="2800" dirty="0" smtClean="0">
              <a:solidFill>
                <a:srgbClr val="161616"/>
              </a:solidFill>
              <a:latin typeface="Calibri" panose="020F0502020204030204" pitchFamily="34" charset="0"/>
              <a:cs typeface="+mn-cs"/>
            </a:endParaRPr>
          </a:p>
          <a:p>
            <a:pPr marL="625475" lvl="1" indent="-360363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Char char="—"/>
            </a:pPr>
            <a:r>
              <a:rPr lang="el-GR" sz="28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Ενσωμάτωση πληροφορίας χρονισμού στην αρχή του μηνύματος</a:t>
            </a:r>
          </a:p>
          <a:p>
            <a:pPr marL="265176" indent="-265176" eaLnBrk="0" hangingPunct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itchFamily="34" charset="0"/>
              <a:buChar char="•"/>
            </a:pPr>
            <a:r>
              <a:rPr lang="el-GR" sz="3200" dirty="0" smtClean="0">
                <a:solidFill>
                  <a:srgbClr val="161616"/>
                </a:solidFill>
                <a:latin typeface="Calibri"/>
                <a:cs typeface="Arial"/>
              </a:rPr>
              <a:t>Ασύγχρονη μετάδοση χαρακτήρων</a:t>
            </a:r>
            <a:endParaRPr lang="el-GR" sz="3200" dirty="0" smtClean="0"/>
          </a:p>
          <a:p>
            <a:pPr marL="625475" lvl="1" indent="-360363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Char char="—"/>
            </a:pPr>
            <a:r>
              <a:rPr lang="el-GR" sz="2800" dirty="0" smtClean="0">
                <a:solidFill>
                  <a:srgbClr val="161616"/>
                </a:solidFill>
                <a:latin typeface="Calibri" panose="020F0502020204030204" pitchFamily="34" charset="0"/>
              </a:rPr>
              <a:t>Ανεξάρτητη μεταφορά κάθε χαρακτήρα με διατήρηση χρονισμού στη διάρκεια μεταφοράς του</a:t>
            </a:r>
          </a:p>
          <a:p>
            <a:pPr marL="168275" indent="-360363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l-GR" sz="3200" dirty="0" smtClean="0">
              <a:solidFill>
                <a:srgbClr val="161616"/>
              </a:solidFill>
              <a:latin typeface="Calibri"/>
              <a:cs typeface="Arial"/>
            </a:endParaRPr>
          </a:p>
        </p:txBody>
      </p:sp>
      <p:pic>
        <p:nvPicPr>
          <p:cNvPr id="137218" name="Picture 2" descr="συγχρονισμό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301208"/>
            <a:ext cx="47799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19" name="Picture 3" descr="συγχρονισμό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84784"/>
            <a:ext cx="2195513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0" name="Picture 4" descr="συγχρονισμό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429000"/>
            <a:ext cx="41084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Σηματοδοσία ευρείας ζώνης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Σηματοδοσία ευρείας ζώνης</a:t>
            </a:r>
          </a:p>
          <a:p>
            <a:pPr lvl="1" eaLnBrk="1" hangingPunct="1"/>
            <a:r>
              <a:rPr lang="el-GR" dirty="0" smtClean="0"/>
              <a:t>Χρήση συχνοτήτων γύρω από μια βασική συχνότητα</a:t>
            </a:r>
          </a:p>
          <a:p>
            <a:pPr lvl="1" eaLnBrk="1" hangingPunct="1"/>
            <a:r>
              <a:rPr lang="el-GR" dirty="0" smtClean="0"/>
              <a:t>Κατάλληλη για καταμεριζόμενα μέσα (π.χ. ραδιοκύματα)</a:t>
            </a:r>
            <a:endParaRPr lang="en-US" dirty="0" smtClean="0"/>
          </a:p>
          <a:p>
            <a:pPr lvl="1" eaLnBrk="1" hangingPunct="1"/>
            <a:r>
              <a:rPr lang="el-GR" dirty="0" smtClean="0"/>
              <a:t>Εναλλακτικά, όταν μας επιβάλλεται συγκεκριμένη συχνότητα</a:t>
            </a:r>
          </a:p>
          <a:p>
            <a:pPr lvl="1" eaLnBrk="1" hangingPunct="1"/>
            <a:r>
              <a:rPr lang="el-GR" dirty="0" smtClean="0"/>
              <a:t>Μεταφέρουμε το αρχικό σήμα στη βασική συχνότητα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9FCADA8F-D1C1-442A-ABF2-4A8BEA1797F2}" type="slidenum">
              <a:rPr lang="el-GR" smtClean="0"/>
              <a:pPr>
                <a:defRPr/>
              </a:pPr>
              <a:t>81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Σηματοδοσία ευρείας ζώνης (2)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568952" cy="4752528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Διαμόρφωση ευρείας ζώνης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Ξεκινάμε με ένα ημιτονοειδές κύμα (φορέα)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Ο φορέας βρίσκεται στο κέντρο της επιθυμητής ζώνης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Ο αποστολέας διαμορφώνει τον φορέα ανάλογα με τα δεδομένα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Διαμόρφωση συχνότητας, φάσης ή πλάτους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Ο παραλήπτης παρατηρεί τον διαμορφωμένο φορέα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Τα δεδομένα ανακτώνται με βάση τη διαμόρφωση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Χρήση διαποδιαμορφωτή (</a:t>
            </a:r>
            <a:r>
              <a:rPr lang="en-US" dirty="0" smtClean="0"/>
              <a:t>modem)</a:t>
            </a:r>
            <a:r>
              <a:rPr lang="el-GR" dirty="0" smtClean="0"/>
              <a:t> για αποστολή / λήψη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9FCADA8F-D1C1-442A-ABF2-4A8BEA1797F2}" type="slidenum">
              <a:rPr lang="el-GR" smtClean="0"/>
              <a:pPr>
                <a:defRPr/>
              </a:pPr>
              <a:t>82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Σηματοδοσία ευρείας ζώνης</a:t>
            </a:r>
            <a:endParaRPr lang="en-US" smtClean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997200"/>
            <a:ext cx="8583488" cy="3403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Συνδυασμός διαμόρφωσης πλάτους και φάσης;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4 δυνατές αλλαγές φάσεις, 2 </a:t>
            </a:r>
            <a:r>
              <a:rPr lang="en-US" dirty="0" smtClean="0"/>
              <a:t>bits/symbol</a:t>
            </a:r>
            <a:r>
              <a:rPr lang="el-GR" dirty="0" smtClean="0"/>
              <a:t> (</a:t>
            </a:r>
            <a:r>
              <a:rPr lang="en-US" dirty="0" smtClean="0"/>
              <a:t>QPSK)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16 συνδυασμοί φάσης και πλάτους, </a:t>
            </a:r>
            <a:r>
              <a:rPr lang="en-US" dirty="0" smtClean="0"/>
              <a:t>4</a:t>
            </a:r>
            <a:r>
              <a:rPr lang="el-GR" dirty="0" smtClean="0"/>
              <a:t> </a:t>
            </a:r>
            <a:r>
              <a:rPr lang="en-US" dirty="0" smtClean="0"/>
              <a:t>bits/symbol (QAM-16)</a:t>
            </a:r>
            <a:endParaRPr lang="el-GR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64 συνδυασμοί φάσης και πλάτους, 6 </a:t>
            </a:r>
            <a:r>
              <a:rPr lang="en-US" dirty="0" smtClean="0"/>
              <a:t>bits/symbol (QAM-6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l-GR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Όσο περισσότερα σημεία, τόσο πιο επιρρεπές στο θόρυβο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AAC908EB-4592-4A99-9522-4D256F650B2D}" type="slidenum">
              <a:rPr lang="el-GR" smtClean="0"/>
              <a:pPr>
                <a:defRPr/>
              </a:pPr>
              <a:t>83</a:t>
            </a:fld>
            <a:endParaRPr lang="el-GR"/>
          </a:p>
        </p:txBody>
      </p:sp>
      <p:pic>
        <p:nvPicPr>
          <p:cNvPr id="60422" name="Picture 8" descr="02-23.jpg σηματοδοσία εύρους ζώνη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17638"/>
            <a:ext cx="453707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9" descr="02-24.jpg σηματοδοσία εύρους ζώνης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412875"/>
            <a:ext cx="3960812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Πολύπλεξη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6A91A24F-2648-4A34-A2FB-98FC6F22BE17}" type="slidenum">
              <a:rPr lang="el-GR" smtClean="0"/>
              <a:pPr>
                <a:defRPr/>
              </a:pPr>
              <a:t>84</a:t>
            </a:fld>
            <a:endParaRPr lang="el-GR"/>
          </a:p>
        </p:txBody>
      </p:sp>
      <p:pic>
        <p:nvPicPr>
          <p:cNvPr id="61446" name="Picture 8" descr="02-25.jpg πολύπλεξ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506" y="1382894"/>
            <a:ext cx="6929862" cy="420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5517231"/>
            <a:ext cx="8382000" cy="88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Μετάδοση πολλών ροών μέσα από ένα κανάλι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Tahoma" charset="0"/>
              <a:buChar char="–"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Αξιοποιεί πλήρως το διαθέσιμο εύρος ζώνης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Πολύπλεξη </a:t>
            </a:r>
            <a:r>
              <a:rPr lang="en-US" dirty="0" smtClean="0"/>
              <a:t>FDM</a:t>
            </a:r>
            <a:endParaRPr lang="el-GR" dirty="0" smtClean="0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4785"/>
            <a:ext cx="8382000" cy="491601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Πολύπλεξη με διαίρεση συχνότητας (</a:t>
            </a:r>
            <a:r>
              <a:rPr lang="en-US" dirty="0" smtClean="0"/>
              <a:t>FDM)</a:t>
            </a:r>
            <a:endParaRPr lang="el-GR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Τηλεφωνία: κάθε κανάλι περνάει από φίλτρο (300-3400 </a:t>
            </a:r>
            <a:r>
              <a:rPr lang="en-US" dirty="0" smtClean="0"/>
              <a:t>Hz)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Τα κανάλια μετατοπίζονται σε συχνότητες ανά 4000 </a:t>
            </a:r>
            <a:r>
              <a:rPr lang="en-US" dirty="0" smtClean="0"/>
              <a:t>Hz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Παρά τα φίλτρα και τα περιθώρια ασφάλειας έχουμε παρεμβολές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6A91A24F-2648-4A34-A2FB-98FC6F22BE17}" type="slidenum">
              <a:rPr lang="el-GR" smtClean="0"/>
              <a:pPr>
                <a:defRPr/>
              </a:pPr>
              <a:t>85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Πολύπλεξη με διαίρεση συχνότητας</a:t>
            </a:r>
            <a:endParaRPr lang="en-US" smtClean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12968" cy="498802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Ορθογώνια </a:t>
            </a:r>
            <a:r>
              <a:rPr lang="en-US" dirty="0" smtClean="0"/>
              <a:t>FDM </a:t>
            </a:r>
            <a:r>
              <a:rPr lang="el-GR" dirty="0" smtClean="0"/>
              <a:t>(</a:t>
            </a:r>
            <a:r>
              <a:rPr lang="en-US" dirty="0" smtClean="0"/>
              <a:t>OFDM)</a:t>
            </a:r>
            <a:endParaRPr lang="el-GR" dirty="0" smtClean="0"/>
          </a:p>
          <a:p>
            <a:pPr marL="625475" lvl="1" indent="-265113" eaLnBrk="1" hangingPunct="1">
              <a:spcBef>
                <a:spcPts val="0"/>
              </a:spcBef>
            </a:pPr>
            <a:r>
              <a:rPr lang="el-GR" dirty="0" smtClean="0"/>
              <a:t>Το φάσμα χωρίζεται σε πολλά μικρά κανάλια</a:t>
            </a:r>
          </a:p>
          <a:p>
            <a:pPr marL="625475" lvl="1" indent="-265113" eaLnBrk="1" hangingPunct="1">
              <a:spcBef>
                <a:spcPts val="0"/>
              </a:spcBef>
            </a:pPr>
            <a:r>
              <a:rPr lang="el-GR" dirty="0" smtClean="0"/>
              <a:t>Ανεξάρτητη μετάδοση σε κάθε κανάλι</a:t>
            </a:r>
          </a:p>
          <a:p>
            <a:pPr marL="625475" lvl="1" indent="-265113" eaLnBrk="1" hangingPunct="1">
              <a:spcBef>
                <a:spcPts val="0"/>
              </a:spcBef>
            </a:pPr>
            <a:r>
              <a:rPr lang="el-GR" dirty="0" smtClean="0"/>
              <a:t>Δεν έχουμε περιθώρια ασφαλείας ανάμεσα στα κανάλια</a:t>
            </a:r>
          </a:p>
          <a:p>
            <a:pPr marL="625475" lvl="1" indent="-265113" eaLnBrk="1" hangingPunct="1">
              <a:spcBef>
                <a:spcPts val="0"/>
              </a:spcBef>
            </a:pPr>
            <a:r>
              <a:rPr lang="el-GR" dirty="0" smtClean="0"/>
              <a:t>Οι εκπομπές μηδενίζονται στο κέντρο των άλλων καναλιών</a:t>
            </a:r>
          </a:p>
          <a:p>
            <a:pPr marL="625475" lvl="1" indent="-265113" eaLnBrk="1" hangingPunct="1">
              <a:spcBef>
                <a:spcPts val="0"/>
              </a:spcBef>
            </a:pPr>
            <a:r>
              <a:rPr lang="el-GR" dirty="0" smtClean="0"/>
              <a:t>Η δειγματοληψία γίνεται ακριβώς στο κέντρο των καναλιών</a:t>
            </a:r>
          </a:p>
          <a:p>
            <a:pPr marL="625475" lvl="1" indent="-265113" eaLnBrk="1" hangingPunct="1">
              <a:spcBef>
                <a:spcPts val="0"/>
              </a:spcBef>
            </a:pPr>
            <a:r>
              <a:rPr lang="el-GR" dirty="0" smtClean="0"/>
              <a:t>Απαιτείται σύντομη επαναμετάδοση των συμβόλων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Έτσι διασφαλίζεται ο μηδενισμός των παρεμβολών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Χαμηλότερο κόστος από τη χρήση ζωνών ασφαλείας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3415E46C-7285-424E-81F5-70E676188EE9}" type="slidenum">
              <a:rPr lang="el-GR" smtClean="0"/>
              <a:pPr>
                <a:defRPr/>
              </a:pPr>
              <a:t>86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Πολύπλεξη με διαίρεση χρόνου</a:t>
            </a:r>
            <a:endParaRPr lang="en-US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3284984"/>
            <a:ext cx="8382000" cy="311581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Πολύπλεξη με διαίρεση χρόνου</a:t>
            </a:r>
            <a:r>
              <a:rPr lang="en-US" dirty="0" smtClean="0"/>
              <a:t> (TDM)</a:t>
            </a:r>
            <a:endParaRPr lang="el-GR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Κατανομή του χρόνου σε διάφορες ροές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Σε κάθε χρονοθυρίδα μεταφέρεται μία είσοδος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Η έξοδος έχει πολλαπλάσιο ρυθμό από τις εισόδους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Απαιτεί ακριβή συγχρονισμό των ροών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Μπορεί να χρησιμοποιεί χρόνους ασφαλείας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34B10FC9-48D2-4200-819C-6A9762B3B198}" type="slidenum">
              <a:rPr lang="el-GR" smtClean="0"/>
              <a:pPr>
                <a:defRPr/>
              </a:pPr>
              <a:t>87</a:t>
            </a:fld>
            <a:endParaRPr lang="el-GR"/>
          </a:p>
        </p:txBody>
      </p:sp>
      <p:pic>
        <p:nvPicPr>
          <p:cNvPr id="63494" name="Picture 6" descr="02-27.jpg πολύπλεξη με διαίρεση χρόνου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854878" cy="144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FDM / TDM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8382000" cy="4844008"/>
          </a:xfrm>
        </p:spPr>
        <p:txBody>
          <a:bodyPr/>
          <a:lstStyle/>
          <a:p>
            <a:pPr eaLnBrk="1" hangingPunct="1"/>
            <a:r>
              <a:rPr lang="el-GR" dirty="0" smtClean="0"/>
              <a:t>Χρήση </a:t>
            </a:r>
            <a:r>
              <a:rPr lang="en-US" dirty="0" smtClean="0"/>
              <a:t>FDM</a:t>
            </a:r>
            <a:r>
              <a:rPr lang="el-GR" dirty="0" smtClean="0"/>
              <a:t> και </a:t>
            </a:r>
            <a:r>
              <a:rPr lang="en-US" dirty="0" smtClean="0"/>
              <a:t>TDM</a:t>
            </a:r>
          </a:p>
          <a:p>
            <a:pPr lvl="1" eaLnBrk="1" hangingPunct="1"/>
            <a:r>
              <a:rPr lang="el-GR" dirty="0" smtClean="0"/>
              <a:t>Η </a:t>
            </a:r>
            <a:r>
              <a:rPr lang="en-US" dirty="0" smtClean="0"/>
              <a:t>FDM</a:t>
            </a:r>
            <a:r>
              <a:rPr lang="el-GR" dirty="0" smtClean="0"/>
              <a:t> χρησιμοποιείται σε ραδιόφωνο/τηλεόραση</a:t>
            </a:r>
          </a:p>
          <a:p>
            <a:pPr lvl="2" eaLnBrk="1" hangingPunct="1"/>
            <a:r>
              <a:rPr lang="el-GR" dirty="0" smtClean="0"/>
              <a:t>Σταδιακά εξαφανίζεται από την τηλεφωνία</a:t>
            </a:r>
          </a:p>
          <a:p>
            <a:pPr lvl="1" eaLnBrk="1" hangingPunct="1"/>
            <a:r>
              <a:rPr lang="el-GR" dirty="0" smtClean="0"/>
              <a:t>Η </a:t>
            </a:r>
            <a:r>
              <a:rPr lang="en-US" dirty="0" smtClean="0"/>
              <a:t>TDM</a:t>
            </a:r>
            <a:r>
              <a:rPr lang="el-GR" dirty="0" smtClean="0"/>
              <a:t> χρησιμοποιείται στη σταθερή τηλεφωνία</a:t>
            </a:r>
          </a:p>
          <a:p>
            <a:pPr lvl="2" eaLnBrk="1" hangingPunct="1"/>
            <a:r>
              <a:rPr lang="el-GR" dirty="0" smtClean="0"/>
              <a:t>Επιτρέπει πιο εύκολη ανισοκατανομή εύρους ζώνης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34B10FC9-48D2-4200-819C-6A9762B3B198}" type="slidenum">
              <a:rPr lang="el-GR" smtClean="0"/>
              <a:pPr>
                <a:defRPr/>
              </a:pPr>
              <a:t>88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Πολύπλεξη με διαίρεση κώδικα</a:t>
            </a:r>
            <a:endParaRPr lang="en-US" smtClean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πρόσβαση με διαίρεση κώδικα (</a:t>
            </a:r>
            <a:r>
              <a:rPr lang="en-US" dirty="0" smtClean="0"/>
              <a:t>CDMA, Code Division Multiple Access)</a:t>
            </a:r>
          </a:p>
          <a:p>
            <a:pPr lvl="1" eaLnBrk="1" hangingPunct="1"/>
            <a:r>
              <a:rPr lang="el-GR" dirty="0" smtClean="0"/>
              <a:t>Εναλλακτική τεχνική σε σχέση με </a:t>
            </a:r>
            <a:r>
              <a:rPr lang="en-US" dirty="0" smtClean="0"/>
              <a:t>TDM </a:t>
            </a:r>
            <a:r>
              <a:rPr lang="el-GR" dirty="0" smtClean="0"/>
              <a:t>και </a:t>
            </a:r>
            <a:r>
              <a:rPr lang="en-US" dirty="0" smtClean="0"/>
              <a:t>FDM</a:t>
            </a:r>
          </a:p>
          <a:p>
            <a:pPr lvl="1" eaLnBrk="1" hangingPunct="1"/>
            <a:r>
              <a:rPr lang="el-GR" dirty="0" smtClean="0"/>
              <a:t>Κάθε σταθμός μεταδίδει συνεχώς σε όλο το φάσμα</a:t>
            </a:r>
          </a:p>
          <a:p>
            <a:pPr lvl="1" eaLnBrk="1" hangingPunct="1"/>
            <a:r>
              <a:rPr lang="el-GR" dirty="0" smtClean="0"/>
              <a:t>Οι μεταδόσεις διακρίνονται χάρις σε κατάλληλη κωδικοποίηση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4C433310-4115-4D09-BF54-1195C23C3BAE}" type="slidenum">
              <a:rPr lang="el-GR" smtClean="0"/>
              <a:pPr>
                <a:defRPr/>
              </a:pPr>
              <a:t>89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Ανάλυση </a:t>
            </a:r>
            <a:r>
              <a:rPr lang="en-US" dirty="0" smtClean="0"/>
              <a:t>Fourier</a:t>
            </a:r>
            <a:r>
              <a:rPr lang="el-GR" dirty="0" smtClean="0"/>
              <a:t> (2)</a:t>
            </a:r>
            <a:endParaRPr lang="en-GB" dirty="0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937720"/>
          </a:xfrm>
        </p:spPr>
        <p:txBody>
          <a:bodyPr/>
          <a:lstStyle/>
          <a:p>
            <a:pPr eaLnBrk="1" hangingPunct="1"/>
            <a:r>
              <a:rPr lang="el-GR" dirty="0" smtClean="0"/>
              <a:t>Θεώρημα </a:t>
            </a:r>
            <a:r>
              <a:rPr lang="en-US" dirty="0" smtClean="0"/>
              <a:t>Fourier</a:t>
            </a:r>
            <a:r>
              <a:rPr lang="el-GR" dirty="0" smtClean="0"/>
              <a:t> </a:t>
            </a:r>
            <a:endParaRPr lang="en-US" dirty="0" smtClean="0"/>
          </a:p>
          <a:p>
            <a:pPr lvl="1" eaLnBrk="1" hangingPunct="1"/>
            <a:r>
              <a:rPr lang="el-GR" dirty="0" smtClean="0"/>
              <a:t>Έστω μια περιοδική συνάρτηση </a:t>
            </a:r>
            <a:r>
              <a:rPr lang="en-US" i="1" dirty="0" smtClean="0"/>
              <a:t>g(t) </a:t>
            </a:r>
            <a:r>
              <a:rPr lang="el-GR" dirty="0" smtClean="0"/>
              <a:t>με περίοδο</a:t>
            </a:r>
            <a:r>
              <a:rPr lang="el-GR" i="1" dirty="0" smtClean="0"/>
              <a:t> </a:t>
            </a:r>
            <a:r>
              <a:rPr lang="en-US" i="1" dirty="0" smtClean="0"/>
              <a:t>T</a:t>
            </a:r>
            <a:endParaRPr lang="el-GR" i="1" dirty="0" smtClean="0"/>
          </a:p>
          <a:p>
            <a:pPr lvl="1" eaLnBrk="1" hangingPunct="1"/>
            <a:r>
              <a:rPr lang="el-GR" dirty="0" smtClean="0"/>
              <a:t>Η </a:t>
            </a:r>
            <a:r>
              <a:rPr lang="en-US" dirty="0" smtClean="0"/>
              <a:t>g</a:t>
            </a:r>
            <a:r>
              <a:rPr lang="el-GR" dirty="0" smtClean="0"/>
              <a:t>(</a:t>
            </a:r>
            <a:r>
              <a:rPr lang="en-US" dirty="0" smtClean="0"/>
              <a:t>t</a:t>
            </a:r>
            <a:r>
              <a:rPr lang="el-GR" dirty="0" smtClean="0"/>
              <a:t>) μπορεί να αναλυθεί σε (πιθανόν άπειρες) συναρτήσεις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l-GR" dirty="0" smtClean="0"/>
              <a:t>Οι συναρτήσεις αυτές ονομάζονται </a:t>
            </a:r>
            <a:r>
              <a:rPr lang="el-GR" b="1" dirty="0" smtClean="0"/>
              <a:t>σειρά </a:t>
            </a:r>
            <a:r>
              <a:rPr lang="en-US" b="1" dirty="0" smtClean="0"/>
              <a:t>Fourier</a:t>
            </a:r>
            <a:endParaRPr lang="el-GR" b="1" dirty="0" smtClean="0"/>
          </a:p>
          <a:p>
            <a:pPr lvl="1" eaLnBrk="1" hangingPunct="1"/>
            <a:r>
              <a:rPr lang="el-GR" dirty="0" smtClean="0"/>
              <a:t>Όπου </a:t>
            </a:r>
            <a:r>
              <a:rPr lang="en-US" b="1" dirty="0" smtClean="0"/>
              <a:t>f</a:t>
            </a:r>
            <a:r>
              <a:rPr lang="el-GR" dirty="0" smtClean="0"/>
              <a:t>=1/</a:t>
            </a:r>
            <a:r>
              <a:rPr lang="en-US" dirty="0" smtClean="0"/>
              <a:t>T</a:t>
            </a:r>
            <a:r>
              <a:rPr lang="el-GR" dirty="0" smtClean="0"/>
              <a:t>:  θεμελιώδης συχνότητα</a:t>
            </a:r>
            <a:r>
              <a:rPr lang="en-US" dirty="0" smtClean="0"/>
              <a:t>, </a:t>
            </a:r>
            <a:r>
              <a:rPr lang="en-US" b="1" dirty="0" smtClean="0"/>
              <a:t>c</a:t>
            </a:r>
            <a:r>
              <a:rPr lang="en-US" dirty="0" smtClean="0"/>
              <a:t>:</a:t>
            </a:r>
            <a:r>
              <a:rPr lang="el-GR" dirty="0" smtClean="0"/>
              <a:t> σταθερά, </a:t>
            </a:r>
            <a:r>
              <a:rPr lang="en-US" b="1" dirty="0" smtClean="0"/>
              <a:t>a</a:t>
            </a:r>
            <a:r>
              <a:rPr lang="en-US" b="1" baseline="-25000" dirty="0" smtClean="0"/>
              <a:t>n</a:t>
            </a:r>
            <a:r>
              <a:rPr lang="el-GR" b="1" dirty="0" smtClean="0"/>
              <a:t> </a:t>
            </a:r>
            <a:r>
              <a:rPr lang="el-GR" dirty="0" smtClean="0"/>
              <a:t>και </a:t>
            </a:r>
            <a:r>
              <a:rPr lang="en-US" b="1" dirty="0" err="1" smtClean="0"/>
              <a:t>b</a:t>
            </a:r>
            <a:r>
              <a:rPr lang="en-US" b="1" baseline="-25000" dirty="0" err="1" smtClean="0"/>
              <a:t>n</a:t>
            </a:r>
            <a:r>
              <a:rPr lang="el-GR" dirty="0" smtClean="0"/>
              <a:t>: πλάτη της ν-οστής αρμονικής </a:t>
            </a:r>
            <a:r>
              <a:rPr lang="en-US" dirty="0" smtClean="0"/>
              <a:t>(</a:t>
            </a:r>
            <a:r>
              <a:rPr lang="el-GR" dirty="0" smtClean="0"/>
              <a:t>όρος) του σήματος</a:t>
            </a:r>
            <a:endParaRPr lang="en-US" dirty="0" smtClean="0"/>
          </a:p>
        </p:txBody>
      </p:sp>
      <p:graphicFrame>
        <p:nvGraphicFramePr>
          <p:cNvPr id="2050" name="Object 4" descr="Ανάλυση Fouri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776877"/>
              </p:ext>
            </p:extLst>
          </p:nvPr>
        </p:nvGraphicFramePr>
        <p:xfrm>
          <a:off x="1619672" y="3356992"/>
          <a:ext cx="57070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2857500" imgH="431800" progId="Equation.3">
                  <p:embed/>
                </p:oleObj>
              </mc:Choice>
              <mc:Fallback>
                <p:oleObj name="Equation" r:id="rId3" imgW="28575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356992"/>
                        <a:ext cx="5707063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1D08DDB5-618D-4970-B9AC-81FE3038D3D2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Φυσικό Επίπεδο</a:t>
            </a:r>
          </a:p>
        </p:txBody>
      </p:sp>
      <p:sp>
        <p:nvSpPr>
          <p:cNvPr id="6656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Δημόσιο τηλεφωνικό δίκτυο</a:t>
            </a:r>
          </a:p>
          <a:p>
            <a:pPr lvl="1" eaLnBrk="1" hangingPunct="1"/>
            <a:r>
              <a:rPr lang="el-GR" dirty="0" smtClean="0"/>
              <a:t>Δομή τηλεφωνικού συστήματος</a:t>
            </a:r>
          </a:p>
          <a:p>
            <a:pPr lvl="1" eaLnBrk="1" hangingPunct="1"/>
            <a:r>
              <a:rPr lang="el-GR" dirty="0" smtClean="0"/>
              <a:t>Πολιτική της τηλεφωνίας</a:t>
            </a:r>
          </a:p>
          <a:p>
            <a:pPr eaLnBrk="1" hangingPunct="1"/>
            <a:r>
              <a:rPr lang="el-GR" dirty="0" smtClean="0"/>
              <a:t>Τοπικός βρόχος</a:t>
            </a:r>
          </a:p>
          <a:p>
            <a:pPr lvl="1" eaLnBrk="1" hangingPunct="1"/>
            <a:r>
              <a:rPr lang="el-GR" dirty="0" smtClean="0"/>
              <a:t>Τοπικός βρόχος</a:t>
            </a:r>
            <a:r>
              <a:rPr lang="en-US" dirty="0" smtClean="0"/>
              <a:t>:</a:t>
            </a:r>
            <a:r>
              <a:rPr lang="el-GR" dirty="0" smtClean="0"/>
              <a:t> μόντεμ</a:t>
            </a:r>
            <a:endParaRPr lang="en-US" dirty="0" smtClean="0"/>
          </a:p>
          <a:p>
            <a:pPr lvl="1" eaLnBrk="1" hangingPunct="1"/>
            <a:r>
              <a:rPr lang="el-GR" dirty="0" smtClean="0"/>
              <a:t>Τοπικός βρόχος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n-US" dirty="0" smtClean="0"/>
              <a:t>DSL</a:t>
            </a:r>
          </a:p>
          <a:p>
            <a:pPr lvl="1" eaLnBrk="1" hangingPunct="1"/>
            <a:r>
              <a:rPr lang="el-GR" dirty="0" smtClean="0"/>
              <a:t>Τοπικός βρόχος</a:t>
            </a:r>
            <a:r>
              <a:rPr lang="en-US" dirty="0" smtClean="0"/>
              <a:t>:</a:t>
            </a:r>
            <a:r>
              <a:rPr lang="el-GR" dirty="0" smtClean="0"/>
              <a:t> οπτικές ίνες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20625A5B-C60F-4894-BF55-E3B60A2F7FC2}" type="slidenum">
              <a:rPr lang="el-GR" smtClean="0"/>
              <a:pPr>
                <a:defRPr/>
              </a:pPr>
              <a:t>90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Δημόσιο τηλεφωνικό δίκτυο</a:t>
            </a:r>
            <a:endParaRPr lang="en-US" smtClean="0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568952" cy="4824536"/>
          </a:xfrm>
        </p:spPr>
        <p:txBody>
          <a:bodyPr/>
          <a:lstStyle/>
          <a:p>
            <a:pPr eaLnBrk="1" hangingPunct="1"/>
            <a:r>
              <a:rPr lang="el-GR" dirty="0" smtClean="0"/>
              <a:t>Χρήση για διασύνδεση απομακρυσμένων υπολογιστών</a:t>
            </a:r>
          </a:p>
          <a:p>
            <a:pPr lvl="1" eaLnBrk="1" hangingPunct="1"/>
            <a:r>
              <a:rPr lang="el-GR" dirty="0" smtClean="0"/>
              <a:t>Δεν απαιτεί εξασφάλιση αδειών διέλευσης καλωδίων</a:t>
            </a:r>
            <a:endParaRPr lang="en-US" dirty="0" smtClean="0"/>
          </a:p>
          <a:p>
            <a:pPr lvl="1" eaLnBrk="1" hangingPunct="1"/>
            <a:r>
              <a:rPr lang="el-GR" dirty="0" smtClean="0"/>
              <a:t>Καλύπτει τα περισσότερα κατοικημένα σημεία του πλανήτη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D3233902-6BCD-4B3F-BEAF-33C5DECD6338}" type="slidenum">
              <a:rPr lang="el-GR" smtClean="0"/>
              <a:pPr>
                <a:defRPr/>
              </a:pPr>
              <a:t>91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Δημόσιο τηλεφωνικό δίκτυο</a:t>
            </a:r>
            <a:r>
              <a:rPr lang="en-US" dirty="0" smtClean="0"/>
              <a:t> (2)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568952" cy="482453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Σχεδιάστηκε για εντελώς διαφορετική δουλειά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Μετάδοση ανθρώπινης φωνής σε αναγνωρίσιμη μορφή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Όχι ιδιαίτερα κατάλληλο για ανταλλαγή δεδομένων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Ειδικά το αναλογικό δίκτυο είναι λύση ανάγκης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Μέγιστη ταχύτητα 56 </a:t>
            </a:r>
            <a:r>
              <a:rPr lang="en-US" dirty="0" smtClean="0"/>
              <a:t>kbps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Το ψηφιακό δίκτυο είναι αρκετά καλύτερο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Ακόμη και το </a:t>
            </a:r>
            <a:r>
              <a:rPr lang="en-US" dirty="0" smtClean="0"/>
              <a:t>ADSL</a:t>
            </a:r>
            <a:r>
              <a:rPr lang="el-GR" dirty="0" smtClean="0"/>
              <a:t> δεν είναι </a:t>
            </a:r>
            <a:r>
              <a:rPr lang="en-US" dirty="0" smtClean="0"/>
              <a:t>Gigabit Ethernet</a:t>
            </a:r>
            <a:endParaRPr lang="el-GR" dirty="0" smtClean="0"/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Δομή τηλεφωνικού συστήματος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Αρχικά κάθε ζεύγος τηλεφώνων απαιτούσε ένα καλώδιο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Η επιστροφή γινόταν μέσω του εδάφους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D3233902-6BCD-4B3F-BEAF-33C5DECD6338}" type="slidenum">
              <a:rPr lang="el-GR" smtClean="0"/>
              <a:pPr>
                <a:defRPr/>
              </a:pPr>
              <a:t>92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Δομή τηλεφωνικού συστήματος</a:t>
            </a:r>
            <a:endParaRPr lang="en-US" smtClean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68960"/>
            <a:ext cx="8382000" cy="3331840"/>
          </a:xfrm>
        </p:spPr>
        <p:txBody>
          <a:bodyPr/>
          <a:lstStyle/>
          <a:p>
            <a:pPr eaLnBrk="1" hangingPunct="1"/>
            <a:r>
              <a:rPr lang="el-GR" dirty="0" smtClean="0"/>
              <a:t>Κέντρα μεταγωγής</a:t>
            </a:r>
          </a:p>
          <a:p>
            <a:pPr lvl="1" eaLnBrk="1" hangingPunct="1"/>
            <a:r>
              <a:rPr lang="el-GR" dirty="0" smtClean="0"/>
              <a:t>Η διασύνδεση όλων των τηλεφώνων ανά ζεύγη είναι ασύμφορη</a:t>
            </a:r>
          </a:p>
          <a:p>
            <a:pPr lvl="1" eaLnBrk="1" hangingPunct="1"/>
            <a:r>
              <a:rPr lang="el-GR" dirty="0" smtClean="0"/>
              <a:t>Το κέντρο μεταγωγής συνδέεται με όλα τα τηλέφωνα</a:t>
            </a:r>
          </a:p>
          <a:p>
            <a:pPr lvl="1" eaLnBrk="1" hangingPunct="1"/>
            <a:r>
              <a:rPr lang="el-GR" dirty="0" smtClean="0"/>
              <a:t>Η σύνδεση των τηλεφώνων γίνεται από έναν τηλεφωνητή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854FEA5C-483E-47FA-8C28-B0A484360FFF}" type="slidenum">
              <a:rPr lang="el-GR" smtClean="0"/>
              <a:pPr>
                <a:defRPr/>
              </a:pPr>
              <a:t>93</a:t>
            </a:fld>
            <a:endParaRPr lang="el-GR"/>
          </a:p>
        </p:txBody>
      </p:sp>
      <p:pic>
        <p:nvPicPr>
          <p:cNvPr id="68614" name="Picture 8" descr="02-29.jpg κέντρα μεταγωγή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58481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Δομή τηλεφωνικού συστήματος</a:t>
            </a:r>
            <a:r>
              <a:rPr lang="en-US" dirty="0" smtClean="0"/>
              <a:t> (2)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4784"/>
            <a:ext cx="8382000" cy="4916016"/>
          </a:xfrm>
        </p:spPr>
        <p:txBody>
          <a:bodyPr/>
          <a:lstStyle/>
          <a:p>
            <a:pPr eaLnBrk="1" hangingPunct="1"/>
            <a:r>
              <a:rPr lang="el-GR" dirty="0" smtClean="0"/>
              <a:t>Ιεραρχική δομή συστήματος</a:t>
            </a:r>
          </a:p>
          <a:p>
            <a:pPr lvl="1" eaLnBrk="1" hangingPunct="1"/>
            <a:r>
              <a:rPr lang="el-GR" dirty="0" smtClean="0"/>
              <a:t>Διασύνδεση αστικών κέντρων μέσω υπεραστικών κέντρων</a:t>
            </a:r>
          </a:p>
          <a:p>
            <a:pPr lvl="2" eaLnBrk="1" hangingPunct="1"/>
            <a:r>
              <a:rPr lang="el-GR" dirty="0" smtClean="0"/>
              <a:t>Πέντε επίπεδα κέντρων στο αμερικάνικο σύστημα</a:t>
            </a:r>
          </a:p>
          <a:p>
            <a:pPr lvl="1" eaLnBrk="1" hangingPunct="1"/>
            <a:r>
              <a:rPr lang="el-GR" dirty="0" smtClean="0"/>
              <a:t>Χρήση σύστροφων ζευγών για τη σύνδεση των τηλεφώνων</a:t>
            </a:r>
          </a:p>
          <a:p>
            <a:pPr lvl="1" eaLnBrk="1" hangingPunct="1"/>
            <a:r>
              <a:rPr lang="el-GR" dirty="0" smtClean="0"/>
              <a:t>Διάφορες τεχνολογίες για τη διασύνδεση των κέντρων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854FEA5C-483E-47FA-8C28-B0A484360FFF}" type="slidenum">
              <a:rPr lang="el-GR" smtClean="0"/>
              <a:pPr>
                <a:defRPr/>
              </a:pPr>
              <a:t>94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Δομή τηλεφωνικού συστήματος</a:t>
            </a:r>
            <a:r>
              <a:rPr lang="en-US" dirty="0" smtClean="0"/>
              <a:t> (3)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52936"/>
            <a:ext cx="8382000" cy="3547864"/>
          </a:xfrm>
        </p:spPr>
        <p:txBody>
          <a:bodyPr/>
          <a:lstStyle/>
          <a:p>
            <a:pPr eaLnBrk="1" hangingPunct="1"/>
            <a:r>
              <a:rPr lang="el-GR" dirty="0" smtClean="0"/>
              <a:t>Ορολογία τηλεφωνικού συστήματος</a:t>
            </a:r>
          </a:p>
          <a:p>
            <a:pPr lvl="1" eaLnBrk="1" hangingPunct="1"/>
            <a:r>
              <a:rPr lang="el-GR" dirty="0" smtClean="0"/>
              <a:t>Τοπικός βρόχος: από το τηλέφωνο μέχρι το τοπικό κέντρο</a:t>
            </a:r>
          </a:p>
          <a:p>
            <a:pPr lvl="2" eaLnBrk="1" hangingPunct="1"/>
            <a:r>
              <a:rPr lang="el-GR" dirty="0" smtClean="0"/>
              <a:t>Μήκος 1 έως 10 </a:t>
            </a:r>
            <a:r>
              <a:rPr lang="en-US" dirty="0" smtClean="0"/>
              <a:t>km</a:t>
            </a:r>
            <a:r>
              <a:rPr lang="el-GR" dirty="0" smtClean="0"/>
              <a:t> ανάλογα με χώρα και περιοχή</a:t>
            </a:r>
          </a:p>
          <a:p>
            <a:pPr lvl="2" eaLnBrk="1" hangingPunct="1"/>
            <a:r>
              <a:rPr lang="el-GR" dirty="0" smtClean="0"/>
              <a:t>Συνήθως σύστροφα ζεύγη κατηγορίας 3</a:t>
            </a:r>
          </a:p>
          <a:p>
            <a:pPr lvl="1" eaLnBrk="1" hangingPunct="1"/>
            <a:r>
              <a:rPr lang="el-GR" dirty="0" smtClean="0"/>
              <a:t>Τοπικό κέντρο: σημείο μεταγωγής τοπικών κλήσεων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23306DA7-024B-4BA5-A73E-32B1B2FCF14E}" type="slidenum">
              <a:rPr lang="el-GR" smtClean="0"/>
              <a:pPr>
                <a:defRPr/>
              </a:pPr>
              <a:t>95</a:t>
            </a:fld>
            <a:endParaRPr lang="el-GR"/>
          </a:p>
        </p:txBody>
      </p:sp>
      <p:pic>
        <p:nvPicPr>
          <p:cNvPr id="69638" name="Picture 6" descr="02-30.jpg ορολογία τηλεφωνικού συστήματο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187279" cy="136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Ορολογία τηλεφωνικού συστήματος</a:t>
            </a:r>
            <a:endParaRPr lang="en-US" dirty="0" smtClean="0"/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708920"/>
            <a:ext cx="8382000" cy="3691880"/>
          </a:xfrm>
        </p:spPr>
        <p:txBody>
          <a:bodyPr/>
          <a:lstStyle/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Υπεραστικό κέντρο: σημείο διασύνδεσης τοπικών κέντρων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Συζευγμένο κέντρο: διασύνδεση τοπικών κέντρων στην ίδια πόλη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Ζεύξεις διασύνδεσης κέντρων: ανάμεσα σε κέντρα μεταγωγής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Ομοαξονικά καλώδια, μικροκύματα και οπτικές ίνες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Η ακριβής ιεραρχία των κέντρων ποικίλλει από χώρα σε χώρα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23306DA7-024B-4BA5-A73E-32B1B2FCF14E}" type="slidenum">
              <a:rPr lang="el-GR" smtClean="0"/>
              <a:pPr>
                <a:defRPr/>
              </a:pPr>
              <a:t>96</a:t>
            </a:fld>
            <a:endParaRPr lang="el-GR"/>
          </a:p>
        </p:txBody>
      </p:sp>
      <p:pic>
        <p:nvPicPr>
          <p:cNvPr id="69638" name="Picture 6" descr="02-30.jpg ορολογία τηλ. συστήματο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187279" cy="136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Δομή τηλεφωνικού συστήματος (4)</a:t>
            </a:r>
            <a:endParaRPr lang="en-US" dirty="0" smtClean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Η τηλεφωνία αρχικά ήταν πλήρως αναλογική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Ηλεκτρική σύνδεση των δύο άκρων μέσω των μεταγωγέων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Μετάδοση αναλογικού σήματος από άκρο σε άκρο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Στη συνέχεια οι ζεύξεις έγιναν ψηφιακές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Αρχικά ψηφιοποιήθηκαν οι μεταγωγείς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Σταδιακά αντικαταστάθηκαν και τα καλώδια με οπτικές ίνες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Ψηφιακή μετάδοση μέσω των ζεύξεων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Ευκολότερη ανασύνθεση του σήματος σε μεγάλες αποστάσεις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3141F997-3860-4A51-9340-DEE18B69699B}" type="slidenum">
              <a:rPr lang="el-GR" smtClean="0"/>
              <a:pPr>
                <a:defRPr/>
              </a:pPr>
              <a:t>97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Δομή τηλεφωνικού συστήματος (5)</a:t>
            </a:r>
            <a:endParaRPr lang="en-US" dirty="0" smtClean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Αναλογική μετάδοση μέσω του τοπικού βρόχου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Συμβατότητα με τις υπάρχουσες τηλεφωνικές συσκευές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Τα τοπικά κέντρα μετατρέπουν αναλογικά σήματα σε ψηφιακά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Όλα τα κέντρα πολυπλέκουν πολλές κλήσεις σε μία ζεύξη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Η πολύπλεξη είναι πολύ απλούστερη στις ψηφιακές ζεύξεις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3141F997-3860-4A51-9340-DEE18B69699B}" type="slidenum">
              <a:rPr lang="el-GR" smtClean="0"/>
              <a:pPr>
                <a:defRPr/>
              </a:pPr>
              <a:t>98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Πολιτική της τηλεφωνίας</a:t>
            </a:r>
            <a:endParaRPr lang="en-US" smtClean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Το παράδειγμα των ΗΠΑ (ακολουθήθηκε από πολλές άλλες χώρες)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Μέχρι το 1984 η </a:t>
            </a:r>
            <a:r>
              <a:rPr lang="en-US" dirty="0" smtClean="0"/>
              <a:t>AT&amp;T</a:t>
            </a:r>
            <a:r>
              <a:rPr lang="el-GR" dirty="0" smtClean="0"/>
              <a:t> ήταν πρακτικά μονοπώλιο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Ορισμένες μικρές εταιρείες παρείχαν τοπική υπηρεσία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Μετά το 1984 τεμαχίστηκε σε εταιρείες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Η ίδια η </a:t>
            </a:r>
            <a:r>
              <a:rPr lang="en-US" dirty="0" smtClean="0"/>
              <a:t>AT&amp;T</a:t>
            </a:r>
            <a:r>
              <a:rPr lang="el-GR" dirty="0" smtClean="0"/>
              <a:t> περιορίστηκε σε υπεραστικές κλήσεις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Οι τοπικές κλήσεις ήταν αρμοδιότητα 7 </a:t>
            </a:r>
            <a:r>
              <a:rPr lang="en-US" dirty="0" smtClean="0"/>
              <a:t>RBOC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Στόχος η σταδιακή εισαγωγή ανταγωνισμού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Οι ΗΠΑ χωρίστηκαν σε τοπικές περιοχές </a:t>
            </a:r>
            <a:r>
              <a:rPr lang="en-US" dirty="0" smtClean="0"/>
              <a:t>(LATA)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Σε κάθε </a:t>
            </a:r>
            <a:r>
              <a:rPr lang="en-US" dirty="0" smtClean="0"/>
              <a:t>LATA</a:t>
            </a:r>
            <a:r>
              <a:rPr lang="el-GR" dirty="0" smtClean="0"/>
              <a:t> υπάρχει ένας τοπικός φορέας (</a:t>
            </a:r>
            <a:r>
              <a:rPr lang="en-US" dirty="0" smtClean="0"/>
              <a:t>LEC)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Ο </a:t>
            </a:r>
            <a:r>
              <a:rPr lang="en-US" dirty="0" smtClean="0"/>
              <a:t>LEC </a:t>
            </a:r>
            <a:r>
              <a:rPr lang="el-GR" dirty="0" smtClean="0"/>
              <a:t>αρχικά είχε μονοπώλιο στην περιοχή του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2</a:t>
            </a:r>
            <a:r>
              <a:rPr lang="el-GR" smtClean="0"/>
              <a:t>-</a:t>
            </a:r>
            <a:fld id="{541B76C8-A6DF-4843-B9BC-F53F2AECD752}" type="slidenum">
              <a:rPr lang="el-GR" smtClean="0"/>
              <a:pPr>
                <a:defRPr/>
              </a:pPr>
              <a:t>99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Ωκεανός">
  <a:themeElements>
    <a:clrScheme name="Ωκεανός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Ωκεανός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3192</TotalTime>
  <Words>7386</Words>
  <Application>Microsoft Office PowerPoint</Application>
  <PresentationFormat>On-screen Show (4:3)</PresentationFormat>
  <Paragraphs>1398</Paragraphs>
  <Slides>160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160</vt:i4>
      </vt:variant>
    </vt:vector>
  </HeadingPairs>
  <TitlesOfParts>
    <vt:vector size="165" baseType="lpstr">
      <vt:lpstr>Ωκεανός</vt:lpstr>
      <vt:lpstr>Θέμα του Office</vt:lpstr>
      <vt:lpstr>Default Design</vt:lpstr>
      <vt:lpstr>Equation</vt:lpstr>
      <vt:lpstr>Microsoft Equation 3.0</vt:lpstr>
      <vt:lpstr>Δίκτυα Επικοινωνιών</vt:lpstr>
      <vt:lpstr>Φυσικο επιπεδο</vt:lpstr>
      <vt:lpstr> Ταλάντωση – Περιοδική κίνηση</vt:lpstr>
      <vt:lpstr>Σήματα</vt:lpstr>
      <vt:lpstr>Σήματα</vt:lpstr>
      <vt:lpstr>Χαρακτηριστικά περιοδικού σήματος</vt:lpstr>
      <vt:lpstr>Χαρακτηριστικά περιοδικού σήματος</vt:lpstr>
      <vt:lpstr>Ανάλυση Fourier</vt:lpstr>
      <vt:lpstr>Ανάλυση Fourier (2)</vt:lpstr>
      <vt:lpstr>Ανάλυση Fourier (3)</vt:lpstr>
      <vt:lpstr>Συχνότητες σήματος</vt:lpstr>
      <vt:lpstr>Ανάλυση Fourier (4)</vt:lpstr>
      <vt:lpstr>Ανάλυση Fourier (5)</vt:lpstr>
      <vt:lpstr>Εύρος ζώνης</vt:lpstr>
      <vt:lpstr>Ανάλυση Fourier (6)</vt:lpstr>
      <vt:lpstr>Σύστημα μετάδοσης</vt:lpstr>
      <vt:lpstr>Συνάρτηση μεταφοράς</vt:lpstr>
      <vt:lpstr>Κωδικοποίηση σήματος</vt:lpstr>
      <vt:lpstr>Μέγιστος ρυθμός μεταφοράς (χωρητικότητα διαύλου), Nyquist</vt:lpstr>
      <vt:lpstr>Παράδειγμα Nyquist</vt:lpstr>
      <vt:lpstr>Μέγιστος ρυθμός μεταφοράς (χωρητικότητα διαύλου), Shannon</vt:lpstr>
      <vt:lpstr>Μέγιστος ρυθμός μεταφοράς (χωρητικότητα διαύλου), Shannon</vt:lpstr>
      <vt:lpstr>Παράδειγμα Shannon</vt:lpstr>
      <vt:lpstr>Μεσα μεταδοσησ</vt:lpstr>
      <vt:lpstr>Τύποι διαύλων επικοινωνίας</vt:lpstr>
      <vt:lpstr>Παραδείγματα Διαύλων</vt:lpstr>
      <vt:lpstr>Κατευθυνόμενα μέσα μετάδοσης</vt:lpstr>
      <vt:lpstr>Σύστροφα ζεύγη (twisted pairs)</vt:lpstr>
      <vt:lpstr>Σύστροφα ζεύγη (2)</vt:lpstr>
      <vt:lpstr>Σύστροφα ζεύγη (3)</vt:lpstr>
      <vt:lpstr> </vt:lpstr>
      <vt:lpstr>Ομοαξονικά καλώδια (coaxial)</vt:lpstr>
      <vt:lpstr>Ομοαξονικά καλώδια (2)</vt:lpstr>
      <vt:lpstr>Ηλεκτρικά καλώδια</vt:lpstr>
      <vt:lpstr>Ηλεκτρικά καλώδια</vt:lpstr>
      <vt:lpstr>Οπτικές ίνες (Fiber Optics)</vt:lpstr>
      <vt:lpstr>Οπτικές ίνες (2)</vt:lpstr>
      <vt:lpstr>Οπτικές ίνες (3)</vt:lpstr>
      <vt:lpstr>Οπτικές ίνες</vt:lpstr>
      <vt:lpstr>Οπτικές ίνες</vt:lpstr>
      <vt:lpstr>Οπτικές ίνες ή χάλκινα καλώδια</vt:lpstr>
      <vt:lpstr>Ασύρματα Μέσα Μετάδοσης</vt:lpstr>
      <vt:lpstr>Ασύρματη μετάδοση</vt:lpstr>
      <vt:lpstr>Ηλεκτρομαγνητικά κύματα (2)</vt:lpstr>
      <vt:lpstr>Ηλεκτρομαγνητικό φάσμα</vt:lpstr>
      <vt:lpstr>Ηλεκτρομαγνητικό φάσμα (2)</vt:lpstr>
      <vt:lpstr>Ηλεκτρομαγνητικό φάσμα (3)</vt:lpstr>
      <vt:lpstr>Ηλεκτρομαγνητικό φάσμα (4)</vt:lpstr>
      <vt:lpstr>Ηλεκτρομαγνητικό φάσμα (5)</vt:lpstr>
      <vt:lpstr>Ηλεκτρομαγνητικό φάσμα (5)</vt:lpstr>
      <vt:lpstr>Μετάδοση με ραδιοκύματα</vt:lpstr>
      <vt:lpstr>Μετάδοση με ραδιοκύματα (2)</vt:lpstr>
      <vt:lpstr>Μετάδοση με μικροκύματα</vt:lpstr>
      <vt:lpstr>Μετάδοση με μικροκύματα (2)</vt:lpstr>
      <vt:lpstr>Μετάδοση με μικροκύματα (3)</vt:lpstr>
      <vt:lpstr>Μετάδοση με μικροκύματα (4)</vt:lpstr>
      <vt:lpstr>Μετάδοση με υπέρυθρα κύματα</vt:lpstr>
      <vt:lpstr>Μετάδοση με υπέρυθρα κύματα (2)</vt:lpstr>
      <vt:lpstr>Μετάδοση με οπτικά κύματα</vt:lpstr>
      <vt:lpstr>Δορυφόροι επικοινωνιών</vt:lpstr>
      <vt:lpstr>Δορυφόροι επικοινωνιών</vt:lpstr>
      <vt:lpstr>Δορυφόροι GEO (Geosynchronous ή Geostationary Orbits)</vt:lpstr>
      <vt:lpstr>Δορυφόροι GEO (2)</vt:lpstr>
      <vt:lpstr>Δορυφόροι GEO (3)</vt:lpstr>
      <vt:lpstr>Δορυφόροι</vt:lpstr>
      <vt:lpstr>Δορυφόροι GEO (4)</vt:lpstr>
      <vt:lpstr>Δορυφόροι GEO – VSAT (Very Small Aperture Terminal)</vt:lpstr>
      <vt:lpstr>Δορυφόροι MEO (Medium Earth Orbit)</vt:lpstr>
      <vt:lpstr>Δορυφόροι LEO (Low Earth Orbit)</vt:lpstr>
      <vt:lpstr>Δορυφόροι LEO (Low Earth Orbit)</vt:lpstr>
      <vt:lpstr>Δορυφόροι LEO (2)</vt:lpstr>
      <vt:lpstr>Δορυφόροι ή οπτικές ίνες;</vt:lpstr>
      <vt:lpstr>Δορυφόροι ή οπτικές ίνες; (2)</vt:lpstr>
      <vt:lpstr>Φυσικό Επίπεδο</vt:lpstr>
      <vt:lpstr>Σηματοδοσία βασικής ζώνης</vt:lpstr>
      <vt:lpstr>Σηματοδοσία βασικής ζώνης (2)</vt:lpstr>
      <vt:lpstr>Κωδικοποιήσεις Σηματοδοσίας βασικής ζώνης</vt:lpstr>
      <vt:lpstr>Αναγκαιότητα συγχρονισμού</vt:lpstr>
      <vt:lpstr>Παράδειγμα</vt:lpstr>
      <vt:lpstr>Εξασφάλιση συγχρονισμού</vt:lpstr>
      <vt:lpstr>Σηματοδοσία ευρείας ζώνης</vt:lpstr>
      <vt:lpstr>Σηματοδοσία ευρείας ζώνης (2)</vt:lpstr>
      <vt:lpstr>Σηματοδοσία ευρείας ζώνης</vt:lpstr>
      <vt:lpstr>Πολύπλεξη</vt:lpstr>
      <vt:lpstr>Πολύπλεξη FDM</vt:lpstr>
      <vt:lpstr>Πολύπλεξη με διαίρεση συχνότητας</vt:lpstr>
      <vt:lpstr>Πολύπλεξη με διαίρεση χρόνου</vt:lpstr>
      <vt:lpstr>FDM / TDM</vt:lpstr>
      <vt:lpstr>Πολύπλεξη με διαίρεση κώδικα</vt:lpstr>
      <vt:lpstr>Φυσικό Επίπεδο</vt:lpstr>
      <vt:lpstr>Δημόσιο τηλεφωνικό δίκτυο</vt:lpstr>
      <vt:lpstr>Δημόσιο τηλεφωνικό δίκτυο (2)</vt:lpstr>
      <vt:lpstr>Δομή τηλεφωνικού συστήματος</vt:lpstr>
      <vt:lpstr>Δομή τηλεφωνικού συστήματος (2)</vt:lpstr>
      <vt:lpstr>Δομή τηλεφωνικού συστήματος (3)</vt:lpstr>
      <vt:lpstr>Ορολογία τηλεφωνικού συστήματος</vt:lpstr>
      <vt:lpstr>Δομή τηλεφωνικού συστήματος (4)</vt:lpstr>
      <vt:lpstr>Δομή τηλεφωνικού συστήματος (5)</vt:lpstr>
      <vt:lpstr>Πολιτική της τηλεφωνίας</vt:lpstr>
      <vt:lpstr>Πολιτική της τηλεφωνίας (2)</vt:lpstr>
      <vt:lpstr>Πολιτική της τηλεφωνίας (2)</vt:lpstr>
      <vt:lpstr>Τοπικός βρόχος: μόντεμ</vt:lpstr>
      <vt:lpstr>Τοπικός βρόχος: μόντεμ (2)</vt:lpstr>
      <vt:lpstr>Τοπικός βρόχος: μόντεμ (3)</vt:lpstr>
      <vt:lpstr>Τοπικός βρόχος: μόντεμ (4)</vt:lpstr>
      <vt:lpstr>Τοπικός βρόχος: DSL (Digital Subscriber Line)</vt:lpstr>
      <vt:lpstr>Τοπικός βρόχος: ADSL (2)</vt:lpstr>
      <vt:lpstr>Τοπικός βρόχος: ADSL (3)</vt:lpstr>
      <vt:lpstr>Τοπικός βρόχος: ADSL (4)</vt:lpstr>
      <vt:lpstr>ADSL</vt:lpstr>
      <vt:lpstr>VDSL (Very high bit rate DSL)</vt:lpstr>
      <vt:lpstr>Τοπικός βρόχος: οπτικές ίνες</vt:lpstr>
      <vt:lpstr>Τοπικός βρόχος: οπτικές ίνες (2)</vt:lpstr>
      <vt:lpstr>Πολύπλεξη</vt:lpstr>
      <vt:lpstr>Παλμοκωδική διαμόρφωση (PCM)</vt:lpstr>
      <vt:lpstr>Παλμοκωδική διαμόρφωση (2)</vt:lpstr>
      <vt:lpstr>Παράδειγμα</vt:lpstr>
      <vt:lpstr>Παλμοκωδική διαμόρφωση (PCM)</vt:lpstr>
      <vt:lpstr>Πολύπλεξη με διαίρεση χρόνου</vt:lpstr>
      <vt:lpstr>Πολύπλεξη με διαίρεση χρόνου</vt:lpstr>
      <vt:lpstr>Πολύπλεξη μήκους κύματος</vt:lpstr>
      <vt:lpstr>Πολύπλεξη μήκους κύματος</vt:lpstr>
      <vt:lpstr>Μεταγωγή</vt:lpstr>
      <vt:lpstr>Μεταγωγή (2)</vt:lpstr>
      <vt:lpstr>Μεταγωγή (3)</vt:lpstr>
      <vt:lpstr>Μεταγωγή (4)</vt:lpstr>
      <vt:lpstr>Μεταγωγή (5)</vt:lpstr>
      <vt:lpstr>Μεταγωγή (6)</vt:lpstr>
      <vt:lpstr>Φυσικό Επίπεδο</vt:lpstr>
      <vt:lpstr>Σύστημα κινητής τηλεφωνίας</vt:lpstr>
      <vt:lpstr>Σύστημα κινητής τηλεφωνίας (2)</vt:lpstr>
      <vt:lpstr>Κινητή τηλεφωνία πρώτης γενιάς</vt:lpstr>
      <vt:lpstr>Κινητή τηλεφωνία πρώτης γενιάς (2)</vt:lpstr>
      <vt:lpstr>Κινητή τηλεφωνία πρώτης γενιάς</vt:lpstr>
      <vt:lpstr>Κινητή τηλεφωνία πρώτης γενιάς (2)</vt:lpstr>
      <vt:lpstr>Κινητή τηλεφωνία πρώτης γενιάς (3)</vt:lpstr>
      <vt:lpstr>Κινητή τηλεφωνία πρώτης γενιάς (4)</vt:lpstr>
      <vt:lpstr>Κινητή τηλεφωνία πρώτης γενιάς (5)</vt:lpstr>
      <vt:lpstr>Κινητή τηλεφωνία δεύτερης γενιάς</vt:lpstr>
      <vt:lpstr>Κινητή τηλεφωνία δεύτερης γενιάς</vt:lpstr>
      <vt:lpstr>Κινητή τηλεφωνία δεύτερης γενιάς</vt:lpstr>
      <vt:lpstr>Κινητή τηλεφωνία δεύτερης γενιάς</vt:lpstr>
      <vt:lpstr>Κινητή τηλεφωνία δεύτερης γενιάς</vt:lpstr>
      <vt:lpstr>Κινητή τηλεφωνία δεύτερης γενιάς</vt:lpstr>
      <vt:lpstr>Κινητή τηλεφωνία τρίτης γενιάς</vt:lpstr>
      <vt:lpstr>Κινητή τηλεφωνία τρίτης γενιάς</vt:lpstr>
      <vt:lpstr>Κινητή τηλεφωνία τρίτης γενιάς</vt:lpstr>
      <vt:lpstr>Κινητή τηλεφωνία τρίτης γενιάς</vt:lpstr>
      <vt:lpstr>Κινητή τηλεφωνία τρίτης γενιάς</vt:lpstr>
      <vt:lpstr>Κινητή τηλεφωνία τρίτης γενιάς</vt:lpstr>
      <vt:lpstr>Καλωδιακή τηλεόραση</vt:lpstr>
      <vt:lpstr>Καλωδιακή τηλεόραση</vt:lpstr>
      <vt:lpstr>Καλωδιακή τηλεόραση</vt:lpstr>
      <vt:lpstr>Καλωδιακή τηλεόραση</vt:lpstr>
      <vt:lpstr>Καλωδιακή τηλεόραση</vt:lpstr>
      <vt:lpstr>Καλωδιακή τηλεόραση</vt:lpstr>
      <vt:lpstr>Καλωδιακή τηλεόραση</vt:lpstr>
      <vt:lpstr>Καλωδιακή τηλεόραση</vt:lpstr>
      <vt:lpstr>ADSL εναντίον CATV</vt:lpstr>
      <vt:lpstr>Τέλος Ενότητας # 2</vt:lpstr>
    </vt:vector>
  </TitlesOfParts>
  <Company>Οικονομικό Πανεπιστήμιο Αθηνών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Athens University of Economics and Business</dc:title>
  <dc:creator>me-ss</dc:creator>
  <cp:lastModifiedBy>vaggelisdouros</cp:lastModifiedBy>
  <cp:revision>293</cp:revision>
  <dcterms:created xsi:type="dcterms:W3CDTF">2013-04-17T07:05:36Z</dcterms:created>
  <dcterms:modified xsi:type="dcterms:W3CDTF">2015-11-26T00:08:21Z</dcterms:modified>
</cp:coreProperties>
</file>