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g" ContentType="image/jp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78.jpg" ContentType="image/jpg"/>
  <Override PartName="/ppt/media/image79.jpg" ContentType="image/jpg"/>
  <Override PartName="/ppt/notesSlides/notesSlide7.xml" ContentType="application/vnd.openxmlformats-officedocument.presentationml.notesSlide+xml"/>
  <Override PartName="/ppt/media/image90.jpg" ContentType="image/jpg"/>
  <Override PartName="/ppt/media/image93.jpg" ContentType="image/jpg"/>
  <Override PartName="/ppt/media/image105.jpg" ContentType="image/jpg"/>
  <Override PartName="/ppt/notesSlides/notesSlide8.xml" ContentType="application/vnd.openxmlformats-officedocument.presentationml.notesSlide+xml"/>
  <Override PartName="/ppt/media/image106.jpg" ContentType="image/jpg"/>
  <Override PartName="/ppt/media/image107.jpg" ContentType="image/jpg"/>
  <Override PartName="/ppt/media/image108.jpg" ContentType="image/jpg"/>
  <Override PartName="/ppt/media/image115.jpg" ContentType="image/jpg"/>
  <Override PartName="/ppt/notesSlides/notesSlide9.xml" ContentType="application/vnd.openxmlformats-officedocument.presentationml.notesSlide+xml"/>
  <Override PartName="/ppt/media/image120.jpg" ContentType="image/jpg"/>
  <Override PartName="/ppt/media/image122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41.jpg" ContentType="image/jpg"/>
  <Override PartName="/ppt/media/image142.jpg" ContentType="image/jpg"/>
  <Override PartName="/ppt/media/image143.jpg" ContentType="image/jpg"/>
  <Override PartName="/ppt/media/image144.jpg" ContentType="image/jpg"/>
  <Override PartName="/ppt/media/image145.jpg" ContentType="image/jpg"/>
  <Override PartName="/ppt/media/image146.jpg" ContentType="image/jpg"/>
  <Override PartName="/ppt/media/image151.jpg" ContentType="image/jpg"/>
  <Override PartName="/ppt/media/image153.jpg" ContentType="image/jpg"/>
  <Override PartName="/ppt/media/image154.jpg" ContentType="image/jpg"/>
  <Override PartName="/ppt/media/image155.jpg" ContentType="image/jpg"/>
  <Override PartName="/ppt/media/image157.jpg" ContentType="image/jpg"/>
  <Override PartName="/ppt/media/image158.jpg" ContentType="image/jpg"/>
  <Override PartName="/ppt/media/image159.jpg" ContentType="image/jpg"/>
  <Override PartName="/ppt/media/image160.jpg" ContentType="image/jpg"/>
  <Override PartName="/ppt/media/image161.jpg" ContentType="image/jpg"/>
  <Override PartName="/ppt/media/image162.jpg" ContentType="image/jpg"/>
  <Override PartName="/ppt/media/image163.jpg" ContentType="image/jpg"/>
  <Override PartName="/ppt/media/image164.jpg" ContentType="image/jpg"/>
  <Override PartName="/ppt/media/image165.jpg" ContentType="image/jpg"/>
  <Override PartName="/ppt/media/image167.jpg" ContentType="image/jpg"/>
  <Override PartName="/ppt/media/image168.jpg" ContentType="image/jpg"/>
  <Override PartName="/ppt/media/image169.jpg" ContentType="image/jpg"/>
  <Override PartName="/ppt/media/image172.jpg" ContentType="image/jpg"/>
  <Override PartName="/ppt/notesSlides/notesSlide12.xml" ContentType="application/vnd.openxmlformats-officedocument.presentationml.notesSlide+xml"/>
  <Override PartName="/ppt/media/image173.jpg" ContentType="image/jpg"/>
  <Override PartName="/ppt/media/image175.jpg" ContentType="image/jpg"/>
  <Override PartName="/ppt/media/image177.jpg" ContentType="image/jpg"/>
  <Override PartName="/ppt/media/image178.jpg" ContentType="image/jpg"/>
  <Override PartName="/ppt/media/image182.jpg" ContentType="image/jpg"/>
  <Override PartName="/ppt/media/image183.jpg" ContentType="image/jpg"/>
  <Override PartName="/ppt/media/image184.jpg" ContentType="image/jpg"/>
  <Override PartName="/ppt/media/image185.jpg" ContentType="image/jpg"/>
  <Override PartName="/ppt/media/image187.jpg" ContentType="image/jpg"/>
  <Override PartName="/ppt/media/image188.jpg" ContentType="image/jpg"/>
  <Override PartName="/ppt/notesSlides/notesSlide13.xml" ContentType="application/vnd.openxmlformats-officedocument.presentationml.notesSlide+xml"/>
  <Override PartName="/ppt/media/image189.jpg" ContentType="image/jpg"/>
  <Override PartName="/ppt/media/image190.jpg" ContentType="image/jpg"/>
  <Override PartName="/ppt/media/image191.jpg" ContentType="image/jpg"/>
  <Override PartName="/ppt/media/image192.jpg" ContentType="image/jpg"/>
  <Override PartName="/ppt/media/image193.jpg" ContentType="image/jpg"/>
  <Override PartName="/ppt/media/image194.jpg" ContentType="image/jpg"/>
  <Override PartName="/ppt/media/image195.jpg" ContentType="image/jpg"/>
  <Override PartName="/ppt/media/image196.jpg" ContentType="image/jpg"/>
  <Override PartName="/ppt/media/image197.jpg" ContentType="image/jpg"/>
  <Override PartName="/ppt/media/image198.jpg" ContentType="image/jpg"/>
  <Override PartName="/ppt/media/image199.jpg" ContentType="image/jpg"/>
  <Override PartName="/ppt/media/image200.jpg" ContentType="image/jpg"/>
  <Override PartName="/ppt/media/image201.jpg" ContentType="image/jpg"/>
  <Override PartName="/ppt/media/image202.jpg" ContentType="image/jpg"/>
  <Override PartName="/ppt/media/image203.jpg" ContentType="image/jpg"/>
  <Override PartName="/ppt/media/image204.jpg" ContentType="image/jpg"/>
  <Override PartName="/ppt/media/image206.jpg" ContentType="image/jpg"/>
  <Override PartName="/ppt/media/image207.jpg" ContentType="image/jpg"/>
  <Override PartName="/ppt/media/image208.jpg" ContentType="image/jpg"/>
  <Override PartName="/ppt/media/image209.jpg" ContentType="image/jpg"/>
  <Override PartName="/ppt/media/image210.jpg" ContentType="image/jpg"/>
  <Override PartName="/ppt/media/image211.jpg" ContentType="image/jpg"/>
  <Override PartName="/ppt/media/image212.jpg" ContentType="image/jpg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12"/>
  </p:notesMasterIdLst>
  <p:sldIdLst>
    <p:sldId id="256" r:id="rId3"/>
    <p:sldId id="259" r:id="rId4"/>
    <p:sldId id="257" r:id="rId5"/>
    <p:sldId id="261" r:id="rId6"/>
    <p:sldId id="262" r:id="rId7"/>
    <p:sldId id="492" r:id="rId8"/>
    <p:sldId id="495" r:id="rId9"/>
    <p:sldId id="496" r:id="rId10"/>
    <p:sldId id="497" r:id="rId11"/>
    <p:sldId id="498" r:id="rId12"/>
    <p:sldId id="499" r:id="rId13"/>
    <p:sldId id="500" r:id="rId14"/>
    <p:sldId id="501" r:id="rId15"/>
    <p:sldId id="502" r:id="rId16"/>
    <p:sldId id="597" r:id="rId17"/>
    <p:sldId id="504" r:id="rId18"/>
    <p:sldId id="505" r:id="rId19"/>
    <p:sldId id="506" r:id="rId20"/>
    <p:sldId id="507" r:id="rId21"/>
    <p:sldId id="508" r:id="rId22"/>
    <p:sldId id="509" r:id="rId23"/>
    <p:sldId id="510" r:id="rId24"/>
    <p:sldId id="511" r:id="rId25"/>
    <p:sldId id="512" r:id="rId26"/>
    <p:sldId id="513" r:id="rId27"/>
    <p:sldId id="514" r:id="rId28"/>
    <p:sldId id="515" r:id="rId29"/>
    <p:sldId id="516" r:id="rId30"/>
    <p:sldId id="517" r:id="rId31"/>
    <p:sldId id="518" r:id="rId32"/>
    <p:sldId id="598" r:id="rId33"/>
    <p:sldId id="520" r:id="rId34"/>
    <p:sldId id="521" r:id="rId35"/>
    <p:sldId id="522" r:id="rId36"/>
    <p:sldId id="523" r:id="rId37"/>
    <p:sldId id="524" r:id="rId38"/>
    <p:sldId id="525" r:id="rId39"/>
    <p:sldId id="526" r:id="rId40"/>
    <p:sldId id="527" r:id="rId41"/>
    <p:sldId id="528" r:id="rId42"/>
    <p:sldId id="529" r:id="rId43"/>
    <p:sldId id="530" r:id="rId44"/>
    <p:sldId id="531" r:id="rId45"/>
    <p:sldId id="532" r:id="rId46"/>
    <p:sldId id="533" r:id="rId47"/>
    <p:sldId id="534" r:id="rId48"/>
    <p:sldId id="599" r:id="rId49"/>
    <p:sldId id="536" r:id="rId50"/>
    <p:sldId id="537" r:id="rId51"/>
    <p:sldId id="538" r:id="rId52"/>
    <p:sldId id="539" r:id="rId53"/>
    <p:sldId id="540" r:id="rId54"/>
    <p:sldId id="541" r:id="rId55"/>
    <p:sldId id="542" r:id="rId56"/>
    <p:sldId id="543" r:id="rId57"/>
    <p:sldId id="544" r:id="rId58"/>
    <p:sldId id="545" r:id="rId59"/>
    <p:sldId id="546" r:id="rId60"/>
    <p:sldId id="547" r:id="rId61"/>
    <p:sldId id="600" r:id="rId62"/>
    <p:sldId id="549" r:id="rId63"/>
    <p:sldId id="550" r:id="rId64"/>
    <p:sldId id="551" r:id="rId65"/>
    <p:sldId id="552" r:id="rId66"/>
    <p:sldId id="553" r:id="rId67"/>
    <p:sldId id="554" r:id="rId68"/>
    <p:sldId id="555" r:id="rId69"/>
    <p:sldId id="556" r:id="rId70"/>
    <p:sldId id="557" r:id="rId71"/>
    <p:sldId id="558" r:id="rId72"/>
    <p:sldId id="559" r:id="rId73"/>
    <p:sldId id="560" r:id="rId74"/>
    <p:sldId id="561" r:id="rId75"/>
    <p:sldId id="562" r:id="rId76"/>
    <p:sldId id="601" r:id="rId77"/>
    <p:sldId id="564" r:id="rId78"/>
    <p:sldId id="565" r:id="rId79"/>
    <p:sldId id="566" r:id="rId80"/>
    <p:sldId id="567" r:id="rId81"/>
    <p:sldId id="568" r:id="rId82"/>
    <p:sldId id="569" r:id="rId83"/>
    <p:sldId id="570" r:id="rId84"/>
    <p:sldId id="571" r:id="rId85"/>
    <p:sldId id="602" r:id="rId86"/>
    <p:sldId id="573" r:id="rId87"/>
    <p:sldId id="574" r:id="rId88"/>
    <p:sldId id="575" r:id="rId89"/>
    <p:sldId id="576" r:id="rId90"/>
    <p:sldId id="577" r:id="rId91"/>
    <p:sldId id="578" r:id="rId92"/>
    <p:sldId id="579" r:id="rId93"/>
    <p:sldId id="580" r:id="rId94"/>
    <p:sldId id="581" r:id="rId95"/>
    <p:sldId id="582" r:id="rId96"/>
    <p:sldId id="583" r:id="rId97"/>
    <p:sldId id="603" r:id="rId98"/>
    <p:sldId id="585" r:id="rId99"/>
    <p:sldId id="586" r:id="rId100"/>
    <p:sldId id="587" r:id="rId101"/>
    <p:sldId id="588" r:id="rId102"/>
    <p:sldId id="589" r:id="rId103"/>
    <p:sldId id="590" r:id="rId104"/>
    <p:sldId id="591" r:id="rId105"/>
    <p:sldId id="592" r:id="rId106"/>
    <p:sldId id="593" r:id="rId107"/>
    <p:sldId id="594" r:id="rId108"/>
    <p:sldId id="595" r:id="rId109"/>
    <p:sldId id="596" r:id="rId110"/>
    <p:sldId id="354" r:id="rId11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Συντάκτης" initials="Σ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Μεσαίο στυ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Φωτεινό στυλ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08" autoAdjust="0"/>
    <p:restoredTop sz="99822" autoAdjust="0"/>
  </p:normalViewPr>
  <p:slideViewPr>
    <p:cSldViewPr>
      <p:cViewPr>
        <p:scale>
          <a:sx n="75" d="100"/>
          <a:sy n="75" d="100"/>
        </p:scale>
        <p:origin x="-1350" y="-72"/>
      </p:cViewPr>
      <p:guideLst>
        <p:guide orient="horz" pos="365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tableStyles" Target="tableStyle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slide" Target="slides/slide108.xml"/><Relationship Id="rId115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pPr/>
              <a:t>14/10/2015</a:t>
            </a:fld>
            <a:endParaRPr lang="el-GR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mtClean="0"/>
              <a:t> 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mtClean="0"/>
              <a:t> 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mtClean="0"/>
              <a:t> 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mtClean="0"/>
              <a:t> 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96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109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33023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42176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53798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mtClean="0"/>
              <a:t> 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mtClean="0"/>
              <a:t> 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mtClean="0"/>
              <a:t> 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mtClean="0"/>
              <a:t> 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 dirty="0"/>
          </a:p>
        </p:txBody>
      </p:sp>
      <p:pic>
        <p:nvPicPr>
          <p:cNvPr id="4" name="Picture 3" descr="Λογότυπο Οικονομικού Πανεπιστημίου Αθηνών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7309104" cy="190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38612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 rot="5400000" flipH="1" flipV="1">
            <a:off x="0" y="1143000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 flipV="1">
            <a:off x="457200" y="1143000"/>
            <a:ext cx="8229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6CBEE-5F75-420A-B9CB-93477BB03C44}" type="datetimeFigureOut">
              <a:rPr lang="en-US"/>
              <a:pPr>
                <a:defRPr/>
              </a:pPr>
              <a:t>10/14/2015</a:t>
            </a:fld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016A0-A7A7-4DB0-A1EE-164565CF85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207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79514" y="6237307"/>
            <a:ext cx="432054" cy="5109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7950" y="115887"/>
            <a:ext cx="8928100" cy="6121400"/>
          </a:xfrm>
          <a:custGeom>
            <a:avLst/>
            <a:gdLst/>
            <a:ahLst/>
            <a:cxnLst/>
            <a:rect l="l" t="t" r="r" b="b"/>
            <a:pathLst>
              <a:path w="8928100" h="6121400">
                <a:moveTo>
                  <a:pt x="0" y="6121400"/>
                </a:moveTo>
                <a:lnTo>
                  <a:pt x="8928100" y="6121400"/>
                </a:lnTo>
                <a:lnTo>
                  <a:pt x="8928100" y="0"/>
                </a:lnTo>
                <a:lnTo>
                  <a:pt x="0" y="0"/>
                </a:lnTo>
                <a:lnTo>
                  <a:pt x="0" y="6121400"/>
                </a:lnTo>
                <a:close/>
              </a:path>
            </a:pathLst>
          </a:custGeom>
          <a:ln w="3175">
            <a:solidFill>
              <a:srgbClr val="8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ts val="152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0018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ts val="152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975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3568" y="2936925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3568" y="430507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pic>
        <p:nvPicPr>
          <p:cNvPr id="4" name="Picture 3" descr="Λογότυπο Οικονομικού Πανεπιστημίου Αθηνών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7309104" cy="190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/>
            </a:lvl1pPr>
          </a:lstStyle>
          <a:p>
            <a:pPr lvl="0"/>
            <a:r>
              <a:rPr lang="el-GR" smtClean="0"/>
              <a:t>Στυλ κύριου τίτλου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/>
            </a:lvl1pPr>
          </a:lstStyle>
          <a:p>
            <a:pPr lvl="0"/>
            <a:r>
              <a:rPr lang="el-GR" smtClean="0"/>
              <a:t>Στυλ κύριου τίτλου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3C4726A-630D-4CB4-B088-BAB00F4188E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jpg"/><Relationship Id="rId4" Type="http://schemas.openxmlformats.org/officeDocument/2006/relationships/image" Target="../media/image195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g"/><Relationship Id="rId5" Type="http://schemas.openxmlformats.org/officeDocument/2006/relationships/image" Target="../media/image200.jpg"/><Relationship Id="rId4" Type="http://schemas.openxmlformats.org/officeDocument/2006/relationships/image" Target="../media/image199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hyperlink" Target="http://www.productopinion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jpg"/><Relationship Id="rId5" Type="http://schemas.openxmlformats.org/officeDocument/2006/relationships/image" Target="../media/image203.jpg"/><Relationship Id="rId4" Type="http://schemas.openxmlformats.org/officeDocument/2006/relationships/image" Target="../media/image202.jp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jpg"/><Relationship Id="rId4" Type="http://schemas.openxmlformats.org/officeDocument/2006/relationships/image" Target="../media/image209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trun.gr/" TargetMode="External"/><Relationship Id="rId2" Type="http://schemas.openxmlformats.org/officeDocument/2006/relationships/hyperlink" Target="mailto:akaragianaki@aueb.gr" TargetMode="External"/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34" Type="http://schemas.openxmlformats.org/officeDocument/2006/relationships/image" Target="../media/image7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38" Type="http://schemas.openxmlformats.org/officeDocument/2006/relationships/image" Target="../media/image77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37" Type="http://schemas.openxmlformats.org/officeDocument/2006/relationships/image" Target="../media/image76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31" Type="http://schemas.openxmlformats.org/officeDocument/2006/relationships/image" Target="../media/image70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g"/><Relationship Id="rId3" Type="http://schemas.openxmlformats.org/officeDocument/2006/relationships/image" Target="../media/image141.jpg"/><Relationship Id="rId7" Type="http://schemas.openxmlformats.org/officeDocument/2006/relationships/image" Target="../media/image145.jp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g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12" Type="http://schemas.openxmlformats.org/officeDocument/2006/relationships/image" Target="../media/image157.jp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0" Type="http://schemas.openxmlformats.org/officeDocument/2006/relationships/image" Target="../media/image155.jpg"/><Relationship Id="rId4" Type="http://schemas.openxmlformats.org/officeDocument/2006/relationships/image" Target="../media/image149.png"/><Relationship Id="rId9" Type="http://schemas.openxmlformats.org/officeDocument/2006/relationships/image" Target="../media/image154.jp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g"/><Relationship Id="rId5" Type="http://schemas.openxmlformats.org/officeDocument/2006/relationships/image" Target="../media/image162.jpg"/><Relationship Id="rId4" Type="http://schemas.openxmlformats.org/officeDocument/2006/relationships/image" Target="../media/image16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g"/><Relationship Id="rId5" Type="http://schemas.openxmlformats.org/officeDocument/2006/relationships/image" Target="../media/image168.jpg"/><Relationship Id="rId4" Type="http://schemas.openxmlformats.org/officeDocument/2006/relationships/image" Target="../media/image167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jpg"/><Relationship Id="rId4" Type="http://schemas.openxmlformats.org/officeDocument/2006/relationships/image" Target="../media/image18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Καινοτομία και Επιχειρηματικότητα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7776864" cy="1752600"/>
          </a:xfrm>
        </p:spPr>
        <p:txBody>
          <a:bodyPr>
            <a:noAutofit/>
          </a:bodyPr>
          <a:lstStyle/>
          <a:p>
            <a:r>
              <a:rPr lang="el-GR" sz="2400" b="1" dirty="0" smtClean="0"/>
              <a:t>Ενότητα </a:t>
            </a:r>
            <a:r>
              <a:rPr lang="en-US" sz="2400" b="1" dirty="0" smtClean="0"/>
              <a:t># 6</a:t>
            </a:r>
            <a:r>
              <a:rPr lang="el-GR" sz="2400" b="1" dirty="0" smtClean="0"/>
              <a:t>:</a:t>
            </a:r>
            <a:r>
              <a:rPr lang="en-US" sz="2400" dirty="0" smtClean="0"/>
              <a:t> </a:t>
            </a:r>
            <a:r>
              <a:rPr lang="el-GR" sz="2400" dirty="0"/>
              <a:t>Πληροφοριακά </a:t>
            </a:r>
            <a:r>
              <a:rPr lang="el-GR" sz="2400" dirty="0" smtClean="0"/>
              <a:t>Συστήματα </a:t>
            </a:r>
            <a:r>
              <a:rPr lang="el-GR" sz="2400" dirty="0"/>
              <a:t>και Διαχείριση Εφοδιαστικής Αλυσίδας</a:t>
            </a:r>
            <a:endParaRPr lang="en-US" sz="2400" dirty="0" smtClean="0"/>
          </a:p>
          <a:p>
            <a:r>
              <a:rPr lang="el-GR" sz="2400" b="1" dirty="0" smtClean="0"/>
              <a:t>Διδάσκων: </a:t>
            </a:r>
            <a:r>
              <a:rPr lang="el-GR" sz="2400" dirty="0"/>
              <a:t>Θεόδωρος Αποστολόπουλος</a:t>
            </a:r>
            <a:endParaRPr lang="en-US" sz="2400" dirty="0" smtClean="0"/>
          </a:p>
          <a:p>
            <a:r>
              <a:rPr lang="el-GR" sz="2400" b="1" dirty="0" smtClean="0"/>
              <a:t>Τμήμα</a:t>
            </a:r>
            <a:r>
              <a:rPr lang="el-GR" sz="2400" b="1" dirty="0" smtClean="0"/>
              <a:t>: </a:t>
            </a:r>
            <a:r>
              <a:rPr lang="el-GR" sz="2400" dirty="0"/>
              <a:t>Μ</a:t>
            </a:r>
            <a:r>
              <a:rPr lang="el-GR" sz="2400" dirty="0" smtClean="0"/>
              <a:t>εταπτυχιακό </a:t>
            </a:r>
            <a:r>
              <a:rPr lang="el-GR" sz="2400" dirty="0"/>
              <a:t>Πρόγραμμα </a:t>
            </a:r>
            <a:r>
              <a:rPr lang="el-GR" sz="2400" dirty="0" smtClean="0"/>
              <a:t>Σπουδών Πληροφορικής</a:t>
            </a:r>
            <a:endParaRPr lang="el-GR" sz="2400" dirty="0" smtClean="0"/>
          </a:p>
        </p:txBody>
      </p:sp>
      <p:pic>
        <p:nvPicPr>
          <p:cNvPr id="7" name="Picture 6" descr="Λογότυπο για Άδειες χρήσης Creative Commons BY-NC-N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836025"/>
            <a:ext cx="1535430" cy="537210"/>
          </a:xfrm>
          <a:prstGeom prst="rect">
            <a:avLst/>
          </a:prstGeom>
        </p:spPr>
      </p:pic>
      <p:pic>
        <p:nvPicPr>
          <p:cNvPr id="5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3729" y="5591694"/>
            <a:ext cx="4310289" cy="10258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81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Τίτλος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Τεχνολογική Υποδομή</a:t>
            </a:r>
            <a:endParaRPr lang="el-GR" dirty="0"/>
          </a:p>
        </p:txBody>
      </p:sp>
      <p:sp>
        <p:nvSpPr>
          <p:cNvPr id="13" name="Θέση περιεχομένου 1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/>
          </a:bodyPr>
          <a:lstStyle/>
          <a:p>
            <a:pPr marL="355600">
              <a:spcBef>
                <a:spcPts val="575"/>
              </a:spcBef>
              <a:tabLst>
                <a:tab pos="355600" algn="l"/>
              </a:tabLst>
            </a:pPr>
            <a:r>
              <a:rPr lang="el-GR" sz="3000" spc="105" dirty="0" smtClean="0">
                <a:cs typeface="Calibri"/>
              </a:rPr>
              <a:t>Σύγχρονες Αρχιτεκτονικές </a:t>
            </a:r>
            <a:r>
              <a:rPr lang="en-US" sz="3000" spc="105" dirty="0" smtClean="0">
                <a:cs typeface="Calibri"/>
              </a:rPr>
              <a:t>Client/Server</a:t>
            </a:r>
            <a:endParaRPr lang="el-GR" sz="3000" spc="105" dirty="0" smtClean="0">
              <a:cs typeface="Calibri"/>
            </a:endParaRPr>
          </a:p>
          <a:p>
            <a:pPr marL="355600">
              <a:spcBef>
                <a:spcPts val="575"/>
              </a:spcBef>
              <a:tabLst>
                <a:tab pos="355600" algn="l"/>
              </a:tabLst>
            </a:pPr>
            <a:r>
              <a:rPr lang="el-GR" sz="3000" spc="105" dirty="0" smtClean="0">
                <a:cs typeface="Calibri"/>
              </a:rPr>
              <a:t>Βά</a:t>
            </a:r>
            <a:r>
              <a:rPr lang="el-GR" sz="3000" spc="65" dirty="0" smtClean="0">
                <a:cs typeface="Calibri"/>
              </a:rPr>
              <a:t>ση</a:t>
            </a:r>
            <a:r>
              <a:rPr lang="el-GR" sz="3000" spc="-10" dirty="0" smtClean="0">
                <a:cs typeface="Calibri"/>
              </a:rPr>
              <a:t> </a:t>
            </a:r>
            <a:r>
              <a:rPr lang="el-GR" sz="3000" spc="25" dirty="0" smtClean="0">
                <a:cs typeface="Calibri"/>
              </a:rPr>
              <a:t>Δεδομένων</a:t>
            </a:r>
            <a:endParaRPr lang="el-GR" sz="3000" dirty="0">
              <a:cs typeface="Calibri"/>
            </a:endParaRPr>
          </a:p>
          <a:p>
            <a:pPr marL="355600">
              <a:spcBef>
                <a:spcPts val="575"/>
              </a:spcBef>
              <a:tabLst>
                <a:tab pos="355600" algn="l"/>
              </a:tabLst>
            </a:pPr>
            <a:r>
              <a:rPr lang="el-GR" sz="3000" dirty="0" smtClean="0">
                <a:cs typeface="Calibri"/>
              </a:rPr>
              <a:t>Εφαρμο</a:t>
            </a:r>
            <a:r>
              <a:rPr lang="el-GR" sz="3000" spc="-10" dirty="0" smtClean="0">
                <a:cs typeface="Calibri"/>
              </a:rPr>
              <a:t>γ</a:t>
            </a:r>
            <a:r>
              <a:rPr lang="el-GR" sz="3000" spc="-20" dirty="0" smtClean="0">
                <a:cs typeface="Calibri"/>
              </a:rPr>
              <a:t>ές</a:t>
            </a:r>
            <a:r>
              <a:rPr lang="el-GR" sz="3000" spc="10" dirty="0" smtClean="0">
                <a:cs typeface="Calibri"/>
              </a:rPr>
              <a:t> </a:t>
            </a:r>
            <a:r>
              <a:rPr lang="el-GR" sz="3000" spc="10" dirty="0">
                <a:cs typeface="Calibri"/>
              </a:rPr>
              <a:t>(</a:t>
            </a:r>
            <a:r>
              <a:rPr lang="en-US" sz="3000" dirty="0">
                <a:cs typeface="Calibri"/>
              </a:rPr>
              <a:t>Modules)</a:t>
            </a:r>
          </a:p>
          <a:p>
            <a:pPr marL="355600">
              <a:spcBef>
                <a:spcPts val="575"/>
              </a:spcBef>
              <a:tabLst>
                <a:tab pos="355600" algn="l"/>
              </a:tabLst>
            </a:pPr>
            <a:r>
              <a:rPr lang="el-GR" sz="3000" dirty="0" smtClean="0">
                <a:cs typeface="Calibri"/>
              </a:rPr>
              <a:t>Ε</a:t>
            </a:r>
            <a:r>
              <a:rPr lang="el-GR" sz="3000" spc="5" dirty="0" smtClean="0">
                <a:cs typeface="Calibri"/>
              </a:rPr>
              <a:t>π</a:t>
            </a:r>
            <a:r>
              <a:rPr lang="el-GR" sz="3000" spc="40" dirty="0" smtClean="0">
                <a:cs typeface="Calibri"/>
              </a:rPr>
              <a:t>ιχειρησ</a:t>
            </a:r>
            <a:r>
              <a:rPr lang="el-GR" sz="3000" dirty="0" smtClean="0">
                <a:cs typeface="Calibri"/>
              </a:rPr>
              <a:t>ιακοί </a:t>
            </a:r>
            <a:r>
              <a:rPr lang="el-GR" sz="3000" spc="-45" dirty="0" smtClean="0">
                <a:cs typeface="Calibri"/>
              </a:rPr>
              <a:t>Κανόνες</a:t>
            </a:r>
            <a:r>
              <a:rPr lang="el-GR" sz="3000" dirty="0" smtClean="0">
                <a:cs typeface="Calibri"/>
              </a:rPr>
              <a:t> Λειτ</a:t>
            </a:r>
            <a:r>
              <a:rPr lang="el-GR" sz="3000" spc="-15" dirty="0" smtClean="0">
                <a:cs typeface="Calibri"/>
              </a:rPr>
              <a:t>ο</a:t>
            </a:r>
            <a:r>
              <a:rPr lang="el-GR" sz="3000" dirty="0" smtClean="0">
                <a:cs typeface="Calibri"/>
              </a:rPr>
              <a:t>υργί</a:t>
            </a:r>
            <a:r>
              <a:rPr lang="el-GR" sz="3000" spc="-10" dirty="0" smtClean="0">
                <a:cs typeface="Calibri"/>
              </a:rPr>
              <a:t>α</a:t>
            </a:r>
            <a:r>
              <a:rPr lang="el-GR" sz="3000" spc="-295" dirty="0" smtClean="0">
                <a:cs typeface="Calibri"/>
              </a:rPr>
              <a:t>ς</a:t>
            </a:r>
            <a:endParaRPr lang="el-GR" sz="3000" dirty="0">
              <a:cs typeface="Calibri"/>
            </a:endParaRPr>
          </a:p>
          <a:p>
            <a:pPr marL="355600" marR="229235">
              <a:spcBef>
                <a:spcPts val="580"/>
              </a:spcBef>
              <a:tabLst>
                <a:tab pos="355600" algn="l"/>
              </a:tabLst>
            </a:pPr>
            <a:r>
              <a:rPr lang="el-GR" sz="3000" dirty="0">
                <a:cs typeface="Calibri"/>
              </a:rPr>
              <a:t>Γρα</a:t>
            </a:r>
            <a:r>
              <a:rPr lang="el-GR" sz="3000" spc="-10" dirty="0">
                <a:cs typeface="Calibri"/>
              </a:rPr>
              <a:t>φ</a:t>
            </a:r>
            <a:r>
              <a:rPr lang="el-GR" sz="3000" dirty="0">
                <a:cs typeface="Calibri"/>
              </a:rPr>
              <a:t>ικά περιβ</a:t>
            </a:r>
            <a:r>
              <a:rPr lang="el-GR" sz="3000" spc="-10" dirty="0">
                <a:cs typeface="Calibri"/>
              </a:rPr>
              <a:t>ά</a:t>
            </a:r>
            <a:r>
              <a:rPr lang="el-GR" sz="3000" dirty="0">
                <a:cs typeface="Calibri"/>
              </a:rPr>
              <a:t>λ</a:t>
            </a:r>
            <a:r>
              <a:rPr lang="el-GR" sz="3000" spc="5" dirty="0">
                <a:cs typeface="Calibri"/>
              </a:rPr>
              <a:t>λ</a:t>
            </a:r>
            <a:r>
              <a:rPr lang="el-GR" sz="3000" dirty="0">
                <a:cs typeface="Calibri"/>
              </a:rPr>
              <a:t>ον</a:t>
            </a:r>
            <a:r>
              <a:rPr lang="el-GR" sz="3000" spc="-10" dirty="0">
                <a:cs typeface="Calibri"/>
              </a:rPr>
              <a:t>τ</a:t>
            </a:r>
            <a:r>
              <a:rPr lang="el-GR" sz="3000" dirty="0">
                <a:cs typeface="Calibri"/>
              </a:rPr>
              <a:t>α </a:t>
            </a:r>
            <a:r>
              <a:rPr lang="el-GR" sz="3000" spc="-10" dirty="0" smtClean="0">
                <a:cs typeface="Calibri"/>
              </a:rPr>
              <a:t>ε</a:t>
            </a:r>
            <a:r>
              <a:rPr lang="el-GR" sz="3000" dirty="0" smtClean="0">
                <a:cs typeface="Calibri"/>
              </a:rPr>
              <a:t>πι</a:t>
            </a:r>
            <a:r>
              <a:rPr lang="el-GR" sz="3000" spc="-35" dirty="0" smtClean="0">
                <a:cs typeface="Calibri"/>
              </a:rPr>
              <a:t>κοινωνίας </a:t>
            </a:r>
            <a:r>
              <a:rPr lang="el-GR" sz="3000" spc="225" dirty="0" smtClean="0">
                <a:cs typeface="Calibri"/>
              </a:rPr>
              <a:t>χρήστη</a:t>
            </a:r>
            <a:r>
              <a:rPr lang="el-GR" sz="3000" dirty="0" smtClean="0">
                <a:cs typeface="Calibri"/>
              </a:rPr>
              <a:t> –</a:t>
            </a:r>
            <a:r>
              <a:rPr lang="el-GR" sz="3000" spc="-10" dirty="0" smtClean="0">
                <a:cs typeface="Calibri"/>
              </a:rPr>
              <a:t> </a:t>
            </a:r>
            <a:r>
              <a:rPr lang="el-GR" sz="3000" dirty="0" smtClean="0">
                <a:cs typeface="Calibri"/>
              </a:rPr>
              <a:t>μηχανής (</a:t>
            </a:r>
            <a:r>
              <a:rPr lang="en-US" sz="3000" dirty="0">
                <a:cs typeface="Calibri"/>
              </a:rPr>
              <a:t>G</a:t>
            </a:r>
            <a:r>
              <a:rPr lang="en-US" sz="3000" spc="-10" dirty="0">
                <a:cs typeface="Calibri"/>
              </a:rPr>
              <a:t>U</a:t>
            </a:r>
            <a:r>
              <a:rPr lang="en-US" sz="3000" dirty="0">
                <a:cs typeface="Calibri"/>
              </a:rPr>
              <a:t>I’</a:t>
            </a:r>
            <a:r>
              <a:rPr lang="en-US" sz="3000" spc="-10" dirty="0">
                <a:cs typeface="Calibri"/>
              </a:rPr>
              <a:t>s</a:t>
            </a:r>
            <a:r>
              <a:rPr lang="en-US" sz="3000" dirty="0">
                <a:cs typeface="Calibri"/>
              </a:rPr>
              <a:t>)</a:t>
            </a:r>
          </a:p>
          <a:p>
            <a:pPr marL="355600">
              <a:spcBef>
                <a:spcPts val="575"/>
              </a:spcBef>
              <a:tabLst>
                <a:tab pos="355600" algn="l"/>
              </a:tabLst>
            </a:pPr>
            <a:r>
              <a:rPr lang="el-GR" sz="3000" dirty="0">
                <a:cs typeface="Calibri"/>
              </a:rPr>
              <a:t>Εργ</a:t>
            </a:r>
            <a:r>
              <a:rPr lang="el-GR" sz="3000" spc="-10" dirty="0">
                <a:cs typeface="Calibri"/>
              </a:rPr>
              <a:t>α</a:t>
            </a:r>
            <a:r>
              <a:rPr lang="el-GR" sz="3000" dirty="0">
                <a:cs typeface="Calibri"/>
              </a:rPr>
              <a:t>λεία</a:t>
            </a:r>
            <a:r>
              <a:rPr lang="el-GR" sz="3000" spc="5" dirty="0">
                <a:cs typeface="Calibri"/>
              </a:rPr>
              <a:t> </a:t>
            </a:r>
            <a:r>
              <a:rPr lang="el-GR" sz="3000" dirty="0">
                <a:cs typeface="Calibri"/>
              </a:rPr>
              <a:t>(</a:t>
            </a:r>
            <a:r>
              <a:rPr lang="el-GR" sz="3000" dirty="0" smtClean="0">
                <a:cs typeface="Calibri"/>
              </a:rPr>
              <a:t>Δ</a:t>
            </a:r>
            <a:r>
              <a:rPr lang="el-GR" sz="3000" spc="30" dirty="0" smtClean="0">
                <a:cs typeface="Calibri"/>
              </a:rPr>
              <a:t>ιαχείρισης</a:t>
            </a:r>
            <a:r>
              <a:rPr lang="el-GR" sz="3000" spc="-150" dirty="0" smtClean="0">
                <a:cs typeface="Calibri"/>
              </a:rPr>
              <a:t>,</a:t>
            </a:r>
            <a:r>
              <a:rPr lang="el-GR" sz="3000" dirty="0" smtClean="0">
                <a:cs typeface="Calibri"/>
              </a:rPr>
              <a:t> </a:t>
            </a:r>
            <a:r>
              <a:rPr lang="el-GR" sz="3000" spc="5" dirty="0" smtClean="0">
                <a:cs typeface="Calibri"/>
              </a:rPr>
              <a:t>Α</a:t>
            </a:r>
            <a:r>
              <a:rPr lang="el-GR" sz="3000" dirty="0" smtClean="0">
                <a:cs typeface="Calibri"/>
              </a:rPr>
              <a:t>νάπτ</a:t>
            </a:r>
            <a:r>
              <a:rPr lang="el-GR" sz="3000" spc="-10" dirty="0" smtClean="0">
                <a:cs typeface="Calibri"/>
              </a:rPr>
              <a:t>υ</a:t>
            </a:r>
            <a:r>
              <a:rPr lang="el-GR" sz="3000" spc="5" dirty="0" smtClean="0">
                <a:cs typeface="Calibri"/>
              </a:rPr>
              <a:t>ξης</a:t>
            </a:r>
            <a:r>
              <a:rPr lang="el-GR" sz="3000" spc="-150" dirty="0" smtClean="0">
                <a:cs typeface="Calibri"/>
              </a:rPr>
              <a:t>,</a:t>
            </a:r>
            <a:r>
              <a:rPr lang="el-GR" sz="3000" dirty="0" smtClean="0">
                <a:cs typeface="Calibri"/>
              </a:rPr>
              <a:t> Πληροφόρησης κ.</a:t>
            </a:r>
            <a:r>
              <a:rPr lang="el-GR" sz="3000" spc="-10" dirty="0" smtClean="0">
                <a:cs typeface="Calibri"/>
              </a:rPr>
              <a:t>α</a:t>
            </a:r>
            <a:r>
              <a:rPr lang="el-GR" sz="3000" dirty="0">
                <a:cs typeface="Calibri"/>
              </a:rPr>
              <a:t>.)</a:t>
            </a:r>
          </a:p>
          <a:p>
            <a:endParaRPr lang="el-GR" sz="3000" dirty="0"/>
          </a:p>
        </p:txBody>
      </p:sp>
    </p:spTree>
    <p:extLst>
      <p:ext uri="{BB962C8B-B14F-4D97-AF65-F5344CB8AC3E}">
        <p14:creationId xmlns:p14="http://schemas.microsoft.com/office/powerpoint/2010/main" val="322407659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48536" y="37654"/>
            <a:ext cx="7576184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4000" spc="-5" dirty="0"/>
              <a:t>Product cate</a:t>
            </a:r>
            <a:r>
              <a:rPr sz="4000" dirty="0"/>
              <a:t>g</a:t>
            </a:r>
            <a:r>
              <a:rPr sz="4000" spc="-10" dirty="0"/>
              <a:t>orie</a:t>
            </a:r>
            <a:r>
              <a:rPr sz="4000" spc="-5" dirty="0"/>
              <a:t>s</a:t>
            </a:r>
            <a:r>
              <a:rPr sz="4000" spc="-10" dirty="0"/>
              <a:t> </a:t>
            </a:r>
            <a:r>
              <a:rPr sz="4000" spc="-5" dirty="0"/>
              <a:t>introduced</a:t>
            </a:r>
            <a:r>
              <a:rPr sz="4000" spc="-30" dirty="0"/>
              <a:t> </a:t>
            </a:r>
            <a:r>
              <a:rPr sz="4000" dirty="0"/>
              <a:t>in</a:t>
            </a:r>
            <a:r>
              <a:rPr sz="4000" spc="-5" dirty="0"/>
              <a:t> </a:t>
            </a:r>
            <a:r>
              <a:rPr sz="4000" spc="-5" dirty="0" smtClean="0"/>
              <a:t>the</a:t>
            </a:r>
            <a:r>
              <a:rPr lang="en-US" sz="4000" spc="-5" dirty="0" smtClean="0"/>
              <a:t> </a:t>
            </a:r>
            <a:r>
              <a:rPr lang="en-US" sz="4000" spc="-10" dirty="0" smtClean="0">
                <a:cs typeface="Calibri"/>
              </a:rPr>
              <a:t>sur</a:t>
            </a:r>
            <a:r>
              <a:rPr lang="en-US" sz="4000" spc="-15" dirty="0" smtClean="0">
                <a:cs typeface="Calibri"/>
              </a:rPr>
              <a:t>v</a:t>
            </a:r>
            <a:r>
              <a:rPr lang="en-US" sz="4000" spc="-5" dirty="0" smtClean="0">
                <a:cs typeface="Calibri"/>
              </a:rPr>
              <a:t>ey</a:t>
            </a:r>
            <a:endParaRPr sz="4000" dirty="0"/>
          </a:p>
        </p:txBody>
      </p:sp>
      <p:sp>
        <p:nvSpPr>
          <p:cNvPr id="10" name="object 10"/>
          <p:cNvSpPr/>
          <p:nvPr/>
        </p:nvSpPr>
        <p:spPr>
          <a:xfrm>
            <a:off x="1000099" y="1285875"/>
            <a:ext cx="3357879" cy="2214880"/>
          </a:xfrm>
          <a:custGeom>
            <a:avLst/>
            <a:gdLst/>
            <a:ahLst/>
            <a:cxnLst/>
            <a:rect l="l" t="t" r="r" b="b"/>
            <a:pathLst>
              <a:path w="3357879" h="2214879">
                <a:moveTo>
                  <a:pt x="0" y="369062"/>
                </a:moveTo>
                <a:lnTo>
                  <a:pt x="2875" y="322766"/>
                </a:lnTo>
                <a:lnTo>
                  <a:pt x="11272" y="278186"/>
                </a:lnTo>
                <a:lnTo>
                  <a:pt x="24844" y="235669"/>
                </a:lnTo>
                <a:lnTo>
                  <a:pt x="43245" y="195560"/>
                </a:lnTo>
                <a:lnTo>
                  <a:pt x="66129" y="158205"/>
                </a:lnTo>
                <a:lnTo>
                  <a:pt x="93151" y="123950"/>
                </a:lnTo>
                <a:lnTo>
                  <a:pt x="123964" y="93140"/>
                </a:lnTo>
                <a:lnTo>
                  <a:pt x="158222" y="66121"/>
                </a:lnTo>
                <a:lnTo>
                  <a:pt x="195580" y="43239"/>
                </a:lnTo>
                <a:lnTo>
                  <a:pt x="235691" y="24841"/>
                </a:lnTo>
                <a:lnTo>
                  <a:pt x="278210" y="11271"/>
                </a:lnTo>
                <a:lnTo>
                  <a:pt x="322791" y="2875"/>
                </a:lnTo>
                <a:lnTo>
                  <a:pt x="369087" y="0"/>
                </a:lnTo>
                <a:lnTo>
                  <a:pt x="2988462" y="0"/>
                </a:lnTo>
                <a:lnTo>
                  <a:pt x="3034758" y="2875"/>
                </a:lnTo>
                <a:lnTo>
                  <a:pt x="3079337" y="11271"/>
                </a:lnTo>
                <a:lnTo>
                  <a:pt x="3121854" y="24841"/>
                </a:lnTo>
                <a:lnTo>
                  <a:pt x="3161963" y="43239"/>
                </a:lnTo>
                <a:lnTo>
                  <a:pt x="3199318" y="66121"/>
                </a:lnTo>
                <a:lnTo>
                  <a:pt x="3233574" y="93140"/>
                </a:lnTo>
                <a:lnTo>
                  <a:pt x="3264384" y="123950"/>
                </a:lnTo>
                <a:lnTo>
                  <a:pt x="3291402" y="158205"/>
                </a:lnTo>
                <a:lnTo>
                  <a:pt x="3314284" y="195560"/>
                </a:lnTo>
                <a:lnTo>
                  <a:pt x="3332683" y="235669"/>
                </a:lnTo>
                <a:lnTo>
                  <a:pt x="3346253" y="278186"/>
                </a:lnTo>
                <a:lnTo>
                  <a:pt x="3354649" y="322766"/>
                </a:lnTo>
                <a:lnTo>
                  <a:pt x="3357524" y="369062"/>
                </a:lnTo>
                <a:lnTo>
                  <a:pt x="3357524" y="1845437"/>
                </a:lnTo>
                <a:lnTo>
                  <a:pt x="3354649" y="1891735"/>
                </a:lnTo>
                <a:lnTo>
                  <a:pt x="3346253" y="1936320"/>
                </a:lnTo>
                <a:lnTo>
                  <a:pt x="3332683" y="1978846"/>
                </a:lnTo>
                <a:lnTo>
                  <a:pt x="3314284" y="2018966"/>
                </a:lnTo>
                <a:lnTo>
                  <a:pt x="3291402" y="2056335"/>
                </a:lnTo>
                <a:lnTo>
                  <a:pt x="3264384" y="2090605"/>
                </a:lnTo>
                <a:lnTo>
                  <a:pt x="3233574" y="2121429"/>
                </a:lnTo>
                <a:lnTo>
                  <a:pt x="3199318" y="2148462"/>
                </a:lnTo>
                <a:lnTo>
                  <a:pt x="3161963" y="2171357"/>
                </a:lnTo>
                <a:lnTo>
                  <a:pt x="3121854" y="2189767"/>
                </a:lnTo>
                <a:lnTo>
                  <a:pt x="3079337" y="2203346"/>
                </a:lnTo>
                <a:lnTo>
                  <a:pt x="3034758" y="2211748"/>
                </a:lnTo>
                <a:lnTo>
                  <a:pt x="2988462" y="2214626"/>
                </a:lnTo>
                <a:lnTo>
                  <a:pt x="369087" y="2214626"/>
                </a:lnTo>
                <a:lnTo>
                  <a:pt x="322791" y="2211748"/>
                </a:lnTo>
                <a:lnTo>
                  <a:pt x="278210" y="2203346"/>
                </a:lnTo>
                <a:lnTo>
                  <a:pt x="235691" y="2189767"/>
                </a:lnTo>
                <a:lnTo>
                  <a:pt x="195580" y="2171357"/>
                </a:lnTo>
                <a:lnTo>
                  <a:pt x="158222" y="2148462"/>
                </a:lnTo>
                <a:lnTo>
                  <a:pt x="123964" y="2121429"/>
                </a:lnTo>
                <a:lnTo>
                  <a:pt x="93151" y="2090605"/>
                </a:lnTo>
                <a:lnTo>
                  <a:pt x="66129" y="2056335"/>
                </a:lnTo>
                <a:lnTo>
                  <a:pt x="43245" y="2018966"/>
                </a:lnTo>
                <a:lnTo>
                  <a:pt x="24844" y="1978846"/>
                </a:lnTo>
                <a:lnTo>
                  <a:pt x="11272" y="1936320"/>
                </a:lnTo>
                <a:lnTo>
                  <a:pt x="2875" y="1891735"/>
                </a:lnTo>
                <a:lnTo>
                  <a:pt x="0" y="1845437"/>
                </a:lnTo>
                <a:lnTo>
                  <a:pt x="0" y="369062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29251" y="1285875"/>
            <a:ext cx="3357879" cy="2214880"/>
          </a:xfrm>
          <a:custGeom>
            <a:avLst/>
            <a:gdLst/>
            <a:ahLst/>
            <a:cxnLst/>
            <a:rect l="l" t="t" r="r" b="b"/>
            <a:pathLst>
              <a:path w="3357879" h="2214879">
                <a:moveTo>
                  <a:pt x="0" y="369062"/>
                </a:moveTo>
                <a:lnTo>
                  <a:pt x="2875" y="322766"/>
                </a:lnTo>
                <a:lnTo>
                  <a:pt x="11271" y="278186"/>
                </a:lnTo>
                <a:lnTo>
                  <a:pt x="24841" y="235669"/>
                </a:lnTo>
                <a:lnTo>
                  <a:pt x="43239" y="195560"/>
                </a:lnTo>
                <a:lnTo>
                  <a:pt x="66121" y="158205"/>
                </a:lnTo>
                <a:lnTo>
                  <a:pt x="93140" y="123950"/>
                </a:lnTo>
                <a:lnTo>
                  <a:pt x="123950" y="93140"/>
                </a:lnTo>
                <a:lnTo>
                  <a:pt x="158205" y="66121"/>
                </a:lnTo>
                <a:lnTo>
                  <a:pt x="195560" y="43239"/>
                </a:lnTo>
                <a:lnTo>
                  <a:pt x="235669" y="24841"/>
                </a:lnTo>
                <a:lnTo>
                  <a:pt x="278186" y="11271"/>
                </a:lnTo>
                <a:lnTo>
                  <a:pt x="322766" y="2875"/>
                </a:lnTo>
                <a:lnTo>
                  <a:pt x="369062" y="0"/>
                </a:lnTo>
                <a:lnTo>
                  <a:pt x="2988437" y="0"/>
                </a:lnTo>
                <a:lnTo>
                  <a:pt x="3034732" y="2875"/>
                </a:lnTo>
                <a:lnTo>
                  <a:pt x="3079312" y="11271"/>
                </a:lnTo>
                <a:lnTo>
                  <a:pt x="3121829" y="24841"/>
                </a:lnTo>
                <a:lnTo>
                  <a:pt x="3161938" y="43239"/>
                </a:lnTo>
                <a:lnTo>
                  <a:pt x="3199293" y="66121"/>
                </a:lnTo>
                <a:lnTo>
                  <a:pt x="3233548" y="93140"/>
                </a:lnTo>
                <a:lnTo>
                  <a:pt x="3264358" y="123950"/>
                </a:lnTo>
                <a:lnTo>
                  <a:pt x="3291377" y="158205"/>
                </a:lnTo>
                <a:lnTo>
                  <a:pt x="3314259" y="195560"/>
                </a:lnTo>
                <a:lnTo>
                  <a:pt x="3332657" y="235669"/>
                </a:lnTo>
                <a:lnTo>
                  <a:pt x="3346227" y="278186"/>
                </a:lnTo>
                <a:lnTo>
                  <a:pt x="3354623" y="322766"/>
                </a:lnTo>
                <a:lnTo>
                  <a:pt x="3357499" y="369062"/>
                </a:lnTo>
                <a:lnTo>
                  <a:pt x="3357499" y="1845437"/>
                </a:lnTo>
                <a:lnTo>
                  <a:pt x="3354623" y="1891735"/>
                </a:lnTo>
                <a:lnTo>
                  <a:pt x="3346227" y="1936320"/>
                </a:lnTo>
                <a:lnTo>
                  <a:pt x="3332657" y="1978846"/>
                </a:lnTo>
                <a:lnTo>
                  <a:pt x="3314259" y="2018966"/>
                </a:lnTo>
                <a:lnTo>
                  <a:pt x="3291377" y="2056335"/>
                </a:lnTo>
                <a:lnTo>
                  <a:pt x="3264358" y="2090605"/>
                </a:lnTo>
                <a:lnTo>
                  <a:pt x="3233548" y="2121429"/>
                </a:lnTo>
                <a:lnTo>
                  <a:pt x="3199293" y="2148462"/>
                </a:lnTo>
                <a:lnTo>
                  <a:pt x="3161938" y="2171357"/>
                </a:lnTo>
                <a:lnTo>
                  <a:pt x="3121829" y="2189767"/>
                </a:lnTo>
                <a:lnTo>
                  <a:pt x="3079312" y="2203346"/>
                </a:lnTo>
                <a:lnTo>
                  <a:pt x="3034732" y="2211748"/>
                </a:lnTo>
                <a:lnTo>
                  <a:pt x="2988437" y="2214626"/>
                </a:lnTo>
                <a:lnTo>
                  <a:pt x="369062" y="2214626"/>
                </a:lnTo>
                <a:lnTo>
                  <a:pt x="322766" y="2211748"/>
                </a:lnTo>
                <a:lnTo>
                  <a:pt x="278186" y="2203346"/>
                </a:lnTo>
                <a:lnTo>
                  <a:pt x="235669" y="2189767"/>
                </a:lnTo>
                <a:lnTo>
                  <a:pt x="195560" y="2171357"/>
                </a:lnTo>
                <a:lnTo>
                  <a:pt x="158205" y="2148462"/>
                </a:lnTo>
                <a:lnTo>
                  <a:pt x="123950" y="2121429"/>
                </a:lnTo>
                <a:lnTo>
                  <a:pt x="93140" y="2090605"/>
                </a:lnTo>
                <a:lnTo>
                  <a:pt x="66121" y="2056335"/>
                </a:lnTo>
                <a:lnTo>
                  <a:pt x="43239" y="2018966"/>
                </a:lnTo>
                <a:lnTo>
                  <a:pt x="24841" y="1978846"/>
                </a:lnTo>
                <a:lnTo>
                  <a:pt x="11271" y="1936320"/>
                </a:lnTo>
                <a:lnTo>
                  <a:pt x="2875" y="1891735"/>
                </a:lnTo>
                <a:lnTo>
                  <a:pt x="0" y="1845437"/>
                </a:lnTo>
                <a:lnTo>
                  <a:pt x="0" y="369062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71537" y="3786251"/>
            <a:ext cx="3357879" cy="2214880"/>
          </a:xfrm>
          <a:custGeom>
            <a:avLst/>
            <a:gdLst/>
            <a:ahLst/>
            <a:cxnLst/>
            <a:rect l="l" t="t" r="r" b="b"/>
            <a:pathLst>
              <a:path w="3357879" h="2214879">
                <a:moveTo>
                  <a:pt x="0" y="369062"/>
                </a:moveTo>
                <a:lnTo>
                  <a:pt x="2875" y="322766"/>
                </a:lnTo>
                <a:lnTo>
                  <a:pt x="11272" y="278186"/>
                </a:lnTo>
                <a:lnTo>
                  <a:pt x="24845" y="235669"/>
                </a:lnTo>
                <a:lnTo>
                  <a:pt x="43247" y="195560"/>
                </a:lnTo>
                <a:lnTo>
                  <a:pt x="66133" y="158205"/>
                </a:lnTo>
                <a:lnTo>
                  <a:pt x="93157" y="123950"/>
                </a:lnTo>
                <a:lnTo>
                  <a:pt x="123974" y="93140"/>
                </a:lnTo>
                <a:lnTo>
                  <a:pt x="158237" y="66121"/>
                </a:lnTo>
                <a:lnTo>
                  <a:pt x="195601" y="43239"/>
                </a:lnTo>
                <a:lnTo>
                  <a:pt x="235720" y="24841"/>
                </a:lnTo>
                <a:lnTo>
                  <a:pt x="278249" y="11271"/>
                </a:lnTo>
                <a:lnTo>
                  <a:pt x="322841" y="2875"/>
                </a:lnTo>
                <a:lnTo>
                  <a:pt x="369150" y="0"/>
                </a:lnTo>
                <a:lnTo>
                  <a:pt x="2988525" y="0"/>
                </a:lnTo>
                <a:lnTo>
                  <a:pt x="3034821" y="2875"/>
                </a:lnTo>
                <a:lnTo>
                  <a:pt x="3079401" y="11271"/>
                </a:lnTo>
                <a:lnTo>
                  <a:pt x="3121918" y="24841"/>
                </a:lnTo>
                <a:lnTo>
                  <a:pt x="3162027" y="43239"/>
                </a:lnTo>
                <a:lnTo>
                  <a:pt x="3199382" y="66121"/>
                </a:lnTo>
                <a:lnTo>
                  <a:pt x="3233637" y="93140"/>
                </a:lnTo>
                <a:lnTo>
                  <a:pt x="3264447" y="123950"/>
                </a:lnTo>
                <a:lnTo>
                  <a:pt x="3291466" y="158205"/>
                </a:lnTo>
                <a:lnTo>
                  <a:pt x="3314348" y="195560"/>
                </a:lnTo>
                <a:lnTo>
                  <a:pt x="3332746" y="235669"/>
                </a:lnTo>
                <a:lnTo>
                  <a:pt x="3346316" y="278186"/>
                </a:lnTo>
                <a:lnTo>
                  <a:pt x="3354712" y="322766"/>
                </a:lnTo>
                <a:lnTo>
                  <a:pt x="3357587" y="369062"/>
                </a:lnTo>
                <a:lnTo>
                  <a:pt x="3357587" y="1845411"/>
                </a:lnTo>
                <a:lnTo>
                  <a:pt x="3354712" y="1891710"/>
                </a:lnTo>
                <a:lnTo>
                  <a:pt x="3346316" y="1936293"/>
                </a:lnTo>
                <a:lnTo>
                  <a:pt x="3332746" y="1978814"/>
                </a:lnTo>
                <a:lnTo>
                  <a:pt x="3314348" y="2018927"/>
                </a:lnTo>
                <a:lnTo>
                  <a:pt x="3291466" y="2056286"/>
                </a:lnTo>
                <a:lnTo>
                  <a:pt x="3264447" y="2090545"/>
                </a:lnTo>
                <a:lnTo>
                  <a:pt x="3233637" y="2121359"/>
                </a:lnTo>
                <a:lnTo>
                  <a:pt x="3199382" y="2148381"/>
                </a:lnTo>
                <a:lnTo>
                  <a:pt x="3162027" y="2171265"/>
                </a:lnTo>
                <a:lnTo>
                  <a:pt x="3121918" y="2189666"/>
                </a:lnTo>
                <a:lnTo>
                  <a:pt x="3079401" y="2203239"/>
                </a:lnTo>
                <a:lnTo>
                  <a:pt x="3034821" y="2211635"/>
                </a:lnTo>
                <a:lnTo>
                  <a:pt x="2988525" y="2214511"/>
                </a:lnTo>
                <a:lnTo>
                  <a:pt x="369150" y="2214511"/>
                </a:lnTo>
                <a:lnTo>
                  <a:pt x="322841" y="2211635"/>
                </a:lnTo>
                <a:lnTo>
                  <a:pt x="278249" y="2203239"/>
                </a:lnTo>
                <a:lnTo>
                  <a:pt x="235720" y="2189666"/>
                </a:lnTo>
                <a:lnTo>
                  <a:pt x="195601" y="2171265"/>
                </a:lnTo>
                <a:lnTo>
                  <a:pt x="158237" y="2148381"/>
                </a:lnTo>
                <a:lnTo>
                  <a:pt x="123974" y="2121359"/>
                </a:lnTo>
                <a:lnTo>
                  <a:pt x="93157" y="2090545"/>
                </a:lnTo>
                <a:lnTo>
                  <a:pt x="66133" y="2056286"/>
                </a:lnTo>
                <a:lnTo>
                  <a:pt x="43247" y="2018927"/>
                </a:lnTo>
                <a:lnTo>
                  <a:pt x="24845" y="1978814"/>
                </a:lnTo>
                <a:lnTo>
                  <a:pt x="11272" y="1936293"/>
                </a:lnTo>
                <a:lnTo>
                  <a:pt x="2875" y="1891710"/>
                </a:lnTo>
                <a:lnTo>
                  <a:pt x="0" y="1845411"/>
                </a:lnTo>
                <a:lnTo>
                  <a:pt x="0" y="369062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00625" y="3786251"/>
            <a:ext cx="3357879" cy="2214880"/>
          </a:xfrm>
          <a:custGeom>
            <a:avLst/>
            <a:gdLst/>
            <a:ahLst/>
            <a:cxnLst/>
            <a:rect l="l" t="t" r="r" b="b"/>
            <a:pathLst>
              <a:path w="3357879" h="2214879">
                <a:moveTo>
                  <a:pt x="0" y="369062"/>
                </a:moveTo>
                <a:lnTo>
                  <a:pt x="2875" y="322766"/>
                </a:lnTo>
                <a:lnTo>
                  <a:pt x="11271" y="278186"/>
                </a:lnTo>
                <a:lnTo>
                  <a:pt x="24841" y="235669"/>
                </a:lnTo>
                <a:lnTo>
                  <a:pt x="43239" y="195560"/>
                </a:lnTo>
                <a:lnTo>
                  <a:pt x="66121" y="158205"/>
                </a:lnTo>
                <a:lnTo>
                  <a:pt x="93140" y="123950"/>
                </a:lnTo>
                <a:lnTo>
                  <a:pt x="123950" y="93140"/>
                </a:lnTo>
                <a:lnTo>
                  <a:pt x="158205" y="66121"/>
                </a:lnTo>
                <a:lnTo>
                  <a:pt x="195560" y="43239"/>
                </a:lnTo>
                <a:lnTo>
                  <a:pt x="235669" y="24841"/>
                </a:lnTo>
                <a:lnTo>
                  <a:pt x="278186" y="11271"/>
                </a:lnTo>
                <a:lnTo>
                  <a:pt x="322766" y="2875"/>
                </a:lnTo>
                <a:lnTo>
                  <a:pt x="369062" y="0"/>
                </a:lnTo>
                <a:lnTo>
                  <a:pt x="2988436" y="0"/>
                </a:lnTo>
                <a:lnTo>
                  <a:pt x="3034735" y="2875"/>
                </a:lnTo>
                <a:lnTo>
                  <a:pt x="3079320" y="11271"/>
                </a:lnTo>
                <a:lnTo>
                  <a:pt x="3121846" y="24841"/>
                </a:lnTo>
                <a:lnTo>
                  <a:pt x="3161966" y="43239"/>
                </a:lnTo>
                <a:lnTo>
                  <a:pt x="3199335" y="66121"/>
                </a:lnTo>
                <a:lnTo>
                  <a:pt x="3233605" y="93140"/>
                </a:lnTo>
                <a:lnTo>
                  <a:pt x="3264429" y="123950"/>
                </a:lnTo>
                <a:lnTo>
                  <a:pt x="3291462" y="158205"/>
                </a:lnTo>
                <a:lnTo>
                  <a:pt x="3314357" y="195560"/>
                </a:lnTo>
                <a:lnTo>
                  <a:pt x="3332767" y="235669"/>
                </a:lnTo>
                <a:lnTo>
                  <a:pt x="3346346" y="278186"/>
                </a:lnTo>
                <a:lnTo>
                  <a:pt x="3354748" y="322766"/>
                </a:lnTo>
                <a:lnTo>
                  <a:pt x="3357626" y="369062"/>
                </a:lnTo>
                <a:lnTo>
                  <a:pt x="3357626" y="1845411"/>
                </a:lnTo>
                <a:lnTo>
                  <a:pt x="3354748" y="1891710"/>
                </a:lnTo>
                <a:lnTo>
                  <a:pt x="3346346" y="1936293"/>
                </a:lnTo>
                <a:lnTo>
                  <a:pt x="3332767" y="1978814"/>
                </a:lnTo>
                <a:lnTo>
                  <a:pt x="3314357" y="2018927"/>
                </a:lnTo>
                <a:lnTo>
                  <a:pt x="3291462" y="2056286"/>
                </a:lnTo>
                <a:lnTo>
                  <a:pt x="3264429" y="2090545"/>
                </a:lnTo>
                <a:lnTo>
                  <a:pt x="3233605" y="2121359"/>
                </a:lnTo>
                <a:lnTo>
                  <a:pt x="3199335" y="2148381"/>
                </a:lnTo>
                <a:lnTo>
                  <a:pt x="3161966" y="2171265"/>
                </a:lnTo>
                <a:lnTo>
                  <a:pt x="3121846" y="2189666"/>
                </a:lnTo>
                <a:lnTo>
                  <a:pt x="3079320" y="2203239"/>
                </a:lnTo>
                <a:lnTo>
                  <a:pt x="3034735" y="2211635"/>
                </a:lnTo>
                <a:lnTo>
                  <a:pt x="2988436" y="2214511"/>
                </a:lnTo>
                <a:lnTo>
                  <a:pt x="369062" y="2214511"/>
                </a:lnTo>
                <a:lnTo>
                  <a:pt x="322766" y="2211635"/>
                </a:lnTo>
                <a:lnTo>
                  <a:pt x="278186" y="2203239"/>
                </a:lnTo>
                <a:lnTo>
                  <a:pt x="235669" y="2189666"/>
                </a:lnTo>
                <a:lnTo>
                  <a:pt x="195560" y="2171265"/>
                </a:lnTo>
                <a:lnTo>
                  <a:pt x="158205" y="2148381"/>
                </a:lnTo>
                <a:lnTo>
                  <a:pt x="123950" y="2121359"/>
                </a:lnTo>
                <a:lnTo>
                  <a:pt x="93140" y="2090545"/>
                </a:lnTo>
                <a:lnTo>
                  <a:pt x="66121" y="2056286"/>
                </a:lnTo>
                <a:lnTo>
                  <a:pt x="43239" y="2018927"/>
                </a:lnTo>
                <a:lnTo>
                  <a:pt x="24841" y="1978814"/>
                </a:lnTo>
                <a:lnTo>
                  <a:pt x="11271" y="1936293"/>
                </a:lnTo>
                <a:lnTo>
                  <a:pt x="2875" y="1891710"/>
                </a:lnTo>
                <a:lnTo>
                  <a:pt x="0" y="1845411"/>
                </a:lnTo>
                <a:lnTo>
                  <a:pt x="0" y="369062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85875" y="1642998"/>
            <a:ext cx="1000137" cy="1571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72126" y="1571625"/>
            <a:ext cx="1214450" cy="16978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14412" y="4143412"/>
            <a:ext cx="871740" cy="15725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43500" y="4071886"/>
            <a:ext cx="1214450" cy="16431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681097" y="1959864"/>
            <a:ext cx="1066165" cy="569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76200">
              <a:lnSpc>
                <a:spcPct val="100000"/>
              </a:lnSpc>
            </a:pPr>
            <a:r>
              <a:rPr sz="1800" b="1" dirty="0">
                <a:cs typeface="Palatino Linotype"/>
              </a:rPr>
              <a:t>La</a:t>
            </a:r>
            <a:r>
              <a:rPr sz="1800" b="1" spc="5" dirty="0">
                <a:cs typeface="Palatino Linotype"/>
              </a:rPr>
              <a:t>u</a:t>
            </a:r>
            <a:r>
              <a:rPr sz="1800" b="1" spc="-5" dirty="0">
                <a:cs typeface="Palatino Linotype"/>
              </a:rPr>
              <a:t>n</a:t>
            </a:r>
            <a:r>
              <a:rPr sz="1800" b="1" dirty="0">
                <a:cs typeface="Palatino Linotype"/>
              </a:rPr>
              <a:t>d</a:t>
            </a:r>
            <a:r>
              <a:rPr sz="1800" b="1" spc="-5" dirty="0">
                <a:cs typeface="Palatino Linotype"/>
              </a:rPr>
              <a:t>ry </a:t>
            </a:r>
            <a:r>
              <a:rPr sz="1800" b="1" dirty="0">
                <a:cs typeface="Palatino Linotype"/>
              </a:rPr>
              <a:t>Deter</a:t>
            </a:r>
            <a:r>
              <a:rPr sz="1800" b="1" spc="-10" dirty="0">
                <a:cs typeface="Palatino Linotype"/>
              </a:rPr>
              <a:t>g</a:t>
            </a:r>
            <a:r>
              <a:rPr sz="1800" b="1" dirty="0">
                <a:cs typeface="Palatino Linotype"/>
              </a:rPr>
              <a:t>ent</a:t>
            </a:r>
            <a:endParaRPr sz="1800" dirty="0">
              <a:cs typeface="Palatino Linotyp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598547" y="4603750"/>
            <a:ext cx="1517015" cy="569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4025" marR="5080" indent="-441959">
              <a:lnSpc>
                <a:spcPct val="100000"/>
              </a:lnSpc>
            </a:pPr>
            <a:r>
              <a:rPr sz="1800" b="1" dirty="0">
                <a:cs typeface="Palatino Linotype"/>
              </a:rPr>
              <a:t>Bug</a:t>
            </a:r>
            <a:r>
              <a:rPr sz="1800" b="1" spc="-10" dirty="0">
                <a:cs typeface="Palatino Linotype"/>
              </a:rPr>
              <a:t> </a:t>
            </a:r>
            <a:r>
              <a:rPr sz="1800" b="1" spc="-5" dirty="0">
                <a:cs typeface="Palatino Linotype"/>
              </a:rPr>
              <a:t>Repelle</a:t>
            </a:r>
            <a:r>
              <a:rPr sz="1800" b="1" spc="5" dirty="0">
                <a:cs typeface="Palatino Linotype"/>
              </a:rPr>
              <a:t>n</a:t>
            </a:r>
            <a:r>
              <a:rPr sz="1800" b="1" dirty="0">
                <a:cs typeface="Palatino Linotype"/>
              </a:rPr>
              <a:t>t </a:t>
            </a:r>
            <a:r>
              <a:rPr sz="1800" b="1" spc="-5" dirty="0">
                <a:cs typeface="Palatino Linotype"/>
              </a:rPr>
              <a:t>S</a:t>
            </a:r>
            <a:r>
              <a:rPr sz="1800" b="1" dirty="0">
                <a:cs typeface="Palatino Linotype"/>
              </a:rPr>
              <a:t>p</a:t>
            </a:r>
            <a:r>
              <a:rPr sz="1800" b="1" spc="-5" dirty="0">
                <a:cs typeface="Palatino Linotype"/>
              </a:rPr>
              <a:t>ray</a:t>
            </a:r>
            <a:endParaRPr sz="1800">
              <a:cs typeface="Palatino Linotyp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48704" y="2161921"/>
            <a:ext cx="12763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5" dirty="0">
                <a:cs typeface="Palatino Linotype"/>
              </a:rPr>
              <a:t>B</a:t>
            </a:r>
            <a:r>
              <a:rPr sz="1800" b="1" spc="-5" dirty="0">
                <a:cs typeface="Palatino Linotype"/>
              </a:rPr>
              <a:t>oxed</a:t>
            </a:r>
            <a:r>
              <a:rPr sz="1800" b="1" dirty="0">
                <a:cs typeface="Palatino Linotype"/>
              </a:rPr>
              <a:t> Pa</a:t>
            </a:r>
            <a:r>
              <a:rPr sz="1800" b="1" spc="5" dirty="0">
                <a:cs typeface="Palatino Linotype"/>
              </a:rPr>
              <a:t>s</a:t>
            </a:r>
            <a:r>
              <a:rPr sz="1800" b="1" dirty="0">
                <a:cs typeface="Palatino Linotype"/>
              </a:rPr>
              <a:t>ta</a:t>
            </a:r>
            <a:endParaRPr sz="1800">
              <a:cs typeface="Palatino Linotyp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42607" y="4734432"/>
            <a:ext cx="12890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5" dirty="0">
                <a:cs typeface="Palatino Linotype"/>
              </a:rPr>
              <a:t>B</a:t>
            </a:r>
            <a:r>
              <a:rPr sz="1800" b="1" spc="-5" dirty="0">
                <a:cs typeface="Palatino Linotype"/>
              </a:rPr>
              <a:t>oxed</a:t>
            </a:r>
            <a:r>
              <a:rPr sz="1800" b="1" dirty="0">
                <a:cs typeface="Palatino Linotype"/>
              </a:rPr>
              <a:t> Pizza</a:t>
            </a:r>
            <a:endParaRPr sz="1800"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782117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07504" y="2204847"/>
            <a:ext cx="2736850" cy="2736850"/>
          </a:xfrm>
          <a:custGeom>
            <a:avLst/>
            <a:gdLst/>
            <a:ahLst/>
            <a:cxnLst/>
            <a:rect l="l" t="t" r="r" b="b"/>
            <a:pathLst>
              <a:path w="2736850" h="2736850">
                <a:moveTo>
                  <a:pt x="0" y="456056"/>
                </a:moveTo>
                <a:lnTo>
                  <a:pt x="2354" y="409433"/>
                </a:lnTo>
                <a:lnTo>
                  <a:pt x="9265" y="364154"/>
                </a:lnTo>
                <a:lnTo>
                  <a:pt x="20503" y="320451"/>
                </a:lnTo>
                <a:lnTo>
                  <a:pt x="35838" y="278552"/>
                </a:lnTo>
                <a:lnTo>
                  <a:pt x="55042" y="238687"/>
                </a:lnTo>
                <a:lnTo>
                  <a:pt x="77886" y="201085"/>
                </a:lnTo>
                <a:lnTo>
                  <a:pt x="104139" y="165975"/>
                </a:lnTo>
                <a:lnTo>
                  <a:pt x="133574" y="133588"/>
                </a:lnTo>
                <a:lnTo>
                  <a:pt x="165960" y="104151"/>
                </a:lnTo>
                <a:lnTo>
                  <a:pt x="201069" y="77895"/>
                </a:lnTo>
                <a:lnTo>
                  <a:pt x="238671" y="55050"/>
                </a:lnTo>
                <a:lnTo>
                  <a:pt x="278537" y="35843"/>
                </a:lnTo>
                <a:lnTo>
                  <a:pt x="320438" y="20506"/>
                </a:lnTo>
                <a:lnTo>
                  <a:pt x="364145" y="9266"/>
                </a:lnTo>
                <a:lnTo>
                  <a:pt x="409428" y="2354"/>
                </a:lnTo>
                <a:lnTo>
                  <a:pt x="456058" y="0"/>
                </a:lnTo>
                <a:lnTo>
                  <a:pt x="2280222" y="0"/>
                </a:lnTo>
                <a:lnTo>
                  <a:pt x="2326846" y="2354"/>
                </a:lnTo>
                <a:lnTo>
                  <a:pt x="2372124" y="9266"/>
                </a:lnTo>
                <a:lnTo>
                  <a:pt x="2415828" y="20506"/>
                </a:lnTo>
                <a:lnTo>
                  <a:pt x="2457727" y="35843"/>
                </a:lnTo>
                <a:lnTo>
                  <a:pt x="2497592" y="55050"/>
                </a:lnTo>
                <a:lnTo>
                  <a:pt x="2535194" y="77895"/>
                </a:lnTo>
                <a:lnTo>
                  <a:pt x="2570303" y="104151"/>
                </a:lnTo>
                <a:lnTo>
                  <a:pt x="2602691" y="133588"/>
                </a:lnTo>
                <a:lnTo>
                  <a:pt x="2632128" y="165975"/>
                </a:lnTo>
                <a:lnTo>
                  <a:pt x="2658383" y="201085"/>
                </a:lnTo>
                <a:lnTo>
                  <a:pt x="2681229" y="238687"/>
                </a:lnTo>
                <a:lnTo>
                  <a:pt x="2700436" y="278552"/>
                </a:lnTo>
                <a:lnTo>
                  <a:pt x="2715773" y="320451"/>
                </a:lnTo>
                <a:lnTo>
                  <a:pt x="2727012" y="364154"/>
                </a:lnTo>
                <a:lnTo>
                  <a:pt x="2733924" y="409433"/>
                </a:lnTo>
                <a:lnTo>
                  <a:pt x="2736279" y="456056"/>
                </a:lnTo>
                <a:lnTo>
                  <a:pt x="2736279" y="2280285"/>
                </a:lnTo>
                <a:lnTo>
                  <a:pt x="2733924" y="2326908"/>
                </a:lnTo>
                <a:lnTo>
                  <a:pt x="2727012" y="2372187"/>
                </a:lnTo>
                <a:lnTo>
                  <a:pt x="2715773" y="2415890"/>
                </a:lnTo>
                <a:lnTo>
                  <a:pt x="2700436" y="2457789"/>
                </a:lnTo>
                <a:lnTo>
                  <a:pt x="2681229" y="2497654"/>
                </a:lnTo>
                <a:lnTo>
                  <a:pt x="2658383" y="2535256"/>
                </a:lnTo>
                <a:lnTo>
                  <a:pt x="2632128" y="2570366"/>
                </a:lnTo>
                <a:lnTo>
                  <a:pt x="2602691" y="2602753"/>
                </a:lnTo>
                <a:lnTo>
                  <a:pt x="2570303" y="2632190"/>
                </a:lnTo>
                <a:lnTo>
                  <a:pt x="2535194" y="2658446"/>
                </a:lnTo>
                <a:lnTo>
                  <a:pt x="2497592" y="2681291"/>
                </a:lnTo>
                <a:lnTo>
                  <a:pt x="2457727" y="2700498"/>
                </a:lnTo>
                <a:lnTo>
                  <a:pt x="2415828" y="2715835"/>
                </a:lnTo>
                <a:lnTo>
                  <a:pt x="2372124" y="2727075"/>
                </a:lnTo>
                <a:lnTo>
                  <a:pt x="2326846" y="2733987"/>
                </a:lnTo>
                <a:lnTo>
                  <a:pt x="2280222" y="2736341"/>
                </a:lnTo>
                <a:lnTo>
                  <a:pt x="456058" y="2736341"/>
                </a:lnTo>
                <a:lnTo>
                  <a:pt x="409428" y="2733987"/>
                </a:lnTo>
                <a:lnTo>
                  <a:pt x="364145" y="2727075"/>
                </a:lnTo>
                <a:lnTo>
                  <a:pt x="320438" y="2715835"/>
                </a:lnTo>
                <a:lnTo>
                  <a:pt x="278537" y="2700498"/>
                </a:lnTo>
                <a:lnTo>
                  <a:pt x="238671" y="2681291"/>
                </a:lnTo>
                <a:lnTo>
                  <a:pt x="201069" y="2658446"/>
                </a:lnTo>
                <a:lnTo>
                  <a:pt x="165960" y="2632190"/>
                </a:lnTo>
                <a:lnTo>
                  <a:pt x="133574" y="2602753"/>
                </a:lnTo>
                <a:lnTo>
                  <a:pt x="104139" y="2570366"/>
                </a:lnTo>
                <a:lnTo>
                  <a:pt x="77886" y="2535256"/>
                </a:lnTo>
                <a:lnTo>
                  <a:pt x="55042" y="2497654"/>
                </a:lnTo>
                <a:lnTo>
                  <a:pt x="35838" y="2457789"/>
                </a:lnTo>
                <a:lnTo>
                  <a:pt x="20503" y="2415890"/>
                </a:lnTo>
                <a:lnTo>
                  <a:pt x="9265" y="2372187"/>
                </a:lnTo>
                <a:lnTo>
                  <a:pt x="2354" y="2326908"/>
                </a:lnTo>
                <a:lnTo>
                  <a:pt x="0" y="2280285"/>
                </a:lnTo>
                <a:lnTo>
                  <a:pt x="0" y="456056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31820" y="2204847"/>
            <a:ext cx="2736850" cy="2736850"/>
          </a:xfrm>
          <a:custGeom>
            <a:avLst/>
            <a:gdLst/>
            <a:ahLst/>
            <a:cxnLst/>
            <a:rect l="l" t="t" r="r" b="b"/>
            <a:pathLst>
              <a:path w="2736850" h="2736850">
                <a:moveTo>
                  <a:pt x="0" y="456056"/>
                </a:moveTo>
                <a:lnTo>
                  <a:pt x="2354" y="409433"/>
                </a:lnTo>
                <a:lnTo>
                  <a:pt x="9266" y="364154"/>
                </a:lnTo>
                <a:lnTo>
                  <a:pt x="20506" y="320451"/>
                </a:lnTo>
                <a:lnTo>
                  <a:pt x="35843" y="278552"/>
                </a:lnTo>
                <a:lnTo>
                  <a:pt x="55050" y="238687"/>
                </a:lnTo>
                <a:lnTo>
                  <a:pt x="77895" y="201085"/>
                </a:lnTo>
                <a:lnTo>
                  <a:pt x="104151" y="165975"/>
                </a:lnTo>
                <a:lnTo>
                  <a:pt x="133588" y="133588"/>
                </a:lnTo>
                <a:lnTo>
                  <a:pt x="165975" y="104151"/>
                </a:lnTo>
                <a:lnTo>
                  <a:pt x="201085" y="77895"/>
                </a:lnTo>
                <a:lnTo>
                  <a:pt x="238687" y="55050"/>
                </a:lnTo>
                <a:lnTo>
                  <a:pt x="278552" y="35843"/>
                </a:lnTo>
                <a:lnTo>
                  <a:pt x="320451" y="20506"/>
                </a:lnTo>
                <a:lnTo>
                  <a:pt x="364154" y="9266"/>
                </a:lnTo>
                <a:lnTo>
                  <a:pt x="409433" y="2354"/>
                </a:lnTo>
                <a:lnTo>
                  <a:pt x="456056" y="0"/>
                </a:lnTo>
                <a:lnTo>
                  <a:pt x="2280285" y="0"/>
                </a:lnTo>
                <a:lnTo>
                  <a:pt x="2326908" y="2354"/>
                </a:lnTo>
                <a:lnTo>
                  <a:pt x="2372187" y="9266"/>
                </a:lnTo>
                <a:lnTo>
                  <a:pt x="2415890" y="20506"/>
                </a:lnTo>
                <a:lnTo>
                  <a:pt x="2457789" y="35843"/>
                </a:lnTo>
                <a:lnTo>
                  <a:pt x="2497654" y="55050"/>
                </a:lnTo>
                <a:lnTo>
                  <a:pt x="2535256" y="77895"/>
                </a:lnTo>
                <a:lnTo>
                  <a:pt x="2570366" y="104151"/>
                </a:lnTo>
                <a:lnTo>
                  <a:pt x="2602753" y="133588"/>
                </a:lnTo>
                <a:lnTo>
                  <a:pt x="2632190" y="165975"/>
                </a:lnTo>
                <a:lnTo>
                  <a:pt x="2658446" y="201085"/>
                </a:lnTo>
                <a:lnTo>
                  <a:pt x="2681291" y="238687"/>
                </a:lnTo>
                <a:lnTo>
                  <a:pt x="2700498" y="278552"/>
                </a:lnTo>
                <a:lnTo>
                  <a:pt x="2715835" y="320451"/>
                </a:lnTo>
                <a:lnTo>
                  <a:pt x="2727075" y="364154"/>
                </a:lnTo>
                <a:lnTo>
                  <a:pt x="2733987" y="409433"/>
                </a:lnTo>
                <a:lnTo>
                  <a:pt x="2736342" y="456056"/>
                </a:lnTo>
                <a:lnTo>
                  <a:pt x="2736342" y="2280285"/>
                </a:lnTo>
                <a:lnTo>
                  <a:pt x="2733987" y="2326908"/>
                </a:lnTo>
                <a:lnTo>
                  <a:pt x="2727075" y="2372187"/>
                </a:lnTo>
                <a:lnTo>
                  <a:pt x="2715835" y="2415890"/>
                </a:lnTo>
                <a:lnTo>
                  <a:pt x="2700498" y="2457789"/>
                </a:lnTo>
                <a:lnTo>
                  <a:pt x="2681291" y="2497654"/>
                </a:lnTo>
                <a:lnTo>
                  <a:pt x="2658446" y="2535256"/>
                </a:lnTo>
                <a:lnTo>
                  <a:pt x="2632190" y="2570366"/>
                </a:lnTo>
                <a:lnTo>
                  <a:pt x="2602753" y="2602753"/>
                </a:lnTo>
                <a:lnTo>
                  <a:pt x="2570366" y="2632190"/>
                </a:lnTo>
                <a:lnTo>
                  <a:pt x="2535256" y="2658446"/>
                </a:lnTo>
                <a:lnTo>
                  <a:pt x="2497654" y="2681291"/>
                </a:lnTo>
                <a:lnTo>
                  <a:pt x="2457789" y="2700498"/>
                </a:lnTo>
                <a:lnTo>
                  <a:pt x="2415890" y="2715835"/>
                </a:lnTo>
                <a:lnTo>
                  <a:pt x="2372187" y="2727075"/>
                </a:lnTo>
                <a:lnTo>
                  <a:pt x="2326908" y="2733987"/>
                </a:lnTo>
                <a:lnTo>
                  <a:pt x="2280285" y="2736341"/>
                </a:lnTo>
                <a:lnTo>
                  <a:pt x="456056" y="2736341"/>
                </a:lnTo>
                <a:lnTo>
                  <a:pt x="409433" y="2733987"/>
                </a:lnTo>
                <a:lnTo>
                  <a:pt x="364154" y="2727075"/>
                </a:lnTo>
                <a:lnTo>
                  <a:pt x="320451" y="2715835"/>
                </a:lnTo>
                <a:lnTo>
                  <a:pt x="278552" y="2700498"/>
                </a:lnTo>
                <a:lnTo>
                  <a:pt x="238687" y="2681291"/>
                </a:lnTo>
                <a:lnTo>
                  <a:pt x="201085" y="2658446"/>
                </a:lnTo>
                <a:lnTo>
                  <a:pt x="165975" y="2632190"/>
                </a:lnTo>
                <a:lnTo>
                  <a:pt x="133588" y="2602753"/>
                </a:lnTo>
                <a:lnTo>
                  <a:pt x="104151" y="2570366"/>
                </a:lnTo>
                <a:lnTo>
                  <a:pt x="77895" y="2535256"/>
                </a:lnTo>
                <a:lnTo>
                  <a:pt x="55050" y="2497654"/>
                </a:lnTo>
                <a:lnTo>
                  <a:pt x="35843" y="2457789"/>
                </a:lnTo>
                <a:lnTo>
                  <a:pt x="20506" y="2415890"/>
                </a:lnTo>
                <a:lnTo>
                  <a:pt x="9266" y="2372187"/>
                </a:lnTo>
                <a:lnTo>
                  <a:pt x="2354" y="2326908"/>
                </a:lnTo>
                <a:lnTo>
                  <a:pt x="0" y="2280285"/>
                </a:lnTo>
                <a:lnTo>
                  <a:pt x="0" y="456056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91630" y="2204847"/>
            <a:ext cx="2736850" cy="2736850"/>
          </a:xfrm>
          <a:custGeom>
            <a:avLst/>
            <a:gdLst/>
            <a:ahLst/>
            <a:cxnLst/>
            <a:rect l="l" t="t" r="r" b="b"/>
            <a:pathLst>
              <a:path w="2736850" h="2736850">
                <a:moveTo>
                  <a:pt x="0" y="456056"/>
                </a:moveTo>
                <a:lnTo>
                  <a:pt x="2354" y="409433"/>
                </a:lnTo>
                <a:lnTo>
                  <a:pt x="9266" y="364154"/>
                </a:lnTo>
                <a:lnTo>
                  <a:pt x="20506" y="320451"/>
                </a:lnTo>
                <a:lnTo>
                  <a:pt x="35843" y="278552"/>
                </a:lnTo>
                <a:lnTo>
                  <a:pt x="55050" y="238687"/>
                </a:lnTo>
                <a:lnTo>
                  <a:pt x="77895" y="201085"/>
                </a:lnTo>
                <a:lnTo>
                  <a:pt x="104151" y="165975"/>
                </a:lnTo>
                <a:lnTo>
                  <a:pt x="133588" y="133588"/>
                </a:lnTo>
                <a:lnTo>
                  <a:pt x="165975" y="104151"/>
                </a:lnTo>
                <a:lnTo>
                  <a:pt x="201085" y="77895"/>
                </a:lnTo>
                <a:lnTo>
                  <a:pt x="238687" y="55050"/>
                </a:lnTo>
                <a:lnTo>
                  <a:pt x="278552" y="35843"/>
                </a:lnTo>
                <a:lnTo>
                  <a:pt x="320451" y="20506"/>
                </a:lnTo>
                <a:lnTo>
                  <a:pt x="364154" y="9266"/>
                </a:lnTo>
                <a:lnTo>
                  <a:pt x="409433" y="2354"/>
                </a:lnTo>
                <a:lnTo>
                  <a:pt x="456057" y="0"/>
                </a:lnTo>
                <a:lnTo>
                  <a:pt x="2280285" y="0"/>
                </a:lnTo>
                <a:lnTo>
                  <a:pt x="2326908" y="2354"/>
                </a:lnTo>
                <a:lnTo>
                  <a:pt x="2372187" y="9266"/>
                </a:lnTo>
                <a:lnTo>
                  <a:pt x="2415890" y="20506"/>
                </a:lnTo>
                <a:lnTo>
                  <a:pt x="2457789" y="35843"/>
                </a:lnTo>
                <a:lnTo>
                  <a:pt x="2497654" y="55050"/>
                </a:lnTo>
                <a:lnTo>
                  <a:pt x="2535256" y="77895"/>
                </a:lnTo>
                <a:lnTo>
                  <a:pt x="2570366" y="104151"/>
                </a:lnTo>
                <a:lnTo>
                  <a:pt x="2602753" y="133588"/>
                </a:lnTo>
                <a:lnTo>
                  <a:pt x="2632190" y="165975"/>
                </a:lnTo>
                <a:lnTo>
                  <a:pt x="2658446" y="201085"/>
                </a:lnTo>
                <a:lnTo>
                  <a:pt x="2681291" y="238687"/>
                </a:lnTo>
                <a:lnTo>
                  <a:pt x="2700498" y="278552"/>
                </a:lnTo>
                <a:lnTo>
                  <a:pt x="2715835" y="320451"/>
                </a:lnTo>
                <a:lnTo>
                  <a:pt x="2727075" y="364154"/>
                </a:lnTo>
                <a:lnTo>
                  <a:pt x="2733987" y="409433"/>
                </a:lnTo>
                <a:lnTo>
                  <a:pt x="2736342" y="456056"/>
                </a:lnTo>
                <a:lnTo>
                  <a:pt x="2736342" y="2280285"/>
                </a:lnTo>
                <a:lnTo>
                  <a:pt x="2733987" y="2326908"/>
                </a:lnTo>
                <a:lnTo>
                  <a:pt x="2727075" y="2372187"/>
                </a:lnTo>
                <a:lnTo>
                  <a:pt x="2715835" y="2415890"/>
                </a:lnTo>
                <a:lnTo>
                  <a:pt x="2700498" y="2457789"/>
                </a:lnTo>
                <a:lnTo>
                  <a:pt x="2681291" y="2497654"/>
                </a:lnTo>
                <a:lnTo>
                  <a:pt x="2658446" y="2535256"/>
                </a:lnTo>
                <a:lnTo>
                  <a:pt x="2632190" y="2570366"/>
                </a:lnTo>
                <a:lnTo>
                  <a:pt x="2602753" y="2602753"/>
                </a:lnTo>
                <a:lnTo>
                  <a:pt x="2570366" y="2632190"/>
                </a:lnTo>
                <a:lnTo>
                  <a:pt x="2535256" y="2658446"/>
                </a:lnTo>
                <a:lnTo>
                  <a:pt x="2497654" y="2681291"/>
                </a:lnTo>
                <a:lnTo>
                  <a:pt x="2457789" y="2700498"/>
                </a:lnTo>
                <a:lnTo>
                  <a:pt x="2415890" y="2715835"/>
                </a:lnTo>
                <a:lnTo>
                  <a:pt x="2372187" y="2727075"/>
                </a:lnTo>
                <a:lnTo>
                  <a:pt x="2326908" y="2733987"/>
                </a:lnTo>
                <a:lnTo>
                  <a:pt x="2280285" y="2736341"/>
                </a:lnTo>
                <a:lnTo>
                  <a:pt x="456057" y="2736341"/>
                </a:lnTo>
                <a:lnTo>
                  <a:pt x="409433" y="2733987"/>
                </a:lnTo>
                <a:lnTo>
                  <a:pt x="364154" y="2727075"/>
                </a:lnTo>
                <a:lnTo>
                  <a:pt x="320451" y="2715835"/>
                </a:lnTo>
                <a:lnTo>
                  <a:pt x="278552" y="2700498"/>
                </a:lnTo>
                <a:lnTo>
                  <a:pt x="238687" y="2681291"/>
                </a:lnTo>
                <a:lnTo>
                  <a:pt x="201085" y="2658446"/>
                </a:lnTo>
                <a:lnTo>
                  <a:pt x="165975" y="2632190"/>
                </a:lnTo>
                <a:lnTo>
                  <a:pt x="133588" y="2602753"/>
                </a:lnTo>
                <a:lnTo>
                  <a:pt x="104151" y="2570366"/>
                </a:lnTo>
                <a:lnTo>
                  <a:pt x="77895" y="2535256"/>
                </a:lnTo>
                <a:lnTo>
                  <a:pt x="55050" y="2497654"/>
                </a:lnTo>
                <a:lnTo>
                  <a:pt x="35843" y="2457789"/>
                </a:lnTo>
                <a:lnTo>
                  <a:pt x="20506" y="2415890"/>
                </a:lnTo>
                <a:lnTo>
                  <a:pt x="9266" y="2372187"/>
                </a:lnTo>
                <a:lnTo>
                  <a:pt x="2354" y="2326908"/>
                </a:lnTo>
                <a:lnTo>
                  <a:pt x="0" y="2280285"/>
                </a:lnTo>
                <a:lnTo>
                  <a:pt x="0" y="456056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39546" y="2564892"/>
            <a:ext cx="1800225" cy="1656714"/>
          </a:xfrm>
          <a:prstGeom prst="rect">
            <a:avLst/>
          </a:prstGeom>
          <a:solidFill>
            <a:srgbClr val="BADFE2"/>
          </a:solidFill>
          <a:ln w="25400">
            <a:solidFill>
              <a:srgbClr val="88A3A7"/>
            </a:solidFill>
          </a:ln>
        </p:spPr>
        <p:txBody>
          <a:bodyPr vert="horz" wrap="square" lIns="0" tIns="1173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"/>
              </a:spcBef>
            </a:pPr>
            <a:endParaRPr sz="2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Prod</a:t>
            </a:r>
            <a:r>
              <a:rPr sz="2800" b="1" spc="-20" dirty="0">
                <a:solidFill>
                  <a:srgbClr val="FFFFFF"/>
                </a:solidFill>
                <a:latin typeface="Palatino Linotype"/>
                <a:cs typeface="Palatino Linotype"/>
              </a:rPr>
              <a:t>u</a:t>
            </a:r>
            <a:r>
              <a:rPr sz="28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ct</a:t>
            </a:r>
            <a:endParaRPr sz="280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</a:pPr>
            <a:r>
              <a:rPr sz="2800" b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Im</a:t>
            </a:r>
            <a:r>
              <a:rPr sz="2800" b="1" dirty="0">
                <a:solidFill>
                  <a:srgbClr val="FFFFFF"/>
                </a:solidFill>
                <a:latin typeface="Palatino Linotype"/>
                <a:cs typeface="Palatino Linotype"/>
              </a:rPr>
              <a:t>a</a:t>
            </a:r>
            <a:r>
              <a:rPr sz="2800" b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ge</a:t>
            </a:r>
            <a:endParaRPr sz="2800">
              <a:latin typeface="Palatino Linotype"/>
              <a:cs typeface="Palatino Linotyp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03829" y="3140976"/>
            <a:ext cx="576580" cy="648335"/>
          </a:xfrm>
          <a:prstGeom prst="rect">
            <a:avLst/>
          </a:prstGeom>
          <a:solidFill>
            <a:srgbClr val="BADFE2"/>
          </a:solidFill>
          <a:ln w="25400">
            <a:solidFill>
              <a:srgbClr val="88A3A7"/>
            </a:solidFill>
          </a:ln>
        </p:spPr>
        <p:txBody>
          <a:bodyPr vert="horz" wrap="square" lIns="0" tIns="98425" rIns="0" bIns="0" rtlCol="0">
            <a:spAutoFit/>
          </a:bodyPr>
          <a:lstStyle/>
          <a:p>
            <a:pPr marL="91440" marR="81915" algn="ctr">
              <a:lnSpc>
                <a:spcPct val="100000"/>
              </a:lnSpc>
              <a:spcBef>
                <a:spcPts val="775"/>
              </a:spcBef>
            </a:pPr>
            <a:r>
              <a:rPr sz="900" b="1" dirty="0">
                <a:solidFill>
                  <a:srgbClr val="FFFFFF"/>
                </a:solidFill>
                <a:latin typeface="Palatino Linotype"/>
                <a:cs typeface="Palatino Linotype"/>
              </a:rPr>
              <a:t>Pro</a:t>
            </a:r>
            <a:r>
              <a:rPr sz="9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duc</a:t>
            </a:r>
            <a:r>
              <a:rPr sz="900" b="1" dirty="0">
                <a:solidFill>
                  <a:srgbClr val="FFFFFF"/>
                </a:solidFill>
                <a:latin typeface="Palatino Linotype"/>
                <a:cs typeface="Palatino Linotype"/>
              </a:rPr>
              <a:t> t </a:t>
            </a:r>
            <a:r>
              <a:rPr sz="9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Im</a:t>
            </a:r>
            <a:r>
              <a:rPr sz="900" b="1" spc="5" dirty="0">
                <a:solidFill>
                  <a:srgbClr val="FFFFFF"/>
                </a:solidFill>
                <a:latin typeface="Palatino Linotype"/>
                <a:cs typeface="Palatino Linotype"/>
              </a:rPr>
              <a:t>a</a:t>
            </a:r>
            <a:r>
              <a:rPr sz="900" b="1" dirty="0">
                <a:solidFill>
                  <a:srgbClr val="FFFFFF"/>
                </a:solidFill>
                <a:latin typeface="Palatino Linotype"/>
                <a:cs typeface="Palatino Linotype"/>
              </a:rPr>
              <a:t>ge</a:t>
            </a:r>
            <a:endParaRPr sz="900">
              <a:latin typeface="Palatino Linotype"/>
              <a:cs typeface="Palatino Linotyp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28207" y="3212985"/>
            <a:ext cx="576580" cy="648335"/>
          </a:xfrm>
          <a:prstGeom prst="rect">
            <a:avLst/>
          </a:prstGeom>
          <a:solidFill>
            <a:srgbClr val="BADFE2"/>
          </a:solidFill>
          <a:ln w="25400">
            <a:solidFill>
              <a:srgbClr val="88A3A7"/>
            </a:solidFill>
          </a:ln>
        </p:spPr>
        <p:txBody>
          <a:bodyPr vert="horz" wrap="square" lIns="0" tIns="98425" rIns="0" bIns="0" rtlCol="0">
            <a:spAutoFit/>
          </a:bodyPr>
          <a:lstStyle/>
          <a:p>
            <a:pPr marL="92075" marR="80645" algn="ctr">
              <a:lnSpc>
                <a:spcPct val="100000"/>
              </a:lnSpc>
              <a:spcBef>
                <a:spcPts val="775"/>
              </a:spcBef>
            </a:pPr>
            <a:r>
              <a:rPr sz="900" b="1" dirty="0">
                <a:solidFill>
                  <a:srgbClr val="FFFFFF"/>
                </a:solidFill>
                <a:latin typeface="Palatino Linotype"/>
                <a:cs typeface="Palatino Linotype"/>
              </a:rPr>
              <a:t>P</a:t>
            </a:r>
            <a:r>
              <a:rPr sz="9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r</a:t>
            </a:r>
            <a:r>
              <a:rPr sz="900" b="1" dirty="0">
                <a:solidFill>
                  <a:srgbClr val="FFFFFF"/>
                </a:solidFill>
                <a:latin typeface="Palatino Linotype"/>
                <a:cs typeface="Palatino Linotype"/>
              </a:rPr>
              <a:t>o</a:t>
            </a:r>
            <a:r>
              <a:rPr sz="9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duc</a:t>
            </a:r>
            <a:r>
              <a:rPr sz="900" b="1" dirty="0">
                <a:solidFill>
                  <a:srgbClr val="FFFFFF"/>
                </a:solidFill>
                <a:latin typeface="Palatino Linotype"/>
                <a:cs typeface="Palatino Linotype"/>
              </a:rPr>
              <a:t> t </a:t>
            </a:r>
            <a:r>
              <a:rPr sz="9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I</a:t>
            </a:r>
            <a:r>
              <a:rPr sz="900" b="1" dirty="0">
                <a:solidFill>
                  <a:srgbClr val="FFFFFF"/>
                </a:solidFill>
                <a:latin typeface="Palatino Linotype"/>
                <a:cs typeface="Palatino Linotype"/>
              </a:rPr>
              <a:t>m</a:t>
            </a:r>
            <a:r>
              <a:rPr sz="900" b="1" spc="5" dirty="0">
                <a:solidFill>
                  <a:srgbClr val="FFFFFF"/>
                </a:solidFill>
                <a:latin typeface="Palatino Linotype"/>
                <a:cs typeface="Palatino Linotype"/>
              </a:rPr>
              <a:t>ag</a:t>
            </a:r>
            <a:r>
              <a:rPr sz="900" b="1" dirty="0">
                <a:solidFill>
                  <a:srgbClr val="FFFFFF"/>
                </a:solidFill>
                <a:latin typeface="Palatino Linotype"/>
                <a:cs typeface="Palatino Linotype"/>
              </a:rPr>
              <a:t>e</a:t>
            </a:r>
            <a:endParaRPr sz="900">
              <a:latin typeface="Palatino Linotype"/>
              <a:cs typeface="Palatino Linotyp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948296" y="2780919"/>
            <a:ext cx="1847469" cy="13681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23919" y="2780919"/>
            <a:ext cx="1889125" cy="1440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1474" y="5072126"/>
            <a:ext cx="2000885" cy="1000760"/>
          </a:xfrm>
          <a:custGeom>
            <a:avLst/>
            <a:gdLst/>
            <a:ahLst/>
            <a:cxnLst/>
            <a:rect l="l" t="t" r="r" b="b"/>
            <a:pathLst>
              <a:path w="2000885" h="1000760">
                <a:moveTo>
                  <a:pt x="0" y="166624"/>
                </a:moveTo>
                <a:lnTo>
                  <a:pt x="5955" y="122310"/>
                </a:lnTo>
                <a:lnTo>
                  <a:pt x="22760" y="82502"/>
                </a:lnTo>
                <a:lnTo>
                  <a:pt x="48828" y="48783"/>
                </a:lnTo>
                <a:lnTo>
                  <a:pt x="82568" y="22737"/>
                </a:lnTo>
                <a:lnTo>
                  <a:pt x="122393" y="5948"/>
                </a:lnTo>
                <a:lnTo>
                  <a:pt x="166712" y="0"/>
                </a:lnTo>
                <a:lnTo>
                  <a:pt x="1833524" y="0"/>
                </a:lnTo>
                <a:lnTo>
                  <a:pt x="1877846" y="5948"/>
                </a:lnTo>
                <a:lnTo>
                  <a:pt x="1917678" y="22737"/>
                </a:lnTo>
                <a:lnTo>
                  <a:pt x="1951428" y="48783"/>
                </a:lnTo>
                <a:lnTo>
                  <a:pt x="1977504" y="82502"/>
                </a:lnTo>
                <a:lnTo>
                  <a:pt x="1994317" y="122310"/>
                </a:lnTo>
                <a:lnTo>
                  <a:pt x="2000275" y="166624"/>
                </a:lnTo>
                <a:lnTo>
                  <a:pt x="2000275" y="833526"/>
                </a:lnTo>
                <a:lnTo>
                  <a:pt x="1994317" y="877845"/>
                </a:lnTo>
                <a:lnTo>
                  <a:pt x="1977504" y="917670"/>
                </a:lnTo>
                <a:lnTo>
                  <a:pt x="1951428" y="951410"/>
                </a:lnTo>
                <a:lnTo>
                  <a:pt x="1917678" y="977478"/>
                </a:lnTo>
                <a:lnTo>
                  <a:pt x="1877846" y="994284"/>
                </a:lnTo>
                <a:lnTo>
                  <a:pt x="1833524" y="1000239"/>
                </a:lnTo>
                <a:lnTo>
                  <a:pt x="166712" y="1000239"/>
                </a:lnTo>
                <a:lnTo>
                  <a:pt x="122393" y="994284"/>
                </a:lnTo>
                <a:lnTo>
                  <a:pt x="82568" y="977478"/>
                </a:lnTo>
                <a:lnTo>
                  <a:pt x="48828" y="951410"/>
                </a:lnTo>
                <a:lnTo>
                  <a:pt x="22760" y="917670"/>
                </a:lnTo>
                <a:lnTo>
                  <a:pt x="5955" y="877845"/>
                </a:lnTo>
                <a:lnTo>
                  <a:pt x="0" y="833526"/>
                </a:lnTo>
                <a:lnTo>
                  <a:pt x="0" y="166624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71875" y="5072126"/>
            <a:ext cx="2000250" cy="1000760"/>
          </a:xfrm>
          <a:custGeom>
            <a:avLst/>
            <a:gdLst/>
            <a:ahLst/>
            <a:cxnLst/>
            <a:rect l="l" t="t" r="r" b="b"/>
            <a:pathLst>
              <a:path w="2000250" h="1000760">
                <a:moveTo>
                  <a:pt x="0" y="166624"/>
                </a:moveTo>
                <a:lnTo>
                  <a:pt x="5957" y="122310"/>
                </a:lnTo>
                <a:lnTo>
                  <a:pt x="22770" y="82502"/>
                </a:lnTo>
                <a:lnTo>
                  <a:pt x="48847" y="48783"/>
                </a:lnTo>
                <a:lnTo>
                  <a:pt x="82597" y="22737"/>
                </a:lnTo>
                <a:lnTo>
                  <a:pt x="122428" y="5948"/>
                </a:lnTo>
                <a:lnTo>
                  <a:pt x="166750" y="0"/>
                </a:lnTo>
                <a:lnTo>
                  <a:pt x="1833499" y="0"/>
                </a:lnTo>
                <a:lnTo>
                  <a:pt x="1877821" y="5948"/>
                </a:lnTo>
                <a:lnTo>
                  <a:pt x="1917652" y="22737"/>
                </a:lnTo>
                <a:lnTo>
                  <a:pt x="1951402" y="48783"/>
                </a:lnTo>
                <a:lnTo>
                  <a:pt x="1977479" y="82502"/>
                </a:lnTo>
                <a:lnTo>
                  <a:pt x="1994292" y="122310"/>
                </a:lnTo>
                <a:lnTo>
                  <a:pt x="2000250" y="166624"/>
                </a:lnTo>
                <a:lnTo>
                  <a:pt x="2000250" y="833526"/>
                </a:lnTo>
                <a:lnTo>
                  <a:pt x="1994292" y="877845"/>
                </a:lnTo>
                <a:lnTo>
                  <a:pt x="1977479" y="917670"/>
                </a:lnTo>
                <a:lnTo>
                  <a:pt x="1951402" y="951410"/>
                </a:lnTo>
                <a:lnTo>
                  <a:pt x="1917652" y="977478"/>
                </a:lnTo>
                <a:lnTo>
                  <a:pt x="1877821" y="994284"/>
                </a:lnTo>
                <a:lnTo>
                  <a:pt x="1833499" y="1000239"/>
                </a:lnTo>
                <a:lnTo>
                  <a:pt x="166750" y="1000239"/>
                </a:lnTo>
                <a:lnTo>
                  <a:pt x="122428" y="994284"/>
                </a:lnTo>
                <a:lnTo>
                  <a:pt x="82597" y="977478"/>
                </a:lnTo>
                <a:lnTo>
                  <a:pt x="48847" y="951410"/>
                </a:lnTo>
                <a:lnTo>
                  <a:pt x="22770" y="917670"/>
                </a:lnTo>
                <a:lnTo>
                  <a:pt x="5957" y="877845"/>
                </a:lnTo>
                <a:lnTo>
                  <a:pt x="0" y="833526"/>
                </a:lnTo>
                <a:lnTo>
                  <a:pt x="0" y="166624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43751" y="5072126"/>
            <a:ext cx="2000250" cy="1000760"/>
          </a:xfrm>
          <a:custGeom>
            <a:avLst/>
            <a:gdLst/>
            <a:ahLst/>
            <a:cxnLst/>
            <a:rect l="l" t="t" r="r" b="b"/>
            <a:pathLst>
              <a:path w="2000250" h="1000760">
                <a:moveTo>
                  <a:pt x="0" y="166624"/>
                </a:moveTo>
                <a:lnTo>
                  <a:pt x="5948" y="122310"/>
                </a:lnTo>
                <a:lnTo>
                  <a:pt x="22737" y="82502"/>
                </a:lnTo>
                <a:lnTo>
                  <a:pt x="48783" y="48783"/>
                </a:lnTo>
                <a:lnTo>
                  <a:pt x="82502" y="22737"/>
                </a:lnTo>
                <a:lnTo>
                  <a:pt x="122310" y="5948"/>
                </a:lnTo>
                <a:lnTo>
                  <a:pt x="166624" y="0"/>
                </a:lnTo>
                <a:lnTo>
                  <a:pt x="1833499" y="0"/>
                </a:lnTo>
                <a:lnTo>
                  <a:pt x="1877821" y="5948"/>
                </a:lnTo>
                <a:lnTo>
                  <a:pt x="1917652" y="22737"/>
                </a:lnTo>
                <a:lnTo>
                  <a:pt x="1951402" y="48783"/>
                </a:lnTo>
                <a:lnTo>
                  <a:pt x="1977479" y="82502"/>
                </a:lnTo>
                <a:lnTo>
                  <a:pt x="1994292" y="122310"/>
                </a:lnTo>
                <a:lnTo>
                  <a:pt x="2000250" y="166624"/>
                </a:lnTo>
                <a:lnTo>
                  <a:pt x="2000250" y="833526"/>
                </a:lnTo>
                <a:lnTo>
                  <a:pt x="1994292" y="877845"/>
                </a:lnTo>
                <a:lnTo>
                  <a:pt x="1977479" y="917670"/>
                </a:lnTo>
                <a:lnTo>
                  <a:pt x="1951402" y="951410"/>
                </a:lnTo>
                <a:lnTo>
                  <a:pt x="1917652" y="977478"/>
                </a:lnTo>
                <a:lnTo>
                  <a:pt x="1877821" y="994284"/>
                </a:lnTo>
                <a:lnTo>
                  <a:pt x="1833499" y="1000239"/>
                </a:lnTo>
                <a:lnTo>
                  <a:pt x="166624" y="1000239"/>
                </a:lnTo>
                <a:lnTo>
                  <a:pt x="122310" y="994284"/>
                </a:lnTo>
                <a:lnTo>
                  <a:pt x="82502" y="977478"/>
                </a:lnTo>
                <a:lnTo>
                  <a:pt x="48783" y="951410"/>
                </a:lnTo>
                <a:lnTo>
                  <a:pt x="22737" y="917670"/>
                </a:lnTo>
                <a:lnTo>
                  <a:pt x="5948" y="877845"/>
                </a:lnTo>
                <a:lnTo>
                  <a:pt x="0" y="833526"/>
                </a:lnTo>
                <a:lnTo>
                  <a:pt x="0" y="166624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14412" y="5143512"/>
            <a:ext cx="641616" cy="9046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14750" y="5143512"/>
            <a:ext cx="1653286" cy="8266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86626" y="5143512"/>
            <a:ext cx="1682496" cy="841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Τίτλος 2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pc="-10" dirty="0"/>
              <a:t>Diff</a:t>
            </a:r>
            <a:r>
              <a:rPr lang="en-US" dirty="0"/>
              <a:t>e</a:t>
            </a:r>
            <a:r>
              <a:rPr lang="en-US" spc="-5" dirty="0"/>
              <a:t>rent</a:t>
            </a:r>
            <a:r>
              <a:rPr lang="en-US" spc="5" dirty="0"/>
              <a:t> </a:t>
            </a:r>
            <a:r>
              <a:rPr lang="en-US" spc="-10" dirty="0"/>
              <a:t>Version</a:t>
            </a:r>
            <a:r>
              <a:rPr lang="en-US" spc="-5" dirty="0"/>
              <a:t>s</a:t>
            </a:r>
            <a:r>
              <a:rPr lang="en-US" spc="35" dirty="0"/>
              <a:t> </a:t>
            </a:r>
            <a:r>
              <a:rPr lang="en-US" spc="-10" dirty="0"/>
              <a:t>of</a:t>
            </a:r>
            <a:r>
              <a:rPr lang="en-US" dirty="0"/>
              <a:t/>
            </a:r>
            <a:br>
              <a:rPr lang="en-US" dirty="0"/>
            </a:br>
            <a:r>
              <a:rPr lang="en-US" spc="-10" dirty="0"/>
              <a:t>Environme</a:t>
            </a:r>
            <a:r>
              <a:rPr lang="en-US" spc="5" dirty="0"/>
              <a:t>n</a:t>
            </a:r>
            <a:r>
              <a:rPr lang="en-US" spc="-5" dirty="0"/>
              <a:t>t</a:t>
            </a:r>
            <a:r>
              <a:rPr lang="en-US" dirty="0"/>
              <a:t>al </a:t>
            </a:r>
            <a:r>
              <a:rPr lang="en-US" spc="-5" dirty="0"/>
              <a:t>Foo</a:t>
            </a:r>
            <a:r>
              <a:rPr lang="en-US" spc="5" dirty="0"/>
              <a:t>t</a:t>
            </a:r>
            <a:r>
              <a:rPr lang="en-US" spc="-5" dirty="0"/>
              <a:t>prin</a:t>
            </a:r>
            <a:r>
              <a:rPr lang="en-US" dirty="0"/>
              <a:t>t</a:t>
            </a:r>
            <a:r>
              <a:rPr lang="en-US" spc="10" dirty="0"/>
              <a:t> </a:t>
            </a:r>
            <a:r>
              <a:rPr lang="en-US" spc="-5" dirty="0"/>
              <a:t>La</a:t>
            </a:r>
            <a:r>
              <a:rPr lang="en-US" spc="10" dirty="0"/>
              <a:t>b</a:t>
            </a:r>
            <a:r>
              <a:rPr lang="en-US" spc="-5" dirty="0"/>
              <a:t>els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841840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Τίτλος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Surve</a:t>
            </a:r>
            <a:r>
              <a:rPr lang="en-US" dirty="0"/>
              <a:t>y</a:t>
            </a:r>
            <a:r>
              <a:rPr lang="en-US" spc="5" dirty="0"/>
              <a:t> </a:t>
            </a:r>
            <a:r>
              <a:rPr lang="en-US" spc="-5" dirty="0"/>
              <a:t>Distribution</a:t>
            </a:r>
            <a:endParaRPr lang="el-GR" dirty="0"/>
          </a:p>
        </p:txBody>
      </p:sp>
      <p:sp>
        <p:nvSpPr>
          <p:cNvPr id="9" name="object 9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2080569"/>
          </a:xfrm>
          <a:prstGeom prst="rect">
            <a:avLst/>
          </a:prstGeom>
        </p:spPr>
        <p:txBody>
          <a:bodyPr vert="horz" wrap="square" lIns="0" tIns="173227" rIns="0" bIns="0" rtlCol="0">
            <a:spAutoFit/>
          </a:bodyPr>
          <a:lstStyle/>
          <a:p>
            <a:pPr marL="433070" indent="-342900">
              <a:lnSpc>
                <a:spcPct val="100000"/>
              </a:lnSpc>
              <a:buClr>
                <a:srgbClr val="000000"/>
              </a:buClr>
              <a:buFont typeface="Calibri"/>
              <a:buChar char="•"/>
              <a:tabLst>
                <a:tab pos="434340" algn="l"/>
              </a:tabLst>
            </a:pPr>
            <a:r>
              <a:rPr sz="2800" u="heavy" spc="-5" dirty="0">
                <a:solidFill>
                  <a:srgbClr val="009999"/>
                </a:solidFill>
                <a:hlinkClick r:id="rId2"/>
              </a:rPr>
              <a:t>w</a:t>
            </a:r>
            <a:r>
              <a:rPr sz="2800" u="heavy" dirty="0">
                <a:solidFill>
                  <a:srgbClr val="009999"/>
                </a:solidFill>
                <a:hlinkClick r:id="rId2"/>
              </a:rPr>
              <a:t>w</a:t>
            </a:r>
            <a:r>
              <a:rPr sz="2800" u="heavy" spc="-5" dirty="0">
                <a:solidFill>
                  <a:srgbClr val="009999"/>
                </a:solidFill>
                <a:hlinkClick r:id="rId2"/>
              </a:rPr>
              <a:t>w.productop</a:t>
            </a:r>
            <a:r>
              <a:rPr sz="2800" u="heavy" spc="-25" dirty="0">
                <a:solidFill>
                  <a:srgbClr val="009999"/>
                </a:solidFill>
                <a:hlinkClick r:id="rId2"/>
              </a:rPr>
              <a:t>i</a:t>
            </a:r>
            <a:r>
              <a:rPr sz="2800" u="heavy" spc="-10" dirty="0">
                <a:solidFill>
                  <a:srgbClr val="009999"/>
                </a:solidFill>
                <a:hlinkClick r:id="rId2"/>
              </a:rPr>
              <a:t>n</a:t>
            </a:r>
            <a:r>
              <a:rPr sz="2800" u="heavy" spc="-15" dirty="0">
                <a:solidFill>
                  <a:srgbClr val="009999"/>
                </a:solidFill>
                <a:hlinkClick r:id="rId2"/>
              </a:rPr>
              <a:t>i</a:t>
            </a:r>
            <a:r>
              <a:rPr sz="2800" u="heavy" spc="-10" dirty="0">
                <a:solidFill>
                  <a:srgbClr val="009999"/>
                </a:solidFill>
                <a:hlinkClick r:id="rId2"/>
              </a:rPr>
              <a:t>o</a:t>
            </a:r>
            <a:r>
              <a:rPr sz="2800" u="heavy" dirty="0">
                <a:solidFill>
                  <a:srgbClr val="009999"/>
                </a:solidFill>
                <a:hlinkClick r:id="rId2"/>
              </a:rPr>
              <a:t>n</a:t>
            </a:r>
            <a:r>
              <a:rPr sz="2800" u="heavy" spc="-10" dirty="0">
                <a:solidFill>
                  <a:srgbClr val="009999"/>
                </a:solidFill>
                <a:hlinkClick r:id="rId2"/>
              </a:rPr>
              <a:t>.org</a:t>
            </a:r>
            <a:endParaRPr sz="2800" dirty="0"/>
          </a:p>
          <a:p>
            <a:pPr marL="204470" indent="0">
              <a:lnSpc>
                <a:spcPct val="100000"/>
              </a:lnSpc>
              <a:spcBef>
                <a:spcPts val="605"/>
              </a:spcBef>
              <a:buNone/>
              <a:tabLst>
                <a:tab pos="834390" algn="l"/>
              </a:tabLst>
            </a:pPr>
            <a:r>
              <a:rPr sz="2400" dirty="0" smtClean="0">
                <a:latin typeface="Calibri"/>
                <a:cs typeface="Calibri"/>
              </a:rPr>
              <a:t>–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sz="2400" spc="-5" dirty="0" smtClean="0"/>
              <a:t>English</a:t>
            </a:r>
            <a:r>
              <a:rPr sz="2400" dirty="0"/>
              <a:t>,</a:t>
            </a:r>
            <a:r>
              <a:rPr sz="2400" spc="10" dirty="0"/>
              <a:t> </a:t>
            </a:r>
            <a:r>
              <a:rPr sz="2400" spc="-5" dirty="0"/>
              <a:t>Greek, </a:t>
            </a:r>
            <a:r>
              <a:rPr sz="2400" spc="-10" dirty="0"/>
              <a:t>Fr</a:t>
            </a:r>
            <a:r>
              <a:rPr sz="2400" spc="0" dirty="0"/>
              <a:t>e</a:t>
            </a:r>
            <a:r>
              <a:rPr sz="2400" spc="-5" dirty="0"/>
              <a:t>nch</a:t>
            </a:r>
            <a:r>
              <a:rPr sz="2400" dirty="0"/>
              <a:t>,</a:t>
            </a:r>
            <a:r>
              <a:rPr sz="2400" spc="-5" dirty="0"/>
              <a:t> Ger</a:t>
            </a:r>
            <a:r>
              <a:rPr sz="2400" dirty="0"/>
              <a:t>man</a:t>
            </a:r>
            <a:endParaRPr sz="2400" dirty="0">
              <a:latin typeface="Calibri"/>
              <a:cs typeface="Calibri"/>
            </a:endParaRPr>
          </a:p>
          <a:p>
            <a:pPr marL="433070" indent="-342900">
              <a:lnSpc>
                <a:spcPct val="100000"/>
              </a:lnSpc>
              <a:spcBef>
                <a:spcPts val="645"/>
              </a:spcBef>
              <a:buFont typeface="Calibri"/>
              <a:buChar char="•"/>
              <a:tabLst>
                <a:tab pos="434340" algn="l"/>
              </a:tabLst>
            </a:pPr>
            <a:r>
              <a:rPr sz="2800" spc="-5" dirty="0"/>
              <a:t>Banner P</a:t>
            </a:r>
            <a:r>
              <a:rPr sz="2800" spc="-20" dirty="0"/>
              <a:t>r</a:t>
            </a:r>
            <a:r>
              <a:rPr sz="2800" spc="-10" dirty="0"/>
              <a:t>omotion</a:t>
            </a:r>
            <a:endParaRPr sz="2800" dirty="0"/>
          </a:p>
          <a:p>
            <a:pPr marL="433070" indent="-342900">
              <a:lnSpc>
                <a:spcPct val="100000"/>
              </a:lnSpc>
              <a:spcBef>
                <a:spcPts val="670"/>
              </a:spcBef>
              <a:buFont typeface="Calibri"/>
              <a:buChar char="•"/>
              <a:tabLst>
                <a:tab pos="434340" algn="l"/>
              </a:tabLst>
            </a:pPr>
            <a:r>
              <a:rPr sz="2800" spc="-5" dirty="0"/>
              <a:t>E</a:t>
            </a:r>
            <a:r>
              <a:rPr sz="2800" spc="-10" dirty="0"/>
              <a:t>-</a:t>
            </a:r>
            <a:r>
              <a:rPr sz="2800" spc="-5" dirty="0"/>
              <a:t>mail</a:t>
            </a:r>
            <a:r>
              <a:rPr sz="2800" spc="5" dirty="0"/>
              <a:t> </a:t>
            </a:r>
            <a:r>
              <a:rPr sz="2800" spc="-5" dirty="0"/>
              <a:t>comm</a:t>
            </a:r>
            <a:r>
              <a:rPr sz="2800" spc="-10" dirty="0"/>
              <a:t>un</a:t>
            </a:r>
            <a:r>
              <a:rPr sz="2800" spc="-20" dirty="0"/>
              <a:t>i</a:t>
            </a:r>
            <a:r>
              <a:rPr sz="2800" spc="-5" dirty="0"/>
              <a:t>c</a:t>
            </a:r>
            <a:r>
              <a:rPr sz="2800" dirty="0"/>
              <a:t>a</a:t>
            </a:r>
            <a:r>
              <a:rPr sz="2800" spc="-5" dirty="0"/>
              <a:t>tion</a:t>
            </a:r>
            <a:endParaRPr sz="2800" dirty="0"/>
          </a:p>
        </p:txBody>
      </p:sp>
      <p:sp>
        <p:nvSpPr>
          <p:cNvPr id="10" name="object 10"/>
          <p:cNvSpPr/>
          <p:nvPr/>
        </p:nvSpPr>
        <p:spPr>
          <a:xfrm>
            <a:off x="642912" y="3789083"/>
            <a:ext cx="3340100" cy="24029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14875" y="3857650"/>
            <a:ext cx="1505839" cy="12548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10176" y="3852811"/>
            <a:ext cx="1515745" cy="1264920"/>
          </a:xfrm>
          <a:custGeom>
            <a:avLst/>
            <a:gdLst/>
            <a:ahLst/>
            <a:cxnLst/>
            <a:rect l="l" t="t" r="r" b="b"/>
            <a:pathLst>
              <a:path w="1515745" h="1264920">
                <a:moveTo>
                  <a:pt x="0" y="1264399"/>
                </a:moveTo>
                <a:lnTo>
                  <a:pt x="1515364" y="1264399"/>
                </a:lnTo>
                <a:lnTo>
                  <a:pt x="1515364" y="0"/>
                </a:lnTo>
                <a:lnTo>
                  <a:pt x="0" y="0"/>
                </a:lnTo>
                <a:lnTo>
                  <a:pt x="0" y="126439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72250" y="3857675"/>
            <a:ext cx="1507236" cy="12144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67551" y="3852849"/>
            <a:ext cx="1517015" cy="1224280"/>
          </a:xfrm>
          <a:custGeom>
            <a:avLst/>
            <a:gdLst/>
            <a:ahLst/>
            <a:cxnLst/>
            <a:rect l="l" t="t" r="r" b="b"/>
            <a:pathLst>
              <a:path w="1517015" h="1224279">
                <a:moveTo>
                  <a:pt x="0" y="1223975"/>
                </a:moveTo>
                <a:lnTo>
                  <a:pt x="1516760" y="1223975"/>
                </a:lnTo>
                <a:lnTo>
                  <a:pt x="1516760" y="0"/>
                </a:lnTo>
                <a:lnTo>
                  <a:pt x="0" y="0"/>
                </a:lnTo>
                <a:lnTo>
                  <a:pt x="0" y="122397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43501" y="5286387"/>
            <a:ext cx="3488308" cy="571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80411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535940" y="1506982"/>
            <a:ext cx="7742555" cy="131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Font typeface="Calibri"/>
              <a:buChar char="•"/>
              <a:tabLst>
                <a:tab pos="356235" algn="l"/>
              </a:tabLst>
            </a:pPr>
            <a:r>
              <a:rPr sz="2800" spc="-5" dirty="0">
                <a:latin typeface="Calibri"/>
                <a:cs typeface="Calibri"/>
              </a:rPr>
              <a:t>380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val</a:t>
            </a:r>
            <a:r>
              <a:rPr sz="2800" spc="-2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d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res</a:t>
            </a:r>
            <a:r>
              <a:rPr sz="2800" spc="-20" dirty="0">
                <a:latin typeface="Calibri"/>
                <a:cs typeface="Calibri"/>
              </a:rPr>
              <a:t>p</a:t>
            </a:r>
            <a:r>
              <a:rPr sz="2800" spc="-10" dirty="0">
                <a:latin typeface="Calibri"/>
                <a:cs typeface="Calibri"/>
              </a:rPr>
              <a:t>onse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fro</a:t>
            </a:r>
            <a:r>
              <a:rPr sz="2800" spc="-5" dirty="0">
                <a:latin typeface="Calibri"/>
                <a:cs typeface="Calibri"/>
              </a:rPr>
              <a:t>m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-10" dirty="0">
                <a:latin typeface="Calibri"/>
                <a:cs typeface="Calibri"/>
              </a:rPr>
              <a:t>ns</a:t>
            </a:r>
            <a:r>
              <a:rPr sz="2800" spc="-15" dirty="0">
                <a:latin typeface="Calibri"/>
                <a:cs typeface="Calibri"/>
              </a:rPr>
              <a:t>u</a:t>
            </a:r>
            <a:r>
              <a:rPr sz="2800" spc="-5" dirty="0">
                <a:latin typeface="Calibri"/>
                <a:cs typeface="Calibri"/>
              </a:rPr>
              <a:t>mers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(Greece, </a:t>
            </a:r>
            <a:r>
              <a:rPr sz="2800" spc="-5" dirty="0">
                <a:latin typeface="Calibri"/>
                <a:cs typeface="Calibri"/>
              </a:rPr>
              <a:t>Ger</a:t>
            </a:r>
            <a:r>
              <a:rPr sz="2800" spc="-15" dirty="0">
                <a:latin typeface="Calibri"/>
                <a:cs typeface="Calibri"/>
              </a:rPr>
              <a:t>m</a:t>
            </a:r>
            <a:r>
              <a:rPr sz="2800" spc="-5" dirty="0">
                <a:latin typeface="Calibri"/>
                <a:cs typeface="Calibri"/>
              </a:rPr>
              <a:t>an</a:t>
            </a:r>
            <a:r>
              <a:rPr sz="2800" spc="-15" dirty="0">
                <a:latin typeface="Calibri"/>
                <a:cs typeface="Calibri"/>
              </a:rPr>
              <a:t>y</a:t>
            </a:r>
            <a:r>
              <a:rPr sz="2800" spc="-5" dirty="0">
                <a:latin typeface="Calibri"/>
                <a:cs typeface="Calibri"/>
              </a:rPr>
              <a:t>,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Un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ted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K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10" dirty="0">
                <a:latin typeface="Calibri"/>
                <a:cs typeface="Calibri"/>
              </a:rPr>
              <a:t>ngdo</a:t>
            </a:r>
            <a:r>
              <a:rPr sz="2800" spc="-15" dirty="0">
                <a:latin typeface="Calibri"/>
                <a:cs typeface="Calibri"/>
              </a:rPr>
              <a:t>m</a:t>
            </a:r>
            <a:r>
              <a:rPr sz="2800" spc="-5" dirty="0">
                <a:latin typeface="Calibri"/>
                <a:cs typeface="Calibri"/>
              </a:rPr>
              <a:t>,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Spa</a:t>
            </a:r>
            <a:r>
              <a:rPr sz="2800" spc="-10" dirty="0">
                <a:latin typeface="Calibri"/>
                <a:cs typeface="Calibri"/>
              </a:rPr>
              <a:t>in</a:t>
            </a:r>
            <a:r>
              <a:rPr sz="2800" spc="-5" dirty="0">
                <a:latin typeface="Calibri"/>
                <a:cs typeface="Calibri"/>
              </a:rPr>
              <a:t>,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Belg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10" dirty="0">
                <a:latin typeface="Calibri"/>
                <a:cs typeface="Calibri"/>
              </a:rPr>
              <a:t>um</a:t>
            </a:r>
            <a:r>
              <a:rPr sz="2800" spc="-5" dirty="0">
                <a:latin typeface="Calibri"/>
                <a:cs typeface="Calibri"/>
              </a:rPr>
              <a:t>,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</a:t>
            </a:r>
            <a:r>
              <a:rPr sz="2800" spc="-20" dirty="0">
                <a:latin typeface="Calibri"/>
                <a:cs typeface="Calibri"/>
              </a:rPr>
              <a:t>y</a:t>
            </a:r>
            <a:r>
              <a:rPr sz="2800" spc="-10" dirty="0">
                <a:latin typeface="Calibri"/>
                <a:cs typeface="Calibri"/>
              </a:rPr>
              <a:t>p</a:t>
            </a:r>
            <a:r>
              <a:rPr sz="2800" spc="-20" dirty="0">
                <a:latin typeface="Calibri"/>
                <a:cs typeface="Calibri"/>
              </a:rPr>
              <a:t>r</a:t>
            </a:r>
            <a:r>
              <a:rPr sz="2800" spc="-10" dirty="0">
                <a:latin typeface="Calibri"/>
                <a:cs typeface="Calibri"/>
              </a:rPr>
              <a:t>us, Denmark</a:t>
            </a:r>
            <a:r>
              <a:rPr sz="2800" spc="-5" dirty="0">
                <a:latin typeface="Calibri"/>
                <a:cs typeface="Calibri"/>
              </a:rPr>
              <a:t>,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Ireland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Sweden)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6866" y="3572967"/>
            <a:ext cx="6286500" cy="22146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30467" y="4001642"/>
            <a:ext cx="714375" cy="285750"/>
          </a:xfrm>
          <a:custGeom>
            <a:avLst/>
            <a:gdLst/>
            <a:ahLst/>
            <a:cxnLst/>
            <a:rect l="l" t="t" r="r" b="b"/>
            <a:pathLst>
              <a:path w="714375" h="285750">
                <a:moveTo>
                  <a:pt x="0" y="285749"/>
                </a:moveTo>
                <a:lnTo>
                  <a:pt x="714375" y="285749"/>
                </a:lnTo>
                <a:lnTo>
                  <a:pt x="714375" y="0"/>
                </a:lnTo>
                <a:lnTo>
                  <a:pt x="0" y="0"/>
                </a:lnTo>
                <a:lnTo>
                  <a:pt x="0" y="285749"/>
                </a:lnTo>
                <a:close/>
              </a:path>
            </a:pathLst>
          </a:custGeom>
          <a:ln w="25400">
            <a:solidFill>
              <a:srgbClr val="259A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30467" y="4501769"/>
            <a:ext cx="714375" cy="285750"/>
          </a:xfrm>
          <a:custGeom>
            <a:avLst/>
            <a:gdLst/>
            <a:ahLst/>
            <a:cxnLst/>
            <a:rect l="l" t="t" r="r" b="b"/>
            <a:pathLst>
              <a:path w="714375" h="285750">
                <a:moveTo>
                  <a:pt x="0" y="285749"/>
                </a:moveTo>
                <a:lnTo>
                  <a:pt x="714375" y="285749"/>
                </a:lnTo>
                <a:lnTo>
                  <a:pt x="714375" y="0"/>
                </a:lnTo>
                <a:lnTo>
                  <a:pt x="0" y="0"/>
                </a:lnTo>
                <a:lnTo>
                  <a:pt x="0" y="285749"/>
                </a:lnTo>
                <a:close/>
              </a:path>
            </a:pathLst>
          </a:custGeom>
          <a:ln w="25400">
            <a:solidFill>
              <a:srgbClr val="259A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30467" y="5430405"/>
            <a:ext cx="714375" cy="285750"/>
          </a:xfrm>
          <a:custGeom>
            <a:avLst/>
            <a:gdLst/>
            <a:ahLst/>
            <a:cxnLst/>
            <a:rect l="l" t="t" r="r" b="b"/>
            <a:pathLst>
              <a:path w="714375" h="285750">
                <a:moveTo>
                  <a:pt x="0" y="285749"/>
                </a:moveTo>
                <a:lnTo>
                  <a:pt x="714375" y="285749"/>
                </a:lnTo>
                <a:lnTo>
                  <a:pt x="714375" y="0"/>
                </a:lnTo>
                <a:lnTo>
                  <a:pt x="0" y="0"/>
                </a:lnTo>
                <a:lnTo>
                  <a:pt x="0" y="285749"/>
                </a:lnTo>
                <a:close/>
              </a:path>
            </a:pathLst>
          </a:custGeom>
          <a:ln w="25400">
            <a:solidFill>
              <a:srgbClr val="259A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87717" y="4001642"/>
            <a:ext cx="929005" cy="285750"/>
          </a:xfrm>
          <a:custGeom>
            <a:avLst/>
            <a:gdLst/>
            <a:ahLst/>
            <a:cxnLst/>
            <a:rect l="l" t="t" r="r" b="b"/>
            <a:pathLst>
              <a:path w="929004" h="285750">
                <a:moveTo>
                  <a:pt x="142875" y="0"/>
                </a:moveTo>
                <a:lnTo>
                  <a:pt x="0" y="142874"/>
                </a:lnTo>
                <a:lnTo>
                  <a:pt x="142875" y="285749"/>
                </a:lnTo>
                <a:lnTo>
                  <a:pt x="142875" y="214375"/>
                </a:lnTo>
                <a:lnTo>
                  <a:pt x="928751" y="214375"/>
                </a:lnTo>
                <a:lnTo>
                  <a:pt x="928751" y="71500"/>
                </a:lnTo>
                <a:lnTo>
                  <a:pt x="142875" y="71500"/>
                </a:lnTo>
                <a:lnTo>
                  <a:pt x="142875" y="0"/>
                </a:lnTo>
                <a:close/>
              </a:path>
            </a:pathLst>
          </a:custGeom>
          <a:solidFill>
            <a:srgbClr val="00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87717" y="4001642"/>
            <a:ext cx="929005" cy="285750"/>
          </a:xfrm>
          <a:custGeom>
            <a:avLst/>
            <a:gdLst/>
            <a:ahLst/>
            <a:cxnLst/>
            <a:rect l="l" t="t" r="r" b="b"/>
            <a:pathLst>
              <a:path w="929004" h="285750">
                <a:moveTo>
                  <a:pt x="928751" y="71500"/>
                </a:moveTo>
                <a:lnTo>
                  <a:pt x="142875" y="71500"/>
                </a:lnTo>
                <a:lnTo>
                  <a:pt x="142875" y="0"/>
                </a:lnTo>
                <a:lnTo>
                  <a:pt x="0" y="142874"/>
                </a:lnTo>
                <a:lnTo>
                  <a:pt x="142875" y="285749"/>
                </a:lnTo>
                <a:lnTo>
                  <a:pt x="142875" y="214375"/>
                </a:lnTo>
                <a:lnTo>
                  <a:pt x="928751" y="214375"/>
                </a:lnTo>
                <a:lnTo>
                  <a:pt x="928751" y="71500"/>
                </a:lnTo>
                <a:close/>
              </a:path>
            </a:pathLst>
          </a:custGeom>
          <a:ln w="25400">
            <a:solidFill>
              <a:srgbClr val="008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87717" y="4501769"/>
            <a:ext cx="929005" cy="285750"/>
          </a:xfrm>
          <a:custGeom>
            <a:avLst/>
            <a:gdLst/>
            <a:ahLst/>
            <a:cxnLst/>
            <a:rect l="l" t="t" r="r" b="b"/>
            <a:pathLst>
              <a:path w="929004" h="285750">
                <a:moveTo>
                  <a:pt x="142875" y="0"/>
                </a:moveTo>
                <a:lnTo>
                  <a:pt x="0" y="142874"/>
                </a:lnTo>
                <a:lnTo>
                  <a:pt x="142875" y="285749"/>
                </a:lnTo>
                <a:lnTo>
                  <a:pt x="142875" y="214248"/>
                </a:lnTo>
                <a:lnTo>
                  <a:pt x="928751" y="214248"/>
                </a:lnTo>
                <a:lnTo>
                  <a:pt x="928751" y="71373"/>
                </a:lnTo>
                <a:lnTo>
                  <a:pt x="142875" y="71373"/>
                </a:lnTo>
                <a:lnTo>
                  <a:pt x="142875" y="0"/>
                </a:lnTo>
                <a:close/>
              </a:path>
            </a:pathLst>
          </a:custGeom>
          <a:solidFill>
            <a:srgbClr val="00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87717" y="4501769"/>
            <a:ext cx="929005" cy="285750"/>
          </a:xfrm>
          <a:custGeom>
            <a:avLst/>
            <a:gdLst/>
            <a:ahLst/>
            <a:cxnLst/>
            <a:rect l="l" t="t" r="r" b="b"/>
            <a:pathLst>
              <a:path w="929004" h="285750">
                <a:moveTo>
                  <a:pt x="928751" y="71373"/>
                </a:moveTo>
                <a:lnTo>
                  <a:pt x="142875" y="71373"/>
                </a:lnTo>
                <a:lnTo>
                  <a:pt x="142875" y="0"/>
                </a:lnTo>
                <a:lnTo>
                  <a:pt x="0" y="142874"/>
                </a:lnTo>
                <a:lnTo>
                  <a:pt x="142875" y="285749"/>
                </a:lnTo>
                <a:lnTo>
                  <a:pt x="142875" y="214248"/>
                </a:lnTo>
                <a:lnTo>
                  <a:pt x="928751" y="214248"/>
                </a:lnTo>
                <a:lnTo>
                  <a:pt x="928751" y="71373"/>
                </a:lnTo>
                <a:close/>
              </a:path>
            </a:pathLst>
          </a:custGeom>
          <a:ln w="25400">
            <a:solidFill>
              <a:srgbClr val="008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87717" y="5430392"/>
            <a:ext cx="929005" cy="285750"/>
          </a:xfrm>
          <a:custGeom>
            <a:avLst/>
            <a:gdLst/>
            <a:ahLst/>
            <a:cxnLst/>
            <a:rect l="l" t="t" r="r" b="b"/>
            <a:pathLst>
              <a:path w="929004" h="285750">
                <a:moveTo>
                  <a:pt x="142875" y="0"/>
                </a:moveTo>
                <a:lnTo>
                  <a:pt x="0" y="142874"/>
                </a:lnTo>
                <a:lnTo>
                  <a:pt x="142875" y="285762"/>
                </a:lnTo>
                <a:lnTo>
                  <a:pt x="142875" y="214325"/>
                </a:lnTo>
                <a:lnTo>
                  <a:pt x="928751" y="214325"/>
                </a:lnTo>
                <a:lnTo>
                  <a:pt x="928751" y="71500"/>
                </a:lnTo>
                <a:lnTo>
                  <a:pt x="142875" y="71500"/>
                </a:lnTo>
                <a:lnTo>
                  <a:pt x="142875" y="0"/>
                </a:lnTo>
                <a:close/>
              </a:path>
            </a:pathLst>
          </a:custGeom>
          <a:solidFill>
            <a:srgbClr val="00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87717" y="5430392"/>
            <a:ext cx="929005" cy="285750"/>
          </a:xfrm>
          <a:custGeom>
            <a:avLst/>
            <a:gdLst/>
            <a:ahLst/>
            <a:cxnLst/>
            <a:rect l="l" t="t" r="r" b="b"/>
            <a:pathLst>
              <a:path w="929004" h="285750">
                <a:moveTo>
                  <a:pt x="928751" y="71500"/>
                </a:moveTo>
                <a:lnTo>
                  <a:pt x="142875" y="71500"/>
                </a:lnTo>
                <a:lnTo>
                  <a:pt x="142875" y="0"/>
                </a:lnTo>
                <a:lnTo>
                  <a:pt x="0" y="142874"/>
                </a:lnTo>
                <a:lnTo>
                  <a:pt x="142875" y="285762"/>
                </a:lnTo>
                <a:lnTo>
                  <a:pt x="142875" y="214325"/>
                </a:lnTo>
                <a:lnTo>
                  <a:pt x="928751" y="214325"/>
                </a:lnTo>
                <a:lnTo>
                  <a:pt x="928751" y="71500"/>
                </a:lnTo>
                <a:close/>
              </a:path>
            </a:pathLst>
          </a:custGeom>
          <a:ln w="25400">
            <a:solidFill>
              <a:srgbClr val="008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30467" y="4858956"/>
            <a:ext cx="714375" cy="357505"/>
          </a:xfrm>
          <a:custGeom>
            <a:avLst/>
            <a:gdLst/>
            <a:ahLst/>
            <a:cxnLst/>
            <a:rect l="l" t="t" r="r" b="b"/>
            <a:pathLst>
              <a:path w="714375" h="357504">
                <a:moveTo>
                  <a:pt x="0" y="357187"/>
                </a:moveTo>
                <a:lnTo>
                  <a:pt x="714375" y="357187"/>
                </a:lnTo>
                <a:lnTo>
                  <a:pt x="714375" y="0"/>
                </a:lnTo>
                <a:lnTo>
                  <a:pt x="0" y="0"/>
                </a:lnTo>
                <a:lnTo>
                  <a:pt x="0" y="357187"/>
                </a:lnTo>
                <a:close/>
              </a:path>
            </a:pathLst>
          </a:custGeom>
          <a:ln w="254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87717" y="4930394"/>
            <a:ext cx="929005" cy="285750"/>
          </a:xfrm>
          <a:custGeom>
            <a:avLst/>
            <a:gdLst/>
            <a:ahLst/>
            <a:cxnLst/>
            <a:rect l="l" t="t" r="r" b="b"/>
            <a:pathLst>
              <a:path w="929004" h="285750">
                <a:moveTo>
                  <a:pt x="142875" y="0"/>
                </a:moveTo>
                <a:lnTo>
                  <a:pt x="0" y="142874"/>
                </a:lnTo>
                <a:lnTo>
                  <a:pt x="142875" y="285749"/>
                </a:lnTo>
                <a:lnTo>
                  <a:pt x="142875" y="214248"/>
                </a:lnTo>
                <a:lnTo>
                  <a:pt x="928751" y="214248"/>
                </a:lnTo>
                <a:lnTo>
                  <a:pt x="928751" y="71373"/>
                </a:lnTo>
                <a:lnTo>
                  <a:pt x="142875" y="71373"/>
                </a:lnTo>
                <a:lnTo>
                  <a:pt x="142875" y="0"/>
                </a:lnTo>
                <a:close/>
              </a:path>
            </a:pathLst>
          </a:custGeom>
          <a:solidFill>
            <a:srgbClr val="F83E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387717" y="4930394"/>
            <a:ext cx="929005" cy="285750"/>
          </a:xfrm>
          <a:custGeom>
            <a:avLst/>
            <a:gdLst/>
            <a:ahLst/>
            <a:cxnLst/>
            <a:rect l="l" t="t" r="r" b="b"/>
            <a:pathLst>
              <a:path w="929004" h="285750">
                <a:moveTo>
                  <a:pt x="928751" y="71373"/>
                </a:moveTo>
                <a:lnTo>
                  <a:pt x="142875" y="71373"/>
                </a:lnTo>
                <a:lnTo>
                  <a:pt x="142875" y="0"/>
                </a:lnTo>
                <a:lnTo>
                  <a:pt x="0" y="142874"/>
                </a:lnTo>
                <a:lnTo>
                  <a:pt x="142875" y="285749"/>
                </a:lnTo>
                <a:lnTo>
                  <a:pt x="142875" y="214248"/>
                </a:lnTo>
                <a:lnTo>
                  <a:pt x="928751" y="214248"/>
                </a:lnTo>
                <a:lnTo>
                  <a:pt x="928751" y="71373"/>
                </a:lnTo>
                <a:close/>
              </a:path>
            </a:pathLst>
          </a:custGeom>
          <a:ln w="25400">
            <a:solidFill>
              <a:srgbClr val="F853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Τίτλος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Surve</a:t>
            </a:r>
            <a:r>
              <a:rPr lang="en-US" dirty="0"/>
              <a:t>y</a:t>
            </a:r>
            <a:r>
              <a:rPr lang="en-US" spc="5" dirty="0"/>
              <a:t> </a:t>
            </a:r>
            <a:r>
              <a:rPr lang="en-US" dirty="0"/>
              <a:t>Results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04885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85787" y="1143012"/>
            <a:ext cx="7786751" cy="5000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Product </a:t>
            </a:r>
            <a:r>
              <a:rPr lang="en-US" dirty="0"/>
              <a:t>Greenness </a:t>
            </a:r>
            <a:r>
              <a:rPr lang="en-US" dirty="0" smtClean="0"/>
              <a:t>Perceptions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481001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5004053" y="1196721"/>
            <a:ext cx="3960495" cy="4968875"/>
          </a:xfrm>
          <a:custGeom>
            <a:avLst/>
            <a:gdLst/>
            <a:ahLst/>
            <a:cxnLst/>
            <a:rect l="l" t="t" r="r" b="b"/>
            <a:pathLst>
              <a:path w="3960495" h="4968875">
                <a:moveTo>
                  <a:pt x="0" y="660145"/>
                </a:moveTo>
                <a:lnTo>
                  <a:pt x="1657" y="612997"/>
                </a:lnTo>
                <a:lnTo>
                  <a:pt x="6554" y="566744"/>
                </a:lnTo>
                <a:lnTo>
                  <a:pt x="14580" y="521498"/>
                </a:lnTo>
                <a:lnTo>
                  <a:pt x="25623" y="477371"/>
                </a:lnTo>
                <a:lnTo>
                  <a:pt x="39571" y="434473"/>
                </a:lnTo>
                <a:lnTo>
                  <a:pt x="56312" y="392918"/>
                </a:lnTo>
                <a:lnTo>
                  <a:pt x="75735" y="352816"/>
                </a:lnTo>
                <a:lnTo>
                  <a:pt x="97727" y="314280"/>
                </a:lnTo>
                <a:lnTo>
                  <a:pt x="122178" y="277420"/>
                </a:lnTo>
                <a:lnTo>
                  <a:pt x="148975" y="242350"/>
                </a:lnTo>
                <a:lnTo>
                  <a:pt x="178006" y="209179"/>
                </a:lnTo>
                <a:lnTo>
                  <a:pt x="209161" y="178020"/>
                </a:lnTo>
                <a:lnTo>
                  <a:pt x="242327" y="148985"/>
                </a:lnTo>
                <a:lnTo>
                  <a:pt x="277392" y="122185"/>
                </a:lnTo>
                <a:lnTo>
                  <a:pt x="314245" y="97733"/>
                </a:lnTo>
                <a:lnTo>
                  <a:pt x="352774" y="75738"/>
                </a:lnTo>
                <a:lnTo>
                  <a:pt x="392867" y="56314"/>
                </a:lnTo>
                <a:lnTo>
                  <a:pt x="434412" y="39572"/>
                </a:lnTo>
                <a:lnTo>
                  <a:pt x="477299" y="25624"/>
                </a:lnTo>
                <a:lnTo>
                  <a:pt x="521415" y="14581"/>
                </a:lnTo>
                <a:lnTo>
                  <a:pt x="566647" y="6554"/>
                </a:lnTo>
                <a:lnTo>
                  <a:pt x="612886" y="1657"/>
                </a:lnTo>
                <a:lnTo>
                  <a:pt x="660019" y="0"/>
                </a:lnTo>
                <a:lnTo>
                  <a:pt x="3300349" y="0"/>
                </a:lnTo>
                <a:lnTo>
                  <a:pt x="3347482" y="1657"/>
                </a:lnTo>
                <a:lnTo>
                  <a:pt x="3393722" y="6554"/>
                </a:lnTo>
                <a:lnTo>
                  <a:pt x="3438958" y="14581"/>
                </a:lnTo>
                <a:lnTo>
                  <a:pt x="3483078" y="25624"/>
                </a:lnTo>
                <a:lnTo>
                  <a:pt x="3525970" y="39572"/>
                </a:lnTo>
                <a:lnTo>
                  <a:pt x="3567522" y="56314"/>
                </a:lnTo>
                <a:lnTo>
                  <a:pt x="3607622" y="75738"/>
                </a:lnTo>
                <a:lnTo>
                  <a:pt x="3646158" y="97733"/>
                </a:lnTo>
                <a:lnTo>
                  <a:pt x="3683018" y="122185"/>
                </a:lnTo>
                <a:lnTo>
                  <a:pt x="3718092" y="148985"/>
                </a:lnTo>
                <a:lnTo>
                  <a:pt x="3751265" y="178020"/>
                </a:lnTo>
                <a:lnTo>
                  <a:pt x="3782428" y="209179"/>
                </a:lnTo>
                <a:lnTo>
                  <a:pt x="3811468" y="242350"/>
                </a:lnTo>
                <a:lnTo>
                  <a:pt x="3838273" y="277420"/>
                </a:lnTo>
                <a:lnTo>
                  <a:pt x="3862731" y="314280"/>
                </a:lnTo>
                <a:lnTo>
                  <a:pt x="3884731" y="352816"/>
                </a:lnTo>
                <a:lnTo>
                  <a:pt x="3904160" y="392918"/>
                </a:lnTo>
                <a:lnTo>
                  <a:pt x="3920908" y="434473"/>
                </a:lnTo>
                <a:lnTo>
                  <a:pt x="3934861" y="477371"/>
                </a:lnTo>
                <a:lnTo>
                  <a:pt x="3945908" y="521498"/>
                </a:lnTo>
                <a:lnTo>
                  <a:pt x="3953937" y="566744"/>
                </a:lnTo>
                <a:lnTo>
                  <a:pt x="3958836" y="612997"/>
                </a:lnTo>
                <a:lnTo>
                  <a:pt x="3960495" y="660145"/>
                </a:lnTo>
                <a:lnTo>
                  <a:pt x="3960495" y="4308475"/>
                </a:lnTo>
                <a:lnTo>
                  <a:pt x="3958836" y="4355618"/>
                </a:lnTo>
                <a:lnTo>
                  <a:pt x="3953937" y="4401867"/>
                </a:lnTo>
                <a:lnTo>
                  <a:pt x="3945908" y="4447109"/>
                </a:lnTo>
                <a:lnTo>
                  <a:pt x="3934861" y="4491233"/>
                </a:lnTo>
                <a:lnTo>
                  <a:pt x="3920908" y="4534127"/>
                </a:lnTo>
                <a:lnTo>
                  <a:pt x="3904160" y="4575679"/>
                </a:lnTo>
                <a:lnTo>
                  <a:pt x="3884731" y="4615778"/>
                </a:lnTo>
                <a:lnTo>
                  <a:pt x="3862731" y="4654313"/>
                </a:lnTo>
                <a:lnTo>
                  <a:pt x="3838273" y="4691170"/>
                </a:lnTo>
                <a:lnTo>
                  <a:pt x="3811468" y="4726239"/>
                </a:lnTo>
                <a:lnTo>
                  <a:pt x="3782428" y="4759408"/>
                </a:lnTo>
                <a:lnTo>
                  <a:pt x="3751265" y="4790566"/>
                </a:lnTo>
                <a:lnTo>
                  <a:pt x="3718092" y="4819600"/>
                </a:lnTo>
                <a:lnTo>
                  <a:pt x="3683018" y="4846399"/>
                </a:lnTo>
                <a:lnTo>
                  <a:pt x="3646158" y="4870851"/>
                </a:lnTo>
                <a:lnTo>
                  <a:pt x="3607622" y="4892845"/>
                </a:lnTo>
                <a:lnTo>
                  <a:pt x="3567522" y="4912268"/>
                </a:lnTo>
                <a:lnTo>
                  <a:pt x="3525970" y="4929010"/>
                </a:lnTo>
                <a:lnTo>
                  <a:pt x="3483078" y="4942958"/>
                </a:lnTo>
                <a:lnTo>
                  <a:pt x="3438958" y="4954001"/>
                </a:lnTo>
                <a:lnTo>
                  <a:pt x="3393722" y="4962027"/>
                </a:lnTo>
                <a:lnTo>
                  <a:pt x="3347482" y="4966925"/>
                </a:lnTo>
                <a:lnTo>
                  <a:pt x="3300349" y="4968582"/>
                </a:lnTo>
                <a:lnTo>
                  <a:pt x="660019" y="4968582"/>
                </a:lnTo>
                <a:lnTo>
                  <a:pt x="612886" y="4966925"/>
                </a:lnTo>
                <a:lnTo>
                  <a:pt x="566647" y="4962027"/>
                </a:lnTo>
                <a:lnTo>
                  <a:pt x="521415" y="4954001"/>
                </a:lnTo>
                <a:lnTo>
                  <a:pt x="477299" y="4942958"/>
                </a:lnTo>
                <a:lnTo>
                  <a:pt x="434412" y="4929010"/>
                </a:lnTo>
                <a:lnTo>
                  <a:pt x="392867" y="4912268"/>
                </a:lnTo>
                <a:lnTo>
                  <a:pt x="352774" y="4892845"/>
                </a:lnTo>
                <a:lnTo>
                  <a:pt x="314245" y="4870851"/>
                </a:lnTo>
                <a:lnTo>
                  <a:pt x="277392" y="4846399"/>
                </a:lnTo>
                <a:lnTo>
                  <a:pt x="242327" y="4819600"/>
                </a:lnTo>
                <a:lnTo>
                  <a:pt x="209161" y="4790566"/>
                </a:lnTo>
                <a:lnTo>
                  <a:pt x="178006" y="4759408"/>
                </a:lnTo>
                <a:lnTo>
                  <a:pt x="148975" y="4726239"/>
                </a:lnTo>
                <a:lnTo>
                  <a:pt x="122178" y="4691170"/>
                </a:lnTo>
                <a:lnTo>
                  <a:pt x="97727" y="4654313"/>
                </a:lnTo>
                <a:lnTo>
                  <a:pt x="75735" y="4615778"/>
                </a:lnTo>
                <a:lnTo>
                  <a:pt x="56312" y="4575679"/>
                </a:lnTo>
                <a:lnTo>
                  <a:pt x="39571" y="4534127"/>
                </a:lnTo>
                <a:lnTo>
                  <a:pt x="25623" y="4491233"/>
                </a:lnTo>
                <a:lnTo>
                  <a:pt x="14580" y="4447109"/>
                </a:lnTo>
                <a:lnTo>
                  <a:pt x="6554" y="4401867"/>
                </a:lnTo>
                <a:lnTo>
                  <a:pt x="1657" y="4355618"/>
                </a:lnTo>
                <a:lnTo>
                  <a:pt x="0" y="4308475"/>
                </a:lnTo>
                <a:lnTo>
                  <a:pt x="0" y="660145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3532" y="1196721"/>
            <a:ext cx="3960495" cy="4968875"/>
          </a:xfrm>
          <a:custGeom>
            <a:avLst/>
            <a:gdLst/>
            <a:ahLst/>
            <a:cxnLst/>
            <a:rect l="l" t="t" r="r" b="b"/>
            <a:pathLst>
              <a:path w="3960495" h="4968875">
                <a:moveTo>
                  <a:pt x="0" y="660145"/>
                </a:moveTo>
                <a:lnTo>
                  <a:pt x="1657" y="612997"/>
                </a:lnTo>
                <a:lnTo>
                  <a:pt x="6554" y="566744"/>
                </a:lnTo>
                <a:lnTo>
                  <a:pt x="14581" y="521498"/>
                </a:lnTo>
                <a:lnTo>
                  <a:pt x="25624" y="477371"/>
                </a:lnTo>
                <a:lnTo>
                  <a:pt x="39572" y="434473"/>
                </a:lnTo>
                <a:lnTo>
                  <a:pt x="56313" y="392918"/>
                </a:lnTo>
                <a:lnTo>
                  <a:pt x="75737" y="352816"/>
                </a:lnTo>
                <a:lnTo>
                  <a:pt x="97730" y="314280"/>
                </a:lnTo>
                <a:lnTo>
                  <a:pt x="122182" y="277420"/>
                </a:lnTo>
                <a:lnTo>
                  <a:pt x="148980" y="242350"/>
                </a:lnTo>
                <a:lnTo>
                  <a:pt x="178013" y="209179"/>
                </a:lnTo>
                <a:lnTo>
                  <a:pt x="209170" y="178020"/>
                </a:lnTo>
                <a:lnTo>
                  <a:pt x="242338" y="148985"/>
                </a:lnTo>
                <a:lnTo>
                  <a:pt x="277406" y="122185"/>
                </a:lnTo>
                <a:lnTo>
                  <a:pt x="314262" y="97733"/>
                </a:lnTo>
                <a:lnTo>
                  <a:pt x="352795" y="75738"/>
                </a:lnTo>
                <a:lnTo>
                  <a:pt x="392892" y="56314"/>
                </a:lnTo>
                <a:lnTo>
                  <a:pt x="434443" y="39572"/>
                </a:lnTo>
                <a:lnTo>
                  <a:pt x="477335" y="25624"/>
                </a:lnTo>
                <a:lnTo>
                  <a:pt x="521456" y="14581"/>
                </a:lnTo>
                <a:lnTo>
                  <a:pt x="566696" y="6554"/>
                </a:lnTo>
                <a:lnTo>
                  <a:pt x="612942" y="1657"/>
                </a:lnTo>
                <a:lnTo>
                  <a:pt x="660082" y="0"/>
                </a:lnTo>
                <a:lnTo>
                  <a:pt x="3300285" y="0"/>
                </a:lnTo>
                <a:lnTo>
                  <a:pt x="3347433" y="1657"/>
                </a:lnTo>
                <a:lnTo>
                  <a:pt x="3393686" y="6554"/>
                </a:lnTo>
                <a:lnTo>
                  <a:pt x="3438932" y="14581"/>
                </a:lnTo>
                <a:lnTo>
                  <a:pt x="3483060" y="25624"/>
                </a:lnTo>
                <a:lnTo>
                  <a:pt x="3525957" y="39572"/>
                </a:lnTo>
                <a:lnTo>
                  <a:pt x="3567513" y="56314"/>
                </a:lnTo>
                <a:lnTo>
                  <a:pt x="3607614" y="75738"/>
                </a:lnTo>
                <a:lnTo>
                  <a:pt x="3646151" y="97733"/>
                </a:lnTo>
                <a:lnTo>
                  <a:pt x="3683010" y="122185"/>
                </a:lnTo>
                <a:lnTo>
                  <a:pt x="3718081" y="148985"/>
                </a:lnTo>
                <a:lnTo>
                  <a:pt x="3751252" y="178020"/>
                </a:lnTo>
                <a:lnTo>
                  <a:pt x="3782410" y="209179"/>
                </a:lnTo>
                <a:lnTo>
                  <a:pt x="3811445" y="242350"/>
                </a:lnTo>
                <a:lnTo>
                  <a:pt x="3838245" y="277420"/>
                </a:lnTo>
                <a:lnTo>
                  <a:pt x="3862698" y="314280"/>
                </a:lnTo>
                <a:lnTo>
                  <a:pt x="3884692" y="352816"/>
                </a:lnTo>
                <a:lnTo>
                  <a:pt x="3904116" y="392918"/>
                </a:lnTo>
                <a:lnTo>
                  <a:pt x="3920858" y="434473"/>
                </a:lnTo>
                <a:lnTo>
                  <a:pt x="3934807" y="477371"/>
                </a:lnTo>
                <a:lnTo>
                  <a:pt x="3945850" y="521498"/>
                </a:lnTo>
                <a:lnTo>
                  <a:pt x="3953876" y="566744"/>
                </a:lnTo>
                <a:lnTo>
                  <a:pt x="3958774" y="612997"/>
                </a:lnTo>
                <a:lnTo>
                  <a:pt x="3960431" y="660145"/>
                </a:lnTo>
                <a:lnTo>
                  <a:pt x="3960431" y="4308475"/>
                </a:lnTo>
                <a:lnTo>
                  <a:pt x="3958774" y="4355618"/>
                </a:lnTo>
                <a:lnTo>
                  <a:pt x="3953876" y="4401867"/>
                </a:lnTo>
                <a:lnTo>
                  <a:pt x="3945850" y="4447109"/>
                </a:lnTo>
                <a:lnTo>
                  <a:pt x="3934807" y="4491233"/>
                </a:lnTo>
                <a:lnTo>
                  <a:pt x="3920858" y="4534127"/>
                </a:lnTo>
                <a:lnTo>
                  <a:pt x="3904116" y="4575679"/>
                </a:lnTo>
                <a:lnTo>
                  <a:pt x="3884692" y="4615778"/>
                </a:lnTo>
                <a:lnTo>
                  <a:pt x="3862698" y="4654313"/>
                </a:lnTo>
                <a:lnTo>
                  <a:pt x="3838245" y="4691170"/>
                </a:lnTo>
                <a:lnTo>
                  <a:pt x="3811445" y="4726239"/>
                </a:lnTo>
                <a:lnTo>
                  <a:pt x="3782410" y="4759408"/>
                </a:lnTo>
                <a:lnTo>
                  <a:pt x="3751252" y="4790566"/>
                </a:lnTo>
                <a:lnTo>
                  <a:pt x="3718081" y="4819600"/>
                </a:lnTo>
                <a:lnTo>
                  <a:pt x="3683010" y="4846399"/>
                </a:lnTo>
                <a:lnTo>
                  <a:pt x="3646151" y="4870851"/>
                </a:lnTo>
                <a:lnTo>
                  <a:pt x="3607614" y="4892845"/>
                </a:lnTo>
                <a:lnTo>
                  <a:pt x="3567513" y="4912268"/>
                </a:lnTo>
                <a:lnTo>
                  <a:pt x="3525957" y="4929010"/>
                </a:lnTo>
                <a:lnTo>
                  <a:pt x="3483060" y="4942958"/>
                </a:lnTo>
                <a:lnTo>
                  <a:pt x="3438932" y="4954001"/>
                </a:lnTo>
                <a:lnTo>
                  <a:pt x="3393686" y="4962027"/>
                </a:lnTo>
                <a:lnTo>
                  <a:pt x="3347433" y="4966925"/>
                </a:lnTo>
                <a:lnTo>
                  <a:pt x="3300285" y="4968582"/>
                </a:lnTo>
                <a:lnTo>
                  <a:pt x="660082" y="4968582"/>
                </a:lnTo>
                <a:lnTo>
                  <a:pt x="612942" y="4966925"/>
                </a:lnTo>
                <a:lnTo>
                  <a:pt x="566696" y="4962027"/>
                </a:lnTo>
                <a:lnTo>
                  <a:pt x="521456" y="4954001"/>
                </a:lnTo>
                <a:lnTo>
                  <a:pt x="477335" y="4942958"/>
                </a:lnTo>
                <a:lnTo>
                  <a:pt x="434443" y="4929010"/>
                </a:lnTo>
                <a:lnTo>
                  <a:pt x="392892" y="4912268"/>
                </a:lnTo>
                <a:lnTo>
                  <a:pt x="352795" y="4892845"/>
                </a:lnTo>
                <a:lnTo>
                  <a:pt x="314262" y="4870851"/>
                </a:lnTo>
                <a:lnTo>
                  <a:pt x="277406" y="4846399"/>
                </a:lnTo>
                <a:lnTo>
                  <a:pt x="242338" y="4819600"/>
                </a:lnTo>
                <a:lnTo>
                  <a:pt x="209170" y="4790566"/>
                </a:lnTo>
                <a:lnTo>
                  <a:pt x="178013" y="4759408"/>
                </a:lnTo>
                <a:lnTo>
                  <a:pt x="148980" y="4726239"/>
                </a:lnTo>
                <a:lnTo>
                  <a:pt x="122182" y="4691170"/>
                </a:lnTo>
                <a:lnTo>
                  <a:pt x="97730" y="4654313"/>
                </a:lnTo>
                <a:lnTo>
                  <a:pt x="75737" y="4615778"/>
                </a:lnTo>
                <a:lnTo>
                  <a:pt x="56313" y="4575679"/>
                </a:lnTo>
                <a:lnTo>
                  <a:pt x="39572" y="4534127"/>
                </a:lnTo>
                <a:lnTo>
                  <a:pt x="25624" y="4491233"/>
                </a:lnTo>
                <a:lnTo>
                  <a:pt x="14581" y="4447109"/>
                </a:lnTo>
                <a:lnTo>
                  <a:pt x="6554" y="4401867"/>
                </a:lnTo>
                <a:lnTo>
                  <a:pt x="1657" y="4355618"/>
                </a:lnTo>
                <a:lnTo>
                  <a:pt x="0" y="4308475"/>
                </a:lnTo>
                <a:lnTo>
                  <a:pt x="0" y="660145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85824" y="5349341"/>
            <a:ext cx="277939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3B8B92"/>
                </a:solidFill>
                <a:cs typeface="Palatino Linotype"/>
              </a:rPr>
              <a:t>Rais</a:t>
            </a:r>
            <a:r>
              <a:rPr sz="2800" b="1" dirty="0">
                <a:solidFill>
                  <a:srgbClr val="3B8B92"/>
                </a:solidFill>
                <a:cs typeface="Palatino Linotype"/>
              </a:rPr>
              <a:t>e</a:t>
            </a:r>
            <a:r>
              <a:rPr sz="2800" b="1" spc="10" dirty="0">
                <a:solidFill>
                  <a:srgbClr val="3B8B92"/>
                </a:solidFill>
                <a:cs typeface="Palatino Linotype"/>
              </a:rPr>
              <a:t> </a:t>
            </a:r>
            <a:r>
              <a:rPr sz="2800" b="1" spc="-5" dirty="0">
                <a:solidFill>
                  <a:srgbClr val="3B8B92"/>
                </a:solidFill>
                <a:cs typeface="Palatino Linotype"/>
              </a:rPr>
              <a:t>Awar</a:t>
            </a:r>
            <a:r>
              <a:rPr sz="2800" b="1" dirty="0">
                <a:solidFill>
                  <a:srgbClr val="3B8B92"/>
                </a:solidFill>
                <a:cs typeface="Palatino Linotype"/>
              </a:rPr>
              <a:t>e</a:t>
            </a:r>
            <a:r>
              <a:rPr sz="2800" b="1" spc="-5" dirty="0">
                <a:solidFill>
                  <a:srgbClr val="3B8B92"/>
                </a:solidFill>
                <a:cs typeface="Palatino Linotype"/>
              </a:rPr>
              <a:t>ness</a:t>
            </a:r>
            <a:endParaRPr sz="2800">
              <a:cs typeface="Palatino Linotyp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11954" y="3429000"/>
            <a:ext cx="864235" cy="360045"/>
          </a:xfrm>
          <a:custGeom>
            <a:avLst/>
            <a:gdLst/>
            <a:ahLst/>
            <a:cxnLst/>
            <a:rect l="l" t="t" r="r" b="b"/>
            <a:pathLst>
              <a:path w="864235" h="360045">
                <a:moveTo>
                  <a:pt x="180086" y="0"/>
                </a:moveTo>
                <a:lnTo>
                  <a:pt x="0" y="179958"/>
                </a:lnTo>
                <a:lnTo>
                  <a:pt x="180086" y="360044"/>
                </a:lnTo>
                <a:lnTo>
                  <a:pt x="180086" y="270001"/>
                </a:lnTo>
                <a:lnTo>
                  <a:pt x="774065" y="270001"/>
                </a:lnTo>
                <a:lnTo>
                  <a:pt x="864108" y="179958"/>
                </a:lnTo>
                <a:lnTo>
                  <a:pt x="774128" y="90042"/>
                </a:lnTo>
                <a:lnTo>
                  <a:pt x="180086" y="90042"/>
                </a:lnTo>
                <a:lnTo>
                  <a:pt x="180086" y="0"/>
                </a:lnTo>
                <a:close/>
              </a:path>
              <a:path w="864235" h="360045">
                <a:moveTo>
                  <a:pt x="774065" y="270001"/>
                </a:moveTo>
                <a:lnTo>
                  <a:pt x="684022" y="270001"/>
                </a:lnTo>
                <a:lnTo>
                  <a:pt x="684022" y="360044"/>
                </a:lnTo>
                <a:lnTo>
                  <a:pt x="774065" y="270001"/>
                </a:lnTo>
                <a:close/>
              </a:path>
              <a:path w="864235" h="360045">
                <a:moveTo>
                  <a:pt x="684022" y="0"/>
                </a:moveTo>
                <a:lnTo>
                  <a:pt x="684022" y="90042"/>
                </a:lnTo>
                <a:lnTo>
                  <a:pt x="774128" y="90042"/>
                </a:lnTo>
                <a:lnTo>
                  <a:pt x="684022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11954" y="3429000"/>
            <a:ext cx="864235" cy="360045"/>
          </a:xfrm>
          <a:custGeom>
            <a:avLst/>
            <a:gdLst/>
            <a:ahLst/>
            <a:cxnLst/>
            <a:rect l="l" t="t" r="r" b="b"/>
            <a:pathLst>
              <a:path w="864235" h="360045">
                <a:moveTo>
                  <a:pt x="0" y="179958"/>
                </a:moveTo>
                <a:lnTo>
                  <a:pt x="180086" y="0"/>
                </a:lnTo>
                <a:lnTo>
                  <a:pt x="180086" y="90042"/>
                </a:lnTo>
                <a:lnTo>
                  <a:pt x="684022" y="90042"/>
                </a:lnTo>
                <a:lnTo>
                  <a:pt x="684022" y="0"/>
                </a:lnTo>
                <a:lnTo>
                  <a:pt x="864108" y="179958"/>
                </a:lnTo>
                <a:lnTo>
                  <a:pt x="684022" y="360044"/>
                </a:lnTo>
                <a:lnTo>
                  <a:pt x="684022" y="270001"/>
                </a:lnTo>
                <a:lnTo>
                  <a:pt x="180086" y="270001"/>
                </a:lnTo>
                <a:lnTo>
                  <a:pt x="180086" y="360044"/>
                </a:lnTo>
                <a:lnTo>
                  <a:pt x="0" y="179958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348096" y="5288991"/>
            <a:ext cx="3274695" cy="878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10209">
              <a:lnSpc>
                <a:spcPct val="100000"/>
              </a:lnSpc>
            </a:pPr>
            <a:r>
              <a:rPr sz="2800" b="1" dirty="0">
                <a:solidFill>
                  <a:srgbClr val="3B8B92"/>
                </a:solidFill>
                <a:cs typeface="Palatino Linotype"/>
              </a:rPr>
              <a:t>E</a:t>
            </a:r>
            <a:r>
              <a:rPr sz="2800" b="1" spc="-10" dirty="0">
                <a:solidFill>
                  <a:srgbClr val="3B8B92"/>
                </a:solidFill>
                <a:cs typeface="Palatino Linotype"/>
              </a:rPr>
              <a:t>nv</a:t>
            </a:r>
            <a:r>
              <a:rPr sz="2800" b="1" dirty="0">
                <a:solidFill>
                  <a:srgbClr val="3B8B92"/>
                </a:solidFill>
                <a:cs typeface="Palatino Linotype"/>
              </a:rPr>
              <a:t>i</a:t>
            </a:r>
            <a:r>
              <a:rPr sz="2800" b="1" spc="-10" dirty="0">
                <a:solidFill>
                  <a:srgbClr val="3B8B92"/>
                </a:solidFill>
                <a:cs typeface="Palatino Linotype"/>
              </a:rPr>
              <a:t>r</a:t>
            </a:r>
            <a:r>
              <a:rPr sz="2800" b="1" dirty="0">
                <a:solidFill>
                  <a:srgbClr val="3B8B92"/>
                </a:solidFill>
                <a:cs typeface="Palatino Linotype"/>
              </a:rPr>
              <a:t>o</a:t>
            </a:r>
            <a:r>
              <a:rPr sz="2800" b="1" spc="-5" dirty="0">
                <a:solidFill>
                  <a:srgbClr val="3B8B92"/>
                </a:solidFill>
                <a:cs typeface="Palatino Linotype"/>
              </a:rPr>
              <a:t>nmental Produ</a:t>
            </a:r>
            <a:r>
              <a:rPr sz="2800" b="1" spc="-15" dirty="0">
                <a:solidFill>
                  <a:srgbClr val="3B8B92"/>
                </a:solidFill>
                <a:cs typeface="Palatino Linotype"/>
              </a:rPr>
              <a:t>c</a:t>
            </a:r>
            <a:r>
              <a:rPr sz="2800" b="1" spc="-5" dirty="0">
                <a:solidFill>
                  <a:srgbClr val="3B8B92"/>
                </a:solidFill>
                <a:cs typeface="Palatino Linotype"/>
              </a:rPr>
              <a:t>t</a:t>
            </a:r>
            <a:r>
              <a:rPr sz="2800" b="1" spc="35" dirty="0">
                <a:solidFill>
                  <a:srgbClr val="3B8B92"/>
                </a:solidFill>
                <a:cs typeface="Palatino Linotype"/>
              </a:rPr>
              <a:t> </a:t>
            </a:r>
            <a:r>
              <a:rPr sz="2800" b="1" spc="-5" dirty="0">
                <a:solidFill>
                  <a:srgbClr val="3B8B92"/>
                </a:solidFill>
                <a:cs typeface="Palatino Linotype"/>
              </a:rPr>
              <a:t>Percept</a:t>
            </a:r>
            <a:r>
              <a:rPr sz="2800" b="1" dirty="0">
                <a:solidFill>
                  <a:srgbClr val="3B8B92"/>
                </a:solidFill>
                <a:cs typeface="Palatino Linotype"/>
              </a:rPr>
              <a:t>i</a:t>
            </a:r>
            <a:r>
              <a:rPr sz="2800" b="1" spc="-10" dirty="0">
                <a:solidFill>
                  <a:srgbClr val="3B8B92"/>
                </a:solidFill>
                <a:cs typeface="Palatino Linotype"/>
              </a:rPr>
              <a:t>ons</a:t>
            </a:r>
            <a:endParaRPr sz="2800">
              <a:cs typeface="Palatino Linotyp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38542" y="1462024"/>
            <a:ext cx="2096897" cy="37218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22907" y="1957197"/>
            <a:ext cx="1817877" cy="32266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44283" y="1417574"/>
            <a:ext cx="1840483" cy="3266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11419" y="1872107"/>
            <a:ext cx="1863725" cy="33080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Τίτλος 1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dirty="0"/>
              <a:t> 	</a:t>
            </a:r>
            <a:r>
              <a:rPr lang="en-US" dirty="0" err="1"/>
              <a:t>Pooll</a:t>
            </a:r>
            <a:r>
              <a:rPr lang="en-US" dirty="0"/>
              <a:t> Gamified Mobile App	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0290700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840130" y="192404"/>
            <a:ext cx="7836326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000" b="1" spc="-5" dirty="0">
                <a:latin typeface="Calibri"/>
                <a:cs typeface="Calibri"/>
              </a:rPr>
              <a:t>Awar</a:t>
            </a:r>
            <a:r>
              <a:rPr sz="4000" b="1" dirty="0">
                <a:latin typeface="Calibri"/>
                <a:cs typeface="Calibri"/>
              </a:rPr>
              <a:t>e</a:t>
            </a:r>
            <a:r>
              <a:rPr sz="4000" b="1" spc="-10" dirty="0">
                <a:latin typeface="Calibri"/>
                <a:cs typeface="Calibri"/>
              </a:rPr>
              <a:t>nes</a:t>
            </a:r>
            <a:r>
              <a:rPr sz="4000" b="1" spc="-5" dirty="0">
                <a:latin typeface="Calibri"/>
                <a:cs typeface="Calibri"/>
              </a:rPr>
              <a:t>s</a:t>
            </a:r>
            <a:r>
              <a:rPr sz="4000" b="1" spc="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and</a:t>
            </a:r>
            <a:r>
              <a:rPr sz="4000" b="1" spc="-10" dirty="0">
                <a:latin typeface="Calibri"/>
                <a:cs typeface="Calibri"/>
              </a:rPr>
              <a:t> </a:t>
            </a:r>
            <a:r>
              <a:rPr sz="4000" b="1" spc="-5" dirty="0">
                <a:latin typeface="Calibri"/>
                <a:cs typeface="Calibri"/>
              </a:rPr>
              <a:t>Product Perce</a:t>
            </a:r>
            <a:r>
              <a:rPr sz="4000" b="1" dirty="0">
                <a:latin typeface="Calibri"/>
                <a:cs typeface="Calibri"/>
              </a:rPr>
              <a:t>ptions</a:t>
            </a:r>
          </a:p>
          <a:p>
            <a:pPr algn="ctr">
              <a:lnSpc>
                <a:spcPct val="100000"/>
              </a:lnSpc>
            </a:pPr>
            <a:r>
              <a:rPr sz="4000" b="1" spc="-10" dirty="0">
                <a:latin typeface="Calibri"/>
                <a:cs typeface="Calibri"/>
              </a:rPr>
              <a:t>Visualiz</a:t>
            </a:r>
            <a:r>
              <a:rPr sz="4000" b="1" spc="10" dirty="0">
                <a:latin typeface="Calibri"/>
                <a:cs typeface="Calibri"/>
              </a:rPr>
              <a:t>a</a:t>
            </a:r>
            <a:r>
              <a:rPr sz="4000" b="1" spc="-5" dirty="0">
                <a:latin typeface="Calibri"/>
                <a:cs typeface="Calibri"/>
              </a:rPr>
              <a:t>tion</a:t>
            </a:r>
            <a:endParaRPr sz="4000" b="1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28662" y="1643011"/>
            <a:ext cx="3214751" cy="45006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43500" y="1643075"/>
            <a:ext cx="3071876" cy="457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914323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Τίτλος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Gamifi</a:t>
            </a:r>
            <a:r>
              <a:rPr lang="en-US" spc="-15" dirty="0"/>
              <a:t>c</a:t>
            </a:r>
            <a:r>
              <a:rPr lang="en-US" dirty="0"/>
              <a:t>ation Results</a:t>
            </a:r>
            <a:endParaRPr lang="el-GR" dirty="0"/>
          </a:p>
        </p:txBody>
      </p:sp>
      <p:sp>
        <p:nvSpPr>
          <p:cNvPr id="9" name="object 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0" tIns="63880" rIns="0" bIns="0" rtlCol="0">
            <a:spAutoFit/>
          </a:bodyPr>
          <a:lstStyle/>
          <a:p>
            <a:pPr marL="433070" indent="-342900">
              <a:lnSpc>
                <a:spcPts val="2965"/>
              </a:lnSpc>
              <a:buFont typeface="Calibri"/>
              <a:buChar char="•"/>
              <a:tabLst>
                <a:tab pos="434340" algn="l"/>
              </a:tabLst>
            </a:pPr>
            <a:r>
              <a:rPr dirty="0"/>
              <a:t>41</a:t>
            </a:r>
            <a:r>
              <a:rPr spc="-15" dirty="0"/>
              <a:t> </a:t>
            </a:r>
            <a:r>
              <a:rPr dirty="0"/>
              <a:t>answers</a:t>
            </a:r>
            <a:r>
              <a:rPr spc="-25" dirty="0"/>
              <a:t> </a:t>
            </a:r>
            <a:r>
              <a:rPr spc="-5" dirty="0"/>
              <a:t>pe</a:t>
            </a:r>
            <a:r>
              <a:rPr dirty="0"/>
              <a:t>r</a:t>
            </a:r>
            <a:r>
              <a:rPr spc="-10" dirty="0"/>
              <a:t> </a:t>
            </a:r>
            <a:r>
              <a:rPr spc="-5" dirty="0"/>
              <a:t>use</a:t>
            </a:r>
            <a:r>
              <a:rPr dirty="0"/>
              <a:t>r</a:t>
            </a:r>
            <a:r>
              <a:rPr spc="-20" dirty="0"/>
              <a:t> </a:t>
            </a:r>
            <a:r>
              <a:rPr spc="-5" dirty="0"/>
              <a:t>(a</a:t>
            </a:r>
            <a:r>
              <a:rPr dirty="0"/>
              <a:t>s</a:t>
            </a:r>
            <a:r>
              <a:rPr spc="-10" dirty="0"/>
              <a:t> </a:t>
            </a:r>
            <a:r>
              <a:rPr spc="-5" dirty="0"/>
              <a:t>opp</a:t>
            </a:r>
            <a:r>
              <a:rPr spc="-15" dirty="0"/>
              <a:t>o</a:t>
            </a:r>
            <a:r>
              <a:rPr spc="-5" dirty="0"/>
              <a:t>se</a:t>
            </a:r>
            <a:r>
              <a:rPr dirty="0"/>
              <a:t>d</a:t>
            </a:r>
            <a:r>
              <a:rPr spc="-25" dirty="0"/>
              <a:t> </a:t>
            </a:r>
            <a:r>
              <a:rPr dirty="0"/>
              <a:t>to</a:t>
            </a:r>
            <a:r>
              <a:rPr spc="5" dirty="0"/>
              <a:t> </a:t>
            </a:r>
            <a:r>
              <a:rPr dirty="0"/>
              <a:t>25</a:t>
            </a:r>
            <a:r>
              <a:rPr spc="-30" dirty="0"/>
              <a:t> </a:t>
            </a:r>
            <a:r>
              <a:rPr spc="-5" dirty="0"/>
              <a:t>pr</a:t>
            </a:r>
            <a:r>
              <a:rPr spc="10" dirty="0"/>
              <a:t>e</a:t>
            </a:r>
            <a:r>
              <a:rPr dirty="0"/>
              <a:t>-</a:t>
            </a:r>
          </a:p>
          <a:p>
            <a:pPr marL="433070">
              <a:lnSpc>
                <a:spcPts val="2965"/>
              </a:lnSpc>
            </a:pPr>
            <a:r>
              <a:rPr dirty="0"/>
              <a:t>gamification)</a:t>
            </a:r>
          </a:p>
          <a:p>
            <a:pPr marL="833755" lvl="1" indent="-286385">
              <a:lnSpc>
                <a:spcPct val="100000"/>
              </a:lnSpc>
              <a:spcBef>
                <a:spcPts val="290"/>
              </a:spcBef>
              <a:buFont typeface="Calibri"/>
              <a:buChar char="–"/>
              <a:tabLst>
                <a:tab pos="835025" algn="l"/>
              </a:tabLst>
            </a:pPr>
            <a:r>
              <a:rPr sz="2200" spc="-5" dirty="0">
                <a:latin typeface="Calibri"/>
                <a:cs typeface="Calibri"/>
              </a:rPr>
              <a:t>28 Awareness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an</a:t>
            </a:r>
            <a:r>
              <a:rPr sz="2200" dirty="0">
                <a:latin typeface="Calibri"/>
                <a:cs typeface="Calibri"/>
              </a:rPr>
              <a:t>s</a:t>
            </a:r>
            <a:r>
              <a:rPr sz="2200" spc="-5" dirty="0">
                <a:latin typeface="Calibri"/>
                <a:cs typeface="Calibri"/>
              </a:rPr>
              <a:t>wers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" dirty="0">
                <a:latin typeface="Calibri"/>
                <a:cs typeface="Calibri"/>
              </a:rPr>
              <a:t>r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user</a:t>
            </a:r>
            <a:endParaRPr sz="2200">
              <a:latin typeface="Calibri"/>
              <a:cs typeface="Calibri"/>
            </a:endParaRPr>
          </a:p>
          <a:p>
            <a:pPr marL="833755" lvl="1" indent="-286385">
              <a:lnSpc>
                <a:spcPct val="100000"/>
              </a:lnSpc>
              <a:spcBef>
                <a:spcPts val="265"/>
              </a:spcBef>
              <a:buFont typeface="Calibri"/>
              <a:buChar char="–"/>
              <a:tabLst>
                <a:tab pos="835025" algn="l"/>
              </a:tabLst>
            </a:pPr>
            <a:r>
              <a:rPr sz="2200" spc="-5" dirty="0">
                <a:latin typeface="Calibri"/>
                <a:cs typeface="Calibri"/>
              </a:rPr>
              <a:t>13 P</a:t>
            </a:r>
            <a:r>
              <a:rPr sz="2200" dirty="0">
                <a:latin typeface="Calibri"/>
                <a:cs typeface="Calibri"/>
              </a:rPr>
              <a:t>r</a:t>
            </a:r>
            <a:r>
              <a:rPr sz="2200" spc="-5" dirty="0">
                <a:latin typeface="Calibri"/>
                <a:cs typeface="Calibri"/>
              </a:rPr>
              <a:t>o</a:t>
            </a:r>
            <a:r>
              <a:rPr sz="2200" spc="-10" dirty="0">
                <a:latin typeface="Calibri"/>
                <a:cs typeface="Calibri"/>
              </a:rPr>
              <a:t>du</a:t>
            </a:r>
            <a:r>
              <a:rPr sz="2200" spc="-15" dirty="0">
                <a:latin typeface="Calibri"/>
                <a:cs typeface="Calibri"/>
              </a:rPr>
              <a:t>c</a:t>
            </a:r>
            <a:r>
              <a:rPr sz="2200" spc="-5" dirty="0">
                <a:latin typeface="Calibri"/>
                <a:cs typeface="Calibri"/>
              </a:rPr>
              <a:t>t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Percept</a:t>
            </a:r>
            <a:r>
              <a:rPr sz="2200" spc="-15" dirty="0">
                <a:latin typeface="Calibri"/>
                <a:cs typeface="Calibri"/>
              </a:rPr>
              <a:t>i</a:t>
            </a:r>
            <a:r>
              <a:rPr sz="2200" spc="-5" dirty="0">
                <a:latin typeface="Calibri"/>
                <a:cs typeface="Calibri"/>
              </a:rPr>
              <a:t>o</a:t>
            </a:r>
            <a:r>
              <a:rPr sz="2200" spc="-10" dirty="0">
                <a:latin typeface="Calibri"/>
                <a:cs typeface="Calibri"/>
              </a:rPr>
              <a:t>n</a:t>
            </a:r>
            <a:r>
              <a:rPr sz="2200" spc="-5" dirty="0">
                <a:latin typeface="Calibri"/>
                <a:cs typeface="Calibri"/>
              </a:rPr>
              <a:t>s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given </a:t>
            </a:r>
            <a:r>
              <a:rPr sz="2200" spc="-10" dirty="0">
                <a:latin typeface="Calibri"/>
                <a:cs typeface="Calibri"/>
              </a:rPr>
              <a:t>pe</a:t>
            </a:r>
            <a:r>
              <a:rPr sz="2200" spc="-5" dirty="0">
                <a:latin typeface="Calibri"/>
                <a:cs typeface="Calibri"/>
              </a:rPr>
              <a:t>r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user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77211" y="3137916"/>
            <a:ext cx="5106924" cy="2685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60067" y="5799899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40258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60067" y="5542026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40258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60067" y="5282946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40258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60067" y="5025390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40258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60067" y="4766309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40258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60067" y="4508753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40258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60067" y="4251197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40258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60067" y="3992117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40258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60067" y="3734561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40258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60067" y="3475482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40258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840738" y="3392804"/>
            <a:ext cx="153670" cy="2494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000" spc="-45" dirty="0">
                <a:latin typeface="Georgia"/>
                <a:cs typeface="Georgia"/>
              </a:rPr>
              <a:t>45</a:t>
            </a:r>
            <a:endParaRPr sz="10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830"/>
              </a:spcBef>
            </a:pPr>
            <a:r>
              <a:rPr sz="1000" spc="-90" dirty="0">
                <a:latin typeface="Georgia"/>
                <a:cs typeface="Georgia"/>
              </a:rPr>
              <a:t>40</a:t>
            </a:r>
            <a:endParaRPr sz="10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835"/>
              </a:spcBef>
            </a:pPr>
            <a:r>
              <a:rPr sz="1000" spc="-40" dirty="0">
                <a:latin typeface="Georgia"/>
                <a:cs typeface="Georgia"/>
              </a:rPr>
              <a:t>35</a:t>
            </a:r>
            <a:endParaRPr sz="10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830"/>
              </a:spcBef>
            </a:pPr>
            <a:r>
              <a:rPr sz="1000" spc="-80" dirty="0">
                <a:latin typeface="Georgia"/>
                <a:cs typeface="Georgia"/>
              </a:rPr>
              <a:t>30</a:t>
            </a:r>
            <a:endParaRPr sz="10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835"/>
              </a:spcBef>
            </a:pPr>
            <a:r>
              <a:rPr sz="1000" spc="-45" dirty="0">
                <a:latin typeface="Georgia"/>
                <a:cs typeface="Georgia"/>
              </a:rPr>
              <a:t>25</a:t>
            </a:r>
            <a:endParaRPr sz="10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830"/>
              </a:spcBef>
            </a:pPr>
            <a:r>
              <a:rPr sz="1000" spc="-85" dirty="0">
                <a:latin typeface="Georgia"/>
                <a:cs typeface="Georgia"/>
              </a:rPr>
              <a:t>20</a:t>
            </a:r>
            <a:endParaRPr sz="10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830"/>
              </a:spcBef>
            </a:pPr>
            <a:r>
              <a:rPr sz="1000" spc="20" dirty="0">
                <a:latin typeface="Georgia"/>
                <a:cs typeface="Georgia"/>
              </a:rPr>
              <a:t>15</a:t>
            </a:r>
            <a:endParaRPr sz="10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835"/>
              </a:spcBef>
            </a:pPr>
            <a:r>
              <a:rPr sz="1000" spc="-20" dirty="0">
                <a:latin typeface="Georgia"/>
                <a:cs typeface="Georgia"/>
              </a:rPr>
              <a:t>10</a:t>
            </a:r>
            <a:endParaRPr sz="1000">
              <a:latin typeface="Georgia"/>
              <a:cs typeface="Georgia"/>
            </a:endParaRPr>
          </a:p>
          <a:p>
            <a:pPr marL="61594" algn="ctr">
              <a:lnSpc>
                <a:spcPct val="100000"/>
              </a:lnSpc>
              <a:spcBef>
                <a:spcPts val="830"/>
              </a:spcBef>
            </a:pPr>
            <a:r>
              <a:rPr sz="1000" spc="-30" dirty="0">
                <a:latin typeface="Georgia"/>
                <a:cs typeface="Georgia"/>
              </a:rPr>
              <a:t>5</a:t>
            </a:r>
            <a:endParaRPr sz="1000">
              <a:latin typeface="Georgia"/>
              <a:cs typeface="Georgia"/>
            </a:endParaRPr>
          </a:p>
          <a:p>
            <a:pPr marL="61594" algn="ctr">
              <a:lnSpc>
                <a:spcPct val="100000"/>
              </a:lnSpc>
              <a:spcBef>
                <a:spcPts val="830"/>
              </a:spcBef>
            </a:pPr>
            <a:r>
              <a:rPr sz="1000" spc="-120" dirty="0">
                <a:latin typeface="Georgia"/>
                <a:cs typeface="Georgia"/>
              </a:rPr>
              <a:t>0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099691" y="5801105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093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260978" y="5801105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093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423790" y="5801105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093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85078" y="5801105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093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46113" y="5801105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093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364104" y="5878169"/>
            <a:ext cx="633730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20" dirty="0">
                <a:latin typeface="Georgia"/>
                <a:cs typeface="Georgia"/>
              </a:rPr>
              <a:t>V</a:t>
            </a:r>
            <a:r>
              <a:rPr sz="1000" spc="15" dirty="0">
                <a:latin typeface="Georgia"/>
                <a:cs typeface="Georgia"/>
              </a:rPr>
              <a:t>e</a:t>
            </a:r>
            <a:r>
              <a:rPr sz="1000" spc="-15" dirty="0">
                <a:latin typeface="Georgia"/>
                <a:cs typeface="Georgia"/>
              </a:rPr>
              <a:t>rs</a:t>
            </a:r>
            <a:r>
              <a:rPr sz="1000" spc="-5" dirty="0">
                <a:latin typeface="Georgia"/>
                <a:cs typeface="Georgia"/>
              </a:rPr>
              <a:t>io</a:t>
            </a:r>
            <a:r>
              <a:rPr sz="1000" spc="-15" dirty="0">
                <a:latin typeface="Georgia"/>
                <a:cs typeface="Georgia"/>
              </a:rPr>
              <a:t>n</a:t>
            </a:r>
            <a:r>
              <a:rPr sz="1000" spc="5" dirty="0">
                <a:latin typeface="Georgia"/>
                <a:cs typeface="Georgia"/>
              </a:rPr>
              <a:t> </a:t>
            </a:r>
            <a:r>
              <a:rPr sz="1000" spc="-35" dirty="0">
                <a:latin typeface="Georgia"/>
                <a:cs typeface="Georgia"/>
              </a:rPr>
              <a:t>#</a:t>
            </a:r>
            <a:r>
              <a:rPr sz="1000" spc="65" dirty="0">
                <a:latin typeface="Georgia"/>
                <a:cs typeface="Georgia"/>
              </a:rPr>
              <a:t>1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526028" y="5878169"/>
            <a:ext cx="633730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20" dirty="0">
                <a:latin typeface="Georgia"/>
                <a:cs typeface="Georgia"/>
              </a:rPr>
              <a:t>V</a:t>
            </a:r>
            <a:r>
              <a:rPr sz="1000" spc="15" dirty="0">
                <a:latin typeface="Georgia"/>
                <a:cs typeface="Georgia"/>
              </a:rPr>
              <a:t>e</a:t>
            </a:r>
            <a:r>
              <a:rPr sz="1000" spc="-15" dirty="0">
                <a:latin typeface="Georgia"/>
                <a:cs typeface="Georgia"/>
              </a:rPr>
              <a:t>rs</a:t>
            </a:r>
            <a:r>
              <a:rPr sz="1000" spc="-5" dirty="0">
                <a:latin typeface="Georgia"/>
                <a:cs typeface="Georgia"/>
              </a:rPr>
              <a:t>io</a:t>
            </a:r>
            <a:r>
              <a:rPr sz="1000" spc="-15" dirty="0">
                <a:latin typeface="Georgia"/>
                <a:cs typeface="Georgia"/>
              </a:rPr>
              <a:t>n</a:t>
            </a:r>
            <a:r>
              <a:rPr sz="1000" spc="5" dirty="0">
                <a:latin typeface="Georgia"/>
                <a:cs typeface="Georgia"/>
              </a:rPr>
              <a:t> </a:t>
            </a:r>
            <a:r>
              <a:rPr sz="1000" spc="-35" dirty="0">
                <a:latin typeface="Georgia"/>
                <a:cs typeface="Georgia"/>
              </a:rPr>
              <a:t>#</a:t>
            </a:r>
            <a:r>
              <a:rPr sz="1000" spc="-65" dirty="0">
                <a:latin typeface="Georgia"/>
                <a:cs typeface="Georgia"/>
              </a:rPr>
              <a:t>2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87570" y="5878169"/>
            <a:ext cx="633730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20" dirty="0">
                <a:latin typeface="Georgia"/>
                <a:cs typeface="Georgia"/>
              </a:rPr>
              <a:t>V</a:t>
            </a:r>
            <a:r>
              <a:rPr sz="1000" spc="15" dirty="0">
                <a:latin typeface="Georgia"/>
                <a:cs typeface="Georgia"/>
              </a:rPr>
              <a:t>e</a:t>
            </a:r>
            <a:r>
              <a:rPr sz="1000" spc="-15" dirty="0">
                <a:latin typeface="Georgia"/>
                <a:cs typeface="Georgia"/>
              </a:rPr>
              <a:t>rs</a:t>
            </a:r>
            <a:r>
              <a:rPr sz="1000" spc="-5" dirty="0">
                <a:latin typeface="Georgia"/>
                <a:cs typeface="Georgia"/>
              </a:rPr>
              <a:t>io</a:t>
            </a:r>
            <a:r>
              <a:rPr sz="1000" spc="-15" dirty="0">
                <a:latin typeface="Georgia"/>
                <a:cs typeface="Georgia"/>
              </a:rPr>
              <a:t>n</a:t>
            </a:r>
            <a:r>
              <a:rPr sz="1000" spc="5" dirty="0">
                <a:latin typeface="Georgia"/>
                <a:cs typeface="Georgia"/>
              </a:rPr>
              <a:t> </a:t>
            </a:r>
            <a:r>
              <a:rPr sz="1000" spc="-35" dirty="0">
                <a:latin typeface="Georgia"/>
                <a:cs typeface="Georgia"/>
              </a:rPr>
              <a:t>#</a:t>
            </a:r>
            <a:r>
              <a:rPr sz="1000" spc="-55" dirty="0">
                <a:latin typeface="Georgia"/>
                <a:cs typeface="Georgia"/>
              </a:rPr>
              <a:t>3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49239" y="5878169"/>
            <a:ext cx="633730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20" dirty="0">
                <a:latin typeface="Georgia"/>
                <a:cs typeface="Georgia"/>
              </a:rPr>
              <a:t>V</a:t>
            </a:r>
            <a:r>
              <a:rPr sz="1000" spc="15" dirty="0">
                <a:latin typeface="Georgia"/>
                <a:cs typeface="Georgia"/>
              </a:rPr>
              <a:t>e</a:t>
            </a:r>
            <a:r>
              <a:rPr sz="1000" spc="-15" dirty="0">
                <a:latin typeface="Georgia"/>
                <a:cs typeface="Georgia"/>
              </a:rPr>
              <a:t>rs</a:t>
            </a:r>
            <a:r>
              <a:rPr sz="1000" spc="-5" dirty="0">
                <a:latin typeface="Georgia"/>
                <a:cs typeface="Georgia"/>
              </a:rPr>
              <a:t>io</a:t>
            </a:r>
            <a:r>
              <a:rPr sz="1000" spc="-15" dirty="0">
                <a:latin typeface="Georgia"/>
                <a:cs typeface="Georgia"/>
              </a:rPr>
              <a:t>n</a:t>
            </a:r>
            <a:r>
              <a:rPr sz="1000" spc="5" dirty="0">
                <a:latin typeface="Georgia"/>
                <a:cs typeface="Georgia"/>
              </a:rPr>
              <a:t> </a:t>
            </a:r>
            <a:r>
              <a:rPr sz="1000" spc="-35" dirty="0">
                <a:latin typeface="Georgia"/>
                <a:cs typeface="Georgia"/>
              </a:rPr>
              <a:t>#</a:t>
            </a:r>
            <a:r>
              <a:rPr sz="1000" spc="-70" dirty="0">
                <a:latin typeface="Georgia"/>
                <a:cs typeface="Georgia"/>
              </a:rPr>
              <a:t>4</a:t>
            </a:r>
            <a:endParaRPr sz="100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5509793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1893570" y="2555113"/>
            <a:ext cx="5520690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5" dirty="0">
                <a:latin typeface="Calibri"/>
                <a:cs typeface="Calibri"/>
              </a:rPr>
              <a:t>Than</a:t>
            </a:r>
            <a:r>
              <a:rPr sz="3600" dirty="0">
                <a:latin typeface="Calibri"/>
                <a:cs typeface="Calibri"/>
              </a:rPr>
              <a:t>k</a:t>
            </a:r>
            <a:r>
              <a:rPr sz="3600" spc="-1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you</a:t>
            </a:r>
            <a:r>
              <a:rPr sz="3600" spc="-10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fo</a:t>
            </a:r>
            <a:r>
              <a:rPr sz="3600" dirty="0">
                <a:latin typeface="Calibri"/>
                <a:cs typeface="Calibri"/>
              </a:rPr>
              <a:t>r</a:t>
            </a:r>
            <a:r>
              <a:rPr sz="3600" spc="-1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your</a:t>
            </a:r>
            <a:r>
              <a:rPr sz="3600" spc="-3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at</a:t>
            </a:r>
            <a:r>
              <a:rPr sz="3600" spc="-15" dirty="0">
                <a:latin typeface="Calibri"/>
                <a:cs typeface="Calibri"/>
              </a:rPr>
              <a:t>t</a:t>
            </a:r>
            <a:r>
              <a:rPr sz="3600" dirty="0">
                <a:latin typeface="Calibri"/>
                <a:cs typeface="Calibri"/>
              </a:rPr>
              <a:t>enti</a:t>
            </a:r>
            <a:r>
              <a:rPr sz="3600" spc="-20" dirty="0">
                <a:latin typeface="Calibri"/>
                <a:cs typeface="Calibri"/>
              </a:rPr>
              <a:t>o</a:t>
            </a:r>
            <a:r>
              <a:rPr sz="3600" spc="-5" dirty="0">
                <a:latin typeface="Calibri"/>
                <a:cs typeface="Calibri"/>
              </a:rPr>
              <a:t>n!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59557" y="4201667"/>
            <a:ext cx="4189729" cy="16821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</a:pPr>
            <a:r>
              <a:rPr sz="3600" u="heavy" dirty="0">
                <a:solidFill>
                  <a:srgbClr val="009999"/>
                </a:solidFill>
                <a:latin typeface="Calibri"/>
                <a:cs typeface="Calibri"/>
                <a:hlinkClick r:id="rId2"/>
              </a:rPr>
              <a:t>akaragianaki@aueb.gr</a:t>
            </a:r>
            <a:r>
              <a:rPr sz="3600" dirty="0">
                <a:solidFill>
                  <a:srgbClr val="009999"/>
                </a:solidFill>
                <a:latin typeface="Calibri"/>
                <a:cs typeface="Calibri"/>
              </a:rPr>
              <a:t> </a:t>
            </a:r>
            <a:r>
              <a:rPr sz="3600" u="heavy" spc="-5" dirty="0">
                <a:solidFill>
                  <a:srgbClr val="009999"/>
                </a:solidFill>
                <a:latin typeface="Calibri"/>
                <a:cs typeface="Calibri"/>
                <a:hlinkClick r:id="rId3"/>
              </a:rPr>
              <a:t>w</a:t>
            </a:r>
            <a:r>
              <a:rPr sz="3600" u="heavy" spc="-20" dirty="0">
                <a:solidFill>
                  <a:srgbClr val="009999"/>
                </a:solidFill>
                <a:latin typeface="Calibri"/>
                <a:cs typeface="Calibri"/>
                <a:hlinkClick r:id="rId3"/>
              </a:rPr>
              <a:t>w</a:t>
            </a:r>
            <a:r>
              <a:rPr sz="3600" u="heavy" dirty="0">
                <a:solidFill>
                  <a:srgbClr val="009999"/>
                </a:solidFill>
                <a:latin typeface="Calibri"/>
                <a:cs typeface="Calibri"/>
                <a:hlinkClick r:id="rId3"/>
              </a:rPr>
              <a:t>w.acein.gr</a:t>
            </a:r>
            <a:r>
              <a:rPr sz="3600" dirty="0">
                <a:solidFill>
                  <a:srgbClr val="009999"/>
                </a:solidFill>
                <a:latin typeface="Calibri"/>
                <a:cs typeface="Calibri"/>
              </a:rPr>
              <a:t> </a:t>
            </a:r>
            <a:r>
              <a:rPr sz="3600" u="heavy" dirty="0">
                <a:solidFill>
                  <a:srgbClr val="009999"/>
                </a:solidFill>
                <a:latin typeface="Calibri"/>
                <a:cs typeface="Calibri"/>
                <a:hlinkClick r:id="rId3"/>
              </a:rPr>
              <a:t>w</a:t>
            </a:r>
            <a:r>
              <a:rPr sz="3600" u="heavy" spc="-15" dirty="0">
                <a:solidFill>
                  <a:srgbClr val="009999"/>
                </a:solidFill>
                <a:latin typeface="Calibri"/>
                <a:cs typeface="Calibri"/>
                <a:hlinkClick r:id="rId3"/>
              </a:rPr>
              <a:t>w</a:t>
            </a:r>
            <a:r>
              <a:rPr sz="3600" u="heavy" dirty="0">
                <a:solidFill>
                  <a:srgbClr val="009999"/>
                </a:solidFill>
                <a:latin typeface="Calibri"/>
                <a:cs typeface="Calibri"/>
                <a:hlinkClick r:id="rId3"/>
              </a:rPr>
              <a:t>w.el</a:t>
            </a:r>
            <a:r>
              <a:rPr sz="3600" u="heavy" spc="-20" dirty="0">
                <a:solidFill>
                  <a:srgbClr val="009999"/>
                </a:solidFill>
                <a:latin typeface="Calibri"/>
                <a:cs typeface="Calibri"/>
                <a:hlinkClick r:id="rId3"/>
              </a:rPr>
              <a:t>t</a:t>
            </a:r>
            <a:r>
              <a:rPr sz="3600" u="heavy" dirty="0">
                <a:solidFill>
                  <a:srgbClr val="009999"/>
                </a:solidFill>
                <a:latin typeface="Calibri"/>
                <a:cs typeface="Calibri"/>
                <a:hlinkClick r:id="rId3"/>
              </a:rPr>
              <a:t>run</a:t>
            </a:r>
            <a:r>
              <a:rPr sz="3600" u="heavy" spc="-5" dirty="0">
                <a:solidFill>
                  <a:srgbClr val="009999"/>
                </a:solidFill>
                <a:latin typeface="Calibri"/>
                <a:cs typeface="Calibri"/>
                <a:hlinkClick r:id="rId3"/>
              </a:rPr>
              <a:t>.gr</a:t>
            </a:r>
            <a:endParaRPr sz="3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69027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 #</a:t>
            </a:r>
            <a:r>
              <a:rPr lang="en-US" dirty="0" smtClean="0"/>
              <a:t> </a:t>
            </a:r>
            <a:r>
              <a:rPr lang="el-GR" dirty="0" smtClean="0"/>
              <a:t>6</a:t>
            </a:r>
            <a:endParaRPr lang="el-GR" dirty="0"/>
          </a:p>
        </p:txBody>
      </p:sp>
      <p:sp>
        <p:nvSpPr>
          <p:cNvPr id="23" name="Θέση κειμένου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b="1" dirty="0"/>
              <a:t>Μάθημα: </a:t>
            </a:r>
            <a:r>
              <a:rPr lang="el-GR" dirty="0"/>
              <a:t>Καινοτομία και </a:t>
            </a:r>
            <a:r>
              <a:rPr lang="el-GR" dirty="0" smtClean="0"/>
              <a:t>Επιχειρηματικότητα, </a:t>
            </a:r>
            <a:r>
              <a:rPr lang="el-GR" b="1" dirty="0"/>
              <a:t>Ενότητα # 6</a:t>
            </a:r>
            <a:r>
              <a:rPr lang="el-GR" dirty="0"/>
              <a:t>: Πληροφοριακά Συστήματα και Διαχείριση Εφοδιαστικής Αλυσίδας</a:t>
            </a:r>
            <a:endParaRPr lang="en-US" dirty="0"/>
          </a:p>
          <a:p>
            <a:r>
              <a:rPr lang="en-US" dirty="0" smtClean="0"/>
              <a:t>  </a:t>
            </a:r>
            <a:r>
              <a:rPr lang="el-GR" b="1" dirty="0" smtClean="0"/>
              <a:t>Διδάσκων</a:t>
            </a:r>
            <a:r>
              <a:rPr lang="el-GR" b="1" dirty="0"/>
              <a:t>: </a:t>
            </a:r>
            <a:r>
              <a:rPr lang="el-GR" dirty="0"/>
              <a:t>Θεόδωρος Αποστολόπουλος</a:t>
            </a:r>
            <a:r>
              <a:rPr lang="el-GR" b="1" dirty="0" smtClean="0"/>
              <a:t>, </a:t>
            </a:r>
            <a:r>
              <a:rPr lang="el-GR" b="1" dirty="0"/>
              <a:t>Τμήμα: </a:t>
            </a:r>
            <a:r>
              <a:rPr lang="el-GR" dirty="0"/>
              <a:t>Μεταπτυχιακό Πρόγραμμα </a:t>
            </a:r>
            <a:r>
              <a:rPr lang="el-GR" dirty="0" smtClean="0"/>
              <a:t>Σπουδών Πληροφορικής</a:t>
            </a:r>
            <a:endParaRPr lang="el-GR" b="1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27" name="Picture 26" descr="Λογότυπο για Άδειες χρήσης Creative Commons BY-NC-N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836025"/>
            <a:ext cx="1535430" cy="537210"/>
          </a:xfrm>
          <a:prstGeom prst="rect">
            <a:avLst/>
          </a:prstGeom>
        </p:spPr>
      </p:pic>
      <p:pic>
        <p:nvPicPr>
          <p:cNvPr id="26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3729" y="5591694"/>
            <a:ext cx="4310289" cy="10258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482347" y="1440592"/>
            <a:ext cx="7981188" cy="4552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9084" y="1468025"/>
            <a:ext cx="8075364" cy="5225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9084" y="1468025"/>
            <a:ext cx="8075364" cy="5225752"/>
          </a:xfrm>
          <a:custGeom>
            <a:avLst/>
            <a:gdLst/>
            <a:ahLst/>
            <a:cxnLst/>
            <a:rect l="l" t="t" r="r" b="b"/>
            <a:pathLst>
              <a:path w="7886700" h="4457700">
                <a:moveTo>
                  <a:pt x="0" y="4457700"/>
                </a:moveTo>
                <a:lnTo>
                  <a:pt x="7886700" y="4457700"/>
                </a:lnTo>
                <a:lnTo>
                  <a:pt x="7886700" y="0"/>
                </a:lnTo>
                <a:lnTo>
                  <a:pt x="0" y="0"/>
                </a:lnTo>
                <a:lnTo>
                  <a:pt x="0" y="445770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90423" y="1731676"/>
            <a:ext cx="1722120" cy="7696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66039" y="1451261"/>
            <a:ext cx="1824227" cy="14279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51384" y="1772799"/>
            <a:ext cx="1600200" cy="646430"/>
          </a:xfrm>
          <a:custGeom>
            <a:avLst/>
            <a:gdLst/>
            <a:ahLst/>
            <a:cxnLst/>
            <a:rect l="l" t="t" r="r" b="b"/>
            <a:pathLst>
              <a:path w="1600200" h="646430">
                <a:moveTo>
                  <a:pt x="0" y="646328"/>
                </a:moveTo>
                <a:lnTo>
                  <a:pt x="1600200" y="646328"/>
                </a:lnTo>
                <a:lnTo>
                  <a:pt x="1600200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51384" y="1772799"/>
            <a:ext cx="1600200" cy="646430"/>
          </a:xfrm>
          <a:custGeom>
            <a:avLst/>
            <a:gdLst/>
            <a:ahLst/>
            <a:cxnLst/>
            <a:rect l="l" t="t" r="r" b="b"/>
            <a:pathLst>
              <a:path w="1600200" h="646430">
                <a:moveTo>
                  <a:pt x="0" y="646328"/>
                </a:moveTo>
                <a:lnTo>
                  <a:pt x="1600200" y="646328"/>
                </a:lnTo>
                <a:lnTo>
                  <a:pt x="1600200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05664" y="1471072"/>
            <a:ext cx="1744980" cy="13472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 dirty="0"/>
          </a:p>
        </p:txBody>
      </p:sp>
      <p:sp>
        <p:nvSpPr>
          <p:cNvPr id="17" name="object 17"/>
          <p:cNvSpPr/>
          <p:nvPr/>
        </p:nvSpPr>
        <p:spPr>
          <a:xfrm>
            <a:off x="3783331" y="2909729"/>
            <a:ext cx="1859279" cy="4038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08884" y="2908204"/>
            <a:ext cx="1452372" cy="4587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31084" y="2937745"/>
            <a:ext cx="1764029" cy="3077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31084" y="2937745"/>
            <a:ext cx="1764030" cy="307975"/>
          </a:xfrm>
          <a:custGeom>
            <a:avLst/>
            <a:gdLst/>
            <a:ahLst/>
            <a:cxnLst/>
            <a:rect l="l" t="t" r="r" b="b"/>
            <a:pathLst>
              <a:path w="1764029" h="307975">
                <a:moveTo>
                  <a:pt x="0" y="307771"/>
                </a:moveTo>
                <a:lnTo>
                  <a:pt x="1764029" y="307771"/>
                </a:lnTo>
                <a:lnTo>
                  <a:pt x="1764029" y="0"/>
                </a:lnTo>
                <a:lnTo>
                  <a:pt x="0" y="0"/>
                </a:lnTo>
                <a:lnTo>
                  <a:pt x="0" y="307771"/>
                </a:lnTo>
                <a:close/>
              </a:path>
            </a:pathLst>
          </a:custGeom>
          <a:ln w="9525">
            <a:solidFill>
              <a:srgbClr val="2929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158236" y="3022504"/>
            <a:ext cx="1110996" cy="1767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41016" y="1874932"/>
            <a:ext cx="1723643" cy="5836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62351" y="1638713"/>
            <a:ext cx="1738884" cy="11536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02484" y="1915928"/>
            <a:ext cx="1600200" cy="462280"/>
          </a:xfrm>
          <a:custGeom>
            <a:avLst/>
            <a:gdLst/>
            <a:ahLst/>
            <a:cxnLst/>
            <a:rect l="l" t="t" r="r" b="b"/>
            <a:pathLst>
              <a:path w="1600200" h="462280">
                <a:moveTo>
                  <a:pt x="0" y="461670"/>
                </a:moveTo>
                <a:lnTo>
                  <a:pt x="1600200" y="461670"/>
                </a:lnTo>
                <a:lnTo>
                  <a:pt x="1600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583434" y="1658525"/>
            <a:ext cx="1676653" cy="10744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66623" y="4008533"/>
            <a:ext cx="1722120" cy="5836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86436" y="3909472"/>
            <a:ext cx="1738884" cy="87934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27584" y="4049528"/>
            <a:ext cx="1600200" cy="462280"/>
          </a:xfrm>
          <a:custGeom>
            <a:avLst/>
            <a:gdLst/>
            <a:ahLst/>
            <a:cxnLst/>
            <a:rect l="l" t="t" r="r" b="b"/>
            <a:pathLst>
              <a:path w="1600200" h="462279">
                <a:moveTo>
                  <a:pt x="0" y="461670"/>
                </a:moveTo>
                <a:lnTo>
                  <a:pt x="1600200" y="461670"/>
                </a:lnTo>
                <a:lnTo>
                  <a:pt x="1600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08534" y="3929284"/>
            <a:ext cx="1677162" cy="8001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338324" y="3627533"/>
            <a:ext cx="1722119" cy="5836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09951" y="3391313"/>
            <a:ext cx="1629156" cy="11536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99284" y="3668528"/>
            <a:ext cx="1600200" cy="462280"/>
          </a:xfrm>
          <a:custGeom>
            <a:avLst/>
            <a:gdLst/>
            <a:ahLst/>
            <a:cxnLst/>
            <a:rect l="l" t="t" r="r" b="b"/>
            <a:pathLst>
              <a:path w="1600200" h="462279">
                <a:moveTo>
                  <a:pt x="0" y="461670"/>
                </a:moveTo>
                <a:lnTo>
                  <a:pt x="1600200" y="461670"/>
                </a:lnTo>
                <a:lnTo>
                  <a:pt x="1600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99284" y="3668528"/>
            <a:ext cx="1600200" cy="462280"/>
          </a:xfrm>
          <a:custGeom>
            <a:avLst/>
            <a:gdLst/>
            <a:ahLst/>
            <a:cxnLst/>
            <a:rect l="l" t="t" r="r" b="b"/>
            <a:pathLst>
              <a:path w="1600200" h="462279">
                <a:moveTo>
                  <a:pt x="0" y="461670"/>
                </a:moveTo>
                <a:lnTo>
                  <a:pt x="1600200" y="461670"/>
                </a:lnTo>
                <a:lnTo>
                  <a:pt x="1600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449575" y="3411125"/>
            <a:ext cx="1549908" cy="107442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169916" y="3170332"/>
            <a:ext cx="1723643" cy="5836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65343" y="2934113"/>
            <a:ext cx="1787651" cy="11536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231384" y="3211328"/>
            <a:ext cx="1600200" cy="462280"/>
          </a:xfrm>
          <a:custGeom>
            <a:avLst/>
            <a:gdLst/>
            <a:ahLst/>
            <a:cxnLst/>
            <a:rect l="l" t="t" r="r" b="b"/>
            <a:pathLst>
              <a:path w="1600200" h="462279">
                <a:moveTo>
                  <a:pt x="0" y="461670"/>
                </a:moveTo>
                <a:lnTo>
                  <a:pt x="1600200" y="461670"/>
                </a:lnTo>
                <a:lnTo>
                  <a:pt x="1600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231384" y="3211328"/>
            <a:ext cx="1600200" cy="462280"/>
          </a:xfrm>
          <a:custGeom>
            <a:avLst/>
            <a:gdLst/>
            <a:ahLst/>
            <a:cxnLst/>
            <a:rect l="l" t="t" r="r" b="b"/>
            <a:pathLst>
              <a:path w="1600200" h="462279">
                <a:moveTo>
                  <a:pt x="0" y="461670"/>
                </a:moveTo>
                <a:lnTo>
                  <a:pt x="1600200" y="461670"/>
                </a:lnTo>
                <a:lnTo>
                  <a:pt x="1600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204968" y="2953925"/>
            <a:ext cx="1706880" cy="107442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436615" y="1570133"/>
            <a:ext cx="1952244" cy="58369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427472" y="1196752"/>
            <a:ext cx="1970531" cy="142798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467095" y="1216564"/>
            <a:ext cx="1889759" cy="134873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233924" y="4035965"/>
            <a:ext cx="1722119" cy="40081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354319" y="3845465"/>
            <a:ext cx="1536191" cy="87934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294884" y="4078370"/>
            <a:ext cx="1600200" cy="277495"/>
          </a:xfrm>
          <a:custGeom>
            <a:avLst/>
            <a:gdLst/>
            <a:ahLst/>
            <a:cxnLst/>
            <a:rect l="l" t="t" r="r" b="b"/>
            <a:pathLst>
              <a:path w="1600200" h="277495">
                <a:moveTo>
                  <a:pt x="0" y="276999"/>
                </a:moveTo>
                <a:lnTo>
                  <a:pt x="1600200" y="276999"/>
                </a:lnTo>
                <a:lnTo>
                  <a:pt x="1600200" y="0"/>
                </a:lnTo>
                <a:lnTo>
                  <a:pt x="0" y="0"/>
                </a:lnTo>
                <a:lnTo>
                  <a:pt x="0" y="276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294884" y="4078370"/>
            <a:ext cx="1600200" cy="277495"/>
          </a:xfrm>
          <a:custGeom>
            <a:avLst/>
            <a:gdLst/>
            <a:ahLst/>
            <a:cxnLst/>
            <a:rect l="l" t="t" r="r" b="b"/>
            <a:pathLst>
              <a:path w="1600200" h="277495">
                <a:moveTo>
                  <a:pt x="0" y="276999"/>
                </a:moveTo>
                <a:lnTo>
                  <a:pt x="1600200" y="276999"/>
                </a:lnTo>
                <a:lnTo>
                  <a:pt x="1600200" y="0"/>
                </a:lnTo>
                <a:lnTo>
                  <a:pt x="0" y="0"/>
                </a:lnTo>
                <a:lnTo>
                  <a:pt x="0" y="27699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393943" y="3865277"/>
            <a:ext cx="1456944" cy="8001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26416" y="3132232"/>
            <a:ext cx="1723644" cy="5836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46811" y="2896013"/>
            <a:ext cx="1537716" cy="115366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87884" y="3173228"/>
            <a:ext cx="1600200" cy="462280"/>
          </a:xfrm>
          <a:custGeom>
            <a:avLst/>
            <a:gdLst/>
            <a:ahLst/>
            <a:cxnLst/>
            <a:rect l="l" t="t" r="r" b="b"/>
            <a:pathLst>
              <a:path w="1600200" h="462279">
                <a:moveTo>
                  <a:pt x="0" y="461670"/>
                </a:moveTo>
                <a:lnTo>
                  <a:pt x="1600200" y="461670"/>
                </a:lnTo>
                <a:lnTo>
                  <a:pt x="1600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87884" y="3173228"/>
            <a:ext cx="1600200" cy="462280"/>
          </a:xfrm>
          <a:custGeom>
            <a:avLst/>
            <a:gdLst/>
            <a:ahLst/>
            <a:cxnLst/>
            <a:rect l="l" t="t" r="r" b="b"/>
            <a:pathLst>
              <a:path w="1600200" h="462279">
                <a:moveTo>
                  <a:pt x="0" y="461670"/>
                </a:moveTo>
                <a:lnTo>
                  <a:pt x="1600200" y="461670"/>
                </a:lnTo>
                <a:lnTo>
                  <a:pt x="1600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86436" y="2915825"/>
            <a:ext cx="1456944" cy="107442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429507" y="4423060"/>
            <a:ext cx="1723644" cy="76961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417316" y="4279804"/>
            <a:ext cx="1748027" cy="115366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491484" y="4465199"/>
            <a:ext cx="1600200" cy="646430"/>
          </a:xfrm>
          <a:custGeom>
            <a:avLst/>
            <a:gdLst/>
            <a:ahLst/>
            <a:cxnLst/>
            <a:rect l="l" t="t" r="r" b="b"/>
            <a:pathLst>
              <a:path w="1600200" h="646429">
                <a:moveTo>
                  <a:pt x="0" y="646328"/>
                </a:moveTo>
                <a:lnTo>
                  <a:pt x="1600200" y="646328"/>
                </a:lnTo>
                <a:lnTo>
                  <a:pt x="1600200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491484" y="4465199"/>
            <a:ext cx="1600200" cy="646430"/>
          </a:xfrm>
          <a:custGeom>
            <a:avLst/>
            <a:gdLst/>
            <a:ahLst/>
            <a:cxnLst/>
            <a:rect l="l" t="t" r="r" b="b"/>
            <a:pathLst>
              <a:path w="1600200" h="646429">
                <a:moveTo>
                  <a:pt x="0" y="646328"/>
                </a:moveTo>
                <a:lnTo>
                  <a:pt x="1600200" y="646328"/>
                </a:lnTo>
                <a:lnTo>
                  <a:pt x="1600200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456939" y="4299616"/>
            <a:ext cx="1668779" cy="107442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067307" y="4791869"/>
            <a:ext cx="1723644" cy="76961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140460" y="4648613"/>
            <a:ext cx="1629155" cy="115366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129284" y="4833499"/>
            <a:ext cx="1600200" cy="646430"/>
          </a:xfrm>
          <a:custGeom>
            <a:avLst/>
            <a:gdLst/>
            <a:ahLst/>
            <a:cxnLst/>
            <a:rect l="l" t="t" r="r" b="b"/>
            <a:pathLst>
              <a:path w="1600200" h="646429">
                <a:moveTo>
                  <a:pt x="0" y="646328"/>
                </a:moveTo>
                <a:lnTo>
                  <a:pt x="1600200" y="646328"/>
                </a:lnTo>
                <a:lnTo>
                  <a:pt x="1600200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129284" y="4833499"/>
            <a:ext cx="1600200" cy="646430"/>
          </a:xfrm>
          <a:custGeom>
            <a:avLst/>
            <a:gdLst/>
            <a:ahLst/>
            <a:cxnLst/>
            <a:rect l="l" t="t" r="r" b="b"/>
            <a:pathLst>
              <a:path w="1600200" h="646429">
                <a:moveTo>
                  <a:pt x="0" y="646328"/>
                </a:moveTo>
                <a:lnTo>
                  <a:pt x="1600200" y="646328"/>
                </a:lnTo>
                <a:lnTo>
                  <a:pt x="1600200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180084" y="4668425"/>
            <a:ext cx="1549908" cy="107442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182107" y="4909216"/>
            <a:ext cx="1723644" cy="58521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255260" y="4674521"/>
            <a:ext cx="1629155" cy="115366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244084" y="4951228"/>
            <a:ext cx="1600200" cy="462280"/>
          </a:xfrm>
          <a:custGeom>
            <a:avLst/>
            <a:gdLst/>
            <a:ahLst/>
            <a:cxnLst/>
            <a:rect l="l" t="t" r="r" b="b"/>
            <a:pathLst>
              <a:path w="1600200" h="462279">
                <a:moveTo>
                  <a:pt x="0" y="461670"/>
                </a:moveTo>
                <a:lnTo>
                  <a:pt x="1600200" y="461670"/>
                </a:lnTo>
                <a:lnTo>
                  <a:pt x="1600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244084" y="4951228"/>
            <a:ext cx="1600200" cy="462280"/>
          </a:xfrm>
          <a:custGeom>
            <a:avLst/>
            <a:gdLst/>
            <a:ahLst/>
            <a:cxnLst/>
            <a:rect l="l" t="t" r="r" b="b"/>
            <a:pathLst>
              <a:path w="1600200" h="462279">
                <a:moveTo>
                  <a:pt x="0" y="461670"/>
                </a:moveTo>
                <a:lnTo>
                  <a:pt x="1600200" y="461670"/>
                </a:lnTo>
                <a:lnTo>
                  <a:pt x="160020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294884" y="4694333"/>
            <a:ext cx="1549907" cy="107289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Τίτλος 6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Βασικές Εφαρμογές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52631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98704" y="1431036"/>
            <a:ext cx="8845295" cy="50063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34695" y="6140907"/>
            <a:ext cx="66040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1600" b="1" spc="-5" dirty="0">
                <a:latin typeface="Arial"/>
                <a:cs typeface="Arial"/>
              </a:rPr>
              <a:t>Client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7304" y="1473708"/>
            <a:ext cx="4600956" cy="46253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23003" y="1473708"/>
            <a:ext cx="4892040" cy="46253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434078" y="5782157"/>
            <a:ext cx="89916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CC 3000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71444" y="1473708"/>
            <a:ext cx="3048000" cy="46253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28268" y="5782157"/>
            <a:ext cx="23291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0335" indent="-127635">
              <a:lnSpc>
                <a:spcPct val="100000"/>
              </a:lnSpc>
              <a:buFont typeface="Arial"/>
              <a:buChar char="•"/>
              <a:tabLst>
                <a:tab pos="140970" algn="l"/>
              </a:tabLst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ny</a:t>
            </a:r>
            <a:r>
              <a:rPr sz="16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1000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" baseline="1736" dirty="0">
                <a:solidFill>
                  <a:srgbClr val="FFFFFF"/>
                </a:solidFill>
                <a:latin typeface="Verdana"/>
                <a:cs typeface="Verdana"/>
              </a:rPr>
              <a:t>•</a:t>
            </a:r>
            <a:endParaRPr sz="2400" baseline="1736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21455" y="5775756"/>
            <a:ext cx="31813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CC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21000" y="6019596"/>
            <a:ext cx="476884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2000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08303" y="1549908"/>
            <a:ext cx="2086356" cy="38206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14196" y="5061457"/>
            <a:ext cx="45085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3050" indent="-260350">
              <a:lnSpc>
                <a:spcPct val="100000"/>
              </a:lnSpc>
              <a:buFont typeface="Verdana"/>
              <a:buChar char="•"/>
              <a:tabLst>
                <a:tab pos="273685" algn="l"/>
              </a:tabLst>
            </a:pP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HH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78204" y="5198617"/>
            <a:ext cx="28194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1000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65503" y="1549908"/>
            <a:ext cx="2124456" cy="38206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98904" y="1549908"/>
            <a:ext cx="2086356" cy="38206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447546" y="5047233"/>
            <a:ext cx="857885" cy="286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3050" indent="-260350">
              <a:lnSpc>
                <a:spcPct val="100000"/>
              </a:lnSpc>
              <a:buFont typeface="Verdana"/>
              <a:buChar char="•"/>
              <a:tabLst>
                <a:tab pos="273685" algn="l"/>
                <a:tab pos="545465" algn="l"/>
              </a:tabLst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B	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• 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DD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545465" algn="l"/>
              </a:tabLst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1100	1200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418588" y="1549908"/>
            <a:ext cx="2048256" cy="38206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490597" y="5047233"/>
            <a:ext cx="313690" cy="286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0820" indent="-198120">
              <a:lnSpc>
                <a:spcPct val="100000"/>
              </a:lnSpc>
              <a:buFont typeface="Arial"/>
              <a:buChar char="•"/>
              <a:tabLst>
                <a:tab pos="210820" algn="l"/>
              </a:tabLst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endParaRPr sz="900">
              <a:latin typeface="Arial"/>
              <a:cs typeface="Arial"/>
            </a:endParaRPr>
          </a:p>
          <a:p>
            <a:pPr marL="44450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1300</a:t>
            </a:r>
            <a:endParaRPr sz="9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889504" y="1549908"/>
            <a:ext cx="2086356" cy="38206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971926" y="5061457"/>
            <a:ext cx="281940" cy="286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435" indent="-165735">
              <a:lnSpc>
                <a:spcPct val="100000"/>
              </a:lnSpc>
              <a:buFont typeface="Arial"/>
              <a:buChar char="•"/>
              <a:tabLst>
                <a:tab pos="179070" algn="l"/>
              </a:tabLst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1400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499103" y="1549908"/>
            <a:ext cx="2581655" cy="38343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736594" y="5062982"/>
            <a:ext cx="490220" cy="391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</a:pPr>
            <a:r>
              <a:rPr sz="900" dirty="0">
                <a:solidFill>
                  <a:srgbClr val="FFFFFF"/>
                </a:solidFill>
                <a:latin typeface="Verdana"/>
                <a:cs typeface="Verdana"/>
              </a:rPr>
              <a:t>•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hrow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2000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892040" y="1549908"/>
            <a:ext cx="1950719" cy="383438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02935" y="1549908"/>
            <a:ext cx="1944623" cy="383438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535167" y="1549908"/>
            <a:ext cx="1917191" cy="383438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65876" y="1549908"/>
            <a:ext cx="1874520" cy="383438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166103" y="1549908"/>
            <a:ext cx="1895855" cy="383438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470903" y="1549908"/>
            <a:ext cx="1895855" cy="383438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90943" y="1549908"/>
            <a:ext cx="1880616" cy="383438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95743" y="1549908"/>
            <a:ext cx="1880616" cy="383438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953380" y="5061457"/>
            <a:ext cx="2466975" cy="271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buFont typeface="Arial"/>
              <a:buChar char="•"/>
              <a:tabLst>
                <a:tab pos="84455" algn="l"/>
              </a:tabLst>
            </a:pP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H </a:t>
            </a:r>
            <a:r>
              <a:rPr sz="9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• 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8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• 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9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• 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8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• 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•  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• 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00" b="1" spc="-7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•  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310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0  </a:t>
            </a:r>
            <a:r>
              <a:rPr sz="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320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0  </a:t>
            </a:r>
            <a:r>
              <a:rPr sz="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330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0  </a:t>
            </a:r>
            <a:r>
              <a:rPr sz="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340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0  </a:t>
            </a:r>
            <a:r>
              <a:rPr sz="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350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0  </a:t>
            </a:r>
            <a:r>
              <a:rPr sz="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360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0   </a:t>
            </a:r>
            <a:r>
              <a:rPr sz="8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370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sz="800" b="1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3800</a:t>
            </a:r>
            <a:endParaRPr sz="8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543044" y="1549908"/>
            <a:ext cx="1994916" cy="383438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4572380" y="5062982"/>
            <a:ext cx="251460" cy="391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75"/>
              </a:lnSpc>
            </a:pPr>
            <a:r>
              <a:rPr sz="900" dirty="0">
                <a:solidFill>
                  <a:srgbClr val="FFFFFF"/>
                </a:solidFill>
                <a:latin typeface="Verdana"/>
                <a:cs typeface="Verdana"/>
              </a:rPr>
              <a:t>•</a:t>
            </a:r>
            <a:endParaRPr sz="900">
              <a:latin typeface="Verdana"/>
              <a:cs typeface="Verdana"/>
            </a:endParaRPr>
          </a:p>
          <a:p>
            <a:pPr marL="12700" marR="5080">
              <a:lnSpc>
                <a:spcPts val="960"/>
              </a:lnSpc>
              <a:spcBef>
                <a:spcPts val="25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3000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523744" y="1565147"/>
            <a:ext cx="356616" cy="28041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2520442" y="1611503"/>
            <a:ext cx="32131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900" b="1" dirty="0">
                <a:latin typeface="Arial"/>
                <a:cs typeface="Arial"/>
              </a:rPr>
              <a:t>1000</a:t>
            </a:r>
            <a:endParaRPr sz="9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019044" y="1565147"/>
            <a:ext cx="356616" cy="28041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015742" y="1611503"/>
            <a:ext cx="32131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900" b="1" dirty="0">
                <a:latin typeface="Arial"/>
                <a:cs typeface="Arial"/>
              </a:rPr>
              <a:t>1100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499103" y="1565147"/>
            <a:ext cx="358139" cy="28041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496817" y="1611503"/>
            <a:ext cx="32131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900" b="1" dirty="0">
                <a:latin typeface="Arial"/>
                <a:cs typeface="Arial"/>
              </a:rPr>
              <a:t>1200</a:t>
            </a:r>
            <a:endParaRPr sz="9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032503" y="1565147"/>
            <a:ext cx="358139" cy="28041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4030471" y="1611503"/>
            <a:ext cx="32131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900" b="1" dirty="0">
                <a:latin typeface="Arial"/>
                <a:cs typeface="Arial"/>
              </a:rPr>
              <a:t>1300</a:t>
            </a:r>
            <a:endParaRPr sz="9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543044" y="1565147"/>
            <a:ext cx="356615" cy="28041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4540122" y="1611503"/>
            <a:ext cx="32131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900" b="1" dirty="0">
                <a:latin typeface="Arial"/>
                <a:cs typeface="Arial"/>
              </a:rPr>
              <a:t>1400</a:t>
            </a:r>
            <a:endParaRPr sz="9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371344" y="1854707"/>
            <a:ext cx="356616" cy="28193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2367788" y="1902205"/>
            <a:ext cx="32258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900" b="1" spc="5" dirty="0">
                <a:latin typeface="Arial"/>
                <a:cs typeface="Arial"/>
              </a:rPr>
              <a:t>1001</a:t>
            </a:r>
            <a:endParaRPr sz="90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346703" y="1854707"/>
            <a:ext cx="358139" cy="28193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3344417" y="1902205"/>
            <a:ext cx="32131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900" b="1" dirty="0">
                <a:latin typeface="Arial"/>
                <a:cs typeface="Arial"/>
              </a:rPr>
              <a:t>1999</a:t>
            </a:r>
            <a:endParaRPr sz="90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236464" y="1583436"/>
            <a:ext cx="649224" cy="28193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5378958" y="1630679"/>
            <a:ext cx="32131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900" b="1" dirty="0">
                <a:latin typeface="Arial"/>
                <a:cs typeface="Arial"/>
              </a:rPr>
              <a:t>2000</a:t>
            </a:r>
            <a:endParaRPr sz="9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085076" y="1583436"/>
            <a:ext cx="291083" cy="2819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389876" y="1583436"/>
            <a:ext cx="291083" cy="2819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687056" y="1583436"/>
            <a:ext cx="284988" cy="28193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005571" y="1583436"/>
            <a:ext cx="284988" cy="28193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310371" y="1583436"/>
            <a:ext cx="284988" cy="28193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615171" y="1583436"/>
            <a:ext cx="284988" cy="28193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156959" y="1583436"/>
            <a:ext cx="291084" cy="2819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018276" y="1854707"/>
            <a:ext cx="291084" cy="2819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6005321" y="1910334"/>
            <a:ext cx="286385" cy="133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800" b="1" spc="-5" dirty="0">
                <a:latin typeface="Arial"/>
                <a:cs typeface="Arial"/>
              </a:rPr>
              <a:t>3999</a:t>
            </a:r>
            <a:endParaRPr sz="8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461759" y="1583436"/>
            <a:ext cx="595884" cy="28193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6143371" y="1630679"/>
            <a:ext cx="27438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5" baseline="3472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1200" b="1" spc="-7" baseline="3472" dirty="0">
                <a:latin typeface="Arial"/>
                <a:cs typeface="Arial"/>
              </a:rPr>
              <a:t>300</a:t>
            </a:r>
            <a:r>
              <a:rPr sz="1200" b="1" baseline="3472" dirty="0">
                <a:latin typeface="Arial"/>
                <a:cs typeface="Arial"/>
              </a:rPr>
              <a:t>0 </a:t>
            </a:r>
            <a:r>
              <a:rPr sz="1200" b="1" spc="-157" baseline="3472" dirty="0">
                <a:latin typeface="Arial"/>
                <a:cs typeface="Arial"/>
              </a:rPr>
              <a:t> </a:t>
            </a:r>
            <a:r>
              <a:rPr sz="1200" spc="-15" baseline="3472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1200" b="1" spc="-7" baseline="3472" dirty="0">
                <a:latin typeface="Arial"/>
                <a:cs typeface="Arial"/>
              </a:rPr>
              <a:t>310</a:t>
            </a:r>
            <a:r>
              <a:rPr sz="1200" b="1" baseline="3472" dirty="0">
                <a:latin typeface="Arial"/>
                <a:cs typeface="Arial"/>
              </a:rPr>
              <a:t>0</a:t>
            </a:r>
            <a:r>
              <a:rPr sz="1200" b="1" spc="-37" baseline="3472" dirty="0"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900" b="1" dirty="0">
                <a:latin typeface="Arial"/>
                <a:cs typeface="Arial"/>
              </a:rPr>
              <a:t>3200</a:t>
            </a:r>
            <a:r>
              <a:rPr sz="900" b="1" spc="80" dirty="0">
                <a:latin typeface="Arial"/>
                <a:cs typeface="Arial"/>
              </a:rPr>
              <a:t> </a:t>
            </a:r>
            <a:r>
              <a:rPr sz="1200" spc="-15" baseline="3472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1200" b="1" spc="-7" baseline="3472" dirty="0">
                <a:latin typeface="Arial"/>
                <a:cs typeface="Arial"/>
              </a:rPr>
              <a:t>330</a:t>
            </a:r>
            <a:r>
              <a:rPr sz="1200" b="1" baseline="3472" dirty="0">
                <a:latin typeface="Arial"/>
                <a:cs typeface="Arial"/>
              </a:rPr>
              <a:t>0 </a:t>
            </a:r>
            <a:r>
              <a:rPr sz="1200" b="1" spc="-150" baseline="3472" dirty="0">
                <a:latin typeface="Arial"/>
                <a:cs typeface="Arial"/>
              </a:rPr>
              <a:t> </a:t>
            </a:r>
            <a:r>
              <a:rPr sz="1200" spc="-15" baseline="3472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1200" b="1" spc="-7" baseline="3472" dirty="0">
                <a:latin typeface="Arial"/>
                <a:cs typeface="Arial"/>
              </a:rPr>
              <a:t>340</a:t>
            </a:r>
            <a:r>
              <a:rPr sz="1200" b="1" baseline="3472" dirty="0">
                <a:latin typeface="Arial"/>
                <a:cs typeface="Arial"/>
              </a:rPr>
              <a:t>0</a:t>
            </a:r>
            <a:r>
              <a:rPr sz="1200" b="1" spc="-44" baseline="3472" dirty="0">
                <a:latin typeface="Arial"/>
                <a:cs typeface="Arial"/>
              </a:rPr>
              <a:t> </a:t>
            </a:r>
            <a:r>
              <a:rPr sz="1200" baseline="3472" dirty="0">
                <a:solidFill>
                  <a:srgbClr val="FFFFFF"/>
                </a:solidFill>
                <a:latin typeface="Palatino Linotype"/>
                <a:cs typeface="Palatino Linotype"/>
              </a:rPr>
              <a:t>•</a:t>
            </a:r>
            <a:r>
              <a:rPr sz="1200" b="1" spc="7" baseline="3472" dirty="0">
                <a:latin typeface="Palatino Linotype"/>
                <a:cs typeface="Palatino Linotype"/>
              </a:rPr>
              <a:t>350</a:t>
            </a:r>
            <a:r>
              <a:rPr sz="1200" b="1" baseline="3472" dirty="0">
                <a:latin typeface="Palatino Linotype"/>
                <a:cs typeface="Palatino Linotype"/>
              </a:rPr>
              <a:t>0 </a:t>
            </a:r>
            <a:r>
              <a:rPr sz="1200" b="1" spc="-7" baseline="3472" dirty="0">
                <a:latin typeface="Palatino Linotype"/>
                <a:cs typeface="Palatino Linotype"/>
              </a:rPr>
              <a:t> </a:t>
            </a:r>
            <a:r>
              <a:rPr sz="1200" baseline="3472" dirty="0">
                <a:solidFill>
                  <a:srgbClr val="FFFFFF"/>
                </a:solidFill>
                <a:latin typeface="Palatino Linotype"/>
                <a:cs typeface="Palatino Linotype"/>
              </a:rPr>
              <a:t>•</a:t>
            </a:r>
            <a:r>
              <a:rPr sz="1200" b="1" spc="7" baseline="3472" dirty="0">
                <a:latin typeface="Palatino Linotype"/>
                <a:cs typeface="Palatino Linotype"/>
              </a:rPr>
              <a:t>360</a:t>
            </a:r>
            <a:r>
              <a:rPr sz="1200" b="1" baseline="3472" dirty="0">
                <a:latin typeface="Palatino Linotype"/>
                <a:cs typeface="Palatino Linotype"/>
              </a:rPr>
              <a:t>0</a:t>
            </a:r>
            <a:r>
              <a:rPr sz="1200" b="1" spc="120" baseline="3472" dirty="0">
                <a:latin typeface="Palatino Linotype"/>
                <a:cs typeface="Palatino Linotype"/>
              </a:rPr>
              <a:t> </a:t>
            </a:r>
            <a:r>
              <a:rPr sz="1200" baseline="3472" dirty="0">
                <a:solidFill>
                  <a:srgbClr val="FFFFFF"/>
                </a:solidFill>
                <a:latin typeface="Palatino Linotype"/>
                <a:cs typeface="Palatino Linotype"/>
              </a:rPr>
              <a:t>•</a:t>
            </a:r>
            <a:r>
              <a:rPr sz="1200" b="1" spc="7" baseline="3472" dirty="0">
                <a:latin typeface="Palatino Linotype"/>
                <a:cs typeface="Palatino Linotype"/>
              </a:rPr>
              <a:t>370</a:t>
            </a:r>
            <a:r>
              <a:rPr sz="1200" b="1" baseline="3472" dirty="0">
                <a:latin typeface="Palatino Linotype"/>
                <a:cs typeface="Palatino Linotype"/>
              </a:rPr>
              <a:t>0</a:t>
            </a:r>
            <a:r>
              <a:rPr sz="1200" b="1" spc="120" baseline="3472" dirty="0">
                <a:latin typeface="Palatino Linotype"/>
                <a:cs typeface="Palatino Linotype"/>
              </a:rPr>
              <a:t> </a:t>
            </a:r>
            <a:r>
              <a:rPr sz="1200" baseline="3472" dirty="0">
                <a:solidFill>
                  <a:srgbClr val="FFFFFF"/>
                </a:solidFill>
                <a:latin typeface="Palatino Linotype"/>
                <a:cs typeface="Palatino Linotype"/>
              </a:rPr>
              <a:t>•</a:t>
            </a:r>
            <a:r>
              <a:rPr sz="1200" b="1" spc="7" baseline="3472" dirty="0">
                <a:latin typeface="Palatino Linotype"/>
                <a:cs typeface="Palatino Linotype"/>
              </a:rPr>
              <a:t>3800</a:t>
            </a:r>
            <a:endParaRPr sz="1200" baseline="3472">
              <a:latin typeface="Palatino Linotype"/>
              <a:cs typeface="Palatino Linotype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247900" y="2197607"/>
            <a:ext cx="358139" cy="28193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715767" y="2197607"/>
            <a:ext cx="356616" cy="28193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2278126" y="2277998"/>
            <a:ext cx="753110" cy="133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8790" algn="l"/>
              </a:tabLst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800" b="1" spc="-5" dirty="0">
                <a:solidFill>
                  <a:srgbClr val="F8F8F8"/>
                </a:solidFill>
                <a:latin typeface="Arial"/>
                <a:cs typeface="Arial"/>
              </a:rPr>
              <a:t>000</a:t>
            </a:r>
            <a:r>
              <a:rPr sz="800" b="1" dirty="0">
                <a:solidFill>
                  <a:srgbClr val="F8F8F8"/>
                </a:solidFill>
                <a:latin typeface="Arial"/>
                <a:cs typeface="Arial"/>
              </a:rPr>
              <a:t>1	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800" b="1" spc="-5" dirty="0">
                <a:solidFill>
                  <a:srgbClr val="F8F8F8"/>
                </a:solidFill>
                <a:latin typeface="Arial"/>
                <a:cs typeface="Arial"/>
              </a:rPr>
              <a:t>0001</a:t>
            </a:r>
            <a:endParaRPr sz="80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3195827" y="2197607"/>
            <a:ext cx="358139" cy="28193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3225800" y="2277998"/>
            <a:ext cx="286385" cy="133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800" b="1" spc="-5" dirty="0">
                <a:solidFill>
                  <a:srgbClr val="F8F8F8"/>
                </a:solidFill>
                <a:latin typeface="Arial"/>
                <a:cs typeface="Arial"/>
              </a:rPr>
              <a:t>0001</a:t>
            </a:r>
            <a:endParaRPr sz="800">
              <a:latin typeface="Arial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3742944" y="2197607"/>
            <a:ext cx="358139" cy="28193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3773551" y="2277998"/>
            <a:ext cx="286385" cy="133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800" b="1" spc="-5" dirty="0">
                <a:solidFill>
                  <a:srgbClr val="F8F8F8"/>
                </a:solidFill>
                <a:latin typeface="Arial"/>
                <a:cs typeface="Arial"/>
              </a:rPr>
              <a:t>0001</a:t>
            </a:r>
            <a:endParaRPr sz="800"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238244" y="2197607"/>
            <a:ext cx="358139" cy="28193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4268851" y="2277998"/>
            <a:ext cx="286385" cy="133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800" b="1" spc="-5" dirty="0">
                <a:solidFill>
                  <a:srgbClr val="F8F8F8"/>
                </a:solidFill>
                <a:latin typeface="Arial"/>
                <a:cs typeface="Arial"/>
              </a:rPr>
              <a:t>0001</a:t>
            </a:r>
            <a:endParaRPr sz="800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133600" y="2502407"/>
            <a:ext cx="358139" cy="28193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043427" y="2502407"/>
            <a:ext cx="358139" cy="28193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3073400" y="2582798"/>
            <a:ext cx="286385" cy="133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800" b="1" spc="-5" dirty="0">
                <a:solidFill>
                  <a:srgbClr val="F8F8F8"/>
                </a:solidFill>
                <a:latin typeface="Arial"/>
                <a:cs typeface="Arial"/>
              </a:rPr>
              <a:t>0088</a:t>
            </a:r>
            <a:endParaRPr sz="800">
              <a:latin typeface="Arial"/>
              <a:cs typeface="Arial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4948428" y="2193035"/>
            <a:ext cx="640079" cy="28193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5030851" y="2266696"/>
            <a:ext cx="371475" cy="133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•  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8F8F8"/>
                </a:solidFill>
                <a:latin typeface="Arial"/>
                <a:cs typeface="Arial"/>
              </a:rPr>
              <a:t>0001</a:t>
            </a:r>
            <a:endParaRPr sz="800">
              <a:latin typeface="Arial"/>
              <a:cs typeface="Arial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472428" y="2193035"/>
            <a:ext cx="280416" cy="28193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777228" y="2193035"/>
            <a:ext cx="280416" cy="28193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082028" y="2193035"/>
            <a:ext cx="280416" cy="28193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386828" y="2193035"/>
            <a:ext cx="280416" cy="28193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691628" y="2193035"/>
            <a:ext cx="280416" cy="28193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299704" y="2193035"/>
            <a:ext cx="281940" cy="28193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991867" y="2807207"/>
            <a:ext cx="356616" cy="28193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586227" y="2497835"/>
            <a:ext cx="358139" cy="28193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2163826" y="2582798"/>
            <a:ext cx="738505" cy="133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64820" algn="l"/>
              </a:tabLst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800" b="1" spc="-5" dirty="0">
                <a:solidFill>
                  <a:srgbClr val="F8F8F8"/>
                </a:solidFill>
                <a:latin typeface="Arial"/>
                <a:cs typeface="Arial"/>
              </a:rPr>
              <a:t>008</a:t>
            </a:r>
            <a:r>
              <a:rPr sz="800" b="1" dirty="0">
                <a:solidFill>
                  <a:srgbClr val="F8F8F8"/>
                </a:solidFill>
                <a:latin typeface="Arial"/>
                <a:cs typeface="Arial"/>
              </a:rPr>
              <a:t>8	</a:t>
            </a:r>
            <a:r>
              <a:rPr sz="1200" spc="-15" baseline="3472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1200" b="1" spc="-7" baseline="3472" dirty="0">
                <a:solidFill>
                  <a:srgbClr val="F8F8F8"/>
                </a:solidFill>
                <a:latin typeface="Arial"/>
                <a:cs typeface="Arial"/>
              </a:rPr>
              <a:t>0088</a:t>
            </a:r>
            <a:endParaRPr sz="1200" baseline="3472">
              <a:latin typeface="Arial"/>
              <a:cs typeface="Arial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2433827" y="2802635"/>
            <a:ext cx="358139" cy="28193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>
            <a:off x="2020951" y="2887853"/>
            <a:ext cx="728980" cy="133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55295" algn="l"/>
              </a:tabLst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800" b="1" spc="-5" dirty="0">
                <a:solidFill>
                  <a:srgbClr val="F8F8F8"/>
                </a:solidFill>
                <a:latin typeface="Arial"/>
                <a:cs typeface="Arial"/>
              </a:rPr>
              <a:t>998</a:t>
            </a:r>
            <a:r>
              <a:rPr sz="800" b="1" dirty="0">
                <a:solidFill>
                  <a:srgbClr val="F8F8F8"/>
                </a:solidFill>
                <a:latin typeface="Arial"/>
                <a:cs typeface="Arial"/>
              </a:rPr>
              <a:t>8	</a:t>
            </a:r>
            <a:r>
              <a:rPr sz="1200" spc="-15" baseline="3472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1200" b="1" spc="-7" baseline="3472" dirty="0">
                <a:solidFill>
                  <a:srgbClr val="F8F8F8"/>
                </a:solidFill>
                <a:latin typeface="Arial"/>
                <a:cs typeface="Arial"/>
              </a:rPr>
              <a:t>0100</a:t>
            </a:r>
            <a:endParaRPr sz="1200" baseline="3472">
              <a:latin typeface="Arial"/>
              <a:cs typeface="Arial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2281427" y="3107435"/>
            <a:ext cx="358139" cy="28193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2311400" y="3187827"/>
            <a:ext cx="286385" cy="133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800" b="1" spc="-5" dirty="0">
                <a:solidFill>
                  <a:srgbClr val="F8F8F8"/>
                </a:solidFill>
                <a:latin typeface="Arial"/>
                <a:cs typeface="Arial"/>
              </a:rPr>
              <a:t>0101</a:t>
            </a:r>
            <a:endParaRPr sz="800">
              <a:latin typeface="Arial"/>
              <a:cs typeface="Arial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7996428" y="2193035"/>
            <a:ext cx="280416" cy="28193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920228" y="2497835"/>
            <a:ext cx="280416" cy="28193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7940420" y="2593975"/>
            <a:ext cx="252729" cy="118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700" b="1" spc="-10" dirty="0">
                <a:solidFill>
                  <a:srgbClr val="F8F8F8"/>
                </a:solidFill>
                <a:latin typeface="Arial"/>
                <a:cs typeface="Arial"/>
              </a:rPr>
              <a:t>0002</a:t>
            </a:r>
            <a:endParaRPr sz="700">
              <a:latin typeface="Arial"/>
              <a:cs typeface="Arial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7767828" y="2802635"/>
            <a:ext cx="280416" cy="28193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7788020" y="2898775"/>
            <a:ext cx="252729" cy="118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700" b="1" spc="-10" dirty="0">
                <a:solidFill>
                  <a:srgbClr val="F8F8F8"/>
                </a:solidFill>
                <a:latin typeface="Arial"/>
                <a:cs typeface="Arial"/>
              </a:rPr>
              <a:t>0003</a:t>
            </a:r>
            <a:endParaRPr sz="700">
              <a:latin typeface="Arial"/>
              <a:cs typeface="Arial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7615428" y="3107435"/>
            <a:ext cx="280416" cy="28193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 txBox="1"/>
          <p:nvPr/>
        </p:nvSpPr>
        <p:spPr>
          <a:xfrm>
            <a:off x="7635620" y="3203575"/>
            <a:ext cx="252729" cy="118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700" b="1" spc="-10" dirty="0">
                <a:solidFill>
                  <a:srgbClr val="F8F8F8"/>
                </a:solidFill>
                <a:latin typeface="Arial"/>
                <a:cs typeface="Arial"/>
              </a:rPr>
              <a:t>0004</a:t>
            </a:r>
            <a:endParaRPr sz="700">
              <a:latin typeface="Arial"/>
              <a:cs typeface="Arial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5862828" y="2193035"/>
            <a:ext cx="280415" cy="28193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786628" y="2497835"/>
            <a:ext cx="280415" cy="28193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 txBox="1"/>
          <p:nvPr/>
        </p:nvSpPr>
        <p:spPr>
          <a:xfrm>
            <a:off x="5807202" y="2593975"/>
            <a:ext cx="252729" cy="118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700" b="1" spc="-10" dirty="0">
                <a:solidFill>
                  <a:srgbClr val="F8F8F8"/>
                </a:solidFill>
                <a:latin typeface="Arial"/>
                <a:cs typeface="Arial"/>
              </a:rPr>
              <a:t>0088</a:t>
            </a:r>
            <a:endParaRPr sz="700">
              <a:latin typeface="Arial"/>
              <a:cs typeface="Arial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167628" y="2193035"/>
            <a:ext cx="280415" cy="28193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5883402" y="2289175"/>
            <a:ext cx="2690495" cy="118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700" b="1" spc="-10" dirty="0">
                <a:solidFill>
                  <a:srgbClr val="F8F8F8"/>
                </a:solidFill>
                <a:latin typeface="Arial"/>
                <a:cs typeface="Arial"/>
              </a:rPr>
              <a:t>000</a:t>
            </a:r>
            <a:r>
              <a:rPr sz="700" b="1" spc="-5" dirty="0">
                <a:solidFill>
                  <a:srgbClr val="F8F8F8"/>
                </a:solidFill>
                <a:latin typeface="Arial"/>
                <a:cs typeface="Arial"/>
              </a:rPr>
              <a:t>1</a:t>
            </a:r>
            <a:r>
              <a:rPr sz="700" b="1" dirty="0">
                <a:solidFill>
                  <a:srgbClr val="F8F8F8"/>
                </a:solidFill>
                <a:latin typeface="Arial"/>
                <a:cs typeface="Arial"/>
              </a:rPr>
              <a:t>  </a:t>
            </a:r>
            <a:r>
              <a:rPr sz="700" b="1" spc="2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700" b="1" spc="-10" dirty="0">
                <a:solidFill>
                  <a:srgbClr val="F8F8F8"/>
                </a:solidFill>
                <a:latin typeface="Arial"/>
                <a:cs typeface="Arial"/>
              </a:rPr>
              <a:t>000</a:t>
            </a:r>
            <a:r>
              <a:rPr sz="700" b="1" spc="-5" dirty="0">
                <a:solidFill>
                  <a:srgbClr val="F8F8F8"/>
                </a:solidFill>
                <a:latin typeface="Arial"/>
                <a:cs typeface="Arial"/>
              </a:rPr>
              <a:t>1</a:t>
            </a:r>
            <a:r>
              <a:rPr sz="700" b="1" dirty="0">
                <a:solidFill>
                  <a:srgbClr val="F8F8F8"/>
                </a:solidFill>
                <a:latin typeface="Arial"/>
                <a:cs typeface="Arial"/>
              </a:rPr>
              <a:t>  </a:t>
            </a:r>
            <a:r>
              <a:rPr sz="700" b="1" spc="2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700" b="1" spc="-10" dirty="0">
                <a:solidFill>
                  <a:srgbClr val="F8F8F8"/>
                </a:solidFill>
                <a:latin typeface="Arial"/>
                <a:cs typeface="Arial"/>
              </a:rPr>
              <a:t>000</a:t>
            </a:r>
            <a:r>
              <a:rPr sz="700" b="1" spc="-5" dirty="0">
                <a:solidFill>
                  <a:srgbClr val="F8F8F8"/>
                </a:solidFill>
                <a:latin typeface="Arial"/>
                <a:cs typeface="Arial"/>
              </a:rPr>
              <a:t>1</a:t>
            </a:r>
            <a:r>
              <a:rPr sz="700" b="1" dirty="0">
                <a:solidFill>
                  <a:srgbClr val="F8F8F8"/>
                </a:solidFill>
                <a:latin typeface="Arial"/>
                <a:cs typeface="Arial"/>
              </a:rPr>
              <a:t>  </a:t>
            </a:r>
            <a:r>
              <a:rPr sz="700" b="1" spc="2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700" b="1" spc="-10" dirty="0">
                <a:solidFill>
                  <a:srgbClr val="F8F8F8"/>
                </a:solidFill>
                <a:latin typeface="Arial"/>
                <a:cs typeface="Arial"/>
              </a:rPr>
              <a:t>000</a:t>
            </a:r>
            <a:r>
              <a:rPr sz="700" b="1" spc="-5" dirty="0">
                <a:solidFill>
                  <a:srgbClr val="F8F8F8"/>
                </a:solidFill>
                <a:latin typeface="Arial"/>
                <a:cs typeface="Arial"/>
              </a:rPr>
              <a:t>1</a:t>
            </a:r>
            <a:r>
              <a:rPr sz="700" b="1" dirty="0">
                <a:solidFill>
                  <a:srgbClr val="F8F8F8"/>
                </a:solidFill>
                <a:latin typeface="Arial"/>
                <a:cs typeface="Arial"/>
              </a:rPr>
              <a:t>  </a:t>
            </a:r>
            <a:r>
              <a:rPr sz="700" b="1" spc="2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700" b="1" spc="-10" dirty="0">
                <a:solidFill>
                  <a:srgbClr val="F8F8F8"/>
                </a:solidFill>
                <a:latin typeface="Arial"/>
                <a:cs typeface="Arial"/>
              </a:rPr>
              <a:t>000</a:t>
            </a:r>
            <a:r>
              <a:rPr sz="700" b="1" spc="-5" dirty="0">
                <a:solidFill>
                  <a:srgbClr val="F8F8F8"/>
                </a:solidFill>
                <a:latin typeface="Arial"/>
                <a:cs typeface="Arial"/>
              </a:rPr>
              <a:t>1</a:t>
            </a:r>
            <a:r>
              <a:rPr sz="700" b="1" dirty="0">
                <a:solidFill>
                  <a:srgbClr val="F8F8F8"/>
                </a:solidFill>
                <a:latin typeface="Arial"/>
                <a:cs typeface="Arial"/>
              </a:rPr>
              <a:t>  </a:t>
            </a:r>
            <a:r>
              <a:rPr sz="700" b="1" spc="2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700" b="1" spc="-10" dirty="0">
                <a:solidFill>
                  <a:srgbClr val="F8F8F8"/>
                </a:solidFill>
                <a:latin typeface="Arial"/>
                <a:cs typeface="Arial"/>
              </a:rPr>
              <a:t>009</a:t>
            </a:r>
            <a:r>
              <a:rPr sz="700" b="1" spc="-5" dirty="0">
                <a:solidFill>
                  <a:srgbClr val="F8F8F8"/>
                </a:solidFill>
                <a:latin typeface="Arial"/>
                <a:cs typeface="Arial"/>
              </a:rPr>
              <a:t>5</a:t>
            </a:r>
            <a:r>
              <a:rPr sz="700" b="1" dirty="0">
                <a:solidFill>
                  <a:srgbClr val="F8F8F8"/>
                </a:solidFill>
                <a:latin typeface="Arial"/>
                <a:cs typeface="Arial"/>
              </a:rPr>
              <a:t>  </a:t>
            </a:r>
            <a:r>
              <a:rPr sz="700" b="1" spc="2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700" b="1" spc="-10" dirty="0">
                <a:solidFill>
                  <a:srgbClr val="F8F8F8"/>
                </a:solidFill>
                <a:latin typeface="Arial"/>
                <a:cs typeface="Arial"/>
              </a:rPr>
              <a:t>000</a:t>
            </a:r>
            <a:r>
              <a:rPr sz="700" b="1" spc="-5" dirty="0">
                <a:solidFill>
                  <a:srgbClr val="F8F8F8"/>
                </a:solidFill>
                <a:latin typeface="Arial"/>
                <a:cs typeface="Arial"/>
              </a:rPr>
              <a:t>1</a:t>
            </a:r>
            <a:r>
              <a:rPr sz="700" b="1" dirty="0">
                <a:solidFill>
                  <a:srgbClr val="F8F8F8"/>
                </a:solidFill>
                <a:latin typeface="Arial"/>
                <a:cs typeface="Arial"/>
              </a:rPr>
              <a:t>  </a:t>
            </a:r>
            <a:r>
              <a:rPr sz="700" b="1" spc="2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700" b="1" spc="-10" dirty="0">
                <a:solidFill>
                  <a:srgbClr val="F8F8F8"/>
                </a:solidFill>
                <a:latin typeface="Arial"/>
                <a:cs typeface="Arial"/>
              </a:rPr>
              <a:t>000</a:t>
            </a:r>
            <a:r>
              <a:rPr sz="700" b="1" spc="-5" dirty="0">
                <a:solidFill>
                  <a:srgbClr val="F8F8F8"/>
                </a:solidFill>
                <a:latin typeface="Arial"/>
                <a:cs typeface="Arial"/>
              </a:rPr>
              <a:t>1</a:t>
            </a:r>
            <a:r>
              <a:rPr sz="700" b="1" dirty="0">
                <a:solidFill>
                  <a:srgbClr val="F8F8F8"/>
                </a:solidFill>
                <a:latin typeface="Arial"/>
                <a:cs typeface="Arial"/>
              </a:rPr>
              <a:t>  </a:t>
            </a:r>
            <a:r>
              <a:rPr sz="700" b="1" spc="2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700" b="1" spc="-10" dirty="0">
                <a:solidFill>
                  <a:srgbClr val="F8F8F8"/>
                </a:solidFill>
                <a:latin typeface="Arial"/>
                <a:cs typeface="Arial"/>
              </a:rPr>
              <a:t>0001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08076" y="3354323"/>
            <a:ext cx="8116824" cy="15636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642359" y="3640835"/>
            <a:ext cx="1476756" cy="119633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687823" y="3640835"/>
            <a:ext cx="3669791" cy="119633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 txBox="1"/>
          <p:nvPr/>
        </p:nvSpPr>
        <p:spPr>
          <a:xfrm>
            <a:off x="4278629" y="3763771"/>
            <a:ext cx="435609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200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822960" y="3640835"/>
            <a:ext cx="3267455" cy="119633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 txBox="1"/>
          <p:nvPr/>
        </p:nvSpPr>
        <p:spPr>
          <a:xfrm>
            <a:off x="1285747" y="3763771"/>
            <a:ext cx="278384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Purchase organization</a:t>
            </a:r>
            <a:r>
              <a:rPr sz="16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1000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039367" y="4073652"/>
            <a:ext cx="2650235" cy="66141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 txBox="1"/>
          <p:nvPr/>
        </p:nvSpPr>
        <p:spPr>
          <a:xfrm>
            <a:off x="1362836" y="4134484"/>
            <a:ext cx="1784350" cy="480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1400" b="1" dirty="0">
                <a:latin typeface="Arial"/>
                <a:cs typeface="Arial"/>
              </a:rPr>
              <a:t>P</a:t>
            </a:r>
            <a:r>
              <a:rPr sz="1400" b="1" spc="-10" dirty="0">
                <a:latin typeface="Arial"/>
                <a:cs typeface="Arial"/>
              </a:rPr>
              <a:t>u</a:t>
            </a:r>
            <a:r>
              <a:rPr sz="1400" b="1" dirty="0">
                <a:latin typeface="Arial"/>
                <a:cs typeface="Arial"/>
              </a:rPr>
              <a:t>rc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dirty="0">
                <a:latin typeface="Arial"/>
                <a:cs typeface="Arial"/>
              </a:rPr>
              <a:t>ase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g</a:t>
            </a:r>
            <a:r>
              <a:rPr sz="1400" b="1" dirty="0">
                <a:latin typeface="Arial"/>
                <a:cs typeface="Arial"/>
              </a:rPr>
              <a:t>r</a:t>
            </a:r>
            <a:r>
              <a:rPr sz="1400" b="1" spc="-10" dirty="0">
                <a:latin typeface="Arial"/>
                <a:cs typeface="Arial"/>
              </a:rPr>
              <a:t>ou</a:t>
            </a:r>
            <a:r>
              <a:rPr sz="1400" b="1" dirty="0">
                <a:latin typeface="Arial"/>
                <a:cs typeface="Arial"/>
              </a:rPr>
              <a:t>p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000</a:t>
            </a:r>
            <a:endParaRPr sz="1400">
              <a:latin typeface="Arial"/>
              <a:cs typeface="Arial"/>
            </a:endParaRPr>
          </a:p>
          <a:p>
            <a:pPr marL="615950" indent="-603250">
              <a:lnSpc>
                <a:spcPct val="100000"/>
              </a:lnSpc>
              <a:spcBef>
                <a:spcPts val="335"/>
              </a:spcBef>
              <a:buClr>
                <a:srgbClr val="FFFFFF"/>
              </a:buClr>
              <a:buFont typeface="Arial"/>
              <a:buChar char="•"/>
              <a:tabLst>
                <a:tab pos="616585" algn="l"/>
              </a:tabLst>
            </a:pPr>
            <a:r>
              <a:rPr sz="1400" b="1" spc="-10" dirty="0">
                <a:latin typeface="Arial"/>
                <a:cs typeface="Arial"/>
              </a:rPr>
              <a:t>Ch</a:t>
            </a:r>
            <a:r>
              <a:rPr sz="1400" b="1" dirty="0">
                <a:latin typeface="Arial"/>
                <a:cs typeface="Arial"/>
              </a:rPr>
              <a:t>ef</a:t>
            </a:r>
            <a:r>
              <a:rPr sz="1400" b="1" spc="-10" dirty="0">
                <a:latin typeface="Arial"/>
                <a:cs typeface="Arial"/>
              </a:rPr>
              <a:t> H</a:t>
            </a:r>
            <a:r>
              <a:rPr sz="1400" b="1" dirty="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3768852" y="4072128"/>
            <a:ext cx="1042415" cy="66294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893564" y="4072128"/>
            <a:ext cx="3093719" cy="66294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 txBox="1"/>
          <p:nvPr/>
        </p:nvSpPr>
        <p:spPr>
          <a:xfrm>
            <a:off x="5253354" y="4138803"/>
            <a:ext cx="8826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5987034" y="3763771"/>
            <a:ext cx="1111885" cy="599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• 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EKO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3000</a:t>
            </a:r>
            <a:endParaRPr sz="1600">
              <a:latin typeface="Arial"/>
              <a:cs typeface="Arial"/>
            </a:endParaRPr>
          </a:p>
          <a:p>
            <a:pPr marL="78740">
              <a:lnSpc>
                <a:spcPct val="100000"/>
              </a:lnSpc>
              <a:spcBef>
                <a:spcPts val="1030"/>
              </a:spcBef>
            </a:pP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K</a:t>
            </a:r>
            <a:r>
              <a:rPr sz="1400" b="1" dirty="0">
                <a:latin typeface="Arial"/>
                <a:cs typeface="Arial"/>
              </a:rPr>
              <a:t>G  003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5253354" y="4394834"/>
            <a:ext cx="2433320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1400" b="1" spc="-10" dirty="0">
                <a:latin typeface="Arial"/>
                <a:cs typeface="Arial"/>
              </a:rPr>
              <a:t>Co</a:t>
            </a:r>
            <a:r>
              <a:rPr sz="1400" b="1" dirty="0">
                <a:latin typeface="Arial"/>
                <a:cs typeface="Arial"/>
              </a:rPr>
              <a:t>m</a:t>
            </a:r>
            <a:r>
              <a:rPr sz="1400" b="1" spc="-10" dirty="0">
                <a:latin typeface="Arial"/>
                <a:cs typeface="Arial"/>
              </a:rPr>
              <a:t>pon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ts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&amp;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rc</a:t>
            </a:r>
            <a:r>
              <a:rPr sz="1400" b="1" spc="-50" dirty="0">
                <a:latin typeface="Arial"/>
                <a:cs typeface="Arial"/>
              </a:rPr>
              <a:t>y</a:t>
            </a:r>
            <a:r>
              <a:rPr sz="1400" b="1" dirty="0">
                <a:latin typeface="Arial"/>
                <a:cs typeface="Arial"/>
              </a:rPr>
              <a:t>cles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3864102" y="4082166"/>
            <a:ext cx="716280" cy="560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68275">
              <a:lnSpc>
                <a:spcPct val="93800"/>
              </a:lnSpc>
              <a:buFont typeface="Arial"/>
              <a:buChar char="•"/>
              <a:tabLst>
                <a:tab pos="232410" algn="l"/>
              </a:tabLst>
            </a:pP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1000" b="1" spc="-62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b="1" spc="-7" baseline="15625" dirty="0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001</a:t>
            </a:r>
            <a:endParaRPr sz="1000">
              <a:latin typeface="Arial"/>
              <a:cs typeface="Arial"/>
            </a:endParaRPr>
          </a:p>
          <a:p>
            <a:pPr marL="196850" indent="-18415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197485" algn="l"/>
              </a:tabLst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3222117" y="3400171"/>
            <a:ext cx="3570604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Central</a:t>
            </a:r>
            <a:r>
              <a:rPr sz="16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purchase</a:t>
            </a: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organi</a:t>
            </a:r>
            <a:r>
              <a:rPr sz="1600" b="1" spc="0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ation</a:t>
            </a:r>
            <a:r>
              <a:rPr sz="16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C100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3" name="Τίτλος 12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Γεφύρωμα στο Πληροφοριακό χάσμα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85586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4697476" y="2130524"/>
            <a:ext cx="4268724" cy="3314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4787" y="2321024"/>
            <a:ext cx="4416425" cy="2987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smtClean="0"/>
              <a:t>Ενοποίηση Πληροφοριακών Συστημάτων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30493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667918" y="1581911"/>
            <a:ext cx="7883525" cy="4473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lang="el-GR" sz="2200" spc="-10" dirty="0" smtClean="0">
                <a:latin typeface="Calibri"/>
                <a:cs typeface="Calibri"/>
              </a:rPr>
              <a:t>Πληθώρα εμπορικών λογισμικών πακέτων </a:t>
            </a:r>
            <a:r>
              <a:rPr sz="2200" dirty="0" smtClean="0">
                <a:latin typeface="Calibri"/>
                <a:cs typeface="Calibri"/>
              </a:rPr>
              <a:t>E</a:t>
            </a:r>
            <a:r>
              <a:rPr sz="2200" spc="-10" dirty="0" smtClean="0">
                <a:latin typeface="Calibri"/>
                <a:cs typeface="Calibri"/>
              </a:rPr>
              <a:t>R</a:t>
            </a:r>
            <a:r>
              <a:rPr sz="2200" dirty="0" smtClean="0">
                <a:latin typeface="Calibri"/>
                <a:cs typeface="Calibri"/>
              </a:rPr>
              <a:t>P</a:t>
            </a:r>
            <a:endParaRPr sz="2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Char char="•"/>
              <a:tabLst>
                <a:tab pos="355600" algn="l"/>
              </a:tabLst>
            </a:pPr>
            <a:r>
              <a:rPr lang="el-GR" sz="2200" dirty="0" smtClean="0">
                <a:latin typeface="Calibri"/>
                <a:cs typeface="Calibri"/>
              </a:rPr>
              <a:t>Μεγαλύτεροι προμηθευτές</a:t>
            </a:r>
            <a:r>
              <a:rPr sz="2200" spc="-110" dirty="0" smtClean="0">
                <a:latin typeface="Calibri"/>
                <a:cs typeface="Calibri"/>
              </a:rPr>
              <a:t>:</a:t>
            </a:r>
            <a:endParaRPr sz="22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405"/>
              </a:spcBef>
              <a:buChar char="–"/>
              <a:tabLst>
                <a:tab pos="756920" algn="l"/>
              </a:tabLst>
            </a:pPr>
            <a:r>
              <a:rPr lang="el-GR" sz="2200" spc="5" dirty="0" smtClean="0">
                <a:latin typeface="Calibri"/>
                <a:cs typeface="Calibri"/>
              </a:rPr>
              <a:t>η</a:t>
            </a:r>
            <a:r>
              <a:rPr sz="2200" spc="5" dirty="0" smtClean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SAP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AG </a:t>
            </a:r>
            <a:r>
              <a:rPr sz="2200" spc="-15" dirty="0">
                <a:latin typeface="Calibri"/>
                <a:cs typeface="Calibri"/>
              </a:rPr>
              <a:t>(</a:t>
            </a:r>
            <a:r>
              <a:rPr sz="2200" spc="-5" dirty="0">
                <a:latin typeface="Calibri"/>
                <a:cs typeface="Calibri"/>
              </a:rPr>
              <a:t>w</a:t>
            </a:r>
            <a:r>
              <a:rPr sz="2200" spc="-15" dirty="0">
                <a:latin typeface="Calibri"/>
                <a:cs typeface="Calibri"/>
              </a:rPr>
              <a:t>w</a:t>
            </a:r>
            <a:r>
              <a:rPr sz="2200" spc="-5" dirty="0">
                <a:latin typeface="Calibri"/>
                <a:cs typeface="Calibri"/>
              </a:rPr>
              <a:t>w.sap</a:t>
            </a:r>
            <a:r>
              <a:rPr sz="2200" dirty="0">
                <a:latin typeface="Calibri"/>
                <a:cs typeface="Calibri"/>
              </a:rPr>
              <a:t>.</a:t>
            </a:r>
            <a:r>
              <a:rPr sz="2200" spc="-5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10" dirty="0">
                <a:latin typeface="Calibri"/>
                <a:cs typeface="Calibri"/>
              </a:rPr>
              <a:t>m</a:t>
            </a:r>
            <a:r>
              <a:rPr sz="2200" spc="-5" dirty="0">
                <a:latin typeface="Calibri"/>
                <a:cs typeface="Calibri"/>
              </a:rPr>
              <a:t>)</a:t>
            </a:r>
            <a:r>
              <a:rPr sz="2200" spc="4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με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τα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/</a:t>
            </a:r>
            <a:r>
              <a:rPr sz="2200" spc="-5" dirty="0">
                <a:latin typeface="Calibri"/>
                <a:cs typeface="Calibri"/>
              </a:rPr>
              <a:t>2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κα</a:t>
            </a:r>
            <a:r>
              <a:rPr sz="2200" spc="-5" dirty="0">
                <a:latin typeface="Calibri"/>
                <a:cs typeface="Calibri"/>
              </a:rPr>
              <a:t>ι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/</a:t>
            </a:r>
            <a:r>
              <a:rPr sz="2200" spc="-5" dirty="0">
                <a:latin typeface="Calibri"/>
                <a:cs typeface="Calibri"/>
              </a:rPr>
              <a:t>3</a:t>
            </a:r>
            <a:endParaRPr sz="22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380"/>
              </a:spcBef>
              <a:buChar char="–"/>
              <a:tabLst>
                <a:tab pos="756920" algn="l"/>
              </a:tabLst>
            </a:pPr>
            <a:r>
              <a:rPr lang="el-GR" sz="2200" spc="5" dirty="0" smtClean="0">
                <a:latin typeface="Calibri"/>
                <a:cs typeface="Calibri"/>
              </a:rPr>
              <a:t>η</a:t>
            </a:r>
            <a:r>
              <a:rPr sz="2200" spc="5" dirty="0" smtClean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Or</a:t>
            </a:r>
            <a:r>
              <a:rPr sz="2200" spc="-5" dirty="0">
                <a:latin typeface="Calibri"/>
                <a:cs typeface="Calibri"/>
              </a:rPr>
              <a:t>acle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(w</a:t>
            </a:r>
            <a:r>
              <a:rPr sz="2200" spc="-15" dirty="0">
                <a:latin typeface="Calibri"/>
                <a:cs typeface="Calibri"/>
              </a:rPr>
              <a:t>w</a:t>
            </a:r>
            <a:r>
              <a:rPr sz="2200" spc="-5" dirty="0">
                <a:latin typeface="Calibri"/>
                <a:cs typeface="Calibri"/>
              </a:rPr>
              <a:t>w.oracle.com)</a:t>
            </a:r>
            <a:endParaRPr sz="22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384"/>
              </a:spcBef>
              <a:buChar char="–"/>
              <a:tabLst>
                <a:tab pos="756920" algn="l"/>
              </a:tabLst>
            </a:pPr>
            <a:r>
              <a:rPr lang="el-GR" sz="2200" spc="5" dirty="0" smtClean="0">
                <a:latin typeface="Calibri"/>
                <a:cs typeface="Calibri"/>
              </a:rPr>
              <a:t>η</a:t>
            </a:r>
            <a:r>
              <a:rPr sz="2200" spc="5" dirty="0" smtClean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J</a:t>
            </a:r>
            <a:r>
              <a:rPr sz="2200" spc="-5" dirty="0">
                <a:latin typeface="Calibri"/>
                <a:cs typeface="Calibri"/>
              </a:rPr>
              <a:t>.D.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Edwa</a:t>
            </a:r>
            <a:r>
              <a:rPr sz="2200" spc="-10" dirty="0">
                <a:latin typeface="Calibri"/>
                <a:cs typeface="Calibri"/>
              </a:rPr>
              <a:t>r</a:t>
            </a:r>
            <a:r>
              <a:rPr sz="2200" spc="-5" dirty="0">
                <a:latin typeface="Calibri"/>
                <a:cs typeface="Calibri"/>
              </a:rPr>
              <a:t>ds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(w</a:t>
            </a:r>
            <a:r>
              <a:rPr sz="2200" spc="-15" dirty="0">
                <a:latin typeface="Calibri"/>
                <a:cs typeface="Calibri"/>
              </a:rPr>
              <a:t>w</a:t>
            </a:r>
            <a:r>
              <a:rPr sz="2200" spc="-5" dirty="0">
                <a:latin typeface="Calibri"/>
                <a:cs typeface="Calibri"/>
              </a:rPr>
              <a:t>w.</a:t>
            </a:r>
            <a:r>
              <a:rPr sz="2200" dirty="0">
                <a:latin typeface="Calibri"/>
                <a:cs typeface="Calibri"/>
              </a:rPr>
              <a:t>j</a:t>
            </a:r>
            <a:r>
              <a:rPr sz="2200" spc="-5" dirty="0">
                <a:latin typeface="Calibri"/>
                <a:cs typeface="Calibri"/>
              </a:rPr>
              <a:t>dedwards.co</a:t>
            </a:r>
            <a:r>
              <a:rPr sz="2200" spc="-15" dirty="0">
                <a:latin typeface="Calibri"/>
                <a:cs typeface="Calibri"/>
              </a:rPr>
              <a:t>m</a:t>
            </a:r>
            <a:r>
              <a:rPr sz="2200" spc="-5" dirty="0">
                <a:latin typeface="Calibri"/>
                <a:cs typeface="Calibri"/>
              </a:rPr>
              <a:t>)</a:t>
            </a:r>
            <a:r>
              <a:rPr sz="2200" spc="5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με </a:t>
            </a:r>
            <a:r>
              <a:rPr sz="2200" dirty="0">
                <a:latin typeface="Calibri"/>
                <a:cs typeface="Calibri"/>
              </a:rPr>
              <a:t>τ</a:t>
            </a:r>
            <a:r>
              <a:rPr sz="2200" spc="-5" dirty="0">
                <a:latin typeface="Calibri"/>
                <a:cs typeface="Calibri"/>
              </a:rPr>
              <a:t>ο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One</a:t>
            </a:r>
            <a:r>
              <a:rPr sz="2200" spc="-15" dirty="0">
                <a:latin typeface="Calibri"/>
                <a:cs typeface="Calibri"/>
              </a:rPr>
              <a:t>W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15" dirty="0">
                <a:latin typeface="Calibri"/>
                <a:cs typeface="Calibri"/>
              </a:rPr>
              <a:t>r</a:t>
            </a:r>
            <a:r>
              <a:rPr sz="2200" spc="-5" dirty="0">
                <a:latin typeface="Calibri"/>
                <a:cs typeface="Calibri"/>
              </a:rPr>
              <a:t>ld</a:t>
            </a:r>
            <a:endParaRPr sz="22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384"/>
              </a:spcBef>
              <a:buChar char="–"/>
              <a:tabLst>
                <a:tab pos="756920" algn="l"/>
              </a:tabLst>
            </a:pPr>
            <a:r>
              <a:rPr lang="el-GR" sz="2200" spc="5" dirty="0" smtClean="0">
                <a:latin typeface="Calibri"/>
                <a:cs typeface="Calibri"/>
              </a:rPr>
              <a:t>η</a:t>
            </a:r>
            <a:r>
              <a:rPr sz="2200" spc="5" dirty="0" smtClean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Baan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(w</a:t>
            </a:r>
            <a:r>
              <a:rPr sz="2200" spc="-5" dirty="0">
                <a:latin typeface="Calibri"/>
                <a:cs typeface="Calibri"/>
              </a:rPr>
              <a:t>ww.baa</a:t>
            </a:r>
            <a:r>
              <a:rPr sz="2200" spc="-10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.</a:t>
            </a:r>
            <a:r>
              <a:rPr sz="2200" spc="-5" dirty="0">
                <a:latin typeface="Calibri"/>
                <a:cs typeface="Calibri"/>
              </a:rPr>
              <a:t>co</a:t>
            </a:r>
            <a:r>
              <a:rPr sz="2200" spc="-15" dirty="0">
                <a:latin typeface="Calibri"/>
                <a:cs typeface="Calibri"/>
              </a:rPr>
              <a:t>m</a:t>
            </a:r>
            <a:r>
              <a:rPr sz="2200" spc="-5" dirty="0">
                <a:latin typeface="Calibri"/>
                <a:cs typeface="Calibri"/>
              </a:rPr>
              <a:t>)</a:t>
            </a:r>
            <a:endParaRPr sz="22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380"/>
              </a:spcBef>
              <a:buChar char="–"/>
              <a:tabLst>
                <a:tab pos="756920" algn="l"/>
              </a:tabLst>
            </a:pPr>
            <a:r>
              <a:rPr lang="el-GR" sz="2200" spc="5" dirty="0" smtClean="0">
                <a:latin typeface="Calibri"/>
                <a:cs typeface="Calibri"/>
              </a:rPr>
              <a:t>η</a:t>
            </a:r>
            <a:r>
              <a:rPr sz="2200" spc="5" dirty="0" smtClean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M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5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r</a:t>
            </a:r>
            <a:r>
              <a:rPr sz="2200" spc="-5" dirty="0">
                <a:latin typeface="Calibri"/>
                <a:cs typeface="Calibri"/>
              </a:rPr>
              <a:t>osoft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Business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Solut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5" dirty="0">
                <a:latin typeface="Calibri"/>
                <a:cs typeface="Calibri"/>
              </a:rPr>
              <a:t>ons </a:t>
            </a:r>
            <a:r>
              <a:rPr lang="el-GR" sz="2200" spc="-5" dirty="0" smtClean="0">
                <a:latin typeface="Calibri"/>
                <a:cs typeface="Calibri"/>
              </a:rPr>
              <a:t>με</a:t>
            </a:r>
            <a:r>
              <a:rPr sz="2200" spc="-5" dirty="0" smtClean="0">
                <a:latin typeface="Calibri"/>
                <a:cs typeface="Calibri"/>
              </a:rPr>
              <a:t> </a:t>
            </a:r>
            <a:r>
              <a:rPr sz="2200" dirty="0" smtClean="0">
                <a:latin typeface="Calibri"/>
                <a:cs typeface="Calibri"/>
              </a:rPr>
              <a:t>τ</a:t>
            </a:r>
            <a:r>
              <a:rPr lang="el-GR" sz="2200" dirty="0" smtClean="0">
                <a:latin typeface="Calibri"/>
                <a:cs typeface="Calibri"/>
              </a:rPr>
              <a:t>η</a:t>
            </a:r>
            <a:r>
              <a:rPr sz="2200" spc="-5" dirty="0" smtClean="0">
                <a:latin typeface="Calibri"/>
                <a:cs typeface="Calibri"/>
              </a:rPr>
              <a:t>ν </a:t>
            </a:r>
            <a:r>
              <a:rPr lang="el-GR" sz="2200" spc="-5" dirty="0" smtClean="0">
                <a:latin typeface="Calibri"/>
                <a:cs typeface="Calibri"/>
              </a:rPr>
              <a:t>εφαρμογή</a:t>
            </a:r>
            <a:r>
              <a:rPr sz="2200" spc="40" dirty="0" smtClean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Nav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5" dirty="0">
                <a:latin typeface="Calibri"/>
                <a:cs typeface="Calibri"/>
              </a:rPr>
              <a:t>-Atta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5" dirty="0">
                <a:latin typeface="Calibri"/>
                <a:cs typeface="Calibri"/>
              </a:rPr>
              <a:t>n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(w</a:t>
            </a:r>
            <a:r>
              <a:rPr sz="2200" spc="-15" dirty="0">
                <a:latin typeface="Calibri"/>
                <a:cs typeface="Calibri"/>
              </a:rPr>
              <a:t>w</a:t>
            </a:r>
            <a:r>
              <a:rPr sz="2200" spc="-5" dirty="0">
                <a:latin typeface="Calibri"/>
                <a:cs typeface="Calibri"/>
              </a:rPr>
              <a:t>w.nav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10" dirty="0">
                <a:latin typeface="Calibri"/>
                <a:cs typeface="Calibri"/>
              </a:rPr>
              <a:t>on</a:t>
            </a:r>
            <a:r>
              <a:rPr sz="2200" spc="-5" dirty="0">
                <a:latin typeface="Calibri"/>
                <a:cs typeface="Calibri"/>
              </a:rPr>
              <a:t>.co</a:t>
            </a:r>
            <a:r>
              <a:rPr sz="2200" spc="-15" dirty="0">
                <a:latin typeface="Calibri"/>
                <a:cs typeface="Calibri"/>
              </a:rPr>
              <a:t>m</a:t>
            </a:r>
            <a:r>
              <a:rPr sz="2200" spc="-10" dirty="0">
                <a:latin typeface="Calibri"/>
                <a:cs typeface="Calibri"/>
              </a:rPr>
              <a:t>).</a:t>
            </a:r>
            <a:endParaRPr sz="2200" dirty="0">
              <a:latin typeface="Calibri"/>
              <a:cs typeface="Calibri"/>
            </a:endParaRPr>
          </a:p>
          <a:p>
            <a:pPr marL="355600" marR="157480" indent="-342900">
              <a:lnSpc>
                <a:spcPct val="100000"/>
              </a:lnSpc>
              <a:spcBef>
                <a:spcPts val="414"/>
              </a:spcBef>
              <a:buChar char="•"/>
              <a:tabLst>
                <a:tab pos="355600" algn="l"/>
              </a:tabLst>
            </a:pPr>
            <a:r>
              <a:rPr lang="el-GR" sz="2200" spc="-10" dirty="0" smtClean="0">
                <a:latin typeface="Calibri"/>
                <a:cs typeface="Calibri"/>
              </a:rPr>
              <a:t>Πολλές από τις διαδικασίες που καλύπτει ένα πακέτο </a:t>
            </a:r>
            <a:r>
              <a:rPr lang="en-US" sz="2200" spc="-10" dirty="0" smtClean="0">
                <a:latin typeface="Calibri"/>
                <a:cs typeface="Calibri"/>
              </a:rPr>
              <a:t>ERP </a:t>
            </a:r>
            <a:r>
              <a:rPr lang="el-GR" sz="2200" spc="-10" dirty="0" smtClean="0">
                <a:latin typeface="Calibri"/>
                <a:cs typeface="Calibri"/>
              </a:rPr>
              <a:t>είναι κοινές σε κάθε εταιρία</a:t>
            </a:r>
            <a:endParaRPr sz="22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400"/>
              </a:spcBef>
              <a:buChar char="–"/>
              <a:tabLst>
                <a:tab pos="756920" algn="l"/>
              </a:tabLst>
            </a:pPr>
            <a:r>
              <a:rPr lang="el-GR" sz="2200" spc="-5" dirty="0" smtClean="0">
                <a:latin typeface="Calibri"/>
                <a:cs typeface="Calibri"/>
              </a:rPr>
              <a:t>Δυνατότητα παραμετροποίησης για τις ανάγκες της κάθε εταιρίας.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Λογισμικά πακέτα </a:t>
            </a:r>
            <a:r>
              <a:rPr lang="en-US" dirty="0" smtClean="0"/>
              <a:t>ERP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10955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30623"/>
          </a:xfrm>
        </p:spPr>
        <p:txBody>
          <a:bodyPr>
            <a:normAutofit fontScale="90000"/>
          </a:bodyPr>
          <a:lstStyle/>
          <a:p>
            <a:pPr algn="l"/>
            <a:r>
              <a:rPr lang="el-GR" spc="-5" dirty="0" smtClean="0">
                <a:cs typeface="Calibri"/>
              </a:rPr>
              <a:t>Σενάριο εφαρμογής στη διαχείριση εφοδιαστικής αλυσίδας</a:t>
            </a:r>
            <a:endParaRPr lang="en-US" dirty="0"/>
          </a:p>
        </p:txBody>
      </p:sp>
      <p:sp>
        <p:nvSpPr>
          <p:cNvPr id="6" name="Θέση κειμένου 5"/>
          <p:cNvSpPr txBox="1">
            <a:spLocks/>
          </p:cNvSpPr>
          <p:nvPr/>
        </p:nvSpPr>
        <p:spPr>
          <a:xfrm>
            <a:off x="683568" y="4305077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2400" b="1" dirty="0" smtClean="0"/>
              <a:t>Μάθημα: </a:t>
            </a:r>
            <a:r>
              <a:rPr lang="el-GR" sz="2400" dirty="0"/>
              <a:t>Καινοτομία και </a:t>
            </a:r>
            <a:r>
              <a:rPr lang="el-GR" sz="2400" dirty="0" smtClean="0"/>
              <a:t>Επιχειρηματικότητα</a:t>
            </a:r>
          </a:p>
          <a:p>
            <a:pPr algn="l"/>
            <a:r>
              <a:rPr lang="el-GR" sz="2400" b="1" dirty="0" smtClean="0"/>
              <a:t>Ενότητα </a:t>
            </a:r>
            <a:r>
              <a:rPr lang="en-US" sz="2400" b="1" dirty="0" smtClean="0"/>
              <a:t># </a:t>
            </a:r>
            <a:r>
              <a:rPr lang="el-GR" sz="2400" b="1" dirty="0" smtClean="0"/>
              <a:t>6:</a:t>
            </a:r>
            <a:r>
              <a:rPr lang="en-US" sz="2400" b="1" dirty="0" smtClean="0"/>
              <a:t> </a:t>
            </a:r>
            <a:r>
              <a:rPr lang="el-GR" sz="2400" dirty="0"/>
              <a:t>Πληροφοριακά Συστήματα και Διαχείριση Εφοδιαστικής Αλυσίδας</a:t>
            </a:r>
          </a:p>
          <a:p>
            <a:pPr algn="l"/>
            <a:r>
              <a:rPr lang="el-GR" sz="2400" b="1" dirty="0" smtClean="0"/>
              <a:t>Διδάσκων: </a:t>
            </a:r>
            <a:r>
              <a:rPr lang="el-GR" sz="2400" spc="-5" dirty="0">
                <a:cs typeface="Calibri"/>
              </a:rPr>
              <a:t>Θεόδωρος Αποστολόπουλος</a:t>
            </a:r>
            <a:endParaRPr lang="en-US" sz="2400" spc="-5" dirty="0" smtClean="0">
              <a:cs typeface="Calibri"/>
            </a:endParaRPr>
          </a:p>
          <a:p>
            <a:pPr algn="l"/>
            <a:r>
              <a:rPr lang="el-GR" sz="2400" b="1" dirty="0" smtClean="0"/>
              <a:t>Τμήμα: </a:t>
            </a:r>
            <a:r>
              <a:rPr lang="el-GR" sz="2400" dirty="0"/>
              <a:t>Μεταπτυχιακό Πρόγραμμα </a:t>
            </a:r>
            <a:r>
              <a:rPr lang="el-GR" sz="2400" dirty="0" smtClean="0"/>
              <a:t>Σπουδών Πληροφορικής</a:t>
            </a:r>
            <a:endParaRPr lang="el-GR" sz="2400" b="1" dirty="0"/>
          </a:p>
          <a:p>
            <a:pPr algn="l"/>
            <a:endParaRPr lang="el-GR" sz="2400" dirty="0" smtClean="0"/>
          </a:p>
          <a:p>
            <a:pPr algn="l"/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80331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377825" y="4502213"/>
            <a:ext cx="1336675" cy="7221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91426" y="1436687"/>
            <a:ext cx="1539875" cy="684530"/>
          </a:xfrm>
          <a:custGeom>
            <a:avLst/>
            <a:gdLst/>
            <a:ahLst/>
            <a:cxnLst/>
            <a:rect l="l" t="t" r="r" b="b"/>
            <a:pathLst>
              <a:path w="1539875" h="684530">
                <a:moveTo>
                  <a:pt x="0" y="684212"/>
                </a:moveTo>
                <a:lnTo>
                  <a:pt x="1539875" y="684212"/>
                </a:lnTo>
                <a:lnTo>
                  <a:pt x="1539875" y="0"/>
                </a:lnTo>
                <a:lnTo>
                  <a:pt x="0" y="0"/>
                </a:lnTo>
                <a:lnTo>
                  <a:pt x="0" y="684212"/>
                </a:lnTo>
                <a:close/>
              </a:path>
            </a:pathLst>
          </a:custGeom>
          <a:ln w="12700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12176" y="1662176"/>
            <a:ext cx="463550" cy="266700"/>
          </a:xfrm>
          <a:custGeom>
            <a:avLst/>
            <a:gdLst/>
            <a:ahLst/>
            <a:cxnLst/>
            <a:rect l="l" t="t" r="r" b="b"/>
            <a:pathLst>
              <a:path w="463550" h="266700">
                <a:moveTo>
                  <a:pt x="0" y="0"/>
                </a:moveTo>
                <a:lnTo>
                  <a:pt x="0" y="266700"/>
                </a:lnTo>
                <a:lnTo>
                  <a:pt x="463550" y="266700"/>
                </a:lnTo>
              </a:path>
            </a:pathLst>
          </a:custGeom>
          <a:ln w="25400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97825" y="1649476"/>
            <a:ext cx="465455" cy="266700"/>
          </a:xfrm>
          <a:custGeom>
            <a:avLst/>
            <a:gdLst/>
            <a:ahLst/>
            <a:cxnLst/>
            <a:rect l="l" t="t" r="r" b="b"/>
            <a:pathLst>
              <a:path w="465454" h="266700">
                <a:moveTo>
                  <a:pt x="0" y="0"/>
                </a:moveTo>
                <a:lnTo>
                  <a:pt x="0" y="266700"/>
                </a:lnTo>
                <a:lnTo>
                  <a:pt x="465200" y="26670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482076" y="1900301"/>
            <a:ext cx="73025" cy="53975"/>
          </a:xfrm>
          <a:custGeom>
            <a:avLst/>
            <a:gdLst/>
            <a:ahLst/>
            <a:cxnLst/>
            <a:rect l="l" t="t" r="r" b="b"/>
            <a:pathLst>
              <a:path w="73025" h="53975">
                <a:moveTo>
                  <a:pt x="0" y="0"/>
                </a:moveTo>
                <a:lnTo>
                  <a:pt x="0" y="53975"/>
                </a:lnTo>
                <a:lnTo>
                  <a:pt x="73025" y="28575"/>
                </a:lnTo>
                <a:lnTo>
                  <a:pt x="0" y="0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469376" y="1887601"/>
            <a:ext cx="73025" cy="53975"/>
          </a:xfrm>
          <a:custGeom>
            <a:avLst/>
            <a:gdLst/>
            <a:ahLst/>
            <a:cxnLst/>
            <a:rect l="l" t="t" r="r" b="b"/>
            <a:pathLst>
              <a:path w="73025" h="53975">
                <a:moveTo>
                  <a:pt x="0" y="0"/>
                </a:moveTo>
                <a:lnTo>
                  <a:pt x="0" y="53975"/>
                </a:lnTo>
                <a:lnTo>
                  <a:pt x="73025" y="2857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469376" y="1887601"/>
            <a:ext cx="73025" cy="53975"/>
          </a:xfrm>
          <a:custGeom>
            <a:avLst/>
            <a:gdLst/>
            <a:ahLst/>
            <a:cxnLst/>
            <a:rect l="l" t="t" r="r" b="b"/>
            <a:pathLst>
              <a:path w="73025" h="53975">
                <a:moveTo>
                  <a:pt x="73025" y="28575"/>
                </a:moveTo>
                <a:lnTo>
                  <a:pt x="0" y="0"/>
                </a:lnTo>
                <a:lnTo>
                  <a:pt x="0" y="53975"/>
                </a:lnTo>
                <a:lnTo>
                  <a:pt x="73025" y="2857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96000" y="2124075"/>
            <a:ext cx="28575" cy="168275"/>
          </a:xfrm>
          <a:custGeom>
            <a:avLst/>
            <a:gdLst/>
            <a:ahLst/>
            <a:cxnLst/>
            <a:rect l="l" t="t" r="r" b="b"/>
            <a:pathLst>
              <a:path w="28575" h="168275">
                <a:moveTo>
                  <a:pt x="28575" y="0"/>
                </a:moveTo>
                <a:lnTo>
                  <a:pt x="15875" y="6350"/>
                </a:lnTo>
                <a:lnTo>
                  <a:pt x="6350" y="22225"/>
                </a:lnTo>
                <a:lnTo>
                  <a:pt x="0" y="50800"/>
                </a:lnTo>
                <a:lnTo>
                  <a:pt x="0" y="82550"/>
                </a:lnTo>
                <a:lnTo>
                  <a:pt x="9525" y="142875"/>
                </a:lnTo>
                <a:lnTo>
                  <a:pt x="28575" y="168275"/>
                </a:lnTo>
                <a:lnTo>
                  <a:pt x="28575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118225" y="1789176"/>
            <a:ext cx="1190625" cy="732155"/>
          </a:xfrm>
          <a:custGeom>
            <a:avLst/>
            <a:gdLst/>
            <a:ahLst/>
            <a:cxnLst/>
            <a:rect l="l" t="t" r="r" b="b"/>
            <a:pathLst>
              <a:path w="1190625" h="732155">
                <a:moveTo>
                  <a:pt x="633349" y="0"/>
                </a:moveTo>
                <a:lnTo>
                  <a:pt x="0" y="334899"/>
                </a:lnTo>
                <a:lnTo>
                  <a:pt x="0" y="499999"/>
                </a:lnTo>
                <a:lnTo>
                  <a:pt x="560324" y="731774"/>
                </a:lnTo>
                <a:lnTo>
                  <a:pt x="1190625" y="258699"/>
                </a:lnTo>
                <a:lnTo>
                  <a:pt x="1190625" y="245999"/>
                </a:lnTo>
                <a:lnTo>
                  <a:pt x="1162050" y="239649"/>
                </a:lnTo>
                <a:lnTo>
                  <a:pt x="1162050" y="139573"/>
                </a:lnTo>
                <a:lnTo>
                  <a:pt x="1181100" y="123825"/>
                </a:lnTo>
                <a:lnTo>
                  <a:pt x="1181100" y="111125"/>
                </a:lnTo>
                <a:lnTo>
                  <a:pt x="633349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121400" y="1916176"/>
            <a:ext cx="1187450" cy="592455"/>
          </a:xfrm>
          <a:custGeom>
            <a:avLst/>
            <a:gdLst/>
            <a:ahLst/>
            <a:cxnLst/>
            <a:rect l="l" t="t" r="r" b="b"/>
            <a:pathLst>
              <a:path w="1187450" h="592455">
                <a:moveTo>
                  <a:pt x="636524" y="0"/>
                </a:moveTo>
                <a:lnTo>
                  <a:pt x="0" y="363474"/>
                </a:lnTo>
                <a:lnTo>
                  <a:pt x="557149" y="592074"/>
                </a:lnTo>
                <a:lnTo>
                  <a:pt x="1187450" y="118999"/>
                </a:lnTo>
                <a:lnTo>
                  <a:pt x="636524" y="0"/>
                </a:lnTo>
                <a:close/>
              </a:path>
            </a:pathLst>
          </a:custGeom>
          <a:solidFill>
            <a:srgbClr val="A1C1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675501" y="1922526"/>
            <a:ext cx="601980" cy="567055"/>
          </a:xfrm>
          <a:custGeom>
            <a:avLst/>
            <a:gdLst/>
            <a:ahLst/>
            <a:cxnLst/>
            <a:rect l="l" t="t" r="r" b="b"/>
            <a:pathLst>
              <a:path w="601979" h="567055">
                <a:moveTo>
                  <a:pt x="601599" y="0"/>
                </a:moveTo>
                <a:lnTo>
                  <a:pt x="0" y="436499"/>
                </a:lnTo>
                <a:lnTo>
                  <a:pt x="0" y="566674"/>
                </a:lnTo>
                <a:lnTo>
                  <a:pt x="601599" y="118999"/>
                </a:lnTo>
                <a:lnTo>
                  <a:pt x="601599" y="0"/>
                </a:lnTo>
                <a:close/>
              </a:path>
            </a:pathLst>
          </a:custGeom>
          <a:solidFill>
            <a:srgbClr val="EEEE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134100" y="2139950"/>
            <a:ext cx="538480" cy="349250"/>
          </a:xfrm>
          <a:custGeom>
            <a:avLst/>
            <a:gdLst/>
            <a:ahLst/>
            <a:cxnLst/>
            <a:rect l="l" t="t" r="r" b="b"/>
            <a:pathLst>
              <a:path w="538479" h="349250">
                <a:moveTo>
                  <a:pt x="0" y="0"/>
                </a:moveTo>
                <a:lnTo>
                  <a:pt x="0" y="133350"/>
                </a:lnTo>
                <a:lnTo>
                  <a:pt x="538226" y="349250"/>
                </a:lnTo>
                <a:lnTo>
                  <a:pt x="538226" y="219075"/>
                </a:lnTo>
                <a:lnTo>
                  <a:pt x="0" y="0"/>
                </a:lnTo>
                <a:close/>
              </a:path>
            </a:pathLst>
          </a:custGeom>
          <a:solidFill>
            <a:srgbClr val="D4D3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124575" y="2127250"/>
            <a:ext cx="548005" cy="231775"/>
          </a:xfrm>
          <a:custGeom>
            <a:avLst/>
            <a:gdLst/>
            <a:ahLst/>
            <a:cxnLst/>
            <a:rect l="l" t="t" r="r" b="b"/>
            <a:pathLst>
              <a:path w="548004" h="231775">
                <a:moveTo>
                  <a:pt x="0" y="0"/>
                </a:moveTo>
                <a:lnTo>
                  <a:pt x="0" y="6350"/>
                </a:lnTo>
                <a:lnTo>
                  <a:pt x="547751" y="231775"/>
                </a:lnTo>
                <a:lnTo>
                  <a:pt x="547751" y="222250"/>
                </a:lnTo>
                <a:lnTo>
                  <a:pt x="0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678676" y="2035175"/>
            <a:ext cx="630555" cy="485775"/>
          </a:xfrm>
          <a:custGeom>
            <a:avLst/>
            <a:gdLst/>
            <a:ahLst/>
            <a:cxnLst/>
            <a:rect l="l" t="t" r="r" b="b"/>
            <a:pathLst>
              <a:path w="630554" h="485775">
                <a:moveTo>
                  <a:pt x="630174" y="0"/>
                </a:moveTo>
                <a:lnTo>
                  <a:pt x="0" y="473075"/>
                </a:lnTo>
                <a:lnTo>
                  <a:pt x="0" y="485775"/>
                </a:lnTo>
                <a:lnTo>
                  <a:pt x="630174" y="12700"/>
                </a:lnTo>
                <a:lnTo>
                  <a:pt x="630174" y="0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118225" y="1789176"/>
            <a:ext cx="1177925" cy="560705"/>
          </a:xfrm>
          <a:custGeom>
            <a:avLst/>
            <a:gdLst/>
            <a:ahLst/>
            <a:cxnLst/>
            <a:rect l="l" t="t" r="r" b="b"/>
            <a:pathLst>
              <a:path w="1177925" h="560705">
                <a:moveTo>
                  <a:pt x="626999" y="0"/>
                </a:moveTo>
                <a:lnTo>
                  <a:pt x="0" y="334899"/>
                </a:lnTo>
                <a:lnTo>
                  <a:pt x="553974" y="560324"/>
                </a:lnTo>
                <a:lnTo>
                  <a:pt x="1177925" y="110998"/>
                </a:lnTo>
                <a:lnTo>
                  <a:pt x="626999" y="0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672326" y="1820926"/>
            <a:ext cx="565150" cy="130175"/>
          </a:xfrm>
          <a:custGeom>
            <a:avLst/>
            <a:gdLst/>
            <a:ahLst/>
            <a:cxnLst/>
            <a:rect l="l" t="t" r="r" b="b"/>
            <a:pathLst>
              <a:path w="565150" h="130175">
                <a:moveTo>
                  <a:pt x="19050" y="0"/>
                </a:moveTo>
                <a:lnTo>
                  <a:pt x="0" y="9525"/>
                </a:lnTo>
                <a:lnTo>
                  <a:pt x="552450" y="130175"/>
                </a:lnTo>
                <a:lnTo>
                  <a:pt x="565150" y="123825"/>
                </a:lnTo>
                <a:lnTo>
                  <a:pt x="19050" y="0"/>
                </a:lnTo>
                <a:close/>
              </a:path>
            </a:pathLst>
          </a:custGeom>
          <a:solidFill>
            <a:srgbClr val="EEEE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631051" y="1843151"/>
            <a:ext cx="571500" cy="136525"/>
          </a:xfrm>
          <a:custGeom>
            <a:avLst/>
            <a:gdLst/>
            <a:ahLst/>
            <a:cxnLst/>
            <a:rect l="l" t="t" r="r" b="b"/>
            <a:pathLst>
              <a:path w="571500" h="136525">
                <a:moveTo>
                  <a:pt x="19050" y="0"/>
                </a:moveTo>
                <a:lnTo>
                  <a:pt x="0" y="9525"/>
                </a:lnTo>
                <a:lnTo>
                  <a:pt x="558800" y="136525"/>
                </a:lnTo>
                <a:lnTo>
                  <a:pt x="571500" y="127000"/>
                </a:lnTo>
                <a:lnTo>
                  <a:pt x="19050" y="0"/>
                </a:lnTo>
                <a:close/>
              </a:path>
            </a:pathLst>
          </a:custGeom>
          <a:solidFill>
            <a:srgbClr val="EEEE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72326" y="1903476"/>
            <a:ext cx="624205" cy="455930"/>
          </a:xfrm>
          <a:custGeom>
            <a:avLst/>
            <a:gdLst/>
            <a:ahLst/>
            <a:cxnLst/>
            <a:rect l="l" t="t" r="r" b="b"/>
            <a:pathLst>
              <a:path w="624204" h="455930">
                <a:moveTo>
                  <a:pt x="623824" y="0"/>
                </a:moveTo>
                <a:lnTo>
                  <a:pt x="0" y="446024"/>
                </a:lnTo>
                <a:lnTo>
                  <a:pt x="0" y="455549"/>
                </a:lnTo>
                <a:lnTo>
                  <a:pt x="623824" y="12700"/>
                </a:lnTo>
                <a:lnTo>
                  <a:pt x="623824" y="0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72326" y="1941576"/>
            <a:ext cx="605155" cy="430530"/>
          </a:xfrm>
          <a:custGeom>
            <a:avLst/>
            <a:gdLst/>
            <a:ahLst/>
            <a:cxnLst/>
            <a:rect l="l" t="t" r="r" b="b"/>
            <a:pathLst>
              <a:path w="605154" h="430530">
                <a:moveTo>
                  <a:pt x="604774" y="0"/>
                </a:moveTo>
                <a:lnTo>
                  <a:pt x="0" y="43014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672326" y="1960626"/>
            <a:ext cx="605155" cy="433705"/>
          </a:xfrm>
          <a:custGeom>
            <a:avLst/>
            <a:gdLst/>
            <a:ahLst/>
            <a:cxnLst/>
            <a:rect l="l" t="t" r="r" b="b"/>
            <a:pathLst>
              <a:path w="605154" h="433705">
                <a:moveTo>
                  <a:pt x="604774" y="0"/>
                </a:moveTo>
                <a:lnTo>
                  <a:pt x="0" y="433324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672326" y="1979676"/>
            <a:ext cx="605155" cy="436880"/>
          </a:xfrm>
          <a:custGeom>
            <a:avLst/>
            <a:gdLst/>
            <a:ahLst/>
            <a:cxnLst/>
            <a:rect l="l" t="t" r="r" b="b"/>
            <a:pathLst>
              <a:path w="605154" h="436880">
                <a:moveTo>
                  <a:pt x="604774" y="0"/>
                </a:moveTo>
                <a:lnTo>
                  <a:pt x="0" y="43649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72326" y="1998726"/>
            <a:ext cx="605155" cy="440055"/>
          </a:xfrm>
          <a:custGeom>
            <a:avLst/>
            <a:gdLst/>
            <a:ahLst/>
            <a:cxnLst/>
            <a:rect l="l" t="t" r="r" b="b"/>
            <a:pathLst>
              <a:path w="605154" h="440055">
                <a:moveTo>
                  <a:pt x="604774" y="0"/>
                </a:moveTo>
                <a:lnTo>
                  <a:pt x="0" y="439674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72326" y="2022475"/>
            <a:ext cx="605155" cy="441325"/>
          </a:xfrm>
          <a:custGeom>
            <a:avLst/>
            <a:gdLst/>
            <a:ahLst/>
            <a:cxnLst/>
            <a:rect l="l" t="t" r="r" b="b"/>
            <a:pathLst>
              <a:path w="605154" h="441325">
                <a:moveTo>
                  <a:pt x="604774" y="0"/>
                </a:moveTo>
                <a:lnTo>
                  <a:pt x="0" y="44132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134100" y="2152650"/>
            <a:ext cx="538480" cy="219075"/>
          </a:xfrm>
          <a:custGeom>
            <a:avLst/>
            <a:gdLst/>
            <a:ahLst/>
            <a:cxnLst/>
            <a:rect l="l" t="t" r="r" b="b"/>
            <a:pathLst>
              <a:path w="538479" h="219075">
                <a:moveTo>
                  <a:pt x="0" y="0"/>
                </a:moveTo>
                <a:lnTo>
                  <a:pt x="538226" y="21907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134100" y="2174875"/>
            <a:ext cx="538480" cy="215900"/>
          </a:xfrm>
          <a:custGeom>
            <a:avLst/>
            <a:gdLst/>
            <a:ahLst/>
            <a:cxnLst/>
            <a:rect l="l" t="t" r="r" b="b"/>
            <a:pathLst>
              <a:path w="538479" h="215900">
                <a:moveTo>
                  <a:pt x="0" y="0"/>
                </a:moveTo>
                <a:lnTo>
                  <a:pt x="538226" y="21590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134100" y="2193925"/>
            <a:ext cx="538480" cy="222250"/>
          </a:xfrm>
          <a:custGeom>
            <a:avLst/>
            <a:gdLst/>
            <a:ahLst/>
            <a:cxnLst/>
            <a:rect l="l" t="t" r="r" b="b"/>
            <a:pathLst>
              <a:path w="538479" h="222250">
                <a:moveTo>
                  <a:pt x="0" y="0"/>
                </a:moveTo>
                <a:lnTo>
                  <a:pt x="538226" y="22225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134100" y="2219325"/>
            <a:ext cx="538480" cy="219075"/>
          </a:xfrm>
          <a:custGeom>
            <a:avLst/>
            <a:gdLst/>
            <a:ahLst/>
            <a:cxnLst/>
            <a:rect l="l" t="t" r="r" b="b"/>
            <a:pathLst>
              <a:path w="538479" h="219075">
                <a:moveTo>
                  <a:pt x="0" y="0"/>
                </a:moveTo>
                <a:lnTo>
                  <a:pt x="538226" y="21907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134100" y="2244725"/>
            <a:ext cx="538480" cy="219075"/>
          </a:xfrm>
          <a:custGeom>
            <a:avLst/>
            <a:gdLst/>
            <a:ahLst/>
            <a:cxnLst/>
            <a:rect l="l" t="t" r="r" b="b"/>
            <a:pathLst>
              <a:path w="538479" h="219075">
                <a:moveTo>
                  <a:pt x="0" y="0"/>
                </a:moveTo>
                <a:lnTo>
                  <a:pt x="538226" y="21907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781175" y="4584700"/>
            <a:ext cx="798830" cy="548005"/>
          </a:xfrm>
          <a:custGeom>
            <a:avLst/>
            <a:gdLst/>
            <a:ahLst/>
            <a:cxnLst/>
            <a:rect l="l" t="t" r="r" b="b"/>
            <a:pathLst>
              <a:path w="798830" h="548004">
                <a:moveTo>
                  <a:pt x="560451" y="0"/>
                </a:moveTo>
                <a:lnTo>
                  <a:pt x="0" y="0"/>
                </a:lnTo>
                <a:lnTo>
                  <a:pt x="0" y="547624"/>
                </a:lnTo>
                <a:lnTo>
                  <a:pt x="547751" y="547624"/>
                </a:lnTo>
                <a:lnTo>
                  <a:pt x="798576" y="277749"/>
                </a:lnTo>
                <a:lnTo>
                  <a:pt x="560451" y="0"/>
                </a:lnTo>
                <a:close/>
              </a:path>
            </a:pathLst>
          </a:custGeom>
          <a:solidFill>
            <a:srgbClr val="B4C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091051" y="4584700"/>
            <a:ext cx="1063625" cy="548005"/>
          </a:xfrm>
          <a:custGeom>
            <a:avLst/>
            <a:gdLst/>
            <a:ahLst/>
            <a:cxnLst/>
            <a:rect l="l" t="t" r="r" b="b"/>
            <a:pathLst>
              <a:path w="1063625" h="548004">
                <a:moveTo>
                  <a:pt x="801624" y="0"/>
                </a:moveTo>
                <a:lnTo>
                  <a:pt x="3175" y="0"/>
                </a:lnTo>
                <a:lnTo>
                  <a:pt x="261874" y="274574"/>
                </a:lnTo>
                <a:lnTo>
                  <a:pt x="0" y="547624"/>
                </a:lnTo>
                <a:lnTo>
                  <a:pt x="801624" y="547624"/>
                </a:lnTo>
                <a:lnTo>
                  <a:pt x="1063625" y="274574"/>
                </a:lnTo>
                <a:lnTo>
                  <a:pt x="801624" y="0"/>
                </a:lnTo>
                <a:close/>
              </a:path>
            </a:pathLst>
          </a:custGeom>
          <a:solidFill>
            <a:srgbClr val="B4C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011801" y="4622800"/>
            <a:ext cx="1062355" cy="548005"/>
          </a:xfrm>
          <a:custGeom>
            <a:avLst/>
            <a:gdLst/>
            <a:ahLst/>
            <a:cxnLst/>
            <a:rect l="l" t="t" r="r" b="b"/>
            <a:pathLst>
              <a:path w="1062354" h="548004">
                <a:moveTo>
                  <a:pt x="801624" y="0"/>
                </a:moveTo>
                <a:lnTo>
                  <a:pt x="3175" y="0"/>
                </a:lnTo>
                <a:lnTo>
                  <a:pt x="263525" y="274574"/>
                </a:lnTo>
                <a:lnTo>
                  <a:pt x="0" y="547624"/>
                </a:lnTo>
                <a:lnTo>
                  <a:pt x="801624" y="547624"/>
                </a:lnTo>
                <a:lnTo>
                  <a:pt x="1061974" y="274574"/>
                </a:lnTo>
                <a:lnTo>
                  <a:pt x="801624" y="0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961001" y="4584700"/>
            <a:ext cx="1062355" cy="548005"/>
          </a:xfrm>
          <a:custGeom>
            <a:avLst/>
            <a:gdLst/>
            <a:ahLst/>
            <a:cxnLst/>
            <a:rect l="l" t="t" r="r" b="b"/>
            <a:pathLst>
              <a:path w="1062354" h="548004">
                <a:moveTo>
                  <a:pt x="801624" y="0"/>
                </a:moveTo>
                <a:lnTo>
                  <a:pt x="3175" y="0"/>
                </a:lnTo>
                <a:lnTo>
                  <a:pt x="263525" y="274574"/>
                </a:lnTo>
                <a:lnTo>
                  <a:pt x="0" y="547624"/>
                </a:lnTo>
                <a:lnTo>
                  <a:pt x="801624" y="547624"/>
                </a:lnTo>
                <a:lnTo>
                  <a:pt x="1061974" y="274574"/>
                </a:lnTo>
                <a:lnTo>
                  <a:pt x="801624" y="0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883275" y="4622800"/>
            <a:ext cx="1062355" cy="548005"/>
          </a:xfrm>
          <a:custGeom>
            <a:avLst/>
            <a:gdLst/>
            <a:ahLst/>
            <a:cxnLst/>
            <a:rect l="l" t="t" r="r" b="b"/>
            <a:pathLst>
              <a:path w="1062354" h="548004">
                <a:moveTo>
                  <a:pt x="798576" y="0"/>
                </a:moveTo>
                <a:lnTo>
                  <a:pt x="0" y="0"/>
                </a:lnTo>
                <a:lnTo>
                  <a:pt x="260350" y="274574"/>
                </a:lnTo>
                <a:lnTo>
                  <a:pt x="0" y="547624"/>
                </a:lnTo>
                <a:lnTo>
                  <a:pt x="798576" y="547624"/>
                </a:lnTo>
                <a:lnTo>
                  <a:pt x="1062101" y="274574"/>
                </a:lnTo>
                <a:lnTo>
                  <a:pt x="798576" y="0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832475" y="4584700"/>
            <a:ext cx="1062355" cy="548005"/>
          </a:xfrm>
          <a:custGeom>
            <a:avLst/>
            <a:gdLst/>
            <a:ahLst/>
            <a:cxnLst/>
            <a:rect l="l" t="t" r="r" b="b"/>
            <a:pathLst>
              <a:path w="1062354" h="548004">
                <a:moveTo>
                  <a:pt x="798576" y="0"/>
                </a:moveTo>
                <a:lnTo>
                  <a:pt x="0" y="0"/>
                </a:lnTo>
                <a:lnTo>
                  <a:pt x="260350" y="274574"/>
                </a:lnTo>
                <a:lnTo>
                  <a:pt x="0" y="547624"/>
                </a:lnTo>
                <a:lnTo>
                  <a:pt x="798576" y="547624"/>
                </a:lnTo>
                <a:lnTo>
                  <a:pt x="1062101" y="274574"/>
                </a:lnTo>
                <a:lnTo>
                  <a:pt x="798576" y="0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751701" y="4622800"/>
            <a:ext cx="1062355" cy="548005"/>
          </a:xfrm>
          <a:custGeom>
            <a:avLst/>
            <a:gdLst/>
            <a:ahLst/>
            <a:cxnLst/>
            <a:rect l="l" t="t" r="r" b="b"/>
            <a:pathLst>
              <a:path w="1062354" h="548004">
                <a:moveTo>
                  <a:pt x="801624" y="0"/>
                </a:moveTo>
                <a:lnTo>
                  <a:pt x="3175" y="0"/>
                </a:lnTo>
                <a:lnTo>
                  <a:pt x="260350" y="274574"/>
                </a:lnTo>
                <a:lnTo>
                  <a:pt x="0" y="547624"/>
                </a:lnTo>
                <a:lnTo>
                  <a:pt x="801624" y="547624"/>
                </a:lnTo>
                <a:lnTo>
                  <a:pt x="1061974" y="274574"/>
                </a:lnTo>
                <a:lnTo>
                  <a:pt x="801624" y="0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0901" y="4584700"/>
            <a:ext cx="1062355" cy="548005"/>
          </a:xfrm>
          <a:custGeom>
            <a:avLst/>
            <a:gdLst/>
            <a:ahLst/>
            <a:cxnLst/>
            <a:rect l="l" t="t" r="r" b="b"/>
            <a:pathLst>
              <a:path w="1062354" h="548004">
                <a:moveTo>
                  <a:pt x="801624" y="0"/>
                </a:moveTo>
                <a:lnTo>
                  <a:pt x="3175" y="0"/>
                </a:lnTo>
                <a:lnTo>
                  <a:pt x="260350" y="274574"/>
                </a:lnTo>
                <a:lnTo>
                  <a:pt x="0" y="547624"/>
                </a:lnTo>
                <a:lnTo>
                  <a:pt x="801624" y="547624"/>
                </a:lnTo>
                <a:lnTo>
                  <a:pt x="1061974" y="274574"/>
                </a:lnTo>
                <a:lnTo>
                  <a:pt x="801624" y="0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228975" y="4622800"/>
            <a:ext cx="1108075" cy="548005"/>
          </a:xfrm>
          <a:custGeom>
            <a:avLst/>
            <a:gdLst/>
            <a:ahLst/>
            <a:cxnLst/>
            <a:rect l="l" t="t" r="r" b="b"/>
            <a:pathLst>
              <a:path w="1108075" h="548004">
                <a:moveTo>
                  <a:pt x="833374" y="0"/>
                </a:moveTo>
                <a:lnTo>
                  <a:pt x="3175" y="0"/>
                </a:lnTo>
                <a:lnTo>
                  <a:pt x="274574" y="274574"/>
                </a:lnTo>
                <a:lnTo>
                  <a:pt x="0" y="547624"/>
                </a:lnTo>
                <a:lnTo>
                  <a:pt x="833374" y="547624"/>
                </a:lnTo>
                <a:lnTo>
                  <a:pt x="1108075" y="274574"/>
                </a:lnTo>
                <a:lnTo>
                  <a:pt x="833374" y="0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178175" y="4584700"/>
            <a:ext cx="1108075" cy="548005"/>
          </a:xfrm>
          <a:custGeom>
            <a:avLst/>
            <a:gdLst/>
            <a:ahLst/>
            <a:cxnLst/>
            <a:rect l="l" t="t" r="r" b="b"/>
            <a:pathLst>
              <a:path w="1108075" h="548004">
                <a:moveTo>
                  <a:pt x="833501" y="0"/>
                </a:moveTo>
                <a:lnTo>
                  <a:pt x="3175" y="0"/>
                </a:lnTo>
                <a:lnTo>
                  <a:pt x="274700" y="274574"/>
                </a:lnTo>
                <a:lnTo>
                  <a:pt x="0" y="547624"/>
                </a:lnTo>
                <a:lnTo>
                  <a:pt x="833501" y="547624"/>
                </a:lnTo>
                <a:lnTo>
                  <a:pt x="1108075" y="274574"/>
                </a:lnTo>
                <a:lnTo>
                  <a:pt x="833501" y="0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569200" y="4584700"/>
            <a:ext cx="1062355" cy="548005"/>
          </a:xfrm>
          <a:custGeom>
            <a:avLst/>
            <a:gdLst/>
            <a:ahLst/>
            <a:cxnLst/>
            <a:rect l="l" t="t" r="r" b="b"/>
            <a:pathLst>
              <a:path w="1062354" h="548004">
                <a:moveTo>
                  <a:pt x="798449" y="0"/>
                </a:moveTo>
                <a:lnTo>
                  <a:pt x="0" y="0"/>
                </a:lnTo>
                <a:lnTo>
                  <a:pt x="260350" y="274574"/>
                </a:lnTo>
                <a:lnTo>
                  <a:pt x="0" y="547624"/>
                </a:lnTo>
                <a:lnTo>
                  <a:pt x="798449" y="547624"/>
                </a:lnTo>
                <a:lnTo>
                  <a:pt x="1062101" y="274574"/>
                </a:lnTo>
                <a:lnTo>
                  <a:pt x="798449" y="0"/>
                </a:lnTo>
                <a:close/>
              </a:path>
            </a:pathLst>
          </a:custGeom>
          <a:solidFill>
            <a:srgbClr val="B4C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398776" y="4584700"/>
            <a:ext cx="986155" cy="548005"/>
          </a:xfrm>
          <a:custGeom>
            <a:avLst/>
            <a:gdLst/>
            <a:ahLst/>
            <a:cxnLst/>
            <a:rect l="l" t="t" r="r" b="b"/>
            <a:pathLst>
              <a:path w="986154" h="548004">
                <a:moveTo>
                  <a:pt x="725424" y="0"/>
                </a:moveTo>
                <a:lnTo>
                  <a:pt x="0" y="0"/>
                </a:lnTo>
                <a:lnTo>
                  <a:pt x="241300" y="274574"/>
                </a:lnTo>
                <a:lnTo>
                  <a:pt x="0" y="547624"/>
                </a:lnTo>
                <a:lnTo>
                  <a:pt x="725424" y="547624"/>
                </a:lnTo>
                <a:lnTo>
                  <a:pt x="985774" y="274574"/>
                </a:lnTo>
                <a:lnTo>
                  <a:pt x="725424" y="0"/>
                </a:lnTo>
                <a:close/>
              </a:path>
            </a:pathLst>
          </a:custGeom>
          <a:solidFill>
            <a:srgbClr val="B4C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36850" y="3575050"/>
            <a:ext cx="1224280" cy="544830"/>
          </a:xfrm>
          <a:custGeom>
            <a:avLst/>
            <a:gdLst/>
            <a:ahLst/>
            <a:cxnLst/>
            <a:rect l="l" t="t" r="r" b="b"/>
            <a:pathLst>
              <a:path w="1224279" h="544829">
                <a:moveTo>
                  <a:pt x="922401" y="0"/>
                </a:moveTo>
                <a:lnTo>
                  <a:pt x="3175" y="0"/>
                </a:lnTo>
                <a:lnTo>
                  <a:pt x="301625" y="274574"/>
                </a:lnTo>
                <a:lnTo>
                  <a:pt x="0" y="544449"/>
                </a:lnTo>
                <a:lnTo>
                  <a:pt x="922401" y="544449"/>
                </a:lnTo>
                <a:lnTo>
                  <a:pt x="1224026" y="274574"/>
                </a:lnTo>
                <a:lnTo>
                  <a:pt x="922401" y="0"/>
                </a:lnTo>
                <a:close/>
              </a:path>
            </a:pathLst>
          </a:custGeom>
          <a:solidFill>
            <a:srgbClr val="B4C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787525" y="3575050"/>
            <a:ext cx="1171575" cy="544830"/>
          </a:xfrm>
          <a:custGeom>
            <a:avLst/>
            <a:gdLst/>
            <a:ahLst/>
            <a:cxnLst/>
            <a:rect l="l" t="t" r="r" b="b"/>
            <a:pathLst>
              <a:path w="1171575" h="544829">
                <a:moveTo>
                  <a:pt x="877824" y="0"/>
                </a:moveTo>
                <a:lnTo>
                  <a:pt x="0" y="0"/>
                </a:lnTo>
                <a:lnTo>
                  <a:pt x="0" y="544449"/>
                </a:lnTo>
                <a:lnTo>
                  <a:pt x="885825" y="544449"/>
                </a:lnTo>
                <a:lnTo>
                  <a:pt x="1171575" y="274574"/>
                </a:lnTo>
                <a:lnTo>
                  <a:pt x="877824" y="0"/>
                </a:lnTo>
                <a:close/>
              </a:path>
            </a:pathLst>
          </a:custGeom>
          <a:solidFill>
            <a:srgbClr val="B4C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735826" y="3575050"/>
            <a:ext cx="1224280" cy="544830"/>
          </a:xfrm>
          <a:custGeom>
            <a:avLst/>
            <a:gdLst/>
            <a:ahLst/>
            <a:cxnLst/>
            <a:rect l="l" t="t" r="r" b="b"/>
            <a:pathLst>
              <a:path w="1224279" h="544829">
                <a:moveTo>
                  <a:pt x="922274" y="0"/>
                </a:moveTo>
                <a:lnTo>
                  <a:pt x="3175" y="0"/>
                </a:lnTo>
                <a:lnTo>
                  <a:pt x="301625" y="274574"/>
                </a:lnTo>
                <a:lnTo>
                  <a:pt x="0" y="544449"/>
                </a:lnTo>
                <a:lnTo>
                  <a:pt x="922274" y="544449"/>
                </a:lnTo>
                <a:lnTo>
                  <a:pt x="1223899" y="274574"/>
                </a:lnTo>
                <a:lnTo>
                  <a:pt x="922274" y="0"/>
                </a:lnTo>
                <a:close/>
              </a:path>
            </a:pathLst>
          </a:custGeom>
          <a:solidFill>
            <a:srgbClr val="B4C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734300" y="3575050"/>
            <a:ext cx="890905" cy="544830"/>
          </a:xfrm>
          <a:custGeom>
            <a:avLst/>
            <a:gdLst/>
            <a:ahLst/>
            <a:cxnLst/>
            <a:rect l="l" t="t" r="r" b="b"/>
            <a:pathLst>
              <a:path w="890904" h="544829">
                <a:moveTo>
                  <a:pt x="588899" y="0"/>
                </a:moveTo>
                <a:lnTo>
                  <a:pt x="3175" y="0"/>
                </a:lnTo>
                <a:lnTo>
                  <a:pt x="306324" y="274574"/>
                </a:lnTo>
                <a:lnTo>
                  <a:pt x="0" y="544449"/>
                </a:lnTo>
                <a:lnTo>
                  <a:pt x="588899" y="544449"/>
                </a:lnTo>
                <a:lnTo>
                  <a:pt x="890651" y="274574"/>
                </a:lnTo>
                <a:lnTo>
                  <a:pt x="588899" y="0"/>
                </a:lnTo>
                <a:close/>
              </a:path>
            </a:pathLst>
          </a:custGeom>
          <a:solidFill>
            <a:srgbClr val="B4C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789426" y="3613150"/>
            <a:ext cx="1222375" cy="544830"/>
          </a:xfrm>
          <a:custGeom>
            <a:avLst/>
            <a:gdLst/>
            <a:ahLst/>
            <a:cxnLst/>
            <a:rect l="l" t="t" r="r" b="b"/>
            <a:pathLst>
              <a:path w="1222375" h="544829">
                <a:moveTo>
                  <a:pt x="919099" y="0"/>
                </a:moveTo>
                <a:lnTo>
                  <a:pt x="0" y="0"/>
                </a:lnTo>
                <a:lnTo>
                  <a:pt x="301625" y="274574"/>
                </a:lnTo>
                <a:lnTo>
                  <a:pt x="0" y="544449"/>
                </a:lnTo>
                <a:lnTo>
                  <a:pt x="919099" y="544449"/>
                </a:lnTo>
                <a:lnTo>
                  <a:pt x="1222375" y="274574"/>
                </a:lnTo>
                <a:lnTo>
                  <a:pt x="919099" y="0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738626" y="3575050"/>
            <a:ext cx="1222375" cy="544830"/>
          </a:xfrm>
          <a:custGeom>
            <a:avLst/>
            <a:gdLst/>
            <a:ahLst/>
            <a:cxnLst/>
            <a:rect l="l" t="t" r="r" b="b"/>
            <a:pathLst>
              <a:path w="1222375" h="544829">
                <a:moveTo>
                  <a:pt x="919099" y="0"/>
                </a:moveTo>
                <a:lnTo>
                  <a:pt x="0" y="0"/>
                </a:lnTo>
                <a:lnTo>
                  <a:pt x="301625" y="274574"/>
                </a:lnTo>
                <a:lnTo>
                  <a:pt x="0" y="544449"/>
                </a:lnTo>
                <a:lnTo>
                  <a:pt x="919099" y="544449"/>
                </a:lnTo>
                <a:lnTo>
                  <a:pt x="1222375" y="274574"/>
                </a:lnTo>
                <a:lnTo>
                  <a:pt x="919099" y="0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784725" y="3613150"/>
            <a:ext cx="1225550" cy="544830"/>
          </a:xfrm>
          <a:custGeom>
            <a:avLst/>
            <a:gdLst/>
            <a:ahLst/>
            <a:cxnLst/>
            <a:rect l="l" t="t" r="r" b="b"/>
            <a:pathLst>
              <a:path w="1225550" h="544829">
                <a:moveTo>
                  <a:pt x="922274" y="0"/>
                </a:moveTo>
                <a:lnTo>
                  <a:pt x="3175" y="0"/>
                </a:lnTo>
                <a:lnTo>
                  <a:pt x="303149" y="274574"/>
                </a:lnTo>
                <a:lnTo>
                  <a:pt x="0" y="544449"/>
                </a:lnTo>
                <a:lnTo>
                  <a:pt x="922274" y="544449"/>
                </a:lnTo>
                <a:lnTo>
                  <a:pt x="1225550" y="274574"/>
                </a:lnTo>
                <a:lnTo>
                  <a:pt x="922274" y="0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733925" y="3575050"/>
            <a:ext cx="1225550" cy="544830"/>
          </a:xfrm>
          <a:custGeom>
            <a:avLst/>
            <a:gdLst/>
            <a:ahLst/>
            <a:cxnLst/>
            <a:rect l="l" t="t" r="r" b="b"/>
            <a:pathLst>
              <a:path w="1225550" h="544829">
                <a:moveTo>
                  <a:pt x="922274" y="0"/>
                </a:moveTo>
                <a:lnTo>
                  <a:pt x="3175" y="0"/>
                </a:lnTo>
                <a:lnTo>
                  <a:pt x="303149" y="274574"/>
                </a:lnTo>
                <a:lnTo>
                  <a:pt x="0" y="544449"/>
                </a:lnTo>
                <a:lnTo>
                  <a:pt x="922274" y="544449"/>
                </a:lnTo>
                <a:lnTo>
                  <a:pt x="1225550" y="274574"/>
                </a:lnTo>
                <a:lnTo>
                  <a:pt x="922274" y="0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788025" y="3613150"/>
            <a:ext cx="1224280" cy="544830"/>
          </a:xfrm>
          <a:custGeom>
            <a:avLst/>
            <a:gdLst/>
            <a:ahLst/>
            <a:cxnLst/>
            <a:rect l="l" t="t" r="r" b="b"/>
            <a:pathLst>
              <a:path w="1224279" h="544829">
                <a:moveTo>
                  <a:pt x="922401" y="0"/>
                </a:moveTo>
                <a:lnTo>
                  <a:pt x="3175" y="0"/>
                </a:lnTo>
                <a:lnTo>
                  <a:pt x="301625" y="274574"/>
                </a:lnTo>
                <a:lnTo>
                  <a:pt x="0" y="544449"/>
                </a:lnTo>
                <a:lnTo>
                  <a:pt x="922401" y="544449"/>
                </a:lnTo>
                <a:lnTo>
                  <a:pt x="1224026" y="274574"/>
                </a:lnTo>
                <a:lnTo>
                  <a:pt x="922401" y="0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737225" y="3575050"/>
            <a:ext cx="1224280" cy="544830"/>
          </a:xfrm>
          <a:custGeom>
            <a:avLst/>
            <a:gdLst/>
            <a:ahLst/>
            <a:cxnLst/>
            <a:rect l="l" t="t" r="r" b="b"/>
            <a:pathLst>
              <a:path w="1224279" h="544829">
                <a:moveTo>
                  <a:pt x="922401" y="0"/>
                </a:moveTo>
                <a:lnTo>
                  <a:pt x="3175" y="0"/>
                </a:lnTo>
                <a:lnTo>
                  <a:pt x="301625" y="274574"/>
                </a:lnTo>
                <a:lnTo>
                  <a:pt x="0" y="544449"/>
                </a:lnTo>
                <a:lnTo>
                  <a:pt x="922401" y="544449"/>
                </a:lnTo>
                <a:lnTo>
                  <a:pt x="1224026" y="274574"/>
                </a:lnTo>
                <a:lnTo>
                  <a:pt x="922401" y="0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787650" y="2617723"/>
            <a:ext cx="1224280" cy="544830"/>
          </a:xfrm>
          <a:custGeom>
            <a:avLst/>
            <a:gdLst/>
            <a:ahLst/>
            <a:cxnLst/>
            <a:rect l="l" t="t" r="r" b="b"/>
            <a:pathLst>
              <a:path w="1224279" h="544830">
                <a:moveTo>
                  <a:pt x="922401" y="0"/>
                </a:moveTo>
                <a:lnTo>
                  <a:pt x="3175" y="0"/>
                </a:lnTo>
                <a:lnTo>
                  <a:pt x="301625" y="273050"/>
                </a:lnTo>
                <a:lnTo>
                  <a:pt x="0" y="544576"/>
                </a:lnTo>
                <a:lnTo>
                  <a:pt x="922401" y="544576"/>
                </a:lnTo>
                <a:lnTo>
                  <a:pt x="1224026" y="273050"/>
                </a:lnTo>
                <a:lnTo>
                  <a:pt x="922401" y="0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736850" y="2579623"/>
            <a:ext cx="1224280" cy="542925"/>
          </a:xfrm>
          <a:custGeom>
            <a:avLst/>
            <a:gdLst/>
            <a:ahLst/>
            <a:cxnLst/>
            <a:rect l="l" t="t" r="r" b="b"/>
            <a:pathLst>
              <a:path w="1224279" h="542925">
                <a:moveTo>
                  <a:pt x="922401" y="0"/>
                </a:moveTo>
                <a:lnTo>
                  <a:pt x="3175" y="0"/>
                </a:lnTo>
                <a:lnTo>
                  <a:pt x="301625" y="273050"/>
                </a:lnTo>
                <a:lnTo>
                  <a:pt x="0" y="542925"/>
                </a:lnTo>
                <a:lnTo>
                  <a:pt x="922401" y="542925"/>
                </a:lnTo>
                <a:lnTo>
                  <a:pt x="1224026" y="273050"/>
                </a:lnTo>
                <a:lnTo>
                  <a:pt x="922401" y="0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787525" y="2576576"/>
            <a:ext cx="1171575" cy="542925"/>
          </a:xfrm>
          <a:custGeom>
            <a:avLst/>
            <a:gdLst/>
            <a:ahLst/>
            <a:cxnLst/>
            <a:rect l="l" t="t" r="r" b="b"/>
            <a:pathLst>
              <a:path w="1171575" h="542925">
                <a:moveTo>
                  <a:pt x="877824" y="0"/>
                </a:moveTo>
                <a:lnTo>
                  <a:pt x="0" y="0"/>
                </a:lnTo>
                <a:lnTo>
                  <a:pt x="0" y="542925"/>
                </a:lnTo>
                <a:lnTo>
                  <a:pt x="885825" y="542925"/>
                </a:lnTo>
                <a:lnTo>
                  <a:pt x="1171575" y="273050"/>
                </a:lnTo>
                <a:lnTo>
                  <a:pt x="877824" y="0"/>
                </a:lnTo>
                <a:close/>
              </a:path>
            </a:pathLst>
          </a:custGeom>
          <a:solidFill>
            <a:srgbClr val="B4C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786626" y="2617723"/>
            <a:ext cx="1225550" cy="544830"/>
          </a:xfrm>
          <a:custGeom>
            <a:avLst/>
            <a:gdLst/>
            <a:ahLst/>
            <a:cxnLst/>
            <a:rect l="l" t="t" r="r" b="b"/>
            <a:pathLst>
              <a:path w="1225550" h="544830">
                <a:moveTo>
                  <a:pt x="922274" y="0"/>
                </a:moveTo>
                <a:lnTo>
                  <a:pt x="3175" y="0"/>
                </a:lnTo>
                <a:lnTo>
                  <a:pt x="301625" y="273050"/>
                </a:lnTo>
                <a:lnTo>
                  <a:pt x="0" y="544576"/>
                </a:lnTo>
                <a:lnTo>
                  <a:pt x="922274" y="544576"/>
                </a:lnTo>
                <a:lnTo>
                  <a:pt x="1225550" y="273050"/>
                </a:lnTo>
                <a:lnTo>
                  <a:pt x="922274" y="0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735826" y="2579623"/>
            <a:ext cx="1224280" cy="542925"/>
          </a:xfrm>
          <a:custGeom>
            <a:avLst/>
            <a:gdLst/>
            <a:ahLst/>
            <a:cxnLst/>
            <a:rect l="l" t="t" r="r" b="b"/>
            <a:pathLst>
              <a:path w="1224279" h="542925">
                <a:moveTo>
                  <a:pt x="922274" y="0"/>
                </a:moveTo>
                <a:lnTo>
                  <a:pt x="3175" y="0"/>
                </a:lnTo>
                <a:lnTo>
                  <a:pt x="301625" y="273050"/>
                </a:lnTo>
                <a:lnTo>
                  <a:pt x="0" y="542925"/>
                </a:lnTo>
                <a:lnTo>
                  <a:pt x="922274" y="542925"/>
                </a:lnTo>
                <a:lnTo>
                  <a:pt x="1223899" y="273050"/>
                </a:lnTo>
                <a:lnTo>
                  <a:pt x="922274" y="0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734300" y="2579623"/>
            <a:ext cx="890905" cy="542925"/>
          </a:xfrm>
          <a:custGeom>
            <a:avLst/>
            <a:gdLst/>
            <a:ahLst/>
            <a:cxnLst/>
            <a:rect l="l" t="t" r="r" b="b"/>
            <a:pathLst>
              <a:path w="890904" h="542925">
                <a:moveTo>
                  <a:pt x="588899" y="0"/>
                </a:moveTo>
                <a:lnTo>
                  <a:pt x="3175" y="0"/>
                </a:lnTo>
                <a:lnTo>
                  <a:pt x="306324" y="273050"/>
                </a:lnTo>
                <a:lnTo>
                  <a:pt x="0" y="542925"/>
                </a:lnTo>
                <a:lnTo>
                  <a:pt x="588899" y="542925"/>
                </a:lnTo>
                <a:lnTo>
                  <a:pt x="890651" y="273050"/>
                </a:lnTo>
                <a:lnTo>
                  <a:pt x="588899" y="0"/>
                </a:lnTo>
                <a:close/>
              </a:path>
            </a:pathLst>
          </a:custGeom>
          <a:solidFill>
            <a:srgbClr val="B4C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738626" y="2579623"/>
            <a:ext cx="1222375" cy="542925"/>
          </a:xfrm>
          <a:custGeom>
            <a:avLst/>
            <a:gdLst/>
            <a:ahLst/>
            <a:cxnLst/>
            <a:rect l="l" t="t" r="r" b="b"/>
            <a:pathLst>
              <a:path w="1222375" h="542925">
                <a:moveTo>
                  <a:pt x="919099" y="0"/>
                </a:moveTo>
                <a:lnTo>
                  <a:pt x="0" y="0"/>
                </a:lnTo>
                <a:lnTo>
                  <a:pt x="301625" y="273050"/>
                </a:lnTo>
                <a:lnTo>
                  <a:pt x="0" y="542925"/>
                </a:lnTo>
                <a:lnTo>
                  <a:pt x="919099" y="542925"/>
                </a:lnTo>
                <a:lnTo>
                  <a:pt x="1222375" y="273050"/>
                </a:lnTo>
                <a:lnTo>
                  <a:pt x="919099" y="0"/>
                </a:lnTo>
                <a:close/>
              </a:path>
            </a:pathLst>
          </a:custGeom>
          <a:solidFill>
            <a:srgbClr val="B4C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784725" y="2617723"/>
            <a:ext cx="1225550" cy="544830"/>
          </a:xfrm>
          <a:custGeom>
            <a:avLst/>
            <a:gdLst/>
            <a:ahLst/>
            <a:cxnLst/>
            <a:rect l="l" t="t" r="r" b="b"/>
            <a:pathLst>
              <a:path w="1225550" h="544830">
                <a:moveTo>
                  <a:pt x="922274" y="0"/>
                </a:moveTo>
                <a:lnTo>
                  <a:pt x="3175" y="0"/>
                </a:lnTo>
                <a:lnTo>
                  <a:pt x="303149" y="273050"/>
                </a:lnTo>
                <a:lnTo>
                  <a:pt x="0" y="544576"/>
                </a:lnTo>
                <a:lnTo>
                  <a:pt x="922274" y="544576"/>
                </a:lnTo>
                <a:lnTo>
                  <a:pt x="1225550" y="273050"/>
                </a:lnTo>
                <a:lnTo>
                  <a:pt x="922274" y="0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733925" y="2579623"/>
            <a:ext cx="1225550" cy="542925"/>
          </a:xfrm>
          <a:custGeom>
            <a:avLst/>
            <a:gdLst/>
            <a:ahLst/>
            <a:cxnLst/>
            <a:rect l="l" t="t" r="r" b="b"/>
            <a:pathLst>
              <a:path w="1225550" h="542925">
                <a:moveTo>
                  <a:pt x="922274" y="0"/>
                </a:moveTo>
                <a:lnTo>
                  <a:pt x="3175" y="0"/>
                </a:lnTo>
                <a:lnTo>
                  <a:pt x="303149" y="273050"/>
                </a:lnTo>
                <a:lnTo>
                  <a:pt x="0" y="542925"/>
                </a:lnTo>
                <a:lnTo>
                  <a:pt x="922274" y="542925"/>
                </a:lnTo>
                <a:lnTo>
                  <a:pt x="1225550" y="273050"/>
                </a:lnTo>
                <a:lnTo>
                  <a:pt x="922274" y="0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788025" y="2617723"/>
            <a:ext cx="1224280" cy="544830"/>
          </a:xfrm>
          <a:custGeom>
            <a:avLst/>
            <a:gdLst/>
            <a:ahLst/>
            <a:cxnLst/>
            <a:rect l="l" t="t" r="r" b="b"/>
            <a:pathLst>
              <a:path w="1224279" h="544830">
                <a:moveTo>
                  <a:pt x="922401" y="0"/>
                </a:moveTo>
                <a:lnTo>
                  <a:pt x="3175" y="0"/>
                </a:lnTo>
                <a:lnTo>
                  <a:pt x="301625" y="273050"/>
                </a:lnTo>
                <a:lnTo>
                  <a:pt x="0" y="544576"/>
                </a:lnTo>
                <a:lnTo>
                  <a:pt x="922401" y="544576"/>
                </a:lnTo>
                <a:lnTo>
                  <a:pt x="1224026" y="273050"/>
                </a:lnTo>
                <a:lnTo>
                  <a:pt x="922401" y="0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737225" y="2579623"/>
            <a:ext cx="1224280" cy="542925"/>
          </a:xfrm>
          <a:custGeom>
            <a:avLst/>
            <a:gdLst/>
            <a:ahLst/>
            <a:cxnLst/>
            <a:rect l="l" t="t" r="r" b="b"/>
            <a:pathLst>
              <a:path w="1224279" h="542925">
                <a:moveTo>
                  <a:pt x="922401" y="0"/>
                </a:moveTo>
                <a:lnTo>
                  <a:pt x="3175" y="0"/>
                </a:lnTo>
                <a:lnTo>
                  <a:pt x="301625" y="273050"/>
                </a:lnTo>
                <a:lnTo>
                  <a:pt x="0" y="542925"/>
                </a:lnTo>
                <a:lnTo>
                  <a:pt x="922401" y="542925"/>
                </a:lnTo>
                <a:lnTo>
                  <a:pt x="1224026" y="273050"/>
                </a:lnTo>
                <a:lnTo>
                  <a:pt x="922401" y="0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3045332" y="2676270"/>
            <a:ext cx="794385" cy="363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675" marR="5080" indent="-53975">
              <a:lnSpc>
                <a:spcPts val="1400"/>
              </a:lnSpc>
            </a:pPr>
            <a:r>
              <a:rPr sz="1300" b="1" spc="-5" dirty="0">
                <a:latin typeface="Arial"/>
                <a:cs typeface="Arial"/>
              </a:rPr>
              <a:t>Customer order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2040382" y="3755263"/>
            <a:ext cx="373380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-10" dirty="0">
                <a:latin typeface="Arial"/>
                <a:cs typeface="Arial"/>
              </a:rPr>
              <a:t>SOP</a:t>
            </a:r>
            <a:endParaRPr sz="13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3159632" y="3752215"/>
            <a:ext cx="383540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0" dirty="0">
                <a:latin typeface="Arial"/>
                <a:cs typeface="Arial"/>
              </a:rPr>
              <a:t>M</a:t>
            </a:r>
            <a:r>
              <a:rPr sz="1300" b="1" spc="-5" dirty="0">
                <a:latin typeface="Arial"/>
                <a:cs typeface="Arial"/>
              </a:rPr>
              <a:t>PS</a:t>
            </a:r>
            <a:endParaRPr sz="13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4170934" y="3736340"/>
            <a:ext cx="393065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0" dirty="0">
                <a:latin typeface="Arial"/>
                <a:cs typeface="Arial"/>
              </a:rPr>
              <a:t>M</a:t>
            </a:r>
            <a:r>
              <a:rPr sz="1300" b="1" spc="-5" dirty="0">
                <a:latin typeface="Arial"/>
                <a:cs typeface="Arial"/>
              </a:rPr>
              <a:t>RP</a:t>
            </a:r>
            <a:endParaRPr sz="13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072888" y="3689095"/>
            <a:ext cx="665480" cy="364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244" marR="5080" indent="-43180">
              <a:lnSpc>
                <a:spcPts val="1400"/>
              </a:lnSpc>
            </a:pPr>
            <a:r>
              <a:rPr sz="1300" b="1" spc="-10" dirty="0">
                <a:latin typeface="Arial"/>
                <a:cs typeface="Arial"/>
              </a:rPr>
              <a:t>Planned </a:t>
            </a:r>
            <a:r>
              <a:rPr sz="1300" b="1" spc="-5" dirty="0">
                <a:latin typeface="Arial"/>
                <a:cs typeface="Arial"/>
              </a:rPr>
              <a:t>order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5092065" y="2742057"/>
            <a:ext cx="664210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-5" dirty="0">
                <a:latin typeface="Arial"/>
                <a:cs typeface="Arial"/>
              </a:rPr>
              <a:t>Deli</a:t>
            </a:r>
            <a:r>
              <a:rPr sz="1300" b="1" spc="-35" dirty="0">
                <a:latin typeface="Arial"/>
                <a:cs typeface="Arial"/>
              </a:rPr>
              <a:t>v</a:t>
            </a:r>
            <a:r>
              <a:rPr sz="1300" b="1" spc="-5" dirty="0">
                <a:latin typeface="Arial"/>
                <a:cs typeface="Arial"/>
              </a:rPr>
              <a:t>e</a:t>
            </a:r>
            <a:r>
              <a:rPr sz="1300" b="1" spc="0" dirty="0">
                <a:latin typeface="Arial"/>
                <a:cs typeface="Arial"/>
              </a:rPr>
              <a:t>r</a:t>
            </a:r>
            <a:r>
              <a:rPr sz="1300" b="1" spc="-5" dirty="0">
                <a:latin typeface="Arial"/>
                <a:cs typeface="Arial"/>
              </a:rPr>
              <a:t>y</a:t>
            </a:r>
            <a:endParaRPr sz="13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109842" y="2716784"/>
            <a:ext cx="746760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-5" dirty="0">
                <a:latin typeface="Arial"/>
                <a:cs typeface="Arial"/>
              </a:rPr>
              <a:t>In</a:t>
            </a:r>
            <a:r>
              <a:rPr sz="1300" b="1" spc="-30" dirty="0">
                <a:latin typeface="Arial"/>
                <a:cs typeface="Arial"/>
              </a:rPr>
              <a:t>v</a:t>
            </a:r>
            <a:r>
              <a:rPr sz="1300" b="1" spc="-5" dirty="0">
                <a:latin typeface="Arial"/>
                <a:cs typeface="Arial"/>
              </a:rPr>
              <a:t>oici</a:t>
            </a:r>
            <a:r>
              <a:rPr sz="1300" b="1" spc="0" dirty="0">
                <a:latin typeface="Arial"/>
                <a:cs typeface="Arial"/>
              </a:rPr>
              <a:t>n</a:t>
            </a:r>
            <a:r>
              <a:rPr sz="1300" b="1" spc="-5" dirty="0">
                <a:latin typeface="Arial"/>
                <a:cs typeface="Arial"/>
              </a:rPr>
              <a:t>g</a:t>
            </a:r>
            <a:endParaRPr sz="13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081519" y="3798189"/>
            <a:ext cx="583565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-5" dirty="0">
                <a:latin typeface="Arial"/>
                <a:cs typeface="Arial"/>
              </a:rPr>
              <a:t>control</a:t>
            </a:r>
            <a:endParaRPr sz="13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3335782" y="4706873"/>
            <a:ext cx="866775" cy="349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8575">
              <a:lnSpc>
                <a:spcPts val="1340"/>
              </a:lnSpc>
            </a:pPr>
            <a:r>
              <a:rPr sz="1300" b="1" spc="-10" dirty="0">
                <a:latin typeface="Arial"/>
                <a:cs typeface="Arial"/>
              </a:rPr>
              <a:t>Purchase requisition</a:t>
            </a:r>
            <a:endParaRPr sz="13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4325239" y="4686934"/>
            <a:ext cx="739140" cy="367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8415">
              <a:lnSpc>
                <a:spcPts val="1410"/>
              </a:lnSpc>
            </a:pPr>
            <a:r>
              <a:rPr sz="1300" b="1" spc="-10" dirty="0">
                <a:latin typeface="Arial"/>
                <a:cs typeface="Arial"/>
              </a:rPr>
              <a:t>Supplier </a:t>
            </a:r>
            <a:r>
              <a:rPr sz="1300" b="1" spc="-5" dirty="0">
                <a:latin typeface="Arial"/>
                <a:cs typeface="Arial"/>
              </a:rPr>
              <a:t>selection</a:t>
            </a:r>
            <a:endParaRPr sz="13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6078092" y="4709159"/>
            <a:ext cx="584835" cy="367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8100">
              <a:lnSpc>
                <a:spcPts val="1410"/>
              </a:lnSpc>
            </a:pPr>
            <a:r>
              <a:rPr sz="1300" b="1" spc="-10" dirty="0">
                <a:latin typeface="Arial"/>
                <a:cs typeface="Arial"/>
              </a:rPr>
              <a:t>Goods receipt</a:t>
            </a:r>
            <a:endParaRPr sz="13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6795261" y="4649216"/>
            <a:ext cx="901700" cy="442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300" b="1" spc="-5" dirty="0">
                <a:latin typeface="Arial"/>
                <a:cs typeface="Arial"/>
              </a:rPr>
              <a:t>In</a:t>
            </a:r>
            <a:r>
              <a:rPr sz="1300" b="1" spc="-35" dirty="0">
                <a:latin typeface="Arial"/>
                <a:cs typeface="Arial"/>
              </a:rPr>
              <a:t>v</a:t>
            </a:r>
            <a:r>
              <a:rPr sz="1300" b="1" spc="-5" dirty="0">
                <a:latin typeface="Arial"/>
                <a:cs typeface="Arial"/>
              </a:rPr>
              <a:t>oi</a:t>
            </a:r>
            <a:r>
              <a:rPr sz="1300" b="1" spc="-10" dirty="0">
                <a:latin typeface="Arial"/>
                <a:cs typeface="Arial"/>
              </a:rPr>
              <a:t>c</a:t>
            </a:r>
            <a:r>
              <a:rPr sz="1300" b="1" spc="-5" dirty="0"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sz="1300" b="1" spc="-30" dirty="0">
                <a:latin typeface="Arial"/>
                <a:cs typeface="Arial"/>
              </a:rPr>
              <a:t>v</a:t>
            </a:r>
            <a:r>
              <a:rPr sz="1300" b="1" spc="-5" dirty="0">
                <a:latin typeface="Arial"/>
                <a:cs typeface="Arial"/>
              </a:rPr>
              <a:t>erificat</a:t>
            </a:r>
            <a:r>
              <a:rPr sz="1300" b="1" dirty="0">
                <a:latin typeface="Arial"/>
                <a:cs typeface="Arial"/>
              </a:rPr>
              <a:t>i</a:t>
            </a:r>
            <a:r>
              <a:rPr sz="1300" b="1" spc="-5" dirty="0">
                <a:latin typeface="Arial"/>
                <a:cs typeface="Arial"/>
              </a:rPr>
              <a:t>on</a:t>
            </a:r>
            <a:endParaRPr sz="13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7067168" y="2676270"/>
            <a:ext cx="756920" cy="363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925" marR="5080" indent="-22225">
              <a:lnSpc>
                <a:spcPts val="1400"/>
              </a:lnSpc>
            </a:pPr>
            <a:r>
              <a:rPr sz="1300" b="1" spc="-10" dirty="0">
                <a:latin typeface="Arial"/>
                <a:cs typeface="Arial"/>
              </a:rPr>
              <a:t>Incoming </a:t>
            </a:r>
            <a:r>
              <a:rPr sz="1300" b="1" spc="-5" dirty="0">
                <a:latin typeface="Arial"/>
                <a:cs typeface="Arial"/>
              </a:rPr>
              <a:t>pa</a:t>
            </a:r>
            <a:r>
              <a:rPr sz="1300" b="1" spc="-45" dirty="0">
                <a:latin typeface="Arial"/>
                <a:cs typeface="Arial"/>
              </a:rPr>
              <a:t>y</a:t>
            </a:r>
            <a:r>
              <a:rPr sz="1300" b="1" spc="-5" dirty="0">
                <a:latin typeface="Arial"/>
                <a:cs typeface="Arial"/>
              </a:rPr>
              <a:t>me</a:t>
            </a:r>
            <a:r>
              <a:rPr sz="1300" b="1" spc="0" dirty="0">
                <a:latin typeface="Arial"/>
                <a:cs typeface="Arial"/>
              </a:rPr>
              <a:t>n</a:t>
            </a:r>
            <a:r>
              <a:rPr sz="1300" b="1" spc="-5" dirty="0">
                <a:latin typeface="Arial"/>
                <a:cs typeface="Arial"/>
              </a:rPr>
              <a:t>t</a:t>
            </a:r>
            <a:endParaRPr sz="13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729219" y="4694047"/>
            <a:ext cx="762635" cy="350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200" marR="5080" indent="-64135">
              <a:lnSpc>
                <a:spcPts val="1340"/>
              </a:lnSpc>
            </a:pPr>
            <a:r>
              <a:rPr sz="1300" b="1" spc="-10" dirty="0">
                <a:latin typeface="Arial"/>
                <a:cs typeface="Arial"/>
              </a:rPr>
              <a:t>Outgoing </a:t>
            </a:r>
            <a:r>
              <a:rPr sz="1300" b="1" spc="-5" dirty="0">
                <a:latin typeface="Arial"/>
                <a:cs typeface="Arial"/>
              </a:rPr>
              <a:t>pa</a:t>
            </a:r>
            <a:r>
              <a:rPr sz="1300" b="1" spc="-45" dirty="0">
                <a:latin typeface="Arial"/>
                <a:cs typeface="Arial"/>
              </a:rPr>
              <a:t>y</a:t>
            </a:r>
            <a:r>
              <a:rPr sz="1300" b="1" spc="-5" dirty="0">
                <a:latin typeface="Arial"/>
                <a:cs typeface="Arial"/>
              </a:rPr>
              <a:t>me</a:t>
            </a:r>
            <a:r>
              <a:rPr sz="1300" b="1" spc="0" dirty="0">
                <a:latin typeface="Arial"/>
                <a:cs typeface="Arial"/>
              </a:rPr>
              <a:t>n</a:t>
            </a:r>
            <a:r>
              <a:rPr sz="1300" b="1" spc="-5" dirty="0">
                <a:latin typeface="Arial"/>
                <a:cs typeface="Arial"/>
              </a:rPr>
              <a:t>t</a:t>
            </a:r>
            <a:endParaRPr sz="1300">
              <a:latin typeface="Arial"/>
              <a:cs typeface="Arial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507101" y="3159125"/>
            <a:ext cx="414655" cy="381000"/>
          </a:xfrm>
          <a:custGeom>
            <a:avLst/>
            <a:gdLst/>
            <a:ahLst/>
            <a:cxnLst/>
            <a:rect l="l" t="t" r="r" b="b"/>
            <a:pathLst>
              <a:path w="414654" h="381000">
                <a:moveTo>
                  <a:pt x="63500" y="0"/>
                </a:moveTo>
                <a:lnTo>
                  <a:pt x="414274" y="180975"/>
                </a:lnTo>
                <a:lnTo>
                  <a:pt x="0" y="161925"/>
                </a:lnTo>
                <a:lnTo>
                  <a:pt x="414274" y="381000"/>
                </a:lnTo>
              </a:path>
            </a:pathLst>
          </a:custGeom>
          <a:ln w="25400">
            <a:solidFill>
              <a:srgbClr val="FFCC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456301" y="3100451"/>
            <a:ext cx="152400" cy="125730"/>
          </a:xfrm>
          <a:custGeom>
            <a:avLst/>
            <a:gdLst/>
            <a:ahLst/>
            <a:cxnLst/>
            <a:rect l="l" t="t" r="r" b="b"/>
            <a:pathLst>
              <a:path w="152400" h="125730">
                <a:moveTo>
                  <a:pt x="0" y="0"/>
                </a:moveTo>
                <a:lnTo>
                  <a:pt x="88900" y="125349"/>
                </a:lnTo>
                <a:lnTo>
                  <a:pt x="152400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FFCC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883275" y="3473450"/>
            <a:ext cx="152400" cy="123825"/>
          </a:xfrm>
          <a:custGeom>
            <a:avLst/>
            <a:gdLst/>
            <a:ahLst/>
            <a:cxnLst/>
            <a:rect l="l" t="t" r="r" b="b"/>
            <a:pathLst>
              <a:path w="152400" h="123825">
                <a:moveTo>
                  <a:pt x="63500" y="0"/>
                </a:moveTo>
                <a:lnTo>
                  <a:pt x="0" y="120650"/>
                </a:lnTo>
                <a:lnTo>
                  <a:pt x="152400" y="123825"/>
                </a:lnTo>
                <a:lnTo>
                  <a:pt x="63500" y="0"/>
                </a:lnTo>
                <a:close/>
              </a:path>
            </a:pathLst>
          </a:custGeom>
          <a:solidFill>
            <a:srgbClr val="FFCC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026150" y="4097401"/>
            <a:ext cx="365125" cy="436880"/>
          </a:xfrm>
          <a:custGeom>
            <a:avLst/>
            <a:gdLst/>
            <a:ahLst/>
            <a:cxnLst/>
            <a:rect l="l" t="t" r="r" b="b"/>
            <a:pathLst>
              <a:path w="365125" h="436879">
                <a:moveTo>
                  <a:pt x="63500" y="0"/>
                </a:moveTo>
                <a:lnTo>
                  <a:pt x="365125" y="207899"/>
                </a:lnTo>
                <a:lnTo>
                  <a:pt x="0" y="184023"/>
                </a:lnTo>
                <a:lnTo>
                  <a:pt x="361950" y="436499"/>
                </a:lnTo>
              </a:path>
            </a:pathLst>
          </a:custGeom>
          <a:ln w="25400">
            <a:solidFill>
              <a:srgbClr val="FFCC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981700" y="4027551"/>
            <a:ext cx="152400" cy="130175"/>
          </a:xfrm>
          <a:custGeom>
            <a:avLst/>
            <a:gdLst/>
            <a:ahLst/>
            <a:cxnLst/>
            <a:rect l="l" t="t" r="r" b="b"/>
            <a:pathLst>
              <a:path w="152400" h="130175">
                <a:moveTo>
                  <a:pt x="0" y="0"/>
                </a:moveTo>
                <a:lnTo>
                  <a:pt x="76200" y="130175"/>
                </a:lnTo>
                <a:lnTo>
                  <a:pt x="15240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CC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340475" y="4470400"/>
            <a:ext cx="154305" cy="133350"/>
          </a:xfrm>
          <a:custGeom>
            <a:avLst/>
            <a:gdLst/>
            <a:ahLst/>
            <a:cxnLst/>
            <a:rect l="l" t="t" r="r" b="b"/>
            <a:pathLst>
              <a:path w="154304" h="133350">
                <a:moveTo>
                  <a:pt x="76200" y="0"/>
                </a:moveTo>
                <a:lnTo>
                  <a:pt x="0" y="114300"/>
                </a:lnTo>
                <a:lnTo>
                  <a:pt x="153924" y="133350"/>
                </a:lnTo>
                <a:lnTo>
                  <a:pt x="76200" y="0"/>
                </a:lnTo>
                <a:close/>
              </a:path>
            </a:pathLst>
          </a:custGeom>
          <a:solidFill>
            <a:srgbClr val="FFCC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764026" y="4084701"/>
            <a:ext cx="349250" cy="459105"/>
          </a:xfrm>
          <a:custGeom>
            <a:avLst/>
            <a:gdLst/>
            <a:ahLst/>
            <a:cxnLst/>
            <a:rect l="l" t="t" r="r" b="b"/>
            <a:pathLst>
              <a:path w="349250" h="459104">
                <a:moveTo>
                  <a:pt x="320675" y="0"/>
                </a:moveTo>
                <a:lnTo>
                  <a:pt x="57150" y="184023"/>
                </a:lnTo>
                <a:lnTo>
                  <a:pt x="349250" y="211074"/>
                </a:lnTo>
                <a:lnTo>
                  <a:pt x="0" y="458724"/>
                </a:lnTo>
              </a:path>
            </a:pathLst>
          </a:custGeom>
          <a:ln w="25400">
            <a:solidFill>
              <a:srgbClr val="FFCC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040251" y="4014723"/>
            <a:ext cx="149225" cy="133350"/>
          </a:xfrm>
          <a:custGeom>
            <a:avLst/>
            <a:gdLst/>
            <a:ahLst/>
            <a:cxnLst/>
            <a:rect l="l" t="t" r="r" b="b"/>
            <a:pathLst>
              <a:path w="149225" h="133350">
                <a:moveTo>
                  <a:pt x="149225" y="0"/>
                </a:moveTo>
                <a:lnTo>
                  <a:pt x="0" y="22225"/>
                </a:lnTo>
                <a:lnTo>
                  <a:pt x="76200" y="133350"/>
                </a:lnTo>
                <a:lnTo>
                  <a:pt x="149225" y="0"/>
                </a:lnTo>
                <a:close/>
              </a:path>
            </a:pathLst>
          </a:custGeom>
          <a:solidFill>
            <a:srgbClr val="FFCC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659251" y="4479925"/>
            <a:ext cx="149225" cy="136525"/>
          </a:xfrm>
          <a:custGeom>
            <a:avLst/>
            <a:gdLst/>
            <a:ahLst/>
            <a:cxnLst/>
            <a:rect l="l" t="t" r="r" b="b"/>
            <a:pathLst>
              <a:path w="149225" h="136525">
                <a:moveTo>
                  <a:pt x="69850" y="0"/>
                </a:moveTo>
                <a:lnTo>
                  <a:pt x="0" y="136525"/>
                </a:lnTo>
                <a:lnTo>
                  <a:pt x="149225" y="111125"/>
                </a:lnTo>
                <a:lnTo>
                  <a:pt x="69850" y="0"/>
                </a:lnTo>
                <a:close/>
              </a:path>
            </a:pathLst>
          </a:custGeom>
          <a:solidFill>
            <a:srgbClr val="FFCC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 txBox="1"/>
          <p:nvPr/>
        </p:nvSpPr>
        <p:spPr>
          <a:xfrm>
            <a:off x="1822830" y="2716784"/>
            <a:ext cx="885825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-5" dirty="0">
                <a:latin typeface="Arial"/>
                <a:cs typeface="Arial"/>
              </a:rPr>
              <a:t>Contacting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028313" y="2742057"/>
            <a:ext cx="738505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-10" dirty="0">
                <a:latin typeface="Arial"/>
                <a:cs typeface="Arial"/>
              </a:rPr>
              <a:t>Sourcing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000115" y="3636009"/>
            <a:ext cx="1830705" cy="239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spc="-15" baseline="-10683" dirty="0">
                <a:latin typeface="Arial"/>
                <a:cs typeface="Arial"/>
              </a:rPr>
              <a:t>Productio</a:t>
            </a:r>
            <a:r>
              <a:rPr sz="1950" b="1" spc="-7" baseline="-10683" dirty="0">
                <a:latin typeface="Arial"/>
                <a:cs typeface="Arial"/>
              </a:rPr>
              <a:t>n</a:t>
            </a:r>
            <a:r>
              <a:rPr sz="1950" b="1" spc="262" baseline="-10683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Production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6155816" y="3852164"/>
            <a:ext cx="446405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-5" dirty="0">
                <a:latin typeface="Arial"/>
                <a:cs typeface="Arial"/>
              </a:rPr>
              <a:t>order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5113401" y="4648946"/>
            <a:ext cx="766445" cy="477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720" marR="5080" indent="-160020">
              <a:lnSpc>
                <a:spcPct val="117700"/>
              </a:lnSpc>
            </a:pPr>
            <a:r>
              <a:rPr sz="1300" b="1" spc="-10" dirty="0">
                <a:latin typeface="Arial"/>
                <a:cs typeface="Arial"/>
              </a:rPr>
              <a:t>Purchase </a:t>
            </a:r>
            <a:r>
              <a:rPr sz="1300" b="1" spc="-5" dirty="0">
                <a:latin typeface="Arial"/>
                <a:cs typeface="Arial"/>
              </a:rPr>
              <a:t>order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5981700" y="1992376"/>
            <a:ext cx="28575" cy="170180"/>
          </a:xfrm>
          <a:custGeom>
            <a:avLst/>
            <a:gdLst/>
            <a:ahLst/>
            <a:cxnLst/>
            <a:rect l="l" t="t" r="r" b="b"/>
            <a:pathLst>
              <a:path w="28575" h="170180">
                <a:moveTo>
                  <a:pt x="28575" y="0"/>
                </a:moveTo>
                <a:lnTo>
                  <a:pt x="15875" y="6350"/>
                </a:lnTo>
                <a:lnTo>
                  <a:pt x="6350" y="23749"/>
                </a:lnTo>
                <a:lnTo>
                  <a:pt x="0" y="52324"/>
                </a:lnTo>
                <a:lnTo>
                  <a:pt x="0" y="84074"/>
                </a:lnTo>
                <a:lnTo>
                  <a:pt x="9525" y="144399"/>
                </a:lnTo>
                <a:lnTo>
                  <a:pt x="28575" y="169799"/>
                </a:lnTo>
                <a:lnTo>
                  <a:pt x="28575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003925" y="1659001"/>
            <a:ext cx="1189355" cy="732155"/>
          </a:xfrm>
          <a:custGeom>
            <a:avLst/>
            <a:gdLst/>
            <a:ahLst/>
            <a:cxnLst/>
            <a:rect l="l" t="t" r="r" b="b"/>
            <a:pathLst>
              <a:path w="1189354" h="732155">
                <a:moveTo>
                  <a:pt x="633476" y="0"/>
                </a:moveTo>
                <a:lnTo>
                  <a:pt x="0" y="333248"/>
                </a:lnTo>
                <a:lnTo>
                  <a:pt x="0" y="499999"/>
                </a:lnTo>
                <a:lnTo>
                  <a:pt x="560451" y="731774"/>
                </a:lnTo>
                <a:lnTo>
                  <a:pt x="1189101" y="257048"/>
                </a:lnTo>
                <a:lnTo>
                  <a:pt x="1189101" y="244348"/>
                </a:lnTo>
                <a:lnTo>
                  <a:pt x="1160526" y="237998"/>
                </a:lnTo>
                <a:lnTo>
                  <a:pt x="1160526" y="139573"/>
                </a:lnTo>
                <a:lnTo>
                  <a:pt x="1179576" y="123825"/>
                </a:lnTo>
                <a:lnTo>
                  <a:pt x="1179576" y="111125"/>
                </a:lnTo>
                <a:lnTo>
                  <a:pt x="633476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007100" y="1786001"/>
            <a:ext cx="1186180" cy="592455"/>
          </a:xfrm>
          <a:custGeom>
            <a:avLst/>
            <a:gdLst/>
            <a:ahLst/>
            <a:cxnLst/>
            <a:rect l="l" t="t" r="r" b="b"/>
            <a:pathLst>
              <a:path w="1186179" h="592455">
                <a:moveTo>
                  <a:pt x="636651" y="0"/>
                </a:moveTo>
                <a:lnTo>
                  <a:pt x="0" y="363474"/>
                </a:lnTo>
                <a:lnTo>
                  <a:pt x="557276" y="592074"/>
                </a:lnTo>
                <a:lnTo>
                  <a:pt x="1185926" y="117348"/>
                </a:lnTo>
                <a:lnTo>
                  <a:pt x="636651" y="0"/>
                </a:lnTo>
                <a:close/>
              </a:path>
            </a:pathLst>
          </a:custGeom>
          <a:solidFill>
            <a:srgbClr val="A1C1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561201" y="1792351"/>
            <a:ext cx="600075" cy="567055"/>
          </a:xfrm>
          <a:custGeom>
            <a:avLst/>
            <a:gdLst/>
            <a:ahLst/>
            <a:cxnLst/>
            <a:rect l="l" t="t" r="r" b="b"/>
            <a:pathLst>
              <a:path w="600075" h="567055">
                <a:moveTo>
                  <a:pt x="600075" y="0"/>
                </a:moveTo>
                <a:lnTo>
                  <a:pt x="0" y="436499"/>
                </a:lnTo>
                <a:lnTo>
                  <a:pt x="0" y="566674"/>
                </a:lnTo>
                <a:lnTo>
                  <a:pt x="600075" y="117348"/>
                </a:lnTo>
                <a:lnTo>
                  <a:pt x="600075" y="0"/>
                </a:lnTo>
                <a:close/>
              </a:path>
            </a:pathLst>
          </a:custGeom>
          <a:solidFill>
            <a:srgbClr val="EEEE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019800" y="2009775"/>
            <a:ext cx="538480" cy="349250"/>
          </a:xfrm>
          <a:custGeom>
            <a:avLst/>
            <a:gdLst/>
            <a:ahLst/>
            <a:cxnLst/>
            <a:rect l="l" t="t" r="r" b="b"/>
            <a:pathLst>
              <a:path w="538479" h="349250">
                <a:moveTo>
                  <a:pt x="0" y="0"/>
                </a:moveTo>
                <a:lnTo>
                  <a:pt x="0" y="133350"/>
                </a:lnTo>
                <a:lnTo>
                  <a:pt x="538226" y="349250"/>
                </a:lnTo>
                <a:lnTo>
                  <a:pt x="538226" y="219075"/>
                </a:lnTo>
                <a:lnTo>
                  <a:pt x="0" y="0"/>
                </a:lnTo>
                <a:close/>
              </a:path>
            </a:pathLst>
          </a:custGeom>
          <a:solidFill>
            <a:srgbClr val="D4D3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010275" y="1995551"/>
            <a:ext cx="548005" cy="233679"/>
          </a:xfrm>
          <a:custGeom>
            <a:avLst/>
            <a:gdLst/>
            <a:ahLst/>
            <a:cxnLst/>
            <a:rect l="l" t="t" r="r" b="b"/>
            <a:pathLst>
              <a:path w="548004" h="233680">
                <a:moveTo>
                  <a:pt x="0" y="0"/>
                </a:moveTo>
                <a:lnTo>
                  <a:pt x="0" y="7874"/>
                </a:lnTo>
                <a:lnTo>
                  <a:pt x="547751" y="233299"/>
                </a:lnTo>
                <a:lnTo>
                  <a:pt x="547751" y="223774"/>
                </a:lnTo>
                <a:lnTo>
                  <a:pt x="0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564376" y="1903476"/>
            <a:ext cx="628650" cy="487680"/>
          </a:xfrm>
          <a:custGeom>
            <a:avLst/>
            <a:gdLst/>
            <a:ahLst/>
            <a:cxnLst/>
            <a:rect l="l" t="t" r="r" b="b"/>
            <a:pathLst>
              <a:path w="628650" h="487680">
                <a:moveTo>
                  <a:pt x="628650" y="0"/>
                </a:moveTo>
                <a:lnTo>
                  <a:pt x="0" y="474599"/>
                </a:lnTo>
                <a:lnTo>
                  <a:pt x="0" y="487299"/>
                </a:lnTo>
                <a:lnTo>
                  <a:pt x="628650" y="12700"/>
                </a:lnTo>
                <a:lnTo>
                  <a:pt x="628650" y="0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003925" y="1659001"/>
            <a:ext cx="1176655" cy="560705"/>
          </a:xfrm>
          <a:custGeom>
            <a:avLst/>
            <a:gdLst/>
            <a:ahLst/>
            <a:cxnLst/>
            <a:rect l="l" t="t" r="r" b="b"/>
            <a:pathLst>
              <a:path w="1176654" h="560705">
                <a:moveTo>
                  <a:pt x="627126" y="0"/>
                </a:moveTo>
                <a:lnTo>
                  <a:pt x="0" y="333248"/>
                </a:lnTo>
                <a:lnTo>
                  <a:pt x="554101" y="560324"/>
                </a:lnTo>
                <a:lnTo>
                  <a:pt x="1176401" y="110998"/>
                </a:lnTo>
                <a:lnTo>
                  <a:pt x="627126" y="0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558026" y="1773301"/>
            <a:ext cx="622300" cy="455930"/>
          </a:xfrm>
          <a:custGeom>
            <a:avLst/>
            <a:gdLst/>
            <a:ahLst/>
            <a:cxnLst/>
            <a:rect l="l" t="t" r="r" b="b"/>
            <a:pathLst>
              <a:path w="622300" h="455930">
                <a:moveTo>
                  <a:pt x="622300" y="0"/>
                </a:moveTo>
                <a:lnTo>
                  <a:pt x="0" y="446024"/>
                </a:lnTo>
                <a:lnTo>
                  <a:pt x="0" y="455549"/>
                </a:lnTo>
                <a:lnTo>
                  <a:pt x="622300" y="12700"/>
                </a:lnTo>
                <a:lnTo>
                  <a:pt x="622300" y="0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558026" y="1811401"/>
            <a:ext cx="603250" cy="430530"/>
          </a:xfrm>
          <a:custGeom>
            <a:avLst/>
            <a:gdLst/>
            <a:ahLst/>
            <a:cxnLst/>
            <a:rect l="l" t="t" r="r" b="b"/>
            <a:pathLst>
              <a:path w="603250" h="430530">
                <a:moveTo>
                  <a:pt x="603250" y="0"/>
                </a:moveTo>
                <a:lnTo>
                  <a:pt x="0" y="43014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558026" y="1830451"/>
            <a:ext cx="603250" cy="433705"/>
          </a:xfrm>
          <a:custGeom>
            <a:avLst/>
            <a:gdLst/>
            <a:ahLst/>
            <a:cxnLst/>
            <a:rect l="l" t="t" r="r" b="b"/>
            <a:pathLst>
              <a:path w="603250" h="433705">
                <a:moveTo>
                  <a:pt x="603250" y="0"/>
                </a:moveTo>
                <a:lnTo>
                  <a:pt x="0" y="433324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558026" y="1849501"/>
            <a:ext cx="603250" cy="436880"/>
          </a:xfrm>
          <a:custGeom>
            <a:avLst/>
            <a:gdLst/>
            <a:ahLst/>
            <a:cxnLst/>
            <a:rect l="l" t="t" r="r" b="b"/>
            <a:pathLst>
              <a:path w="603250" h="436880">
                <a:moveTo>
                  <a:pt x="603250" y="0"/>
                </a:moveTo>
                <a:lnTo>
                  <a:pt x="0" y="43649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558026" y="1868551"/>
            <a:ext cx="603250" cy="440055"/>
          </a:xfrm>
          <a:custGeom>
            <a:avLst/>
            <a:gdLst/>
            <a:ahLst/>
            <a:cxnLst/>
            <a:rect l="l" t="t" r="r" b="b"/>
            <a:pathLst>
              <a:path w="603250" h="440055">
                <a:moveTo>
                  <a:pt x="603250" y="0"/>
                </a:moveTo>
                <a:lnTo>
                  <a:pt x="0" y="439674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558026" y="1890776"/>
            <a:ext cx="603250" cy="443230"/>
          </a:xfrm>
          <a:custGeom>
            <a:avLst/>
            <a:gdLst/>
            <a:ahLst/>
            <a:cxnLst/>
            <a:rect l="l" t="t" r="r" b="b"/>
            <a:pathLst>
              <a:path w="603250" h="443230">
                <a:moveTo>
                  <a:pt x="603250" y="0"/>
                </a:moveTo>
                <a:lnTo>
                  <a:pt x="0" y="44284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019800" y="2022475"/>
            <a:ext cx="538480" cy="219075"/>
          </a:xfrm>
          <a:custGeom>
            <a:avLst/>
            <a:gdLst/>
            <a:ahLst/>
            <a:cxnLst/>
            <a:rect l="l" t="t" r="r" b="b"/>
            <a:pathLst>
              <a:path w="538479" h="219075">
                <a:moveTo>
                  <a:pt x="0" y="0"/>
                </a:moveTo>
                <a:lnTo>
                  <a:pt x="538226" y="21907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019800" y="2044700"/>
            <a:ext cx="538480" cy="215900"/>
          </a:xfrm>
          <a:custGeom>
            <a:avLst/>
            <a:gdLst/>
            <a:ahLst/>
            <a:cxnLst/>
            <a:rect l="l" t="t" r="r" b="b"/>
            <a:pathLst>
              <a:path w="538479" h="215900">
                <a:moveTo>
                  <a:pt x="0" y="0"/>
                </a:moveTo>
                <a:lnTo>
                  <a:pt x="538226" y="21590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019800" y="2063750"/>
            <a:ext cx="538480" cy="222250"/>
          </a:xfrm>
          <a:custGeom>
            <a:avLst/>
            <a:gdLst/>
            <a:ahLst/>
            <a:cxnLst/>
            <a:rect l="l" t="t" r="r" b="b"/>
            <a:pathLst>
              <a:path w="538479" h="222250">
                <a:moveTo>
                  <a:pt x="0" y="0"/>
                </a:moveTo>
                <a:lnTo>
                  <a:pt x="538226" y="22225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019800" y="2089150"/>
            <a:ext cx="538480" cy="219075"/>
          </a:xfrm>
          <a:custGeom>
            <a:avLst/>
            <a:gdLst/>
            <a:ahLst/>
            <a:cxnLst/>
            <a:rect l="l" t="t" r="r" b="b"/>
            <a:pathLst>
              <a:path w="538479" h="219075">
                <a:moveTo>
                  <a:pt x="0" y="0"/>
                </a:moveTo>
                <a:lnTo>
                  <a:pt x="538226" y="21907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019800" y="2114550"/>
            <a:ext cx="538480" cy="219075"/>
          </a:xfrm>
          <a:custGeom>
            <a:avLst/>
            <a:gdLst/>
            <a:ahLst/>
            <a:cxnLst/>
            <a:rect l="l" t="t" r="r" b="b"/>
            <a:pathLst>
              <a:path w="538479" h="219075">
                <a:moveTo>
                  <a:pt x="0" y="0"/>
                </a:moveTo>
                <a:lnTo>
                  <a:pt x="538226" y="21907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77825" y="3495611"/>
            <a:ext cx="1336675" cy="719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77825" y="2492375"/>
            <a:ext cx="1336675" cy="720725"/>
          </a:xfrm>
          <a:custGeom>
            <a:avLst/>
            <a:gdLst/>
            <a:ahLst/>
            <a:cxnLst/>
            <a:rect l="l" t="t" r="r" b="b"/>
            <a:pathLst>
              <a:path w="1336675" h="720725">
                <a:moveTo>
                  <a:pt x="0" y="720725"/>
                </a:moveTo>
                <a:lnTo>
                  <a:pt x="1336675" y="720725"/>
                </a:lnTo>
                <a:lnTo>
                  <a:pt x="1336675" y="0"/>
                </a:lnTo>
                <a:lnTo>
                  <a:pt x="0" y="0"/>
                </a:lnTo>
                <a:lnTo>
                  <a:pt x="0" y="720725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158875" y="2744851"/>
            <a:ext cx="438150" cy="0"/>
          </a:xfrm>
          <a:custGeom>
            <a:avLst/>
            <a:gdLst/>
            <a:ahLst/>
            <a:cxnLst/>
            <a:rect l="l" t="t" r="r" b="b"/>
            <a:pathLst>
              <a:path w="438150">
                <a:moveTo>
                  <a:pt x="0" y="0"/>
                </a:moveTo>
                <a:lnTo>
                  <a:pt x="438150" y="0"/>
                </a:lnTo>
              </a:path>
            </a:pathLst>
          </a:custGeom>
          <a:ln w="1905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238250" y="2697226"/>
            <a:ext cx="358775" cy="0"/>
          </a:xfrm>
          <a:custGeom>
            <a:avLst/>
            <a:gdLst/>
            <a:ahLst/>
            <a:cxnLst/>
            <a:rect l="l" t="t" r="r" b="b"/>
            <a:pathLst>
              <a:path w="358775">
                <a:moveTo>
                  <a:pt x="0" y="0"/>
                </a:moveTo>
                <a:lnTo>
                  <a:pt x="358775" y="0"/>
                </a:lnTo>
              </a:path>
            </a:pathLst>
          </a:custGeom>
          <a:ln w="19050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200150" y="2712973"/>
            <a:ext cx="450850" cy="465455"/>
          </a:xfrm>
          <a:custGeom>
            <a:avLst/>
            <a:gdLst/>
            <a:ahLst/>
            <a:cxnLst/>
            <a:rect l="l" t="t" r="r" b="b"/>
            <a:pathLst>
              <a:path w="450850" h="465455">
                <a:moveTo>
                  <a:pt x="450850" y="0"/>
                </a:moveTo>
                <a:lnTo>
                  <a:pt x="133350" y="0"/>
                </a:lnTo>
                <a:lnTo>
                  <a:pt x="0" y="76200"/>
                </a:lnTo>
                <a:lnTo>
                  <a:pt x="0" y="465200"/>
                </a:lnTo>
                <a:lnTo>
                  <a:pt x="450850" y="465200"/>
                </a:lnTo>
                <a:lnTo>
                  <a:pt x="450850" y="0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162050" y="2674873"/>
            <a:ext cx="450850" cy="463550"/>
          </a:xfrm>
          <a:custGeom>
            <a:avLst/>
            <a:gdLst/>
            <a:ahLst/>
            <a:cxnLst/>
            <a:rect l="l" t="t" r="r" b="b"/>
            <a:pathLst>
              <a:path w="450850" h="463550">
                <a:moveTo>
                  <a:pt x="450850" y="0"/>
                </a:moveTo>
                <a:lnTo>
                  <a:pt x="133350" y="0"/>
                </a:lnTo>
                <a:lnTo>
                  <a:pt x="0" y="76200"/>
                </a:lnTo>
                <a:lnTo>
                  <a:pt x="0" y="463550"/>
                </a:lnTo>
                <a:lnTo>
                  <a:pt x="450850" y="463550"/>
                </a:lnTo>
                <a:lnTo>
                  <a:pt x="4508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16363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168400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1731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17633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181100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D3D3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1858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D2D2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18903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193800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CDCD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1985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C8C8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20173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C5C5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206500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C1C1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2112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BBBB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21443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B8B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219200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B0B0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2239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AAA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22713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231900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2366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241425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8D8D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24618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2493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254125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25888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6D6D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2620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6969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266825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606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27158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5A5A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2747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279525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28428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4A4A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2874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474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292225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4444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29698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4141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162050" y="2674873"/>
            <a:ext cx="133350" cy="76200"/>
          </a:xfrm>
          <a:custGeom>
            <a:avLst/>
            <a:gdLst/>
            <a:ahLst/>
            <a:cxnLst/>
            <a:rect l="l" t="t" r="r" b="b"/>
            <a:pathLst>
              <a:path w="133350" h="76200">
                <a:moveTo>
                  <a:pt x="133350" y="0"/>
                </a:moveTo>
                <a:lnTo>
                  <a:pt x="130175" y="0"/>
                </a:lnTo>
                <a:lnTo>
                  <a:pt x="0" y="73025"/>
                </a:lnTo>
                <a:lnTo>
                  <a:pt x="0" y="76200"/>
                </a:lnTo>
                <a:lnTo>
                  <a:pt x="133350" y="0"/>
                </a:lnTo>
                <a:close/>
              </a:path>
            </a:pathLst>
          </a:custGeom>
          <a:solidFill>
            <a:srgbClr val="4141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162050" y="2674873"/>
            <a:ext cx="133350" cy="76200"/>
          </a:xfrm>
          <a:custGeom>
            <a:avLst/>
            <a:gdLst/>
            <a:ahLst/>
            <a:cxnLst/>
            <a:rect l="l" t="t" r="r" b="b"/>
            <a:pathLst>
              <a:path w="133350" h="76200">
                <a:moveTo>
                  <a:pt x="133350" y="0"/>
                </a:moveTo>
                <a:lnTo>
                  <a:pt x="0" y="76200"/>
                </a:lnTo>
                <a:lnTo>
                  <a:pt x="0" y="73025"/>
                </a:lnTo>
                <a:lnTo>
                  <a:pt x="130175" y="0"/>
                </a:lnTo>
                <a:lnTo>
                  <a:pt x="133350" y="0"/>
                </a:lnTo>
                <a:lnTo>
                  <a:pt x="130175" y="0"/>
                </a:lnTo>
                <a:lnTo>
                  <a:pt x="133350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162050" y="2674873"/>
            <a:ext cx="133350" cy="76200"/>
          </a:xfrm>
          <a:custGeom>
            <a:avLst/>
            <a:gdLst/>
            <a:ahLst/>
            <a:cxnLst/>
            <a:rect l="l" t="t" r="r" b="b"/>
            <a:pathLst>
              <a:path w="133350" h="76200">
                <a:moveTo>
                  <a:pt x="133350" y="0"/>
                </a:moveTo>
                <a:lnTo>
                  <a:pt x="130175" y="0"/>
                </a:lnTo>
                <a:lnTo>
                  <a:pt x="0" y="73025"/>
                </a:lnTo>
                <a:lnTo>
                  <a:pt x="0" y="76200"/>
                </a:lnTo>
                <a:lnTo>
                  <a:pt x="133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16363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168400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1731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17633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181100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D3D3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1858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D2D2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18903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193800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CDCD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1985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C8C8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20173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C5C5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206500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C1C1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2112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BBBB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21443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B8B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219200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B0B0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2239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AAA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22713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231900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2366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241425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8D8D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24618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2493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254125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25888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6D6D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2620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6969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266825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606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27158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5A5A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2747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279525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28428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4A4A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287462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474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292225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6350">
            <a:solidFill>
              <a:srgbClr val="4444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296987" y="267487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75"/>
                </a:lnTo>
              </a:path>
            </a:pathLst>
          </a:custGeom>
          <a:ln w="3175">
            <a:solidFill>
              <a:srgbClr val="4141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165225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169987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3175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174750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181100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D3D3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187450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192212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3175">
            <a:solidFill>
              <a:srgbClr val="CDCD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196975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C8C8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203325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C2C2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208087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3175">
            <a:solidFill>
              <a:srgbClr val="BCBC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212850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B7B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219200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ACAC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223962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31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228725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9D9D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235075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241425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246187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3175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250950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7575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257300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6969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262062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3175">
            <a:solidFill>
              <a:srgbClr val="606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266825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5A5A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273175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279525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4949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284287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3175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289050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162050" y="2674873"/>
            <a:ext cx="127000" cy="85725"/>
          </a:xfrm>
          <a:custGeom>
            <a:avLst/>
            <a:gdLst/>
            <a:ahLst/>
            <a:cxnLst/>
            <a:rect l="l" t="t" r="r" b="b"/>
            <a:pathLst>
              <a:path w="127000" h="85725">
                <a:moveTo>
                  <a:pt x="95250" y="69850"/>
                </a:moveTo>
                <a:lnTo>
                  <a:pt x="34925" y="69850"/>
                </a:lnTo>
                <a:lnTo>
                  <a:pt x="41275" y="73025"/>
                </a:lnTo>
                <a:lnTo>
                  <a:pt x="63500" y="73025"/>
                </a:lnTo>
                <a:lnTo>
                  <a:pt x="69850" y="76200"/>
                </a:lnTo>
                <a:lnTo>
                  <a:pt x="73025" y="76200"/>
                </a:lnTo>
                <a:lnTo>
                  <a:pt x="79375" y="79375"/>
                </a:lnTo>
                <a:lnTo>
                  <a:pt x="85725" y="79375"/>
                </a:lnTo>
                <a:lnTo>
                  <a:pt x="98425" y="85725"/>
                </a:lnTo>
                <a:lnTo>
                  <a:pt x="95250" y="69850"/>
                </a:lnTo>
                <a:close/>
              </a:path>
              <a:path w="127000" h="85725">
                <a:moveTo>
                  <a:pt x="127000" y="0"/>
                </a:moveTo>
                <a:lnTo>
                  <a:pt x="0" y="73025"/>
                </a:lnTo>
                <a:lnTo>
                  <a:pt x="25400" y="73025"/>
                </a:lnTo>
                <a:lnTo>
                  <a:pt x="31750" y="69850"/>
                </a:lnTo>
                <a:lnTo>
                  <a:pt x="95250" y="69850"/>
                </a:lnTo>
                <a:lnTo>
                  <a:pt x="95250" y="53975"/>
                </a:lnTo>
                <a:lnTo>
                  <a:pt x="98425" y="47625"/>
                </a:lnTo>
                <a:lnTo>
                  <a:pt x="104775" y="28575"/>
                </a:lnTo>
                <a:lnTo>
                  <a:pt x="107950" y="22225"/>
                </a:lnTo>
                <a:lnTo>
                  <a:pt x="114300" y="12700"/>
                </a:lnTo>
                <a:lnTo>
                  <a:pt x="127000" y="0"/>
                </a:lnTo>
                <a:close/>
              </a:path>
            </a:pathLst>
          </a:custGeom>
          <a:solidFill>
            <a:srgbClr val="4141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162050" y="2674873"/>
            <a:ext cx="127000" cy="85725"/>
          </a:xfrm>
          <a:custGeom>
            <a:avLst/>
            <a:gdLst/>
            <a:ahLst/>
            <a:cxnLst/>
            <a:rect l="l" t="t" r="r" b="b"/>
            <a:pathLst>
              <a:path w="127000" h="85725">
                <a:moveTo>
                  <a:pt x="98425" y="85725"/>
                </a:moveTo>
                <a:lnTo>
                  <a:pt x="95250" y="69850"/>
                </a:lnTo>
                <a:lnTo>
                  <a:pt x="95250" y="60325"/>
                </a:lnTo>
                <a:lnTo>
                  <a:pt x="95250" y="53975"/>
                </a:lnTo>
                <a:lnTo>
                  <a:pt x="98425" y="47625"/>
                </a:lnTo>
                <a:lnTo>
                  <a:pt x="101600" y="38100"/>
                </a:lnTo>
                <a:lnTo>
                  <a:pt x="104775" y="28575"/>
                </a:lnTo>
                <a:lnTo>
                  <a:pt x="107950" y="22225"/>
                </a:lnTo>
                <a:lnTo>
                  <a:pt x="114300" y="12700"/>
                </a:lnTo>
                <a:lnTo>
                  <a:pt x="120650" y="6350"/>
                </a:lnTo>
                <a:lnTo>
                  <a:pt x="123825" y="3175"/>
                </a:lnTo>
                <a:lnTo>
                  <a:pt x="127000" y="0"/>
                </a:lnTo>
                <a:lnTo>
                  <a:pt x="0" y="73025"/>
                </a:lnTo>
                <a:lnTo>
                  <a:pt x="3175" y="73025"/>
                </a:lnTo>
                <a:lnTo>
                  <a:pt x="6350" y="73025"/>
                </a:lnTo>
                <a:lnTo>
                  <a:pt x="25400" y="73025"/>
                </a:lnTo>
                <a:lnTo>
                  <a:pt x="31750" y="69850"/>
                </a:lnTo>
                <a:lnTo>
                  <a:pt x="34925" y="69850"/>
                </a:lnTo>
                <a:lnTo>
                  <a:pt x="41275" y="73025"/>
                </a:lnTo>
                <a:lnTo>
                  <a:pt x="44450" y="73025"/>
                </a:lnTo>
                <a:lnTo>
                  <a:pt x="50800" y="73025"/>
                </a:lnTo>
                <a:lnTo>
                  <a:pt x="57150" y="73025"/>
                </a:lnTo>
                <a:lnTo>
                  <a:pt x="63500" y="73025"/>
                </a:lnTo>
                <a:lnTo>
                  <a:pt x="69850" y="76200"/>
                </a:lnTo>
                <a:lnTo>
                  <a:pt x="73025" y="76200"/>
                </a:lnTo>
                <a:lnTo>
                  <a:pt x="79375" y="79375"/>
                </a:lnTo>
                <a:lnTo>
                  <a:pt x="85725" y="79375"/>
                </a:lnTo>
                <a:lnTo>
                  <a:pt x="92075" y="82550"/>
                </a:lnTo>
                <a:lnTo>
                  <a:pt x="98425" y="85725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162050" y="2674873"/>
            <a:ext cx="127000" cy="85725"/>
          </a:xfrm>
          <a:custGeom>
            <a:avLst/>
            <a:gdLst/>
            <a:ahLst/>
            <a:cxnLst/>
            <a:rect l="l" t="t" r="r" b="b"/>
            <a:pathLst>
              <a:path w="127000" h="85725">
                <a:moveTo>
                  <a:pt x="95250" y="69850"/>
                </a:moveTo>
                <a:lnTo>
                  <a:pt x="34925" y="69850"/>
                </a:lnTo>
                <a:lnTo>
                  <a:pt x="41275" y="73025"/>
                </a:lnTo>
                <a:lnTo>
                  <a:pt x="63500" y="73025"/>
                </a:lnTo>
                <a:lnTo>
                  <a:pt x="69850" y="76200"/>
                </a:lnTo>
                <a:lnTo>
                  <a:pt x="73025" y="76200"/>
                </a:lnTo>
                <a:lnTo>
                  <a:pt x="79375" y="79375"/>
                </a:lnTo>
                <a:lnTo>
                  <a:pt x="85725" y="79375"/>
                </a:lnTo>
                <a:lnTo>
                  <a:pt x="98425" y="85725"/>
                </a:lnTo>
                <a:lnTo>
                  <a:pt x="95250" y="69850"/>
                </a:lnTo>
                <a:close/>
              </a:path>
              <a:path w="127000" h="85725">
                <a:moveTo>
                  <a:pt x="127000" y="0"/>
                </a:moveTo>
                <a:lnTo>
                  <a:pt x="0" y="73025"/>
                </a:lnTo>
                <a:lnTo>
                  <a:pt x="25400" y="73025"/>
                </a:lnTo>
                <a:lnTo>
                  <a:pt x="31750" y="69850"/>
                </a:lnTo>
                <a:lnTo>
                  <a:pt x="95250" y="69850"/>
                </a:lnTo>
                <a:lnTo>
                  <a:pt x="95250" y="53975"/>
                </a:lnTo>
                <a:lnTo>
                  <a:pt x="98425" y="47625"/>
                </a:lnTo>
                <a:lnTo>
                  <a:pt x="104775" y="28575"/>
                </a:lnTo>
                <a:lnTo>
                  <a:pt x="107950" y="22225"/>
                </a:lnTo>
                <a:lnTo>
                  <a:pt x="114300" y="12700"/>
                </a:lnTo>
                <a:lnTo>
                  <a:pt x="127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165225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169987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3175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174750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181100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D3D3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187450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192212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3175">
            <a:solidFill>
              <a:srgbClr val="CDCD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196975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C8C8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203325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C2C2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208087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3175">
            <a:solidFill>
              <a:srgbClr val="BCBC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212850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B7B7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219200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ACAC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223962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31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228725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9D9D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235075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241425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246187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3175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250950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7575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257300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6969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262062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3175">
            <a:solidFill>
              <a:srgbClr val="606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266825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5A5A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273175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279525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4949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284287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3175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289050" y="267487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635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262062" y="2725801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ln w="3175">
            <a:solidFill>
              <a:srgbClr val="9F9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259586" y="2743263"/>
            <a:ext cx="1905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777" y="0"/>
                </a:lnTo>
              </a:path>
            </a:pathLst>
          </a:custGeom>
          <a:ln w="349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265237" y="267487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625"/>
                </a:lnTo>
              </a:path>
            </a:pathLst>
          </a:custGeom>
          <a:ln w="3175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268412" y="267487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625"/>
                </a:lnTo>
              </a:path>
            </a:pathLst>
          </a:custGeom>
          <a:ln w="3175">
            <a:solidFill>
              <a:srgbClr val="D2D2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273175" y="267487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625"/>
                </a:lnTo>
              </a:path>
            </a:pathLst>
          </a:custGeom>
          <a:ln w="6350">
            <a:solidFill>
              <a:srgbClr val="C5C5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277937" y="267487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625"/>
                </a:lnTo>
              </a:path>
            </a:pathLst>
          </a:custGeom>
          <a:ln w="3175">
            <a:solidFill>
              <a:srgbClr val="ABA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281112" y="267487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625"/>
                </a:lnTo>
              </a:path>
            </a:pathLst>
          </a:custGeom>
          <a:ln w="3175">
            <a:solidFill>
              <a:srgbClr val="9494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284287" y="267487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625"/>
                </a:lnTo>
              </a:path>
            </a:pathLst>
          </a:custGeom>
          <a:ln w="3175">
            <a:solidFill>
              <a:srgbClr val="7B7B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289050" y="267487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625"/>
                </a:lnTo>
              </a:path>
            </a:pathLst>
          </a:custGeom>
          <a:ln w="6350">
            <a:solidFill>
              <a:srgbClr val="5B5B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293812" y="267487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625"/>
                </a:lnTo>
              </a:path>
            </a:pathLst>
          </a:custGeom>
          <a:ln w="3175">
            <a:solidFill>
              <a:srgbClr val="4545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263650" y="2674873"/>
            <a:ext cx="28575" cy="44450"/>
          </a:xfrm>
          <a:custGeom>
            <a:avLst/>
            <a:gdLst/>
            <a:ahLst/>
            <a:cxnLst/>
            <a:rect l="l" t="t" r="r" b="b"/>
            <a:pathLst>
              <a:path w="28575" h="44450">
                <a:moveTo>
                  <a:pt x="9525" y="22225"/>
                </a:moveTo>
                <a:lnTo>
                  <a:pt x="3175" y="28575"/>
                </a:lnTo>
                <a:lnTo>
                  <a:pt x="0" y="38100"/>
                </a:lnTo>
                <a:lnTo>
                  <a:pt x="0" y="44450"/>
                </a:lnTo>
                <a:lnTo>
                  <a:pt x="3175" y="38100"/>
                </a:lnTo>
                <a:lnTo>
                  <a:pt x="6350" y="28575"/>
                </a:lnTo>
                <a:lnTo>
                  <a:pt x="9525" y="22225"/>
                </a:lnTo>
                <a:close/>
              </a:path>
              <a:path w="28575" h="44450">
                <a:moveTo>
                  <a:pt x="28575" y="0"/>
                </a:moveTo>
                <a:lnTo>
                  <a:pt x="25400" y="0"/>
                </a:lnTo>
                <a:lnTo>
                  <a:pt x="12700" y="12700"/>
                </a:lnTo>
                <a:lnTo>
                  <a:pt x="9525" y="22225"/>
                </a:lnTo>
                <a:lnTo>
                  <a:pt x="22225" y="9525"/>
                </a:lnTo>
                <a:lnTo>
                  <a:pt x="25400" y="3175"/>
                </a:lnTo>
                <a:lnTo>
                  <a:pt x="28575" y="0"/>
                </a:lnTo>
                <a:close/>
              </a:path>
            </a:pathLst>
          </a:custGeom>
          <a:solidFill>
            <a:srgbClr val="4545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263650" y="2674873"/>
            <a:ext cx="28575" cy="44450"/>
          </a:xfrm>
          <a:custGeom>
            <a:avLst/>
            <a:gdLst/>
            <a:ahLst/>
            <a:cxnLst/>
            <a:rect l="l" t="t" r="r" b="b"/>
            <a:pathLst>
              <a:path w="28575" h="44450">
                <a:moveTo>
                  <a:pt x="25400" y="0"/>
                </a:moveTo>
                <a:lnTo>
                  <a:pt x="28575" y="0"/>
                </a:lnTo>
                <a:lnTo>
                  <a:pt x="25400" y="3175"/>
                </a:lnTo>
                <a:lnTo>
                  <a:pt x="22225" y="9525"/>
                </a:lnTo>
                <a:lnTo>
                  <a:pt x="15875" y="15875"/>
                </a:lnTo>
                <a:lnTo>
                  <a:pt x="9525" y="22225"/>
                </a:lnTo>
                <a:lnTo>
                  <a:pt x="6350" y="28575"/>
                </a:lnTo>
                <a:lnTo>
                  <a:pt x="3175" y="38100"/>
                </a:lnTo>
                <a:lnTo>
                  <a:pt x="0" y="44450"/>
                </a:lnTo>
                <a:lnTo>
                  <a:pt x="0" y="38100"/>
                </a:lnTo>
                <a:lnTo>
                  <a:pt x="3175" y="28575"/>
                </a:lnTo>
                <a:lnTo>
                  <a:pt x="9525" y="22225"/>
                </a:lnTo>
                <a:lnTo>
                  <a:pt x="12700" y="12700"/>
                </a:lnTo>
                <a:lnTo>
                  <a:pt x="19050" y="6350"/>
                </a:lnTo>
                <a:lnTo>
                  <a:pt x="22225" y="3175"/>
                </a:lnTo>
                <a:lnTo>
                  <a:pt x="25400" y="0"/>
                </a:lnTo>
                <a:lnTo>
                  <a:pt x="28575" y="0"/>
                </a:lnTo>
                <a:lnTo>
                  <a:pt x="25400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263650" y="2674873"/>
            <a:ext cx="28575" cy="44450"/>
          </a:xfrm>
          <a:custGeom>
            <a:avLst/>
            <a:gdLst/>
            <a:ahLst/>
            <a:cxnLst/>
            <a:rect l="l" t="t" r="r" b="b"/>
            <a:pathLst>
              <a:path w="28575" h="44450">
                <a:moveTo>
                  <a:pt x="9525" y="22225"/>
                </a:moveTo>
                <a:lnTo>
                  <a:pt x="3175" y="28575"/>
                </a:lnTo>
                <a:lnTo>
                  <a:pt x="0" y="38100"/>
                </a:lnTo>
                <a:lnTo>
                  <a:pt x="0" y="44450"/>
                </a:lnTo>
                <a:lnTo>
                  <a:pt x="3175" y="38100"/>
                </a:lnTo>
                <a:lnTo>
                  <a:pt x="6350" y="28575"/>
                </a:lnTo>
                <a:lnTo>
                  <a:pt x="9525" y="22225"/>
                </a:lnTo>
                <a:close/>
              </a:path>
              <a:path w="28575" h="44450">
                <a:moveTo>
                  <a:pt x="28575" y="0"/>
                </a:moveTo>
                <a:lnTo>
                  <a:pt x="25400" y="0"/>
                </a:lnTo>
                <a:lnTo>
                  <a:pt x="12700" y="12700"/>
                </a:lnTo>
                <a:lnTo>
                  <a:pt x="9525" y="22225"/>
                </a:lnTo>
                <a:lnTo>
                  <a:pt x="22225" y="9525"/>
                </a:lnTo>
                <a:lnTo>
                  <a:pt x="25400" y="3175"/>
                </a:lnTo>
                <a:lnTo>
                  <a:pt x="28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16363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168400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17316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17633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181100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D3D3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18586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D2D2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118903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19221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1196975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C8C8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20173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C5C5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20491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C2C2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209675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BBBB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21443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B6B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21761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222375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ABA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22713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A2A2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23031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9D9D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235075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9494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23983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8D8D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24301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247775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7D7D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25253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7676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25571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6F6F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25888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6B6B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263650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6161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26841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5B5B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27158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276350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5151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28111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4B4B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28428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289050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4545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29381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4141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162050" y="2674873"/>
            <a:ext cx="130175" cy="73025"/>
          </a:xfrm>
          <a:custGeom>
            <a:avLst/>
            <a:gdLst/>
            <a:ahLst/>
            <a:cxnLst/>
            <a:rect l="l" t="t" r="r" b="b"/>
            <a:pathLst>
              <a:path w="130175" h="73025">
                <a:moveTo>
                  <a:pt x="130175" y="0"/>
                </a:moveTo>
                <a:lnTo>
                  <a:pt x="127000" y="0"/>
                </a:lnTo>
                <a:lnTo>
                  <a:pt x="0" y="73025"/>
                </a:lnTo>
                <a:lnTo>
                  <a:pt x="130175" y="0"/>
                </a:lnTo>
                <a:close/>
              </a:path>
            </a:pathLst>
          </a:custGeom>
          <a:solidFill>
            <a:srgbClr val="4141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162050" y="2674873"/>
            <a:ext cx="130175" cy="73025"/>
          </a:xfrm>
          <a:custGeom>
            <a:avLst/>
            <a:gdLst/>
            <a:ahLst/>
            <a:cxnLst/>
            <a:rect l="l" t="t" r="r" b="b"/>
            <a:pathLst>
              <a:path w="130175" h="73025">
                <a:moveTo>
                  <a:pt x="0" y="73025"/>
                </a:moveTo>
                <a:lnTo>
                  <a:pt x="127000" y="0"/>
                </a:lnTo>
                <a:lnTo>
                  <a:pt x="130175" y="0"/>
                </a:lnTo>
                <a:lnTo>
                  <a:pt x="0" y="73025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162050" y="2674873"/>
            <a:ext cx="130175" cy="73025"/>
          </a:xfrm>
          <a:custGeom>
            <a:avLst/>
            <a:gdLst/>
            <a:ahLst/>
            <a:cxnLst/>
            <a:rect l="l" t="t" r="r" b="b"/>
            <a:pathLst>
              <a:path w="130175" h="73025">
                <a:moveTo>
                  <a:pt x="130175" y="0"/>
                </a:moveTo>
                <a:lnTo>
                  <a:pt x="127000" y="0"/>
                </a:lnTo>
                <a:lnTo>
                  <a:pt x="0" y="73025"/>
                </a:lnTo>
                <a:lnTo>
                  <a:pt x="1301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16363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168400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117316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17633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D5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181100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D3D3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18586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D2D2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18903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19221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196975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C8C8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20173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C5C5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20491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C2C2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209675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BBBB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21443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B6B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21761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222375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ABA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22713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A2A2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23031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9D9D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235075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9494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23983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8D8D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24301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247775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7D7D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25253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7676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25571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6F6F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125888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6B6B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1263650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6161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26841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5B5B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27158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276350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5151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28111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4B4B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284287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289050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350">
            <a:solidFill>
              <a:srgbClr val="4545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1293812" y="2674873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3175">
            <a:solidFill>
              <a:srgbClr val="4141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1216025" y="2751073"/>
            <a:ext cx="3175" cy="15875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0" y="15875"/>
                </a:moveTo>
                <a:lnTo>
                  <a:pt x="3175" y="15875"/>
                </a:lnTo>
                <a:lnTo>
                  <a:pt x="31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1219200" y="2751073"/>
            <a:ext cx="3175" cy="15875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0" y="15875"/>
                </a:moveTo>
                <a:lnTo>
                  <a:pt x="3175" y="15875"/>
                </a:lnTo>
                <a:lnTo>
                  <a:pt x="31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1222375" y="2751073"/>
            <a:ext cx="6350" cy="15875"/>
          </a:xfrm>
          <a:custGeom>
            <a:avLst/>
            <a:gdLst/>
            <a:ahLst/>
            <a:cxnLst/>
            <a:rect l="l" t="t" r="r" b="b"/>
            <a:pathLst>
              <a:path w="6350" h="15875">
                <a:moveTo>
                  <a:pt x="0" y="15875"/>
                </a:moveTo>
                <a:lnTo>
                  <a:pt x="6350" y="15875"/>
                </a:lnTo>
                <a:lnTo>
                  <a:pt x="6350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D0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1228725" y="2751073"/>
            <a:ext cx="3175" cy="15875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0" y="15875"/>
                </a:moveTo>
                <a:lnTo>
                  <a:pt x="3175" y="15875"/>
                </a:lnTo>
                <a:lnTo>
                  <a:pt x="31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1231900" y="2751073"/>
            <a:ext cx="3175" cy="15875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0" y="15875"/>
                </a:moveTo>
                <a:lnTo>
                  <a:pt x="3175" y="15875"/>
                </a:lnTo>
                <a:lnTo>
                  <a:pt x="31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BAB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235075" y="2751073"/>
            <a:ext cx="3175" cy="15875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0" y="15875"/>
                </a:moveTo>
                <a:lnTo>
                  <a:pt x="3175" y="15875"/>
                </a:lnTo>
                <a:lnTo>
                  <a:pt x="31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AEAE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1238250" y="2751073"/>
            <a:ext cx="6350" cy="15875"/>
          </a:xfrm>
          <a:custGeom>
            <a:avLst/>
            <a:gdLst/>
            <a:ahLst/>
            <a:cxnLst/>
            <a:rect l="l" t="t" r="r" b="b"/>
            <a:pathLst>
              <a:path w="6350" h="15875">
                <a:moveTo>
                  <a:pt x="0" y="15875"/>
                </a:moveTo>
                <a:lnTo>
                  <a:pt x="6350" y="15875"/>
                </a:lnTo>
                <a:lnTo>
                  <a:pt x="6350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244600" y="2751073"/>
            <a:ext cx="3175" cy="15875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0" y="15875"/>
                </a:moveTo>
                <a:lnTo>
                  <a:pt x="3175" y="15875"/>
                </a:lnTo>
                <a:lnTo>
                  <a:pt x="31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247775" y="2751073"/>
            <a:ext cx="3175" cy="15875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0" y="15875"/>
                </a:moveTo>
                <a:lnTo>
                  <a:pt x="3175" y="15875"/>
                </a:lnTo>
                <a:lnTo>
                  <a:pt x="31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6F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1250950" y="2751073"/>
            <a:ext cx="3175" cy="15875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0" y="15875"/>
                </a:moveTo>
                <a:lnTo>
                  <a:pt x="3175" y="15875"/>
                </a:lnTo>
                <a:lnTo>
                  <a:pt x="31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60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1254125" y="2751073"/>
            <a:ext cx="6350" cy="15875"/>
          </a:xfrm>
          <a:custGeom>
            <a:avLst/>
            <a:gdLst/>
            <a:ahLst/>
            <a:cxnLst/>
            <a:rect l="l" t="t" r="r" b="b"/>
            <a:pathLst>
              <a:path w="6350" h="15875">
                <a:moveTo>
                  <a:pt x="0" y="15875"/>
                </a:moveTo>
                <a:lnTo>
                  <a:pt x="6350" y="15875"/>
                </a:lnTo>
                <a:lnTo>
                  <a:pt x="6350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50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1260475" y="2751073"/>
            <a:ext cx="3175" cy="15875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0" y="15875"/>
                </a:moveTo>
                <a:lnTo>
                  <a:pt x="3175" y="15875"/>
                </a:lnTo>
                <a:lnTo>
                  <a:pt x="31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1231900" y="2751073"/>
            <a:ext cx="22225" cy="6350"/>
          </a:xfrm>
          <a:custGeom>
            <a:avLst/>
            <a:gdLst/>
            <a:ahLst/>
            <a:cxnLst/>
            <a:rect l="l" t="t" r="r" b="b"/>
            <a:pathLst>
              <a:path w="22225" h="6350">
                <a:moveTo>
                  <a:pt x="15875" y="3175"/>
                </a:moveTo>
                <a:lnTo>
                  <a:pt x="9525" y="3175"/>
                </a:lnTo>
                <a:lnTo>
                  <a:pt x="15875" y="6350"/>
                </a:lnTo>
                <a:lnTo>
                  <a:pt x="22225" y="6350"/>
                </a:lnTo>
                <a:lnTo>
                  <a:pt x="15875" y="3175"/>
                </a:lnTo>
                <a:close/>
              </a:path>
              <a:path w="22225" h="6350">
                <a:moveTo>
                  <a:pt x="6350" y="0"/>
                </a:moveTo>
                <a:lnTo>
                  <a:pt x="0" y="0"/>
                </a:lnTo>
                <a:lnTo>
                  <a:pt x="6350" y="3175"/>
                </a:lnTo>
                <a:lnTo>
                  <a:pt x="9525" y="3175"/>
                </a:lnTo>
                <a:lnTo>
                  <a:pt x="6350" y="0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216025" y="2751073"/>
            <a:ext cx="44450" cy="12700"/>
          </a:xfrm>
          <a:custGeom>
            <a:avLst/>
            <a:gdLst/>
            <a:ahLst/>
            <a:cxnLst/>
            <a:rect l="l" t="t" r="r" b="b"/>
            <a:pathLst>
              <a:path w="44450" h="12700">
                <a:moveTo>
                  <a:pt x="44450" y="9525"/>
                </a:moveTo>
                <a:lnTo>
                  <a:pt x="38100" y="6350"/>
                </a:lnTo>
                <a:lnTo>
                  <a:pt x="31750" y="6350"/>
                </a:lnTo>
                <a:lnTo>
                  <a:pt x="25400" y="3175"/>
                </a:lnTo>
                <a:lnTo>
                  <a:pt x="22225" y="3175"/>
                </a:lnTo>
                <a:lnTo>
                  <a:pt x="15875" y="0"/>
                </a:lnTo>
                <a:lnTo>
                  <a:pt x="9525" y="0"/>
                </a:lnTo>
                <a:lnTo>
                  <a:pt x="6350" y="0"/>
                </a:lnTo>
                <a:lnTo>
                  <a:pt x="0" y="0"/>
                </a:lnTo>
                <a:lnTo>
                  <a:pt x="6350" y="0"/>
                </a:lnTo>
                <a:lnTo>
                  <a:pt x="9525" y="0"/>
                </a:lnTo>
                <a:lnTo>
                  <a:pt x="15875" y="0"/>
                </a:lnTo>
                <a:lnTo>
                  <a:pt x="22225" y="0"/>
                </a:lnTo>
                <a:lnTo>
                  <a:pt x="25400" y="3175"/>
                </a:lnTo>
                <a:lnTo>
                  <a:pt x="31750" y="3175"/>
                </a:lnTo>
                <a:lnTo>
                  <a:pt x="38100" y="6350"/>
                </a:lnTo>
                <a:lnTo>
                  <a:pt x="44450" y="9525"/>
                </a:lnTo>
                <a:lnTo>
                  <a:pt x="44450" y="12700"/>
                </a:lnTo>
                <a:lnTo>
                  <a:pt x="44450" y="9525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231900" y="2751073"/>
            <a:ext cx="22225" cy="6350"/>
          </a:xfrm>
          <a:custGeom>
            <a:avLst/>
            <a:gdLst/>
            <a:ahLst/>
            <a:cxnLst/>
            <a:rect l="l" t="t" r="r" b="b"/>
            <a:pathLst>
              <a:path w="22225" h="6350">
                <a:moveTo>
                  <a:pt x="15875" y="3175"/>
                </a:moveTo>
                <a:lnTo>
                  <a:pt x="9525" y="3175"/>
                </a:lnTo>
                <a:lnTo>
                  <a:pt x="15875" y="6350"/>
                </a:lnTo>
                <a:lnTo>
                  <a:pt x="22225" y="6350"/>
                </a:lnTo>
                <a:lnTo>
                  <a:pt x="15875" y="3175"/>
                </a:lnTo>
                <a:close/>
              </a:path>
              <a:path w="22225" h="6350">
                <a:moveTo>
                  <a:pt x="6350" y="0"/>
                </a:moveTo>
                <a:lnTo>
                  <a:pt x="0" y="0"/>
                </a:lnTo>
                <a:lnTo>
                  <a:pt x="6350" y="3175"/>
                </a:lnTo>
                <a:lnTo>
                  <a:pt x="9525" y="3175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1216025" y="2751073"/>
            <a:ext cx="3175" cy="15875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0" y="15875"/>
                </a:moveTo>
                <a:lnTo>
                  <a:pt x="3175" y="15875"/>
                </a:lnTo>
                <a:lnTo>
                  <a:pt x="31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1219200" y="2751073"/>
            <a:ext cx="3175" cy="15875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0" y="15875"/>
                </a:moveTo>
                <a:lnTo>
                  <a:pt x="3175" y="15875"/>
                </a:lnTo>
                <a:lnTo>
                  <a:pt x="31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1222375" y="2751073"/>
            <a:ext cx="6350" cy="15875"/>
          </a:xfrm>
          <a:custGeom>
            <a:avLst/>
            <a:gdLst/>
            <a:ahLst/>
            <a:cxnLst/>
            <a:rect l="l" t="t" r="r" b="b"/>
            <a:pathLst>
              <a:path w="6350" h="15875">
                <a:moveTo>
                  <a:pt x="0" y="15875"/>
                </a:moveTo>
                <a:lnTo>
                  <a:pt x="6350" y="15875"/>
                </a:lnTo>
                <a:lnTo>
                  <a:pt x="6350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D0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1228725" y="2751073"/>
            <a:ext cx="3175" cy="15875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0" y="15875"/>
                </a:moveTo>
                <a:lnTo>
                  <a:pt x="3175" y="15875"/>
                </a:lnTo>
                <a:lnTo>
                  <a:pt x="31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1231900" y="2751073"/>
            <a:ext cx="3175" cy="15875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0" y="15875"/>
                </a:moveTo>
                <a:lnTo>
                  <a:pt x="3175" y="15875"/>
                </a:lnTo>
                <a:lnTo>
                  <a:pt x="31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BAB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1235075" y="2751073"/>
            <a:ext cx="3175" cy="15875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0" y="15875"/>
                </a:moveTo>
                <a:lnTo>
                  <a:pt x="3175" y="15875"/>
                </a:lnTo>
                <a:lnTo>
                  <a:pt x="31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AEAE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238250" y="2751073"/>
            <a:ext cx="6350" cy="15875"/>
          </a:xfrm>
          <a:custGeom>
            <a:avLst/>
            <a:gdLst/>
            <a:ahLst/>
            <a:cxnLst/>
            <a:rect l="l" t="t" r="r" b="b"/>
            <a:pathLst>
              <a:path w="6350" h="15875">
                <a:moveTo>
                  <a:pt x="0" y="15875"/>
                </a:moveTo>
                <a:lnTo>
                  <a:pt x="6350" y="15875"/>
                </a:lnTo>
                <a:lnTo>
                  <a:pt x="6350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244600" y="2751073"/>
            <a:ext cx="3175" cy="15875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0" y="15875"/>
                </a:moveTo>
                <a:lnTo>
                  <a:pt x="3175" y="15875"/>
                </a:lnTo>
                <a:lnTo>
                  <a:pt x="31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247775" y="2751073"/>
            <a:ext cx="3175" cy="15875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0" y="15875"/>
                </a:moveTo>
                <a:lnTo>
                  <a:pt x="3175" y="15875"/>
                </a:lnTo>
                <a:lnTo>
                  <a:pt x="31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6F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250950" y="2751073"/>
            <a:ext cx="3175" cy="15875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0" y="15875"/>
                </a:moveTo>
                <a:lnTo>
                  <a:pt x="3175" y="15875"/>
                </a:lnTo>
                <a:lnTo>
                  <a:pt x="31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60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1254125" y="2751073"/>
            <a:ext cx="6350" cy="15875"/>
          </a:xfrm>
          <a:custGeom>
            <a:avLst/>
            <a:gdLst/>
            <a:ahLst/>
            <a:cxnLst/>
            <a:rect l="l" t="t" r="r" b="b"/>
            <a:pathLst>
              <a:path w="6350" h="15875">
                <a:moveTo>
                  <a:pt x="0" y="15875"/>
                </a:moveTo>
                <a:lnTo>
                  <a:pt x="6350" y="15875"/>
                </a:lnTo>
                <a:lnTo>
                  <a:pt x="6350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505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1260475" y="2751073"/>
            <a:ext cx="3175" cy="15875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0" y="15875"/>
                </a:moveTo>
                <a:lnTo>
                  <a:pt x="3175" y="15875"/>
                </a:lnTo>
                <a:lnTo>
                  <a:pt x="31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1165225" y="2748026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12700"/>
                </a:moveTo>
                <a:lnTo>
                  <a:pt x="3175" y="12700"/>
                </a:lnTo>
                <a:lnTo>
                  <a:pt x="317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1168400" y="2748026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0" y="12700"/>
                </a:moveTo>
                <a:lnTo>
                  <a:pt x="6350" y="12700"/>
                </a:lnTo>
                <a:lnTo>
                  <a:pt x="635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1174750" y="2748026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12700"/>
                </a:moveTo>
                <a:lnTo>
                  <a:pt x="3175" y="12700"/>
                </a:lnTo>
                <a:lnTo>
                  <a:pt x="317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1177925" y="2748026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12700"/>
                </a:moveTo>
                <a:lnTo>
                  <a:pt x="3175" y="12700"/>
                </a:lnTo>
                <a:lnTo>
                  <a:pt x="317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1181100" y="2748026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0" y="12700"/>
                </a:moveTo>
                <a:lnTo>
                  <a:pt x="6350" y="12700"/>
                </a:lnTo>
                <a:lnTo>
                  <a:pt x="635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B8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1187450" y="2748026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12700"/>
                </a:moveTo>
                <a:lnTo>
                  <a:pt x="3175" y="12700"/>
                </a:lnTo>
                <a:lnTo>
                  <a:pt x="317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A7A7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1190625" y="2748026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12700"/>
                </a:moveTo>
                <a:lnTo>
                  <a:pt x="3175" y="12700"/>
                </a:lnTo>
                <a:lnTo>
                  <a:pt x="317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1193800" y="2748026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0" y="12700"/>
                </a:moveTo>
                <a:lnTo>
                  <a:pt x="6350" y="12700"/>
                </a:lnTo>
                <a:lnTo>
                  <a:pt x="635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1200150" y="2748026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12700"/>
                </a:moveTo>
                <a:lnTo>
                  <a:pt x="3175" y="12700"/>
                </a:lnTo>
                <a:lnTo>
                  <a:pt x="317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1203325" y="2748026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12700"/>
                </a:moveTo>
                <a:lnTo>
                  <a:pt x="3175" y="12700"/>
                </a:lnTo>
                <a:lnTo>
                  <a:pt x="317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5E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1206500" y="2748026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0" y="12700"/>
                </a:moveTo>
                <a:lnTo>
                  <a:pt x="6350" y="12700"/>
                </a:lnTo>
                <a:lnTo>
                  <a:pt x="635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1212850" y="2748026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12700"/>
                </a:moveTo>
                <a:lnTo>
                  <a:pt x="3175" y="12700"/>
                </a:lnTo>
                <a:lnTo>
                  <a:pt x="317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1165225" y="2748026"/>
            <a:ext cx="47625" cy="9525"/>
          </a:xfrm>
          <a:custGeom>
            <a:avLst/>
            <a:gdLst/>
            <a:ahLst/>
            <a:cxnLst/>
            <a:rect l="l" t="t" r="r" b="b"/>
            <a:pathLst>
              <a:path w="47625" h="9525">
                <a:moveTo>
                  <a:pt x="6350" y="6350"/>
                </a:moveTo>
                <a:lnTo>
                  <a:pt x="0" y="6350"/>
                </a:lnTo>
                <a:lnTo>
                  <a:pt x="0" y="9525"/>
                </a:lnTo>
                <a:lnTo>
                  <a:pt x="6350" y="6350"/>
                </a:lnTo>
                <a:close/>
              </a:path>
              <a:path w="47625" h="9525">
                <a:moveTo>
                  <a:pt x="15875" y="3175"/>
                </a:moveTo>
                <a:lnTo>
                  <a:pt x="9525" y="3175"/>
                </a:lnTo>
                <a:lnTo>
                  <a:pt x="6350" y="6350"/>
                </a:lnTo>
                <a:lnTo>
                  <a:pt x="9525" y="6350"/>
                </a:lnTo>
                <a:lnTo>
                  <a:pt x="15875" y="3175"/>
                </a:lnTo>
                <a:close/>
              </a:path>
              <a:path w="47625" h="9525">
                <a:moveTo>
                  <a:pt x="31750" y="0"/>
                </a:moveTo>
                <a:lnTo>
                  <a:pt x="19050" y="0"/>
                </a:lnTo>
                <a:lnTo>
                  <a:pt x="15875" y="3175"/>
                </a:lnTo>
                <a:lnTo>
                  <a:pt x="25400" y="3175"/>
                </a:lnTo>
                <a:lnTo>
                  <a:pt x="31750" y="0"/>
                </a:lnTo>
                <a:close/>
              </a:path>
              <a:path w="47625" h="9525">
                <a:moveTo>
                  <a:pt x="47625" y="0"/>
                </a:moveTo>
                <a:lnTo>
                  <a:pt x="44450" y="0"/>
                </a:lnTo>
                <a:lnTo>
                  <a:pt x="47625" y="3175"/>
                </a:lnTo>
                <a:lnTo>
                  <a:pt x="47625" y="0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1165225" y="2748026"/>
            <a:ext cx="47625" cy="9525"/>
          </a:xfrm>
          <a:custGeom>
            <a:avLst/>
            <a:gdLst/>
            <a:ahLst/>
            <a:cxnLst/>
            <a:rect l="l" t="t" r="r" b="b"/>
            <a:pathLst>
              <a:path w="47625" h="9525">
                <a:moveTo>
                  <a:pt x="47625" y="0"/>
                </a:moveTo>
                <a:lnTo>
                  <a:pt x="44450" y="0"/>
                </a:lnTo>
                <a:lnTo>
                  <a:pt x="38100" y="0"/>
                </a:lnTo>
                <a:lnTo>
                  <a:pt x="31750" y="0"/>
                </a:lnTo>
                <a:lnTo>
                  <a:pt x="25400" y="3175"/>
                </a:lnTo>
                <a:lnTo>
                  <a:pt x="22225" y="3175"/>
                </a:lnTo>
                <a:lnTo>
                  <a:pt x="15875" y="3175"/>
                </a:lnTo>
                <a:lnTo>
                  <a:pt x="9525" y="6350"/>
                </a:lnTo>
                <a:lnTo>
                  <a:pt x="6350" y="6350"/>
                </a:lnTo>
                <a:lnTo>
                  <a:pt x="0" y="9525"/>
                </a:lnTo>
                <a:lnTo>
                  <a:pt x="0" y="6350"/>
                </a:lnTo>
                <a:lnTo>
                  <a:pt x="6350" y="6350"/>
                </a:lnTo>
                <a:lnTo>
                  <a:pt x="9525" y="3175"/>
                </a:lnTo>
                <a:lnTo>
                  <a:pt x="15875" y="3175"/>
                </a:lnTo>
                <a:lnTo>
                  <a:pt x="19050" y="0"/>
                </a:lnTo>
                <a:lnTo>
                  <a:pt x="25400" y="0"/>
                </a:lnTo>
                <a:lnTo>
                  <a:pt x="31750" y="0"/>
                </a:lnTo>
                <a:lnTo>
                  <a:pt x="38100" y="0"/>
                </a:lnTo>
                <a:lnTo>
                  <a:pt x="44450" y="0"/>
                </a:lnTo>
                <a:lnTo>
                  <a:pt x="47625" y="0"/>
                </a:lnTo>
                <a:lnTo>
                  <a:pt x="47625" y="3175"/>
                </a:lnTo>
                <a:lnTo>
                  <a:pt x="44450" y="0"/>
                </a:lnTo>
                <a:lnTo>
                  <a:pt x="47625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1165225" y="2748026"/>
            <a:ext cx="47625" cy="9525"/>
          </a:xfrm>
          <a:custGeom>
            <a:avLst/>
            <a:gdLst/>
            <a:ahLst/>
            <a:cxnLst/>
            <a:rect l="l" t="t" r="r" b="b"/>
            <a:pathLst>
              <a:path w="47625" h="9525">
                <a:moveTo>
                  <a:pt x="6350" y="6350"/>
                </a:moveTo>
                <a:lnTo>
                  <a:pt x="0" y="6350"/>
                </a:lnTo>
                <a:lnTo>
                  <a:pt x="0" y="9525"/>
                </a:lnTo>
                <a:lnTo>
                  <a:pt x="6350" y="6350"/>
                </a:lnTo>
                <a:close/>
              </a:path>
              <a:path w="47625" h="9525">
                <a:moveTo>
                  <a:pt x="15875" y="3175"/>
                </a:moveTo>
                <a:lnTo>
                  <a:pt x="9525" y="3175"/>
                </a:lnTo>
                <a:lnTo>
                  <a:pt x="6350" y="6350"/>
                </a:lnTo>
                <a:lnTo>
                  <a:pt x="9525" y="6350"/>
                </a:lnTo>
                <a:lnTo>
                  <a:pt x="15875" y="3175"/>
                </a:lnTo>
                <a:close/>
              </a:path>
              <a:path w="47625" h="9525">
                <a:moveTo>
                  <a:pt x="31750" y="0"/>
                </a:moveTo>
                <a:lnTo>
                  <a:pt x="19050" y="0"/>
                </a:lnTo>
                <a:lnTo>
                  <a:pt x="15875" y="3175"/>
                </a:lnTo>
                <a:lnTo>
                  <a:pt x="25400" y="3175"/>
                </a:lnTo>
                <a:lnTo>
                  <a:pt x="31750" y="0"/>
                </a:lnTo>
                <a:close/>
              </a:path>
              <a:path w="47625" h="9525">
                <a:moveTo>
                  <a:pt x="47625" y="0"/>
                </a:moveTo>
                <a:lnTo>
                  <a:pt x="44450" y="0"/>
                </a:lnTo>
                <a:lnTo>
                  <a:pt x="47625" y="3175"/>
                </a:lnTo>
                <a:lnTo>
                  <a:pt x="476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1165225" y="2748026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12700"/>
                </a:moveTo>
                <a:lnTo>
                  <a:pt x="3175" y="12700"/>
                </a:lnTo>
                <a:lnTo>
                  <a:pt x="317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1168400" y="2748026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0" y="12700"/>
                </a:moveTo>
                <a:lnTo>
                  <a:pt x="6350" y="12700"/>
                </a:lnTo>
                <a:lnTo>
                  <a:pt x="635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1174750" y="2748026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12700"/>
                </a:moveTo>
                <a:lnTo>
                  <a:pt x="3175" y="12700"/>
                </a:lnTo>
                <a:lnTo>
                  <a:pt x="317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1177925" y="2748026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12700"/>
                </a:moveTo>
                <a:lnTo>
                  <a:pt x="3175" y="12700"/>
                </a:lnTo>
                <a:lnTo>
                  <a:pt x="317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1181100" y="2748026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0" y="12700"/>
                </a:moveTo>
                <a:lnTo>
                  <a:pt x="6350" y="12700"/>
                </a:lnTo>
                <a:lnTo>
                  <a:pt x="635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B8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1187450" y="2748026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12700"/>
                </a:moveTo>
                <a:lnTo>
                  <a:pt x="3175" y="12700"/>
                </a:lnTo>
                <a:lnTo>
                  <a:pt x="317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A7A7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1190625" y="2748026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12700"/>
                </a:moveTo>
                <a:lnTo>
                  <a:pt x="3175" y="12700"/>
                </a:lnTo>
                <a:lnTo>
                  <a:pt x="317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1193800" y="2748026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0" y="12700"/>
                </a:moveTo>
                <a:lnTo>
                  <a:pt x="6350" y="12700"/>
                </a:lnTo>
                <a:lnTo>
                  <a:pt x="635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1200150" y="2748026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12700"/>
                </a:moveTo>
                <a:lnTo>
                  <a:pt x="3175" y="12700"/>
                </a:lnTo>
                <a:lnTo>
                  <a:pt x="317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1203325" y="2748026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12700"/>
                </a:moveTo>
                <a:lnTo>
                  <a:pt x="3175" y="12700"/>
                </a:lnTo>
                <a:lnTo>
                  <a:pt x="317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5E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206500" y="2748026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0" y="12700"/>
                </a:moveTo>
                <a:lnTo>
                  <a:pt x="6350" y="12700"/>
                </a:lnTo>
                <a:lnTo>
                  <a:pt x="635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212850" y="2748026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12700"/>
                </a:moveTo>
                <a:lnTo>
                  <a:pt x="3175" y="12700"/>
                </a:lnTo>
                <a:lnTo>
                  <a:pt x="317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308100" y="3114611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775" y="0"/>
                </a:lnTo>
              </a:path>
            </a:pathLst>
          </a:custGeom>
          <a:ln w="3175">
            <a:solidFill>
              <a:srgbClr val="FF50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123950" y="2989262"/>
            <a:ext cx="0" cy="195580"/>
          </a:xfrm>
          <a:custGeom>
            <a:avLst/>
            <a:gdLst/>
            <a:ahLst/>
            <a:cxnLst/>
            <a:rect l="l" t="t" r="r" b="b"/>
            <a:pathLst>
              <a:path h="195580">
                <a:moveTo>
                  <a:pt x="0" y="0"/>
                </a:moveTo>
                <a:lnTo>
                  <a:pt x="0" y="195262"/>
                </a:lnTo>
              </a:path>
            </a:pathLst>
          </a:custGeom>
          <a:ln w="3175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966787" y="3119501"/>
            <a:ext cx="347980" cy="0"/>
          </a:xfrm>
          <a:custGeom>
            <a:avLst/>
            <a:gdLst/>
            <a:ahLst/>
            <a:cxnLst/>
            <a:rect l="l" t="t" r="r" b="b"/>
            <a:pathLst>
              <a:path w="347980">
                <a:moveTo>
                  <a:pt x="0" y="0"/>
                </a:moveTo>
                <a:lnTo>
                  <a:pt x="347662" y="0"/>
                </a:lnTo>
              </a:path>
            </a:pathLst>
          </a:custGeom>
          <a:ln w="19050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995362" y="3113023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0" y="0"/>
                </a:moveTo>
                <a:lnTo>
                  <a:pt x="0" y="9525"/>
                </a:lnTo>
                <a:lnTo>
                  <a:pt x="6350" y="12700"/>
                </a:lnTo>
                <a:lnTo>
                  <a:pt x="6350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1055687" y="3113023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0"/>
                </a:moveTo>
                <a:lnTo>
                  <a:pt x="0" y="9525"/>
                </a:lnTo>
                <a:lnTo>
                  <a:pt x="3175" y="12700"/>
                </a:lnTo>
                <a:lnTo>
                  <a:pt x="317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1116012" y="3113023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0"/>
                </a:moveTo>
                <a:lnTo>
                  <a:pt x="0" y="9525"/>
                </a:lnTo>
                <a:lnTo>
                  <a:pt x="3175" y="12700"/>
                </a:lnTo>
                <a:lnTo>
                  <a:pt x="317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985837" y="3106801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3175" y="0"/>
                </a:moveTo>
                <a:lnTo>
                  <a:pt x="0" y="0"/>
                </a:lnTo>
                <a:lnTo>
                  <a:pt x="0" y="3175"/>
                </a:lnTo>
                <a:lnTo>
                  <a:pt x="3175" y="6350"/>
                </a:lnTo>
                <a:lnTo>
                  <a:pt x="3175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985837" y="310680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0" y="0"/>
                </a:moveTo>
                <a:lnTo>
                  <a:pt x="12700" y="9525"/>
                </a:lnTo>
                <a:lnTo>
                  <a:pt x="12700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1103312" y="3106801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22225" y="12700"/>
                </a:lnTo>
                <a:lnTo>
                  <a:pt x="22225" y="9525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1042987" y="3106801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3175" y="0"/>
                </a:moveTo>
                <a:lnTo>
                  <a:pt x="0" y="0"/>
                </a:lnTo>
                <a:lnTo>
                  <a:pt x="15875" y="9525"/>
                </a:lnTo>
                <a:lnTo>
                  <a:pt x="22225" y="9525"/>
                </a:lnTo>
                <a:lnTo>
                  <a:pt x="3175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995362" y="3114611"/>
            <a:ext cx="130175" cy="0"/>
          </a:xfrm>
          <a:custGeom>
            <a:avLst/>
            <a:gdLst/>
            <a:ahLst/>
            <a:cxnLst/>
            <a:rect l="l" t="t" r="r" b="b"/>
            <a:pathLst>
              <a:path w="130175">
                <a:moveTo>
                  <a:pt x="0" y="0"/>
                </a:moveTo>
                <a:lnTo>
                  <a:pt x="130175" y="0"/>
                </a:lnTo>
              </a:path>
            </a:pathLst>
          </a:custGeom>
          <a:ln w="3175">
            <a:solidFill>
              <a:srgbClr val="AC6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1090612" y="3111563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077912" y="3100451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0" y="0"/>
                </a:moveTo>
                <a:lnTo>
                  <a:pt x="0" y="6350"/>
                </a:lnTo>
                <a:lnTo>
                  <a:pt x="9525" y="12700"/>
                </a:lnTo>
                <a:lnTo>
                  <a:pt x="952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1077912" y="3100451"/>
            <a:ext cx="28575" cy="3175"/>
          </a:xfrm>
          <a:custGeom>
            <a:avLst/>
            <a:gdLst/>
            <a:ahLst/>
            <a:cxnLst/>
            <a:rect l="l" t="t" r="r" b="b"/>
            <a:pathLst>
              <a:path w="28575" h="3175">
                <a:moveTo>
                  <a:pt x="15875" y="0"/>
                </a:moveTo>
                <a:lnTo>
                  <a:pt x="0" y="0"/>
                </a:lnTo>
                <a:lnTo>
                  <a:pt x="9525" y="3175"/>
                </a:lnTo>
                <a:lnTo>
                  <a:pt x="28575" y="3175"/>
                </a:lnTo>
                <a:lnTo>
                  <a:pt x="15875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065212" y="3111563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1052512" y="3100451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0" y="0"/>
                </a:moveTo>
                <a:lnTo>
                  <a:pt x="0" y="6350"/>
                </a:lnTo>
                <a:lnTo>
                  <a:pt x="9525" y="12700"/>
                </a:lnTo>
                <a:lnTo>
                  <a:pt x="952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1052512" y="3100451"/>
            <a:ext cx="28575" cy="3175"/>
          </a:xfrm>
          <a:custGeom>
            <a:avLst/>
            <a:gdLst/>
            <a:ahLst/>
            <a:cxnLst/>
            <a:rect l="l" t="t" r="r" b="b"/>
            <a:pathLst>
              <a:path w="28575" h="3175">
                <a:moveTo>
                  <a:pt x="15875" y="0"/>
                </a:moveTo>
                <a:lnTo>
                  <a:pt x="0" y="0"/>
                </a:lnTo>
                <a:lnTo>
                  <a:pt x="9525" y="3175"/>
                </a:lnTo>
                <a:lnTo>
                  <a:pt x="28575" y="3175"/>
                </a:lnTo>
                <a:lnTo>
                  <a:pt x="15875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1036637" y="3111563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0" y="0"/>
                </a:moveTo>
                <a:lnTo>
                  <a:pt x="22225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1027112" y="3100451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0" y="0"/>
                </a:moveTo>
                <a:lnTo>
                  <a:pt x="0" y="6350"/>
                </a:lnTo>
                <a:lnTo>
                  <a:pt x="6350" y="12700"/>
                </a:lnTo>
                <a:lnTo>
                  <a:pt x="6350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1027112" y="3100451"/>
            <a:ext cx="28575" cy="3175"/>
          </a:xfrm>
          <a:custGeom>
            <a:avLst/>
            <a:gdLst/>
            <a:ahLst/>
            <a:cxnLst/>
            <a:rect l="l" t="t" r="r" b="b"/>
            <a:pathLst>
              <a:path w="28575" h="3175">
                <a:moveTo>
                  <a:pt x="15875" y="0"/>
                </a:moveTo>
                <a:lnTo>
                  <a:pt x="0" y="0"/>
                </a:lnTo>
                <a:lnTo>
                  <a:pt x="9525" y="3175"/>
                </a:lnTo>
                <a:lnTo>
                  <a:pt x="28575" y="3175"/>
                </a:lnTo>
                <a:lnTo>
                  <a:pt x="15875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1011237" y="3111563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0" y="0"/>
                </a:moveTo>
                <a:lnTo>
                  <a:pt x="22225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998537" y="3100451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0" y="0"/>
                </a:moveTo>
                <a:lnTo>
                  <a:pt x="0" y="6350"/>
                </a:lnTo>
                <a:lnTo>
                  <a:pt x="9525" y="12700"/>
                </a:lnTo>
                <a:lnTo>
                  <a:pt x="952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998537" y="3100451"/>
            <a:ext cx="31750" cy="3175"/>
          </a:xfrm>
          <a:custGeom>
            <a:avLst/>
            <a:gdLst/>
            <a:ahLst/>
            <a:cxnLst/>
            <a:rect l="l" t="t" r="r" b="b"/>
            <a:pathLst>
              <a:path w="31750" h="3175">
                <a:moveTo>
                  <a:pt x="19050" y="0"/>
                </a:moveTo>
                <a:lnTo>
                  <a:pt x="0" y="0"/>
                </a:lnTo>
                <a:lnTo>
                  <a:pt x="9525" y="3175"/>
                </a:lnTo>
                <a:lnTo>
                  <a:pt x="31750" y="3175"/>
                </a:lnTo>
                <a:lnTo>
                  <a:pt x="19050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1090612" y="3095688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1077912" y="3084448"/>
            <a:ext cx="9525" cy="15875"/>
          </a:xfrm>
          <a:custGeom>
            <a:avLst/>
            <a:gdLst/>
            <a:ahLst/>
            <a:cxnLst/>
            <a:rect l="l" t="t" r="r" b="b"/>
            <a:pathLst>
              <a:path w="9525" h="15875">
                <a:moveTo>
                  <a:pt x="0" y="0"/>
                </a:moveTo>
                <a:lnTo>
                  <a:pt x="0" y="9525"/>
                </a:lnTo>
                <a:lnTo>
                  <a:pt x="9525" y="15875"/>
                </a:lnTo>
                <a:lnTo>
                  <a:pt x="9525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1077912" y="3084448"/>
            <a:ext cx="28575" cy="6350"/>
          </a:xfrm>
          <a:custGeom>
            <a:avLst/>
            <a:gdLst/>
            <a:ahLst/>
            <a:cxnLst/>
            <a:rect l="l" t="t" r="r" b="b"/>
            <a:pathLst>
              <a:path w="28575" h="6350">
                <a:moveTo>
                  <a:pt x="15875" y="0"/>
                </a:moveTo>
                <a:lnTo>
                  <a:pt x="0" y="0"/>
                </a:lnTo>
                <a:lnTo>
                  <a:pt x="9525" y="6350"/>
                </a:lnTo>
                <a:lnTo>
                  <a:pt x="28575" y="6350"/>
                </a:lnTo>
                <a:lnTo>
                  <a:pt x="15875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1065212" y="3095688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1052512" y="3084448"/>
            <a:ext cx="9525" cy="15875"/>
          </a:xfrm>
          <a:custGeom>
            <a:avLst/>
            <a:gdLst/>
            <a:ahLst/>
            <a:cxnLst/>
            <a:rect l="l" t="t" r="r" b="b"/>
            <a:pathLst>
              <a:path w="9525" h="15875">
                <a:moveTo>
                  <a:pt x="0" y="0"/>
                </a:moveTo>
                <a:lnTo>
                  <a:pt x="0" y="9525"/>
                </a:lnTo>
                <a:lnTo>
                  <a:pt x="9525" y="15875"/>
                </a:lnTo>
                <a:lnTo>
                  <a:pt x="9525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1052512" y="3084448"/>
            <a:ext cx="28575" cy="6350"/>
          </a:xfrm>
          <a:custGeom>
            <a:avLst/>
            <a:gdLst/>
            <a:ahLst/>
            <a:cxnLst/>
            <a:rect l="l" t="t" r="r" b="b"/>
            <a:pathLst>
              <a:path w="28575" h="6350">
                <a:moveTo>
                  <a:pt x="15875" y="0"/>
                </a:moveTo>
                <a:lnTo>
                  <a:pt x="0" y="0"/>
                </a:lnTo>
                <a:lnTo>
                  <a:pt x="9525" y="6350"/>
                </a:lnTo>
                <a:lnTo>
                  <a:pt x="28575" y="6350"/>
                </a:lnTo>
                <a:lnTo>
                  <a:pt x="15875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1036637" y="3095688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0" y="0"/>
                </a:moveTo>
                <a:lnTo>
                  <a:pt x="22225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1027112" y="3084448"/>
            <a:ext cx="6350" cy="15875"/>
          </a:xfrm>
          <a:custGeom>
            <a:avLst/>
            <a:gdLst/>
            <a:ahLst/>
            <a:cxnLst/>
            <a:rect l="l" t="t" r="r" b="b"/>
            <a:pathLst>
              <a:path w="6350" h="15875">
                <a:moveTo>
                  <a:pt x="0" y="0"/>
                </a:moveTo>
                <a:lnTo>
                  <a:pt x="0" y="9525"/>
                </a:lnTo>
                <a:lnTo>
                  <a:pt x="6350" y="15875"/>
                </a:lnTo>
                <a:lnTo>
                  <a:pt x="6350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1027112" y="3084448"/>
            <a:ext cx="28575" cy="6350"/>
          </a:xfrm>
          <a:custGeom>
            <a:avLst/>
            <a:gdLst/>
            <a:ahLst/>
            <a:cxnLst/>
            <a:rect l="l" t="t" r="r" b="b"/>
            <a:pathLst>
              <a:path w="28575" h="6350">
                <a:moveTo>
                  <a:pt x="15875" y="0"/>
                </a:moveTo>
                <a:lnTo>
                  <a:pt x="0" y="0"/>
                </a:lnTo>
                <a:lnTo>
                  <a:pt x="9525" y="6350"/>
                </a:lnTo>
                <a:lnTo>
                  <a:pt x="28575" y="6350"/>
                </a:lnTo>
                <a:lnTo>
                  <a:pt x="15875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1065212" y="3082988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1052512" y="3071876"/>
            <a:ext cx="9525" cy="15875"/>
          </a:xfrm>
          <a:custGeom>
            <a:avLst/>
            <a:gdLst/>
            <a:ahLst/>
            <a:cxnLst/>
            <a:rect l="l" t="t" r="r" b="b"/>
            <a:pathLst>
              <a:path w="9525" h="15875">
                <a:moveTo>
                  <a:pt x="0" y="0"/>
                </a:moveTo>
                <a:lnTo>
                  <a:pt x="0" y="9525"/>
                </a:lnTo>
                <a:lnTo>
                  <a:pt x="9525" y="15875"/>
                </a:lnTo>
                <a:lnTo>
                  <a:pt x="952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1052512" y="3071876"/>
            <a:ext cx="28575" cy="3175"/>
          </a:xfrm>
          <a:custGeom>
            <a:avLst/>
            <a:gdLst/>
            <a:ahLst/>
            <a:cxnLst/>
            <a:rect l="l" t="t" r="r" b="b"/>
            <a:pathLst>
              <a:path w="28575" h="3175">
                <a:moveTo>
                  <a:pt x="15875" y="0"/>
                </a:moveTo>
                <a:lnTo>
                  <a:pt x="0" y="0"/>
                </a:lnTo>
                <a:lnTo>
                  <a:pt x="9525" y="3175"/>
                </a:lnTo>
                <a:lnTo>
                  <a:pt x="28575" y="3175"/>
                </a:lnTo>
                <a:lnTo>
                  <a:pt x="15875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1279525" y="3113023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0"/>
                </a:moveTo>
                <a:lnTo>
                  <a:pt x="0" y="9525"/>
                </a:lnTo>
                <a:lnTo>
                  <a:pt x="3175" y="12700"/>
                </a:lnTo>
                <a:lnTo>
                  <a:pt x="317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1152525" y="311315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3175" y="0"/>
                </a:lnTo>
              </a:path>
            </a:pathLst>
          </a:custGeom>
          <a:ln w="6350">
            <a:solidFill>
              <a:srgbClr val="AC6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1149350" y="310680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0" y="0"/>
                </a:moveTo>
                <a:lnTo>
                  <a:pt x="12700" y="9525"/>
                </a:lnTo>
                <a:lnTo>
                  <a:pt x="12700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1266825" y="3106801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22225" y="12700"/>
                </a:lnTo>
                <a:lnTo>
                  <a:pt x="22225" y="9525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1206500" y="3106801"/>
            <a:ext cx="25400" cy="9525"/>
          </a:xfrm>
          <a:custGeom>
            <a:avLst/>
            <a:gdLst/>
            <a:ahLst/>
            <a:cxnLst/>
            <a:rect l="l" t="t" r="r" b="b"/>
            <a:pathLst>
              <a:path w="25400" h="9525">
                <a:moveTo>
                  <a:pt x="6350" y="0"/>
                </a:moveTo>
                <a:lnTo>
                  <a:pt x="0" y="0"/>
                </a:lnTo>
                <a:lnTo>
                  <a:pt x="15875" y="9525"/>
                </a:lnTo>
                <a:lnTo>
                  <a:pt x="25400" y="9525"/>
                </a:lnTo>
                <a:lnTo>
                  <a:pt x="635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1162050" y="3114611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7000" y="0"/>
                </a:lnTo>
              </a:path>
            </a:pathLst>
          </a:custGeom>
          <a:ln w="3175">
            <a:solidFill>
              <a:srgbClr val="AC6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1254125" y="3111563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1241425" y="3100451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0" y="0"/>
                </a:moveTo>
                <a:lnTo>
                  <a:pt x="0" y="6350"/>
                </a:lnTo>
                <a:lnTo>
                  <a:pt x="9525" y="12700"/>
                </a:lnTo>
                <a:lnTo>
                  <a:pt x="952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1241425" y="3100451"/>
            <a:ext cx="31750" cy="3175"/>
          </a:xfrm>
          <a:custGeom>
            <a:avLst/>
            <a:gdLst/>
            <a:ahLst/>
            <a:cxnLst/>
            <a:rect l="l" t="t" r="r" b="b"/>
            <a:pathLst>
              <a:path w="31750" h="3175">
                <a:moveTo>
                  <a:pt x="15875" y="0"/>
                </a:moveTo>
                <a:lnTo>
                  <a:pt x="0" y="0"/>
                </a:lnTo>
                <a:lnTo>
                  <a:pt x="9525" y="3175"/>
                </a:lnTo>
                <a:lnTo>
                  <a:pt x="31750" y="3175"/>
                </a:lnTo>
                <a:lnTo>
                  <a:pt x="15875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7705725" y="1795526"/>
            <a:ext cx="184150" cy="117475"/>
          </a:xfrm>
          <a:custGeom>
            <a:avLst/>
            <a:gdLst/>
            <a:ahLst/>
            <a:cxnLst/>
            <a:rect l="l" t="t" r="r" b="b"/>
            <a:pathLst>
              <a:path w="184150" h="117475">
                <a:moveTo>
                  <a:pt x="174625" y="57150"/>
                </a:moveTo>
                <a:lnTo>
                  <a:pt x="44450" y="57150"/>
                </a:lnTo>
                <a:lnTo>
                  <a:pt x="41275" y="60325"/>
                </a:lnTo>
                <a:lnTo>
                  <a:pt x="25400" y="60325"/>
                </a:lnTo>
                <a:lnTo>
                  <a:pt x="22225" y="63500"/>
                </a:lnTo>
                <a:lnTo>
                  <a:pt x="0" y="63500"/>
                </a:lnTo>
                <a:lnTo>
                  <a:pt x="0" y="117475"/>
                </a:lnTo>
                <a:lnTo>
                  <a:pt x="3175" y="114300"/>
                </a:lnTo>
                <a:lnTo>
                  <a:pt x="22225" y="114300"/>
                </a:lnTo>
                <a:lnTo>
                  <a:pt x="25400" y="111125"/>
                </a:lnTo>
                <a:lnTo>
                  <a:pt x="44450" y="111125"/>
                </a:lnTo>
                <a:lnTo>
                  <a:pt x="53975" y="107950"/>
                </a:lnTo>
                <a:lnTo>
                  <a:pt x="60325" y="107950"/>
                </a:lnTo>
                <a:lnTo>
                  <a:pt x="69850" y="104775"/>
                </a:lnTo>
                <a:lnTo>
                  <a:pt x="76200" y="104775"/>
                </a:lnTo>
                <a:lnTo>
                  <a:pt x="79375" y="101600"/>
                </a:lnTo>
                <a:lnTo>
                  <a:pt x="88900" y="101600"/>
                </a:lnTo>
                <a:lnTo>
                  <a:pt x="92075" y="98425"/>
                </a:lnTo>
                <a:lnTo>
                  <a:pt x="101600" y="98425"/>
                </a:lnTo>
                <a:lnTo>
                  <a:pt x="104775" y="95250"/>
                </a:lnTo>
                <a:lnTo>
                  <a:pt x="111125" y="95250"/>
                </a:lnTo>
                <a:lnTo>
                  <a:pt x="114300" y="92075"/>
                </a:lnTo>
                <a:lnTo>
                  <a:pt x="117475" y="92075"/>
                </a:lnTo>
                <a:lnTo>
                  <a:pt x="120650" y="88900"/>
                </a:lnTo>
                <a:lnTo>
                  <a:pt x="127000" y="88900"/>
                </a:lnTo>
                <a:lnTo>
                  <a:pt x="130175" y="85725"/>
                </a:lnTo>
                <a:lnTo>
                  <a:pt x="136525" y="85725"/>
                </a:lnTo>
                <a:lnTo>
                  <a:pt x="142875" y="82550"/>
                </a:lnTo>
                <a:lnTo>
                  <a:pt x="142875" y="79375"/>
                </a:lnTo>
                <a:lnTo>
                  <a:pt x="149225" y="79375"/>
                </a:lnTo>
                <a:lnTo>
                  <a:pt x="155575" y="76200"/>
                </a:lnTo>
                <a:lnTo>
                  <a:pt x="161925" y="69850"/>
                </a:lnTo>
                <a:lnTo>
                  <a:pt x="165100" y="69850"/>
                </a:lnTo>
                <a:lnTo>
                  <a:pt x="174625" y="60325"/>
                </a:lnTo>
                <a:lnTo>
                  <a:pt x="174625" y="57150"/>
                </a:lnTo>
                <a:close/>
              </a:path>
              <a:path w="184150" h="117475">
                <a:moveTo>
                  <a:pt x="180975" y="50800"/>
                </a:moveTo>
                <a:lnTo>
                  <a:pt x="76200" y="50800"/>
                </a:lnTo>
                <a:lnTo>
                  <a:pt x="73025" y="53975"/>
                </a:lnTo>
                <a:lnTo>
                  <a:pt x="60325" y="53975"/>
                </a:lnTo>
                <a:lnTo>
                  <a:pt x="57150" y="57150"/>
                </a:lnTo>
                <a:lnTo>
                  <a:pt x="177800" y="57150"/>
                </a:lnTo>
                <a:lnTo>
                  <a:pt x="177800" y="53975"/>
                </a:lnTo>
                <a:lnTo>
                  <a:pt x="180975" y="50800"/>
                </a:lnTo>
                <a:close/>
              </a:path>
              <a:path w="184150" h="117475">
                <a:moveTo>
                  <a:pt x="184150" y="0"/>
                </a:moveTo>
                <a:lnTo>
                  <a:pt x="180975" y="0"/>
                </a:lnTo>
                <a:lnTo>
                  <a:pt x="177800" y="3175"/>
                </a:lnTo>
                <a:lnTo>
                  <a:pt x="177800" y="6350"/>
                </a:lnTo>
                <a:lnTo>
                  <a:pt x="174625" y="6350"/>
                </a:lnTo>
                <a:lnTo>
                  <a:pt x="174625" y="9525"/>
                </a:lnTo>
                <a:lnTo>
                  <a:pt x="171450" y="12700"/>
                </a:lnTo>
                <a:lnTo>
                  <a:pt x="168275" y="12700"/>
                </a:lnTo>
                <a:lnTo>
                  <a:pt x="168275" y="15875"/>
                </a:lnTo>
                <a:lnTo>
                  <a:pt x="165100" y="19050"/>
                </a:lnTo>
                <a:lnTo>
                  <a:pt x="161925" y="19050"/>
                </a:lnTo>
                <a:lnTo>
                  <a:pt x="158750" y="22225"/>
                </a:lnTo>
                <a:lnTo>
                  <a:pt x="155575" y="22225"/>
                </a:lnTo>
                <a:lnTo>
                  <a:pt x="155575" y="25400"/>
                </a:lnTo>
                <a:lnTo>
                  <a:pt x="149225" y="28575"/>
                </a:lnTo>
                <a:lnTo>
                  <a:pt x="142875" y="28575"/>
                </a:lnTo>
                <a:lnTo>
                  <a:pt x="142875" y="31750"/>
                </a:lnTo>
                <a:lnTo>
                  <a:pt x="136525" y="34925"/>
                </a:lnTo>
                <a:lnTo>
                  <a:pt x="130175" y="34925"/>
                </a:lnTo>
                <a:lnTo>
                  <a:pt x="127000" y="38100"/>
                </a:lnTo>
                <a:lnTo>
                  <a:pt x="120650" y="38100"/>
                </a:lnTo>
                <a:lnTo>
                  <a:pt x="117475" y="41275"/>
                </a:lnTo>
                <a:lnTo>
                  <a:pt x="114300" y="41275"/>
                </a:lnTo>
                <a:lnTo>
                  <a:pt x="111125" y="44450"/>
                </a:lnTo>
                <a:lnTo>
                  <a:pt x="101600" y="44450"/>
                </a:lnTo>
                <a:lnTo>
                  <a:pt x="95250" y="47625"/>
                </a:lnTo>
                <a:lnTo>
                  <a:pt x="92075" y="47625"/>
                </a:lnTo>
                <a:lnTo>
                  <a:pt x="88900" y="50800"/>
                </a:lnTo>
                <a:lnTo>
                  <a:pt x="184150" y="50800"/>
                </a:lnTo>
                <a:lnTo>
                  <a:pt x="184150" y="0"/>
                </a:lnTo>
                <a:close/>
              </a:path>
            </a:pathLst>
          </a:custGeom>
          <a:solidFill>
            <a:srgbClr val="0101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7378700" y="1839976"/>
            <a:ext cx="317500" cy="76200"/>
          </a:xfrm>
          <a:custGeom>
            <a:avLst/>
            <a:gdLst/>
            <a:ahLst/>
            <a:cxnLst/>
            <a:rect l="l" t="t" r="r" b="b"/>
            <a:pathLst>
              <a:path w="317500" h="76200">
                <a:moveTo>
                  <a:pt x="298450" y="73025"/>
                </a:moveTo>
                <a:lnTo>
                  <a:pt x="139700" y="73025"/>
                </a:lnTo>
                <a:lnTo>
                  <a:pt x="152400" y="76200"/>
                </a:lnTo>
                <a:lnTo>
                  <a:pt x="292100" y="76200"/>
                </a:lnTo>
                <a:lnTo>
                  <a:pt x="298450" y="73025"/>
                </a:lnTo>
                <a:close/>
              </a:path>
              <a:path w="317500" h="76200">
                <a:moveTo>
                  <a:pt x="3175" y="0"/>
                </a:moveTo>
                <a:lnTo>
                  <a:pt x="0" y="0"/>
                </a:lnTo>
                <a:lnTo>
                  <a:pt x="0" y="47625"/>
                </a:lnTo>
                <a:lnTo>
                  <a:pt x="3175" y="47625"/>
                </a:lnTo>
                <a:lnTo>
                  <a:pt x="6350" y="50800"/>
                </a:lnTo>
                <a:lnTo>
                  <a:pt x="12700" y="53975"/>
                </a:lnTo>
                <a:lnTo>
                  <a:pt x="22225" y="53975"/>
                </a:lnTo>
                <a:lnTo>
                  <a:pt x="25400" y="57150"/>
                </a:lnTo>
                <a:lnTo>
                  <a:pt x="28575" y="57150"/>
                </a:lnTo>
                <a:lnTo>
                  <a:pt x="34925" y="60325"/>
                </a:lnTo>
                <a:lnTo>
                  <a:pt x="47625" y="60325"/>
                </a:lnTo>
                <a:lnTo>
                  <a:pt x="57150" y="63500"/>
                </a:lnTo>
                <a:lnTo>
                  <a:pt x="63500" y="63500"/>
                </a:lnTo>
                <a:lnTo>
                  <a:pt x="73025" y="66675"/>
                </a:lnTo>
                <a:lnTo>
                  <a:pt x="88900" y="66675"/>
                </a:lnTo>
                <a:lnTo>
                  <a:pt x="95250" y="69850"/>
                </a:lnTo>
                <a:lnTo>
                  <a:pt x="114300" y="69850"/>
                </a:lnTo>
                <a:lnTo>
                  <a:pt x="117475" y="73025"/>
                </a:lnTo>
                <a:lnTo>
                  <a:pt x="317500" y="73025"/>
                </a:lnTo>
                <a:lnTo>
                  <a:pt x="317500" y="28575"/>
                </a:lnTo>
                <a:lnTo>
                  <a:pt x="158750" y="28575"/>
                </a:lnTo>
                <a:lnTo>
                  <a:pt x="155575" y="25400"/>
                </a:lnTo>
                <a:lnTo>
                  <a:pt x="139700" y="25400"/>
                </a:lnTo>
                <a:lnTo>
                  <a:pt x="136525" y="22225"/>
                </a:lnTo>
                <a:lnTo>
                  <a:pt x="107950" y="22225"/>
                </a:lnTo>
                <a:lnTo>
                  <a:pt x="98425" y="19050"/>
                </a:lnTo>
                <a:lnTo>
                  <a:pt x="79375" y="19050"/>
                </a:lnTo>
                <a:lnTo>
                  <a:pt x="76200" y="15875"/>
                </a:lnTo>
                <a:lnTo>
                  <a:pt x="63500" y="15875"/>
                </a:lnTo>
                <a:lnTo>
                  <a:pt x="60325" y="12700"/>
                </a:lnTo>
                <a:lnTo>
                  <a:pt x="47625" y="12700"/>
                </a:lnTo>
                <a:lnTo>
                  <a:pt x="44450" y="9525"/>
                </a:lnTo>
                <a:lnTo>
                  <a:pt x="34925" y="9525"/>
                </a:lnTo>
                <a:lnTo>
                  <a:pt x="28575" y="6350"/>
                </a:lnTo>
                <a:lnTo>
                  <a:pt x="22225" y="6350"/>
                </a:lnTo>
                <a:lnTo>
                  <a:pt x="15875" y="3175"/>
                </a:lnTo>
                <a:lnTo>
                  <a:pt x="6350" y="3175"/>
                </a:lnTo>
                <a:lnTo>
                  <a:pt x="3175" y="0"/>
                </a:lnTo>
                <a:close/>
              </a:path>
              <a:path w="317500" h="76200">
                <a:moveTo>
                  <a:pt x="317500" y="22225"/>
                </a:moveTo>
                <a:lnTo>
                  <a:pt x="304800" y="22225"/>
                </a:lnTo>
                <a:lnTo>
                  <a:pt x="298450" y="25400"/>
                </a:lnTo>
                <a:lnTo>
                  <a:pt x="285750" y="25400"/>
                </a:lnTo>
                <a:lnTo>
                  <a:pt x="279400" y="28575"/>
                </a:lnTo>
                <a:lnTo>
                  <a:pt x="317500" y="28575"/>
                </a:lnTo>
                <a:lnTo>
                  <a:pt x="317500" y="22225"/>
                </a:lnTo>
                <a:close/>
              </a:path>
            </a:pathLst>
          </a:custGeom>
          <a:solidFill>
            <a:srgbClr val="7E7E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1228725" y="3111563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1216025" y="3100451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0" y="0"/>
                </a:moveTo>
                <a:lnTo>
                  <a:pt x="0" y="6350"/>
                </a:lnTo>
                <a:lnTo>
                  <a:pt x="9525" y="12700"/>
                </a:lnTo>
                <a:lnTo>
                  <a:pt x="952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1216025" y="3100451"/>
            <a:ext cx="28575" cy="3175"/>
          </a:xfrm>
          <a:custGeom>
            <a:avLst/>
            <a:gdLst/>
            <a:ahLst/>
            <a:cxnLst/>
            <a:rect l="l" t="t" r="r" b="b"/>
            <a:pathLst>
              <a:path w="28575" h="3175">
                <a:moveTo>
                  <a:pt x="15875" y="0"/>
                </a:moveTo>
                <a:lnTo>
                  <a:pt x="0" y="0"/>
                </a:lnTo>
                <a:lnTo>
                  <a:pt x="9525" y="3175"/>
                </a:lnTo>
                <a:lnTo>
                  <a:pt x="28575" y="3175"/>
                </a:lnTo>
                <a:lnTo>
                  <a:pt x="15875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1200150" y="3111563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0" y="0"/>
                </a:moveTo>
                <a:lnTo>
                  <a:pt x="22225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1190625" y="3100451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0" y="0"/>
                </a:moveTo>
                <a:lnTo>
                  <a:pt x="0" y="6350"/>
                </a:lnTo>
                <a:lnTo>
                  <a:pt x="9525" y="12700"/>
                </a:lnTo>
                <a:lnTo>
                  <a:pt x="952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1190625" y="3100451"/>
            <a:ext cx="31750" cy="3175"/>
          </a:xfrm>
          <a:custGeom>
            <a:avLst/>
            <a:gdLst/>
            <a:ahLst/>
            <a:cxnLst/>
            <a:rect l="l" t="t" r="r" b="b"/>
            <a:pathLst>
              <a:path w="31750" h="3175">
                <a:moveTo>
                  <a:pt x="15875" y="0"/>
                </a:moveTo>
                <a:lnTo>
                  <a:pt x="0" y="0"/>
                </a:lnTo>
                <a:lnTo>
                  <a:pt x="9525" y="3175"/>
                </a:lnTo>
                <a:lnTo>
                  <a:pt x="31750" y="3175"/>
                </a:lnTo>
                <a:lnTo>
                  <a:pt x="15875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1174750" y="3111563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0" y="0"/>
                </a:moveTo>
                <a:lnTo>
                  <a:pt x="22225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1162050" y="310045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0"/>
                </a:moveTo>
                <a:lnTo>
                  <a:pt x="0" y="6350"/>
                </a:lnTo>
                <a:lnTo>
                  <a:pt x="12700" y="12700"/>
                </a:lnTo>
                <a:lnTo>
                  <a:pt x="12700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1162050" y="3100451"/>
            <a:ext cx="31750" cy="3175"/>
          </a:xfrm>
          <a:custGeom>
            <a:avLst/>
            <a:gdLst/>
            <a:ahLst/>
            <a:cxnLst/>
            <a:rect l="l" t="t" r="r" b="b"/>
            <a:pathLst>
              <a:path w="31750" h="3175">
                <a:moveTo>
                  <a:pt x="19050" y="0"/>
                </a:moveTo>
                <a:lnTo>
                  <a:pt x="0" y="0"/>
                </a:lnTo>
                <a:lnTo>
                  <a:pt x="9525" y="3175"/>
                </a:lnTo>
                <a:lnTo>
                  <a:pt x="31750" y="3175"/>
                </a:lnTo>
                <a:lnTo>
                  <a:pt x="19050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1254125" y="3095688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1241425" y="3084448"/>
            <a:ext cx="9525" cy="15875"/>
          </a:xfrm>
          <a:custGeom>
            <a:avLst/>
            <a:gdLst/>
            <a:ahLst/>
            <a:cxnLst/>
            <a:rect l="l" t="t" r="r" b="b"/>
            <a:pathLst>
              <a:path w="9525" h="15875">
                <a:moveTo>
                  <a:pt x="0" y="0"/>
                </a:moveTo>
                <a:lnTo>
                  <a:pt x="0" y="9525"/>
                </a:lnTo>
                <a:lnTo>
                  <a:pt x="9525" y="15875"/>
                </a:lnTo>
                <a:lnTo>
                  <a:pt x="9525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1241425" y="3084448"/>
            <a:ext cx="31750" cy="6350"/>
          </a:xfrm>
          <a:custGeom>
            <a:avLst/>
            <a:gdLst/>
            <a:ahLst/>
            <a:cxnLst/>
            <a:rect l="l" t="t" r="r" b="b"/>
            <a:pathLst>
              <a:path w="31750" h="6350">
                <a:moveTo>
                  <a:pt x="15875" y="0"/>
                </a:moveTo>
                <a:lnTo>
                  <a:pt x="0" y="0"/>
                </a:lnTo>
                <a:lnTo>
                  <a:pt x="9525" y="6350"/>
                </a:lnTo>
                <a:lnTo>
                  <a:pt x="31750" y="6350"/>
                </a:lnTo>
                <a:lnTo>
                  <a:pt x="15875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1228725" y="3095688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1216025" y="3084448"/>
            <a:ext cx="9525" cy="15875"/>
          </a:xfrm>
          <a:custGeom>
            <a:avLst/>
            <a:gdLst/>
            <a:ahLst/>
            <a:cxnLst/>
            <a:rect l="l" t="t" r="r" b="b"/>
            <a:pathLst>
              <a:path w="9525" h="15875">
                <a:moveTo>
                  <a:pt x="0" y="0"/>
                </a:moveTo>
                <a:lnTo>
                  <a:pt x="0" y="9525"/>
                </a:lnTo>
                <a:lnTo>
                  <a:pt x="9525" y="15875"/>
                </a:lnTo>
                <a:lnTo>
                  <a:pt x="9525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1216025" y="3084448"/>
            <a:ext cx="28575" cy="6350"/>
          </a:xfrm>
          <a:custGeom>
            <a:avLst/>
            <a:gdLst/>
            <a:ahLst/>
            <a:cxnLst/>
            <a:rect l="l" t="t" r="r" b="b"/>
            <a:pathLst>
              <a:path w="28575" h="6350">
                <a:moveTo>
                  <a:pt x="15875" y="0"/>
                </a:moveTo>
                <a:lnTo>
                  <a:pt x="0" y="0"/>
                </a:lnTo>
                <a:lnTo>
                  <a:pt x="9525" y="6350"/>
                </a:lnTo>
                <a:lnTo>
                  <a:pt x="28575" y="6350"/>
                </a:lnTo>
                <a:lnTo>
                  <a:pt x="15875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1200150" y="3095688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0" y="0"/>
                </a:moveTo>
                <a:lnTo>
                  <a:pt x="22225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1190625" y="3084448"/>
            <a:ext cx="9525" cy="15875"/>
          </a:xfrm>
          <a:custGeom>
            <a:avLst/>
            <a:gdLst/>
            <a:ahLst/>
            <a:cxnLst/>
            <a:rect l="l" t="t" r="r" b="b"/>
            <a:pathLst>
              <a:path w="9525" h="15875">
                <a:moveTo>
                  <a:pt x="0" y="0"/>
                </a:moveTo>
                <a:lnTo>
                  <a:pt x="0" y="9525"/>
                </a:lnTo>
                <a:lnTo>
                  <a:pt x="9525" y="15875"/>
                </a:lnTo>
                <a:lnTo>
                  <a:pt x="9525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1190625" y="3084448"/>
            <a:ext cx="31750" cy="6350"/>
          </a:xfrm>
          <a:custGeom>
            <a:avLst/>
            <a:gdLst/>
            <a:ahLst/>
            <a:cxnLst/>
            <a:rect l="l" t="t" r="r" b="b"/>
            <a:pathLst>
              <a:path w="31750" h="6350">
                <a:moveTo>
                  <a:pt x="15875" y="0"/>
                </a:moveTo>
                <a:lnTo>
                  <a:pt x="0" y="0"/>
                </a:lnTo>
                <a:lnTo>
                  <a:pt x="9525" y="6350"/>
                </a:lnTo>
                <a:lnTo>
                  <a:pt x="31750" y="6350"/>
                </a:lnTo>
                <a:lnTo>
                  <a:pt x="15875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1174750" y="3095688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0" y="0"/>
                </a:moveTo>
                <a:lnTo>
                  <a:pt x="22225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1162050" y="3084448"/>
            <a:ext cx="12700" cy="15875"/>
          </a:xfrm>
          <a:custGeom>
            <a:avLst/>
            <a:gdLst/>
            <a:ahLst/>
            <a:cxnLst/>
            <a:rect l="l" t="t" r="r" b="b"/>
            <a:pathLst>
              <a:path w="12700" h="15875">
                <a:moveTo>
                  <a:pt x="0" y="0"/>
                </a:moveTo>
                <a:lnTo>
                  <a:pt x="0" y="9525"/>
                </a:lnTo>
                <a:lnTo>
                  <a:pt x="12700" y="15875"/>
                </a:lnTo>
                <a:lnTo>
                  <a:pt x="12700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1162050" y="3084448"/>
            <a:ext cx="31750" cy="6350"/>
          </a:xfrm>
          <a:custGeom>
            <a:avLst/>
            <a:gdLst/>
            <a:ahLst/>
            <a:cxnLst/>
            <a:rect l="l" t="t" r="r" b="b"/>
            <a:pathLst>
              <a:path w="31750" h="6350">
                <a:moveTo>
                  <a:pt x="19050" y="0"/>
                </a:moveTo>
                <a:lnTo>
                  <a:pt x="0" y="0"/>
                </a:lnTo>
                <a:lnTo>
                  <a:pt x="9525" y="6350"/>
                </a:lnTo>
                <a:lnTo>
                  <a:pt x="31750" y="6350"/>
                </a:lnTo>
                <a:lnTo>
                  <a:pt x="19050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1254125" y="3082988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1241425" y="3071876"/>
            <a:ext cx="9525" cy="15875"/>
          </a:xfrm>
          <a:custGeom>
            <a:avLst/>
            <a:gdLst/>
            <a:ahLst/>
            <a:cxnLst/>
            <a:rect l="l" t="t" r="r" b="b"/>
            <a:pathLst>
              <a:path w="9525" h="15875">
                <a:moveTo>
                  <a:pt x="0" y="0"/>
                </a:moveTo>
                <a:lnTo>
                  <a:pt x="0" y="9525"/>
                </a:lnTo>
                <a:lnTo>
                  <a:pt x="9525" y="15875"/>
                </a:lnTo>
                <a:lnTo>
                  <a:pt x="952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1241425" y="3071876"/>
            <a:ext cx="31750" cy="3175"/>
          </a:xfrm>
          <a:custGeom>
            <a:avLst/>
            <a:gdLst/>
            <a:ahLst/>
            <a:cxnLst/>
            <a:rect l="l" t="t" r="r" b="b"/>
            <a:pathLst>
              <a:path w="31750" h="3175">
                <a:moveTo>
                  <a:pt x="15875" y="0"/>
                </a:moveTo>
                <a:lnTo>
                  <a:pt x="0" y="0"/>
                </a:lnTo>
                <a:lnTo>
                  <a:pt x="9525" y="3175"/>
                </a:lnTo>
                <a:lnTo>
                  <a:pt x="31750" y="3175"/>
                </a:lnTo>
                <a:lnTo>
                  <a:pt x="15875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1228725" y="3082988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1216025" y="3071876"/>
            <a:ext cx="9525" cy="15875"/>
          </a:xfrm>
          <a:custGeom>
            <a:avLst/>
            <a:gdLst/>
            <a:ahLst/>
            <a:cxnLst/>
            <a:rect l="l" t="t" r="r" b="b"/>
            <a:pathLst>
              <a:path w="9525" h="15875">
                <a:moveTo>
                  <a:pt x="0" y="0"/>
                </a:moveTo>
                <a:lnTo>
                  <a:pt x="0" y="9525"/>
                </a:lnTo>
                <a:lnTo>
                  <a:pt x="9525" y="15875"/>
                </a:lnTo>
                <a:lnTo>
                  <a:pt x="952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1216025" y="3071876"/>
            <a:ext cx="28575" cy="3175"/>
          </a:xfrm>
          <a:custGeom>
            <a:avLst/>
            <a:gdLst/>
            <a:ahLst/>
            <a:cxnLst/>
            <a:rect l="l" t="t" r="r" b="b"/>
            <a:pathLst>
              <a:path w="28575" h="3175">
                <a:moveTo>
                  <a:pt x="15875" y="0"/>
                </a:moveTo>
                <a:lnTo>
                  <a:pt x="0" y="0"/>
                </a:lnTo>
                <a:lnTo>
                  <a:pt x="9525" y="3175"/>
                </a:lnTo>
                <a:lnTo>
                  <a:pt x="28575" y="3175"/>
                </a:lnTo>
                <a:lnTo>
                  <a:pt x="15875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1200150" y="3082988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0" y="0"/>
                </a:moveTo>
                <a:lnTo>
                  <a:pt x="22225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1190625" y="3071876"/>
            <a:ext cx="9525" cy="15875"/>
          </a:xfrm>
          <a:custGeom>
            <a:avLst/>
            <a:gdLst/>
            <a:ahLst/>
            <a:cxnLst/>
            <a:rect l="l" t="t" r="r" b="b"/>
            <a:pathLst>
              <a:path w="9525" h="15875">
                <a:moveTo>
                  <a:pt x="0" y="0"/>
                </a:moveTo>
                <a:lnTo>
                  <a:pt x="0" y="9525"/>
                </a:lnTo>
                <a:lnTo>
                  <a:pt x="9525" y="15875"/>
                </a:lnTo>
                <a:lnTo>
                  <a:pt x="952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1190625" y="3071876"/>
            <a:ext cx="31750" cy="3175"/>
          </a:xfrm>
          <a:custGeom>
            <a:avLst/>
            <a:gdLst/>
            <a:ahLst/>
            <a:cxnLst/>
            <a:rect l="l" t="t" r="r" b="b"/>
            <a:pathLst>
              <a:path w="31750" h="3175">
                <a:moveTo>
                  <a:pt x="15875" y="0"/>
                </a:moveTo>
                <a:lnTo>
                  <a:pt x="0" y="0"/>
                </a:lnTo>
                <a:lnTo>
                  <a:pt x="9525" y="3175"/>
                </a:lnTo>
                <a:lnTo>
                  <a:pt x="31750" y="3175"/>
                </a:lnTo>
                <a:lnTo>
                  <a:pt x="15875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1174750" y="3082988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0" y="0"/>
                </a:moveTo>
                <a:lnTo>
                  <a:pt x="22225" y="0"/>
                </a:lnTo>
              </a:path>
            </a:pathLst>
          </a:custGeom>
          <a:ln w="9525">
            <a:solidFill>
              <a:srgbClr val="A1C1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1162050" y="3071876"/>
            <a:ext cx="12700" cy="15875"/>
          </a:xfrm>
          <a:custGeom>
            <a:avLst/>
            <a:gdLst/>
            <a:ahLst/>
            <a:cxnLst/>
            <a:rect l="l" t="t" r="r" b="b"/>
            <a:pathLst>
              <a:path w="12700" h="15875">
                <a:moveTo>
                  <a:pt x="0" y="0"/>
                </a:moveTo>
                <a:lnTo>
                  <a:pt x="0" y="9525"/>
                </a:lnTo>
                <a:lnTo>
                  <a:pt x="12700" y="15875"/>
                </a:lnTo>
                <a:lnTo>
                  <a:pt x="12700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3364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1162050" y="3071876"/>
            <a:ext cx="31750" cy="3175"/>
          </a:xfrm>
          <a:custGeom>
            <a:avLst/>
            <a:gdLst/>
            <a:ahLst/>
            <a:cxnLst/>
            <a:rect l="l" t="t" r="r" b="b"/>
            <a:pathLst>
              <a:path w="31750" h="3175">
                <a:moveTo>
                  <a:pt x="19050" y="0"/>
                </a:moveTo>
                <a:lnTo>
                  <a:pt x="0" y="0"/>
                </a:lnTo>
                <a:lnTo>
                  <a:pt x="9525" y="3175"/>
                </a:lnTo>
                <a:lnTo>
                  <a:pt x="31750" y="3175"/>
                </a:lnTo>
                <a:lnTo>
                  <a:pt x="19050" y="0"/>
                </a:lnTo>
                <a:close/>
              </a:path>
            </a:pathLst>
          </a:custGeom>
          <a:solidFill>
            <a:srgbClr val="608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966787" y="3175000"/>
            <a:ext cx="347980" cy="0"/>
          </a:xfrm>
          <a:custGeom>
            <a:avLst/>
            <a:gdLst/>
            <a:ahLst/>
            <a:cxnLst/>
            <a:rect l="l" t="t" r="r" b="b"/>
            <a:pathLst>
              <a:path w="347980">
                <a:moveTo>
                  <a:pt x="0" y="0"/>
                </a:moveTo>
                <a:lnTo>
                  <a:pt x="347662" y="0"/>
                </a:lnTo>
              </a:path>
            </a:pathLst>
          </a:custGeom>
          <a:ln w="19050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966787" y="3165475"/>
            <a:ext cx="22225" cy="25400"/>
          </a:xfrm>
          <a:custGeom>
            <a:avLst/>
            <a:gdLst/>
            <a:ahLst/>
            <a:cxnLst/>
            <a:rect l="l" t="t" r="r" b="b"/>
            <a:pathLst>
              <a:path w="22225" h="25400">
                <a:moveTo>
                  <a:pt x="0" y="0"/>
                </a:moveTo>
                <a:lnTo>
                  <a:pt x="0" y="3175"/>
                </a:lnTo>
                <a:lnTo>
                  <a:pt x="22225" y="25400"/>
                </a:lnTo>
                <a:lnTo>
                  <a:pt x="22225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966787" y="3006661"/>
            <a:ext cx="347980" cy="0"/>
          </a:xfrm>
          <a:custGeom>
            <a:avLst/>
            <a:gdLst/>
            <a:ahLst/>
            <a:cxnLst/>
            <a:rect l="l" t="t" r="r" b="b"/>
            <a:pathLst>
              <a:path w="347980">
                <a:moveTo>
                  <a:pt x="0" y="0"/>
                </a:moveTo>
                <a:lnTo>
                  <a:pt x="347662" y="0"/>
                </a:lnTo>
              </a:path>
            </a:pathLst>
          </a:custGeom>
          <a:ln w="15875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966787" y="299872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0" y="0"/>
                </a:moveTo>
                <a:lnTo>
                  <a:pt x="0" y="3175"/>
                </a:lnTo>
                <a:lnTo>
                  <a:pt x="22225" y="22225"/>
                </a:lnTo>
                <a:lnTo>
                  <a:pt x="22225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966787" y="3062351"/>
            <a:ext cx="347980" cy="0"/>
          </a:xfrm>
          <a:custGeom>
            <a:avLst/>
            <a:gdLst/>
            <a:ahLst/>
            <a:cxnLst/>
            <a:rect l="l" t="t" r="r" b="b"/>
            <a:pathLst>
              <a:path w="347980">
                <a:moveTo>
                  <a:pt x="0" y="0"/>
                </a:moveTo>
                <a:lnTo>
                  <a:pt x="347662" y="0"/>
                </a:lnTo>
              </a:path>
            </a:pathLst>
          </a:custGeom>
          <a:ln w="19050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966787" y="3052826"/>
            <a:ext cx="22225" cy="25400"/>
          </a:xfrm>
          <a:custGeom>
            <a:avLst/>
            <a:gdLst/>
            <a:ahLst/>
            <a:cxnLst/>
            <a:rect l="l" t="t" r="r" b="b"/>
            <a:pathLst>
              <a:path w="22225" h="25400">
                <a:moveTo>
                  <a:pt x="0" y="0"/>
                </a:moveTo>
                <a:lnTo>
                  <a:pt x="0" y="3175"/>
                </a:lnTo>
                <a:lnTo>
                  <a:pt x="22225" y="25400"/>
                </a:lnTo>
                <a:lnTo>
                  <a:pt x="22225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966787" y="310997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0" y="0"/>
                </a:moveTo>
                <a:lnTo>
                  <a:pt x="0" y="3175"/>
                </a:lnTo>
                <a:lnTo>
                  <a:pt x="22225" y="22225"/>
                </a:lnTo>
                <a:lnTo>
                  <a:pt x="22225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1311275" y="3005137"/>
            <a:ext cx="0" cy="201930"/>
          </a:xfrm>
          <a:custGeom>
            <a:avLst/>
            <a:gdLst/>
            <a:ahLst/>
            <a:cxnLst/>
            <a:rect l="l" t="t" r="r" b="b"/>
            <a:pathLst>
              <a:path h="201930">
                <a:moveTo>
                  <a:pt x="0" y="0"/>
                </a:moveTo>
                <a:lnTo>
                  <a:pt x="0" y="201612"/>
                </a:lnTo>
              </a:path>
            </a:pathLst>
          </a:custGeom>
          <a:ln w="635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998537" y="3168650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0"/>
                </a:moveTo>
                <a:lnTo>
                  <a:pt x="0" y="6350"/>
                </a:lnTo>
                <a:lnTo>
                  <a:pt x="3175" y="9525"/>
                </a:lnTo>
                <a:lnTo>
                  <a:pt x="317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1116012" y="3168650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0"/>
                </a:moveTo>
                <a:lnTo>
                  <a:pt x="0" y="6350"/>
                </a:lnTo>
                <a:lnTo>
                  <a:pt x="3175" y="9525"/>
                </a:lnTo>
                <a:lnTo>
                  <a:pt x="317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985837" y="3162300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3175" y="0"/>
                </a:moveTo>
                <a:lnTo>
                  <a:pt x="0" y="0"/>
                </a:lnTo>
                <a:lnTo>
                  <a:pt x="0" y="3175"/>
                </a:lnTo>
                <a:lnTo>
                  <a:pt x="3175" y="6350"/>
                </a:lnTo>
                <a:lnTo>
                  <a:pt x="3175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985837" y="3162300"/>
            <a:ext cx="15875" cy="9525"/>
          </a:xfrm>
          <a:custGeom>
            <a:avLst/>
            <a:gdLst/>
            <a:ahLst/>
            <a:cxnLst/>
            <a:rect l="l" t="t" r="r" b="b"/>
            <a:pathLst>
              <a:path w="15875" h="9525">
                <a:moveTo>
                  <a:pt x="0" y="0"/>
                </a:moveTo>
                <a:lnTo>
                  <a:pt x="15875" y="9525"/>
                </a:lnTo>
                <a:lnTo>
                  <a:pt x="15875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1042987" y="3162300"/>
            <a:ext cx="25400" cy="9525"/>
          </a:xfrm>
          <a:custGeom>
            <a:avLst/>
            <a:gdLst/>
            <a:ahLst/>
            <a:cxnLst/>
            <a:rect l="l" t="t" r="r" b="b"/>
            <a:pathLst>
              <a:path w="25400" h="9525">
                <a:moveTo>
                  <a:pt x="6350" y="0"/>
                </a:moveTo>
                <a:lnTo>
                  <a:pt x="0" y="0"/>
                </a:lnTo>
                <a:lnTo>
                  <a:pt x="15875" y="9525"/>
                </a:lnTo>
                <a:lnTo>
                  <a:pt x="25400" y="9525"/>
                </a:lnTo>
                <a:lnTo>
                  <a:pt x="635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1084262" y="3162300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925" y="0"/>
                </a:lnTo>
              </a:path>
            </a:pathLst>
          </a:custGeom>
          <a:ln w="19050">
            <a:solidFill>
              <a:srgbClr val="F9F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1068387" y="3146425"/>
            <a:ext cx="15875" cy="22225"/>
          </a:xfrm>
          <a:custGeom>
            <a:avLst/>
            <a:gdLst/>
            <a:ahLst/>
            <a:cxnLst/>
            <a:rect l="l" t="t" r="r" b="b"/>
            <a:pathLst>
              <a:path w="15875" h="22225">
                <a:moveTo>
                  <a:pt x="0" y="0"/>
                </a:moveTo>
                <a:lnTo>
                  <a:pt x="0" y="12700"/>
                </a:lnTo>
                <a:lnTo>
                  <a:pt x="15875" y="22225"/>
                </a:lnTo>
                <a:lnTo>
                  <a:pt x="15875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767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1068387" y="3146425"/>
            <a:ext cx="50800" cy="6350"/>
          </a:xfrm>
          <a:custGeom>
            <a:avLst/>
            <a:gdLst/>
            <a:ahLst/>
            <a:cxnLst/>
            <a:rect l="l" t="t" r="r" b="b"/>
            <a:pathLst>
              <a:path w="50800" h="6350">
                <a:moveTo>
                  <a:pt x="28575" y="0"/>
                </a:moveTo>
                <a:lnTo>
                  <a:pt x="0" y="0"/>
                </a:lnTo>
                <a:lnTo>
                  <a:pt x="15875" y="6350"/>
                </a:lnTo>
                <a:lnTo>
                  <a:pt x="50800" y="6350"/>
                </a:lnTo>
                <a:lnTo>
                  <a:pt x="28575" y="0"/>
                </a:lnTo>
                <a:close/>
              </a:path>
            </a:pathLst>
          </a:custGeom>
          <a:solidFill>
            <a:srgbClr val="B3B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1046162" y="3162300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925" y="0"/>
                </a:lnTo>
              </a:path>
            </a:pathLst>
          </a:custGeom>
          <a:ln w="19050">
            <a:solidFill>
              <a:srgbClr val="F9F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1030287" y="3146425"/>
            <a:ext cx="12700" cy="22225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0" y="0"/>
                </a:moveTo>
                <a:lnTo>
                  <a:pt x="0" y="12700"/>
                </a:lnTo>
                <a:lnTo>
                  <a:pt x="12700" y="22225"/>
                </a:lnTo>
                <a:lnTo>
                  <a:pt x="12700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767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1030287" y="3146425"/>
            <a:ext cx="47625" cy="6350"/>
          </a:xfrm>
          <a:custGeom>
            <a:avLst/>
            <a:gdLst/>
            <a:ahLst/>
            <a:cxnLst/>
            <a:rect l="l" t="t" r="r" b="b"/>
            <a:pathLst>
              <a:path w="47625" h="6350">
                <a:moveTo>
                  <a:pt x="25400" y="0"/>
                </a:moveTo>
                <a:lnTo>
                  <a:pt x="0" y="0"/>
                </a:lnTo>
                <a:lnTo>
                  <a:pt x="15875" y="6350"/>
                </a:lnTo>
                <a:lnTo>
                  <a:pt x="47625" y="6350"/>
                </a:lnTo>
                <a:lnTo>
                  <a:pt x="25400" y="0"/>
                </a:lnTo>
                <a:close/>
              </a:path>
            </a:pathLst>
          </a:custGeom>
          <a:solidFill>
            <a:srgbClr val="B3B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1004887" y="3162300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925" y="0"/>
                </a:lnTo>
              </a:path>
            </a:pathLst>
          </a:custGeom>
          <a:ln w="19050">
            <a:solidFill>
              <a:srgbClr val="F9F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989012" y="3146425"/>
            <a:ext cx="12700" cy="22225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0" y="0"/>
                </a:moveTo>
                <a:lnTo>
                  <a:pt x="0" y="12700"/>
                </a:lnTo>
                <a:lnTo>
                  <a:pt x="12700" y="22225"/>
                </a:lnTo>
                <a:lnTo>
                  <a:pt x="12700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767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989012" y="3146425"/>
            <a:ext cx="50800" cy="6350"/>
          </a:xfrm>
          <a:custGeom>
            <a:avLst/>
            <a:gdLst/>
            <a:ahLst/>
            <a:cxnLst/>
            <a:rect l="l" t="t" r="r" b="b"/>
            <a:pathLst>
              <a:path w="50800" h="6350">
                <a:moveTo>
                  <a:pt x="28575" y="0"/>
                </a:moveTo>
                <a:lnTo>
                  <a:pt x="0" y="0"/>
                </a:lnTo>
                <a:lnTo>
                  <a:pt x="15875" y="6350"/>
                </a:lnTo>
                <a:lnTo>
                  <a:pt x="50800" y="6350"/>
                </a:lnTo>
                <a:lnTo>
                  <a:pt x="28575" y="0"/>
                </a:lnTo>
                <a:close/>
              </a:path>
            </a:pathLst>
          </a:custGeom>
          <a:solidFill>
            <a:srgbClr val="B3B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1155700" y="3171825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0"/>
                </a:moveTo>
                <a:lnTo>
                  <a:pt x="0" y="6350"/>
                </a:lnTo>
                <a:lnTo>
                  <a:pt x="3175" y="9525"/>
                </a:lnTo>
                <a:lnTo>
                  <a:pt x="317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1219200" y="3171825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0"/>
                </a:moveTo>
                <a:lnTo>
                  <a:pt x="0" y="6350"/>
                </a:lnTo>
                <a:lnTo>
                  <a:pt x="3175" y="9525"/>
                </a:lnTo>
                <a:lnTo>
                  <a:pt x="317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1276350" y="3171825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0"/>
                </a:moveTo>
                <a:lnTo>
                  <a:pt x="0" y="6350"/>
                </a:lnTo>
                <a:lnTo>
                  <a:pt x="3175" y="9525"/>
                </a:lnTo>
                <a:lnTo>
                  <a:pt x="317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1149350" y="3170237"/>
            <a:ext cx="6350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6350" y="0"/>
                </a:lnTo>
              </a:path>
            </a:pathLst>
          </a:custGeom>
          <a:ln w="3175">
            <a:solidFill>
              <a:srgbClr val="AC6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1146175" y="3165475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0" y="0"/>
                </a:moveTo>
                <a:lnTo>
                  <a:pt x="12700" y="9525"/>
                </a:lnTo>
                <a:lnTo>
                  <a:pt x="12700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1203325" y="3165475"/>
            <a:ext cx="22225" cy="6350"/>
          </a:xfrm>
          <a:custGeom>
            <a:avLst/>
            <a:gdLst/>
            <a:ahLst/>
            <a:cxnLst/>
            <a:rect l="l" t="t" r="r" b="b"/>
            <a:pathLst>
              <a:path w="22225" h="6350">
                <a:moveTo>
                  <a:pt x="3175" y="0"/>
                </a:moveTo>
                <a:lnTo>
                  <a:pt x="0" y="0"/>
                </a:lnTo>
                <a:lnTo>
                  <a:pt x="15875" y="6350"/>
                </a:lnTo>
                <a:lnTo>
                  <a:pt x="22225" y="6350"/>
                </a:lnTo>
                <a:lnTo>
                  <a:pt x="3175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1247775" y="3165475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750" y="0"/>
                </a:lnTo>
              </a:path>
            </a:pathLst>
          </a:custGeom>
          <a:ln w="19050">
            <a:solidFill>
              <a:srgbClr val="F9F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1228725" y="3149600"/>
            <a:ext cx="15875" cy="22225"/>
          </a:xfrm>
          <a:custGeom>
            <a:avLst/>
            <a:gdLst/>
            <a:ahLst/>
            <a:cxnLst/>
            <a:rect l="l" t="t" r="r" b="b"/>
            <a:pathLst>
              <a:path w="15875" h="22225">
                <a:moveTo>
                  <a:pt x="0" y="0"/>
                </a:moveTo>
                <a:lnTo>
                  <a:pt x="0" y="12700"/>
                </a:lnTo>
                <a:lnTo>
                  <a:pt x="15875" y="22225"/>
                </a:lnTo>
                <a:lnTo>
                  <a:pt x="15875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767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1228725" y="3149600"/>
            <a:ext cx="47625" cy="6350"/>
          </a:xfrm>
          <a:custGeom>
            <a:avLst/>
            <a:gdLst/>
            <a:ahLst/>
            <a:cxnLst/>
            <a:rect l="l" t="t" r="r" b="b"/>
            <a:pathLst>
              <a:path w="47625" h="6350">
                <a:moveTo>
                  <a:pt x="28575" y="0"/>
                </a:moveTo>
                <a:lnTo>
                  <a:pt x="0" y="0"/>
                </a:lnTo>
                <a:lnTo>
                  <a:pt x="15875" y="6350"/>
                </a:lnTo>
                <a:lnTo>
                  <a:pt x="47625" y="6350"/>
                </a:lnTo>
                <a:lnTo>
                  <a:pt x="28575" y="0"/>
                </a:lnTo>
                <a:close/>
              </a:path>
            </a:pathLst>
          </a:custGeom>
          <a:solidFill>
            <a:srgbClr val="B3B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1165225" y="3165475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925" y="0"/>
                </a:lnTo>
              </a:path>
            </a:pathLst>
          </a:custGeom>
          <a:ln w="19050">
            <a:solidFill>
              <a:srgbClr val="F9F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1149350" y="3149600"/>
            <a:ext cx="15875" cy="22225"/>
          </a:xfrm>
          <a:custGeom>
            <a:avLst/>
            <a:gdLst/>
            <a:ahLst/>
            <a:cxnLst/>
            <a:rect l="l" t="t" r="r" b="b"/>
            <a:pathLst>
              <a:path w="15875" h="22225">
                <a:moveTo>
                  <a:pt x="0" y="0"/>
                </a:moveTo>
                <a:lnTo>
                  <a:pt x="0" y="12700"/>
                </a:lnTo>
                <a:lnTo>
                  <a:pt x="15875" y="22225"/>
                </a:lnTo>
                <a:lnTo>
                  <a:pt x="15875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767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1149350" y="3149600"/>
            <a:ext cx="47625" cy="6350"/>
          </a:xfrm>
          <a:custGeom>
            <a:avLst/>
            <a:gdLst/>
            <a:ahLst/>
            <a:cxnLst/>
            <a:rect l="l" t="t" r="r" b="b"/>
            <a:pathLst>
              <a:path w="47625" h="6350">
                <a:moveTo>
                  <a:pt x="28575" y="0"/>
                </a:moveTo>
                <a:lnTo>
                  <a:pt x="0" y="0"/>
                </a:lnTo>
                <a:lnTo>
                  <a:pt x="15875" y="6350"/>
                </a:lnTo>
                <a:lnTo>
                  <a:pt x="47625" y="6350"/>
                </a:lnTo>
                <a:lnTo>
                  <a:pt x="28575" y="0"/>
                </a:lnTo>
                <a:close/>
              </a:path>
            </a:pathLst>
          </a:custGeom>
          <a:solidFill>
            <a:srgbClr val="B3B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1062037" y="3011423"/>
            <a:ext cx="6350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6350" y="0"/>
                </a:lnTo>
              </a:path>
            </a:pathLst>
          </a:custGeom>
          <a:ln w="6350">
            <a:solidFill>
              <a:srgbClr val="AC6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1122362" y="3011423"/>
            <a:ext cx="6350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6350" y="0"/>
                </a:lnTo>
              </a:path>
            </a:pathLst>
          </a:custGeom>
          <a:ln w="6350">
            <a:solidFill>
              <a:srgbClr val="AC6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998537" y="3002026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0"/>
                </a:moveTo>
                <a:lnTo>
                  <a:pt x="0" y="9525"/>
                </a:lnTo>
                <a:lnTo>
                  <a:pt x="3175" y="12700"/>
                </a:lnTo>
                <a:lnTo>
                  <a:pt x="317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1116012" y="3002026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0"/>
                </a:moveTo>
                <a:lnTo>
                  <a:pt x="0" y="9525"/>
                </a:lnTo>
                <a:lnTo>
                  <a:pt x="3175" y="12700"/>
                </a:lnTo>
                <a:lnTo>
                  <a:pt x="317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985837" y="2995676"/>
            <a:ext cx="15875" cy="9525"/>
          </a:xfrm>
          <a:custGeom>
            <a:avLst/>
            <a:gdLst/>
            <a:ahLst/>
            <a:cxnLst/>
            <a:rect l="l" t="t" r="r" b="b"/>
            <a:pathLst>
              <a:path w="15875" h="9525">
                <a:moveTo>
                  <a:pt x="0" y="0"/>
                </a:moveTo>
                <a:lnTo>
                  <a:pt x="15875" y="9525"/>
                </a:lnTo>
                <a:lnTo>
                  <a:pt x="15875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1042987" y="2995676"/>
            <a:ext cx="25400" cy="9525"/>
          </a:xfrm>
          <a:custGeom>
            <a:avLst/>
            <a:gdLst/>
            <a:ahLst/>
            <a:cxnLst/>
            <a:rect l="l" t="t" r="r" b="b"/>
            <a:pathLst>
              <a:path w="25400" h="9525">
                <a:moveTo>
                  <a:pt x="6350" y="0"/>
                </a:moveTo>
                <a:lnTo>
                  <a:pt x="0" y="0"/>
                </a:lnTo>
                <a:lnTo>
                  <a:pt x="15875" y="9525"/>
                </a:lnTo>
                <a:lnTo>
                  <a:pt x="25400" y="9525"/>
                </a:lnTo>
                <a:lnTo>
                  <a:pt x="635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998537" y="3003613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7000" y="0"/>
                </a:lnTo>
              </a:path>
            </a:pathLst>
          </a:custGeom>
          <a:ln w="3175">
            <a:solidFill>
              <a:srgbClr val="AC6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1084262" y="2997136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925" y="0"/>
                </a:lnTo>
              </a:path>
            </a:pathLst>
          </a:custGeom>
          <a:ln w="15875">
            <a:solidFill>
              <a:srgbClr val="F6BE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1068387" y="297967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0"/>
                </a:moveTo>
                <a:lnTo>
                  <a:pt x="0" y="12700"/>
                </a:lnTo>
                <a:lnTo>
                  <a:pt x="15875" y="25400"/>
                </a:lnTo>
                <a:lnTo>
                  <a:pt x="15875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AC6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1068387" y="2979673"/>
            <a:ext cx="50800" cy="6350"/>
          </a:xfrm>
          <a:custGeom>
            <a:avLst/>
            <a:gdLst/>
            <a:ahLst/>
            <a:cxnLst/>
            <a:rect l="l" t="t" r="r" b="b"/>
            <a:pathLst>
              <a:path w="50800" h="6350">
                <a:moveTo>
                  <a:pt x="28575" y="0"/>
                </a:moveTo>
                <a:lnTo>
                  <a:pt x="0" y="0"/>
                </a:lnTo>
                <a:lnTo>
                  <a:pt x="15875" y="6350"/>
                </a:lnTo>
                <a:lnTo>
                  <a:pt x="50800" y="6350"/>
                </a:lnTo>
                <a:lnTo>
                  <a:pt x="28575" y="0"/>
                </a:lnTo>
                <a:close/>
              </a:path>
            </a:pathLst>
          </a:custGeom>
          <a:solidFill>
            <a:srgbClr val="EE9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1046162" y="2997136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750" y="0"/>
                </a:lnTo>
              </a:path>
            </a:pathLst>
          </a:custGeom>
          <a:ln w="15875">
            <a:solidFill>
              <a:srgbClr val="F6BE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1030287" y="2979673"/>
            <a:ext cx="12700" cy="25400"/>
          </a:xfrm>
          <a:custGeom>
            <a:avLst/>
            <a:gdLst/>
            <a:ahLst/>
            <a:cxnLst/>
            <a:rect l="l" t="t" r="r" b="b"/>
            <a:pathLst>
              <a:path w="12700" h="25400">
                <a:moveTo>
                  <a:pt x="0" y="0"/>
                </a:moveTo>
                <a:lnTo>
                  <a:pt x="0" y="12700"/>
                </a:lnTo>
                <a:lnTo>
                  <a:pt x="12700" y="25400"/>
                </a:lnTo>
                <a:lnTo>
                  <a:pt x="12700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AC6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1027112" y="2979673"/>
            <a:ext cx="50800" cy="6350"/>
          </a:xfrm>
          <a:custGeom>
            <a:avLst/>
            <a:gdLst/>
            <a:ahLst/>
            <a:cxnLst/>
            <a:rect l="l" t="t" r="r" b="b"/>
            <a:pathLst>
              <a:path w="50800" h="6350">
                <a:moveTo>
                  <a:pt x="28575" y="0"/>
                </a:moveTo>
                <a:lnTo>
                  <a:pt x="0" y="0"/>
                </a:lnTo>
                <a:lnTo>
                  <a:pt x="15875" y="6350"/>
                </a:lnTo>
                <a:lnTo>
                  <a:pt x="50800" y="6350"/>
                </a:lnTo>
                <a:lnTo>
                  <a:pt x="28575" y="0"/>
                </a:lnTo>
                <a:close/>
              </a:path>
            </a:pathLst>
          </a:custGeom>
          <a:solidFill>
            <a:srgbClr val="EE9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1004887" y="2997136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750" y="0"/>
                </a:lnTo>
              </a:path>
            </a:pathLst>
          </a:custGeom>
          <a:ln w="15875">
            <a:solidFill>
              <a:srgbClr val="F6BE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985837" y="297967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0"/>
                </a:moveTo>
                <a:lnTo>
                  <a:pt x="0" y="12700"/>
                </a:lnTo>
                <a:lnTo>
                  <a:pt x="15875" y="25400"/>
                </a:lnTo>
                <a:lnTo>
                  <a:pt x="15875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AC6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985837" y="2979673"/>
            <a:ext cx="47625" cy="6350"/>
          </a:xfrm>
          <a:custGeom>
            <a:avLst/>
            <a:gdLst/>
            <a:ahLst/>
            <a:cxnLst/>
            <a:rect l="l" t="t" r="r" b="b"/>
            <a:pathLst>
              <a:path w="47625" h="6350">
                <a:moveTo>
                  <a:pt x="28575" y="0"/>
                </a:moveTo>
                <a:lnTo>
                  <a:pt x="0" y="0"/>
                </a:lnTo>
                <a:lnTo>
                  <a:pt x="15875" y="6350"/>
                </a:lnTo>
                <a:lnTo>
                  <a:pt x="47625" y="6350"/>
                </a:lnTo>
                <a:lnTo>
                  <a:pt x="28575" y="0"/>
                </a:lnTo>
                <a:close/>
              </a:path>
            </a:pathLst>
          </a:custGeom>
          <a:solidFill>
            <a:srgbClr val="EE9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1065212" y="3068573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3175" y="0"/>
                </a:lnTo>
              </a:path>
            </a:pathLst>
          </a:custGeom>
          <a:ln w="6350">
            <a:solidFill>
              <a:srgbClr val="AC6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1122362" y="3068573"/>
            <a:ext cx="6350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6350" y="0"/>
                </a:lnTo>
              </a:path>
            </a:pathLst>
          </a:custGeom>
          <a:ln w="6350">
            <a:solidFill>
              <a:srgbClr val="AC6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998537" y="3059176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0"/>
                </a:moveTo>
                <a:lnTo>
                  <a:pt x="0" y="6350"/>
                </a:lnTo>
                <a:lnTo>
                  <a:pt x="3175" y="9525"/>
                </a:lnTo>
                <a:lnTo>
                  <a:pt x="317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1058862" y="3059176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0"/>
                </a:moveTo>
                <a:lnTo>
                  <a:pt x="0" y="6350"/>
                </a:lnTo>
                <a:lnTo>
                  <a:pt x="3175" y="9525"/>
                </a:lnTo>
                <a:lnTo>
                  <a:pt x="317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1116012" y="3059176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0"/>
                </a:moveTo>
                <a:lnTo>
                  <a:pt x="0" y="6350"/>
                </a:lnTo>
                <a:lnTo>
                  <a:pt x="3175" y="9525"/>
                </a:lnTo>
                <a:lnTo>
                  <a:pt x="317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985837" y="3052826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3175" y="0"/>
                </a:moveTo>
                <a:lnTo>
                  <a:pt x="0" y="0"/>
                </a:lnTo>
                <a:lnTo>
                  <a:pt x="0" y="3175"/>
                </a:lnTo>
                <a:lnTo>
                  <a:pt x="3175" y="6350"/>
                </a:lnTo>
                <a:lnTo>
                  <a:pt x="3175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985837" y="3049651"/>
            <a:ext cx="15875" cy="12700"/>
          </a:xfrm>
          <a:custGeom>
            <a:avLst/>
            <a:gdLst/>
            <a:ahLst/>
            <a:cxnLst/>
            <a:rect l="l" t="t" r="r" b="b"/>
            <a:pathLst>
              <a:path w="15875" h="12700">
                <a:moveTo>
                  <a:pt x="0" y="0"/>
                </a:moveTo>
                <a:lnTo>
                  <a:pt x="0" y="3175"/>
                </a:lnTo>
                <a:lnTo>
                  <a:pt x="15875" y="12700"/>
                </a:lnTo>
                <a:lnTo>
                  <a:pt x="15875" y="9525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1106487" y="3049651"/>
            <a:ext cx="19050" cy="12700"/>
          </a:xfrm>
          <a:custGeom>
            <a:avLst/>
            <a:gdLst/>
            <a:ahLst/>
            <a:cxnLst/>
            <a:rect l="l" t="t" r="r" b="b"/>
            <a:pathLst>
              <a:path w="19050" h="12700">
                <a:moveTo>
                  <a:pt x="0" y="0"/>
                </a:moveTo>
                <a:lnTo>
                  <a:pt x="0" y="3175"/>
                </a:lnTo>
                <a:lnTo>
                  <a:pt x="19050" y="12700"/>
                </a:lnTo>
                <a:lnTo>
                  <a:pt x="19050" y="9525"/>
                </a:lnTo>
                <a:lnTo>
                  <a:pt x="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1042987" y="3049651"/>
            <a:ext cx="25400" cy="12700"/>
          </a:xfrm>
          <a:custGeom>
            <a:avLst/>
            <a:gdLst/>
            <a:ahLst/>
            <a:cxnLst/>
            <a:rect l="l" t="t" r="r" b="b"/>
            <a:pathLst>
              <a:path w="25400" h="12700">
                <a:moveTo>
                  <a:pt x="6350" y="0"/>
                </a:moveTo>
                <a:lnTo>
                  <a:pt x="0" y="0"/>
                </a:lnTo>
                <a:lnTo>
                  <a:pt x="15875" y="12700"/>
                </a:lnTo>
                <a:lnTo>
                  <a:pt x="25400" y="12700"/>
                </a:lnTo>
                <a:lnTo>
                  <a:pt x="6350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985837" y="3051238"/>
            <a:ext cx="123825" cy="0"/>
          </a:xfrm>
          <a:custGeom>
            <a:avLst/>
            <a:gdLst/>
            <a:ahLst/>
            <a:cxnLst/>
            <a:rect l="l" t="t" r="r" b="b"/>
            <a:pathLst>
              <a:path w="123825">
                <a:moveTo>
                  <a:pt x="0" y="0"/>
                </a:moveTo>
                <a:lnTo>
                  <a:pt x="123825" y="0"/>
                </a:lnTo>
              </a:path>
            </a:pathLst>
          </a:custGeom>
          <a:ln w="3175">
            <a:solidFill>
              <a:srgbClr val="AC6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1090612" y="3054413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0" y="0"/>
                </a:moveTo>
                <a:lnTo>
                  <a:pt x="22225" y="0"/>
                </a:lnTo>
              </a:path>
            </a:pathLst>
          </a:custGeom>
          <a:ln w="9525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1081087" y="3043301"/>
            <a:ext cx="9525" cy="15875"/>
          </a:xfrm>
          <a:custGeom>
            <a:avLst/>
            <a:gdLst/>
            <a:ahLst/>
            <a:cxnLst/>
            <a:rect l="l" t="t" r="r" b="b"/>
            <a:pathLst>
              <a:path w="9525" h="15875">
                <a:moveTo>
                  <a:pt x="0" y="0"/>
                </a:moveTo>
                <a:lnTo>
                  <a:pt x="0" y="9525"/>
                </a:lnTo>
                <a:lnTo>
                  <a:pt x="9525" y="15875"/>
                </a:lnTo>
                <a:lnTo>
                  <a:pt x="952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1081087" y="3043301"/>
            <a:ext cx="31750" cy="6350"/>
          </a:xfrm>
          <a:custGeom>
            <a:avLst/>
            <a:gdLst/>
            <a:ahLst/>
            <a:cxnLst/>
            <a:rect l="l" t="t" r="r" b="b"/>
            <a:pathLst>
              <a:path w="31750" h="6350">
                <a:moveTo>
                  <a:pt x="19050" y="0"/>
                </a:moveTo>
                <a:lnTo>
                  <a:pt x="0" y="0"/>
                </a:lnTo>
                <a:lnTo>
                  <a:pt x="9525" y="6350"/>
                </a:lnTo>
                <a:lnTo>
                  <a:pt x="31750" y="6350"/>
                </a:lnTo>
                <a:lnTo>
                  <a:pt x="19050" y="0"/>
                </a:lnTo>
                <a:close/>
              </a:path>
            </a:pathLst>
          </a:custGeom>
          <a:solidFill>
            <a:srgbClr val="67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1065212" y="3054413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9525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1052512" y="3043301"/>
            <a:ext cx="12700" cy="15875"/>
          </a:xfrm>
          <a:custGeom>
            <a:avLst/>
            <a:gdLst/>
            <a:ahLst/>
            <a:cxnLst/>
            <a:rect l="l" t="t" r="r" b="b"/>
            <a:pathLst>
              <a:path w="12700" h="15875">
                <a:moveTo>
                  <a:pt x="0" y="0"/>
                </a:moveTo>
                <a:lnTo>
                  <a:pt x="0" y="9525"/>
                </a:lnTo>
                <a:lnTo>
                  <a:pt x="12700" y="15875"/>
                </a:lnTo>
                <a:lnTo>
                  <a:pt x="12700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1052512" y="3043301"/>
            <a:ext cx="31750" cy="6350"/>
          </a:xfrm>
          <a:custGeom>
            <a:avLst/>
            <a:gdLst/>
            <a:ahLst/>
            <a:cxnLst/>
            <a:rect l="l" t="t" r="r" b="b"/>
            <a:pathLst>
              <a:path w="31750" h="6350">
                <a:moveTo>
                  <a:pt x="19050" y="0"/>
                </a:moveTo>
                <a:lnTo>
                  <a:pt x="0" y="0"/>
                </a:lnTo>
                <a:lnTo>
                  <a:pt x="9525" y="6350"/>
                </a:lnTo>
                <a:lnTo>
                  <a:pt x="31750" y="6350"/>
                </a:lnTo>
                <a:lnTo>
                  <a:pt x="19050" y="0"/>
                </a:lnTo>
                <a:close/>
              </a:path>
            </a:pathLst>
          </a:custGeom>
          <a:solidFill>
            <a:srgbClr val="67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1039812" y="3054413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9525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1027112" y="3043301"/>
            <a:ext cx="9525" cy="15875"/>
          </a:xfrm>
          <a:custGeom>
            <a:avLst/>
            <a:gdLst/>
            <a:ahLst/>
            <a:cxnLst/>
            <a:rect l="l" t="t" r="r" b="b"/>
            <a:pathLst>
              <a:path w="9525" h="15875">
                <a:moveTo>
                  <a:pt x="0" y="0"/>
                </a:moveTo>
                <a:lnTo>
                  <a:pt x="0" y="9525"/>
                </a:lnTo>
                <a:lnTo>
                  <a:pt x="9525" y="15875"/>
                </a:lnTo>
                <a:lnTo>
                  <a:pt x="952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1027112" y="3043301"/>
            <a:ext cx="31750" cy="6350"/>
          </a:xfrm>
          <a:custGeom>
            <a:avLst/>
            <a:gdLst/>
            <a:ahLst/>
            <a:cxnLst/>
            <a:rect l="l" t="t" r="r" b="b"/>
            <a:pathLst>
              <a:path w="31750" h="6350">
                <a:moveTo>
                  <a:pt x="19050" y="0"/>
                </a:moveTo>
                <a:lnTo>
                  <a:pt x="0" y="0"/>
                </a:lnTo>
                <a:lnTo>
                  <a:pt x="9525" y="6350"/>
                </a:lnTo>
                <a:lnTo>
                  <a:pt x="31750" y="6350"/>
                </a:lnTo>
                <a:lnTo>
                  <a:pt x="19050" y="0"/>
                </a:lnTo>
                <a:close/>
              </a:path>
            </a:pathLst>
          </a:custGeom>
          <a:solidFill>
            <a:srgbClr val="67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993775" y="3005137"/>
            <a:ext cx="0" cy="201930"/>
          </a:xfrm>
          <a:custGeom>
            <a:avLst/>
            <a:gdLst/>
            <a:ahLst/>
            <a:cxnLst/>
            <a:rect l="l" t="t" r="r" b="b"/>
            <a:pathLst>
              <a:path h="201930">
                <a:moveTo>
                  <a:pt x="0" y="0"/>
                </a:moveTo>
                <a:lnTo>
                  <a:pt x="0" y="201612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1154112" y="3005137"/>
            <a:ext cx="0" cy="201930"/>
          </a:xfrm>
          <a:custGeom>
            <a:avLst/>
            <a:gdLst/>
            <a:ahLst/>
            <a:cxnLst/>
            <a:rect l="l" t="t" r="r" b="b"/>
            <a:pathLst>
              <a:path h="201930">
                <a:moveTo>
                  <a:pt x="0" y="0"/>
                </a:moveTo>
                <a:lnTo>
                  <a:pt x="0" y="201612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1409700" y="3175000"/>
            <a:ext cx="28575" cy="25400"/>
          </a:xfrm>
          <a:custGeom>
            <a:avLst/>
            <a:gdLst/>
            <a:ahLst/>
            <a:cxnLst/>
            <a:rect l="l" t="t" r="r" b="b"/>
            <a:pathLst>
              <a:path w="28575" h="25400">
                <a:moveTo>
                  <a:pt x="22225" y="0"/>
                </a:moveTo>
                <a:lnTo>
                  <a:pt x="6350" y="0"/>
                </a:lnTo>
                <a:lnTo>
                  <a:pt x="0" y="5714"/>
                </a:lnTo>
                <a:lnTo>
                  <a:pt x="0" y="19685"/>
                </a:lnTo>
                <a:lnTo>
                  <a:pt x="6350" y="25400"/>
                </a:lnTo>
                <a:lnTo>
                  <a:pt x="22225" y="25400"/>
                </a:lnTo>
                <a:lnTo>
                  <a:pt x="28575" y="19685"/>
                </a:lnTo>
                <a:lnTo>
                  <a:pt x="28575" y="5714"/>
                </a:lnTo>
                <a:lnTo>
                  <a:pt x="22225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1419225" y="318135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906" y="0"/>
                </a:moveTo>
                <a:lnTo>
                  <a:pt x="2793" y="0"/>
                </a:lnTo>
                <a:lnTo>
                  <a:pt x="0" y="2794"/>
                </a:lnTo>
                <a:lnTo>
                  <a:pt x="0" y="9905"/>
                </a:lnTo>
                <a:lnTo>
                  <a:pt x="2793" y="12700"/>
                </a:lnTo>
                <a:lnTo>
                  <a:pt x="9906" y="12700"/>
                </a:lnTo>
                <a:lnTo>
                  <a:pt x="12700" y="9905"/>
                </a:lnTo>
                <a:lnTo>
                  <a:pt x="12700" y="2794"/>
                </a:lnTo>
                <a:lnTo>
                  <a:pt x="9906" y="0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1406525" y="3159125"/>
            <a:ext cx="114300" cy="22225"/>
          </a:xfrm>
          <a:custGeom>
            <a:avLst/>
            <a:gdLst/>
            <a:ahLst/>
            <a:cxnLst/>
            <a:rect l="l" t="t" r="r" b="b"/>
            <a:pathLst>
              <a:path w="114300" h="22225">
                <a:moveTo>
                  <a:pt x="63500" y="9525"/>
                </a:moveTo>
                <a:lnTo>
                  <a:pt x="0" y="9525"/>
                </a:lnTo>
                <a:lnTo>
                  <a:pt x="0" y="15875"/>
                </a:lnTo>
                <a:lnTo>
                  <a:pt x="9525" y="22225"/>
                </a:lnTo>
                <a:lnTo>
                  <a:pt x="15875" y="15875"/>
                </a:lnTo>
                <a:lnTo>
                  <a:pt x="63500" y="15875"/>
                </a:lnTo>
                <a:lnTo>
                  <a:pt x="63500" y="9525"/>
                </a:lnTo>
                <a:close/>
              </a:path>
              <a:path w="114300" h="22225">
                <a:moveTo>
                  <a:pt x="95250" y="0"/>
                </a:moveTo>
                <a:lnTo>
                  <a:pt x="50800" y="0"/>
                </a:lnTo>
                <a:lnTo>
                  <a:pt x="50800" y="9525"/>
                </a:lnTo>
                <a:lnTo>
                  <a:pt x="114300" y="9525"/>
                </a:lnTo>
                <a:lnTo>
                  <a:pt x="95250" y="0"/>
                </a:lnTo>
                <a:close/>
              </a:path>
            </a:pathLst>
          </a:custGeom>
          <a:solidFill>
            <a:srgbClr val="F57A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1457325" y="3135376"/>
            <a:ext cx="15875" cy="3175"/>
          </a:xfrm>
          <a:custGeom>
            <a:avLst/>
            <a:gdLst/>
            <a:ahLst/>
            <a:cxnLst/>
            <a:rect l="l" t="t" r="r" b="b"/>
            <a:pathLst>
              <a:path w="15875" h="3175">
                <a:moveTo>
                  <a:pt x="15875" y="0"/>
                </a:moveTo>
                <a:lnTo>
                  <a:pt x="0" y="317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1447800" y="3125851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3175" y="0"/>
                </a:moveTo>
                <a:lnTo>
                  <a:pt x="0" y="0"/>
                </a:lnTo>
                <a:lnTo>
                  <a:pt x="0" y="3175"/>
                </a:lnTo>
                <a:lnTo>
                  <a:pt x="6350" y="3175"/>
                </a:lnTo>
                <a:lnTo>
                  <a:pt x="3175" y="0"/>
                </a:lnTo>
                <a:close/>
              </a:path>
            </a:pathLst>
          </a:custGeom>
          <a:solidFill>
            <a:srgbClr val="FFB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1466850" y="3129026"/>
            <a:ext cx="1905" cy="12700"/>
          </a:xfrm>
          <a:custGeom>
            <a:avLst/>
            <a:gdLst/>
            <a:ahLst/>
            <a:cxnLst/>
            <a:rect l="l" t="t" r="r" b="b"/>
            <a:pathLst>
              <a:path w="1905" h="12700">
                <a:moveTo>
                  <a:pt x="0" y="12700"/>
                </a:moveTo>
                <a:lnTo>
                  <a:pt x="16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1444625" y="3146425"/>
            <a:ext cx="57150" cy="28575"/>
          </a:xfrm>
          <a:custGeom>
            <a:avLst/>
            <a:gdLst/>
            <a:ahLst/>
            <a:cxnLst/>
            <a:rect l="l" t="t" r="r" b="b"/>
            <a:pathLst>
              <a:path w="57150" h="28575">
                <a:moveTo>
                  <a:pt x="44450" y="0"/>
                </a:moveTo>
                <a:lnTo>
                  <a:pt x="22225" y="0"/>
                </a:lnTo>
                <a:lnTo>
                  <a:pt x="15875" y="6350"/>
                </a:lnTo>
                <a:lnTo>
                  <a:pt x="6350" y="22225"/>
                </a:lnTo>
                <a:lnTo>
                  <a:pt x="0" y="22225"/>
                </a:lnTo>
                <a:lnTo>
                  <a:pt x="0" y="25400"/>
                </a:lnTo>
                <a:lnTo>
                  <a:pt x="3175" y="25400"/>
                </a:lnTo>
                <a:lnTo>
                  <a:pt x="3175" y="28575"/>
                </a:lnTo>
                <a:lnTo>
                  <a:pt x="6350" y="28575"/>
                </a:lnTo>
                <a:lnTo>
                  <a:pt x="12700" y="25400"/>
                </a:lnTo>
                <a:lnTo>
                  <a:pt x="15875" y="19050"/>
                </a:lnTo>
                <a:lnTo>
                  <a:pt x="19050" y="9525"/>
                </a:lnTo>
                <a:lnTo>
                  <a:pt x="19050" y="6350"/>
                </a:lnTo>
                <a:lnTo>
                  <a:pt x="22225" y="6350"/>
                </a:lnTo>
                <a:lnTo>
                  <a:pt x="41275" y="3175"/>
                </a:lnTo>
                <a:lnTo>
                  <a:pt x="47625" y="3175"/>
                </a:lnTo>
                <a:lnTo>
                  <a:pt x="44450" y="0"/>
                </a:lnTo>
                <a:close/>
              </a:path>
              <a:path w="57150" h="28575">
                <a:moveTo>
                  <a:pt x="53975" y="6350"/>
                </a:moveTo>
                <a:lnTo>
                  <a:pt x="19050" y="6350"/>
                </a:lnTo>
                <a:lnTo>
                  <a:pt x="19050" y="9525"/>
                </a:lnTo>
                <a:lnTo>
                  <a:pt x="15875" y="19050"/>
                </a:lnTo>
                <a:lnTo>
                  <a:pt x="15875" y="28575"/>
                </a:lnTo>
                <a:lnTo>
                  <a:pt x="25400" y="28575"/>
                </a:lnTo>
                <a:lnTo>
                  <a:pt x="25400" y="12700"/>
                </a:lnTo>
                <a:lnTo>
                  <a:pt x="47625" y="12700"/>
                </a:lnTo>
                <a:lnTo>
                  <a:pt x="50800" y="9525"/>
                </a:lnTo>
                <a:lnTo>
                  <a:pt x="53975" y="9525"/>
                </a:lnTo>
                <a:lnTo>
                  <a:pt x="53975" y="6350"/>
                </a:lnTo>
                <a:close/>
              </a:path>
              <a:path w="57150" h="28575">
                <a:moveTo>
                  <a:pt x="57150" y="3175"/>
                </a:moveTo>
                <a:lnTo>
                  <a:pt x="41275" y="3175"/>
                </a:lnTo>
                <a:lnTo>
                  <a:pt x="22225" y="6350"/>
                </a:lnTo>
                <a:lnTo>
                  <a:pt x="57150" y="6350"/>
                </a:lnTo>
                <a:lnTo>
                  <a:pt x="57150" y="3175"/>
                </a:lnTo>
                <a:close/>
              </a:path>
            </a:pathLst>
          </a:custGeom>
          <a:solidFill>
            <a:srgbClr val="585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1473200" y="3093973"/>
            <a:ext cx="22225" cy="6350"/>
          </a:xfrm>
          <a:custGeom>
            <a:avLst/>
            <a:gdLst/>
            <a:ahLst/>
            <a:cxnLst/>
            <a:rect l="l" t="t" r="r" b="b"/>
            <a:pathLst>
              <a:path w="22225" h="6350">
                <a:moveTo>
                  <a:pt x="19050" y="0"/>
                </a:moveTo>
                <a:lnTo>
                  <a:pt x="3175" y="0"/>
                </a:lnTo>
                <a:lnTo>
                  <a:pt x="0" y="3175"/>
                </a:lnTo>
                <a:lnTo>
                  <a:pt x="0" y="6350"/>
                </a:lnTo>
                <a:lnTo>
                  <a:pt x="6350" y="6350"/>
                </a:lnTo>
                <a:lnTo>
                  <a:pt x="22225" y="3175"/>
                </a:lnTo>
                <a:lnTo>
                  <a:pt x="19050" y="0"/>
                </a:lnTo>
                <a:close/>
              </a:path>
            </a:pathLst>
          </a:custGeom>
          <a:solidFill>
            <a:srgbClr val="FD9B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1470025" y="3128898"/>
            <a:ext cx="41275" cy="36830"/>
          </a:xfrm>
          <a:custGeom>
            <a:avLst/>
            <a:gdLst/>
            <a:ahLst/>
            <a:cxnLst/>
            <a:rect l="l" t="t" r="r" b="b"/>
            <a:pathLst>
              <a:path w="41275" h="36830">
                <a:moveTo>
                  <a:pt x="41275" y="0"/>
                </a:moveTo>
                <a:lnTo>
                  <a:pt x="31750" y="0"/>
                </a:lnTo>
                <a:lnTo>
                  <a:pt x="31750" y="3175"/>
                </a:lnTo>
                <a:lnTo>
                  <a:pt x="28575" y="20700"/>
                </a:lnTo>
                <a:lnTo>
                  <a:pt x="28575" y="27050"/>
                </a:lnTo>
                <a:lnTo>
                  <a:pt x="9525" y="27050"/>
                </a:lnTo>
                <a:lnTo>
                  <a:pt x="3175" y="30225"/>
                </a:lnTo>
                <a:lnTo>
                  <a:pt x="0" y="30225"/>
                </a:lnTo>
                <a:lnTo>
                  <a:pt x="0" y="36575"/>
                </a:lnTo>
                <a:lnTo>
                  <a:pt x="34925" y="36575"/>
                </a:lnTo>
                <a:lnTo>
                  <a:pt x="38100" y="20700"/>
                </a:lnTo>
                <a:lnTo>
                  <a:pt x="41275" y="0"/>
                </a:lnTo>
                <a:close/>
              </a:path>
            </a:pathLst>
          </a:custGeom>
          <a:solidFill>
            <a:srgbClr val="67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1428750" y="3128898"/>
            <a:ext cx="44450" cy="46355"/>
          </a:xfrm>
          <a:custGeom>
            <a:avLst/>
            <a:gdLst/>
            <a:ahLst/>
            <a:cxnLst/>
            <a:rect l="l" t="t" r="r" b="b"/>
            <a:pathLst>
              <a:path w="44450" h="46355">
                <a:moveTo>
                  <a:pt x="19050" y="20700"/>
                </a:moveTo>
                <a:lnTo>
                  <a:pt x="12700" y="23875"/>
                </a:lnTo>
                <a:lnTo>
                  <a:pt x="0" y="46100"/>
                </a:lnTo>
                <a:lnTo>
                  <a:pt x="6350" y="46100"/>
                </a:lnTo>
                <a:lnTo>
                  <a:pt x="9525" y="39750"/>
                </a:lnTo>
                <a:lnTo>
                  <a:pt x="13146" y="39750"/>
                </a:lnTo>
                <a:lnTo>
                  <a:pt x="14957" y="36575"/>
                </a:lnTo>
                <a:lnTo>
                  <a:pt x="12700" y="36575"/>
                </a:lnTo>
                <a:lnTo>
                  <a:pt x="19050" y="20700"/>
                </a:lnTo>
                <a:close/>
              </a:path>
              <a:path w="44450" h="46355">
                <a:moveTo>
                  <a:pt x="13146" y="39750"/>
                </a:moveTo>
                <a:lnTo>
                  <a:pt x="12700" y="39750"/>
                </a:lnTo>
                <a:lnTo>
                  <a:pt x="6350" y="46100"/>
                </a:lnTo>
                <a:lnTo>
                  <a:pt x="9525" y="46100"/>
                </a:lnTo>
                <a:lnTo>
                  <a:pt x="13146" y="39750"/>
                </a:lnTo>
                <a:close/>
              </a:path>
              <a:path w="44450" h="46355">
                <a:moveTo>
                  <a:pt x="28575" y="12700"/>
                </a:moveTo>
                <a:lnTo>
                  <a:pt x="12700" y="36575"/>
                </a:lnTo>
                <a:lnTo>
                  <a:pt x="14957" y="36575"/>
                </a:lnTo>
                <a:lnTo>
                  <a:pt x="28575" y="12700"/>
                </a:lnTo>
                <a:close/>
              </a:path>
              <a:path w="44450" h="46355">
                <a:moveTo>
                  <a:pt x="22225" y="0"/>
                </a:moveTo>
                <a:lnTo>
                  <a:pt x="19050" y="0"/>
                </a:lnTo>
                <a:lnTo>
                  <a:pt x="25400" y="3175"/>
                </a:lnTo>
                <a:lnTo>
                  <a:pt x="28575" y="9525"/>
                </a:lnTo>
                <a:lnTo>
                  <a:pt x="28575" y="12700"/>
                </a:lnTo>
                <a:lnTo>
                  <a:pt x="38100" y="9525"/>
                </a:lnTo>
                <a:lnTo>
                  <a:pt x="39158" y="9525"/>
                </a:lnTo>
                <a:lnTo>
                  <a:pt x="28575" y="3175"/>
                </a:lnTo>
                <a:lnTo>
                  <a:pt x="22225" y="0"/>
                </a:lnTo>
                <a:close/>
              </a:path>
              <a:path w="44450" h="46355">
                <a:moveTo>
                  <a:pt x="39158" y="9525"/>
                </a:moveTo>
                <a:lnTo>
                  <a:pt x="38100" y="9525"/>
                </a:lnTo>
                <a:lnTo>
                  <a:pt x="44450" y="12700"/>
                </a:lnTo>
                <a:lnTo>
                  <a:pt x="39158" y="9525"/>
                </a:lnTo>
                <a:close/>
              </a:path>
            </a:pathLst>
          </a:custGeom>
          <a:solidFill>
            <a:srgbClr val="BBB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1428750" y="3128898"/>
            <a:ext cx="44450" cy="49530"/>
          </a:xfrm>
          <a:custGeom>
            <a:avLst/>
            <a:gdLst/>
            <a:ahLst/>
            <a:cxnLst/>
            <a:rect l="l" t="t" r="r" b="b"/>
            <a:pathLst>
              <a:path w="44450" h="49530">
                <a:moveTo>
                  <a:pt x="19050" y="20700"/>
                </a:moveTo>
                <a:lnTo>
                  <a:pt x="12700" y="23875"/>
                </a:lnTo>
                <a:lnTo>
                  <a:pt x="0" y="49275"/>
                </a:lnTo>
                <a:lnTo>
                  <a:pt x="6350" y="49275"/>
                </a:lnTo>
                <a:lnTo>
                  <a:pt x="9525" y="39750"/>
                </a:lnTo>
                <a:lnTo>
                  <a:pt x="14485" y="39750"/>
                </a:lnTo>
                <a:lnTo>
                  <a:pt x="16139" y="36575"/>
                </a:lnTo>
                <a:lnTo>
                  <a:pt x="12700" y="36575"/>
                </a:lnTo>
                <a:lnTo>
                  <a:pt x="19050" y="20700"/>
                </a:lnTo>
                <a:close/>
              </a:path>
              <a:path w="44450" h="49530">
                <a:moveTo>
                  <a:pt x="14485" y="39750"/>
                </a:moveTo>
                <a:lnTo>
                  <a:pt x="12700" y="39750"/>
                </a:lnTo>
                <a:lnTo>
                  <a:pt x="6350" y="49275"/>
                </a:lnTo>
                <a:lnTo>
                  <a:pt x="9525" y="49275"/>
                </a:lnTo>
                <a:lnTo>
                  <a:pt x="14485" y="39750"/>
                </a:lnTo>
                <a:close/>
              </a:path>
              <a:path w="44450" h="49530">
                <a:moveTo>
                  <a:pt x="28575" y="12700"/>
                </a:moveTo>
                <a:lnTo>
                  <a:pt x="12700" y="36575"/>
                </a:lnTo>
                <a:lnTo>
                  <a:pt x="16139" y="36575"/>
                </a:lnTo>
                <a:lnTo>
                  <a:pt x="28575" y="12700"/>
                </a:lnTo>
                <a:close/>
              </a:path>
              <a:path w="44450" h="49530">
                <a:moveTo>
                  <a:pt x="22225" y="0"/>
                </a:moveTo>
                <a:lnTo>
                  <a:pt x="19050" y="0"/>
                </a:lnTo>
                <a:lnTo>
                  <a:pt x="25400" y="3175"/>
                </a:lnTo>
                <a:lnTo>
                  <a:pt x="28575" y="9525"/>
                </a:lnTo>
                <a:lnTo>
                  <a:pt x="28575" y="12700"/>
                </a:lnTo>
                <a:lnTo>
                  <a:pt x="38100" y="9525"/>
                </a:lnTo>
                <a:lnTo>
                  <a:pt x="39158" y="9525"/>
                </a:lnTo>
                <a:lnTo>
                  <a:pt x="28575" y="3175"/>
                </a:lnTo>
                <a:lnTo>
                  <a:pt x="22225" y="0"/>
                </a:lnTo>
                <a:close/>
              </a:path>
              <a:path w="44450" h="49530">
                <a:moveTo>
                  <a:pt x="39158" y="9525"/>
                </a:moveTo>
                <a:lnTo>
                  <a:pt x="38100" y="9525"/>
                </a:lnTo>
                <a:lnTo>
                  <a:pt x="44450" y="12700"/>
                </a:lnTo>
                <a:lnTo>
                  <a:pt x="39158" y="9525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1454150" y="3109976"/>
            <a:ext cx="47625" cy="36830"/>
          </a:xfrm>
          <a:custGeom>
            <a:avLst/>
            <a:gdLst/>
            <a:ahLst/>
            <a:cxnLst/>
            <a:rect l="l" t="t" r="r" b="b"/>
            <a:pathLst>
              <a:path w="47625" h="36830">
                <a:moveTo>
                  <a:pt x="44450" y="3175"/>
                </a:moveTo>
                <a:lnTo>
                  <a:pt x="38100" y="3175"/>
                </a:lnTo>
                <a:lnTo>
                  <a:pt x="41275" y="9398"/>
                </a:lnTo>
                <a:lnTo>
                  <a:pt x="38100" y="18923"/>
                </a:lnTo>
                <a:lnTo>
                  <a:pt x="38100" y="25273"/>
                </a:lnTo>
                <a:lnTo>
                  <a:pt x="34925" y="28448"/>
                </a:lnTo>
                <a:lnTo>
                  <a:pt x="34925" y="31623"/>
                </a:lnTo>
                <a:lnTo>
                  <a:pt x="28575" y="31623"/>
                </a:lnTo>
                <a:lnTo>
                  <a:pt x="38100" y="36449"/>
                </a:lnTo>
                <a:lnTo>
                  <a:pt x="44450" y="36449"/>
                </a:lnTo>
                <a:lnTo>
                  <a:pt x="47625" y="28448"/>
                </a:lnTo>
                <a:lnTo>
                  <a:pt x="47625" y="6350"/>
                </a:lnTo>
                <a:lnTo>
                  <a:pt x="44450" y="6350"/>
                </a:lnTo>
                <a:lnTo>
                  <a:pt x="44450" y="3175"/>
                </a:lnTo>
                <a:close/>
              </a:path>
              <a:path w="47625" h="36830">
                <a:moveTo>
                  <a:pt x="39719" y="6350"/>
                </a:moveTo>
                <a:lnTo>
                  <a:pt x="31750" y="6350"/>
                </a:lnTo>
                <a:lnTo>
                  <a:pt x="28575" y="9398"/>
                </a:lnTo>
                <a:lnTo>
                  <a:pt x="28575" y="22098"/>
                </a:lnTo>
                <a:lnTo>
                  <a:pt x="12700" y="22098"/>
                </a:lnTo>
                <a:lnTo>
                  <a:pt x="12700" y="25273"/>
                </a:lnTo>
                <a:lnTo>
                  <a:pt x="25400" y="31623"/>
                </a:lnTo>
                <a:lnTo>
                  <a:pt x="34925" y="31623"/>
                </a:lnTo>
                <a:lnTo>
                  <a:pt x="34925" y="28448"/>
                </a:lnTo>
                <a:lnTo>
                  <a:pt x="38100" y="25273"/>
                </a:lnTo>
                <a:lnTo>
                  <a:pt x="38100" y="18923"/>
                </a:lnTo>
                <a:lnTo>
                  <a:pt x="41275" y="9398"/>
                </a:lnTo>
                <a:lnTo>
                  <a:pt x="39719" y="6350"/>
                </a:lnTo>
                <a:close/>
              </a:path>
              <a:path w="47625" h="36830">
                <a:moveTo>
                  <a:pt x="28575" y="9398"/>
                </a:moveTo>
                <a:lnTo>
                  <a:pt x="25400" y="12573"/>
                </a:lnTo>
                <a:lnTo>
                  <a:pt x="25400" y="15748"/>
                </a:lnTo>
                <a:lnTo>
                  <a:pt x="28575" y="22098"/>
                </a:lnTo>
                <a:lnTo>
                  <a:pt x="28575" y="9398"/>
                </a:lnTo>
                <a:close/>
              </a:path>
              <a:path w="47625" h="36830">
                <a:moveTo>
                  <a:pt x="28575" y="6350"/>
                </a:moveTo>
                <a:lnTo>
                  <a:pt x="12700" y="12573"/>
                </a:lnTo>
                <a:lnTo>
                  <a:pt x="0" y="15748"/>
                </a:lnTo>
                <a:lnTo>
                  <a:pt x="0" y="18923"/>
                </a:lnTo>
                <a:lnTo>
                  <a:pt x="15875" y="18923"/>
                </a:lnTo>
                <a:lnTo>
                  <a:pt x="22225" y="15748"/>
                </a:lnTo>
                <a:lnTo>
                  <a:pt x="25400" y="15748"/>
                </a:lnTo>
                <a:lnTo>
                  <a:pt x="25400" y="12573"/>
                </a:lnTo>
                <a:lnTo>
                  <a:pt x="28575" y="9398"/>
                </a:lnTo>
                <a:lnTo>
                  <a:pt x="28575" y="6350"/>
                </a:lnTo>
                <a:close/>
              </a:path>
              <a:path w="47625" h="36830">
                <a:moveTo>
                  <a:pt x="41275" y="0"/>
                </a:moveTo>
                <a:lnTo>
                  <a:pt x="34925" y="0"/>
                </a:lnTo>
                <a:lnTo>
                  <a:pt x="28575" y="3175"/>
                </a:lnTo>
                <a:lnTo>
                  <a:pt x="28575" y="9398"/>
                </a:lnTo>
                <a:lnTo>
                  <a:pt x="31750" y="6350"/>
                </a:lnTo>
                <a:lnTo>
                  <a:pt x="39719" y="6350"/>
                </a:lnTo>
                <a:lnTo>
                  <a:pt x="38100" y="3175"/>
                </a:lnTo>
                <a:lnTo>
                  <a:pt x="44450" y="3175"/>
                </a:lnTo>
                <a:lnTo>
                  <a:pt x="41275" y="0"/>
                </a:lnTo>
                <a:close/>
              </a:path>
            </a:pathLst>
          </a:custGeom>
          <a:solidFill>
            <a:srgbClr val="79FF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1454150" y="3109976"/>
            <a:ext cx="47625" cy="40005"/>
          </a:xfrm>
          <a:custGeom>
            <a:avLst/>
            <a:gdLst/>
            <a:ahLst/>
            <a:cxnLst/>
            <a:rect l="l" t="t" r="r" b="b"/>
            <a:pathLst>
              <a:path w="47625" h="40005">
                <a:moveTo>
                  <a:pt x="44450" y="6350"/>
                </a:moveTo>
                <a:lnTo>
                  <a:pt x="38100" y="6350"/>
                </a:lnTo>
                <a:lnTo>
                  <a:pt x="41275" y="9398"/>
                </a:lnTo>
                <a:lnTo>
                  <a:pt x="38100" y="18923"/>
                </a:lnTo>
                <a:lnTo>
                  <a:pt x="38100" y="25273"/>
                </a:lnTo>
                <a:lnTo>
                  <a:pt x="34925" y="31623"/>
                </a:lnTo>
                <a:lnTo>
                  <a:pt x="31750" y="36449"/>
                </a:lnTo>
                <a:lnTo>
                  <a:pt x="38100" y="36449"/>
                </a:lnTo>
                <a:lnTo>
                  <a:pt x="38100" y="39624"/>
                </a:lnTo>
                <a:lnTo>
                  <a:pt x="44450" y="39624"/>
                </a:lnTo>
                <a:lnTo>
                  <a:pt x="47625" y="28448"/>
                </a:lnTo>
                <a:lnTo>
                  <a:pt x="47625" y="9398"/>
                </a:lnTo>
                <a:lnTo>
                  <a:pt x="44450" y="6350"/>
                </a:lnTo>
                <a:close/>
              </a:path>
              <a:path w="47625" h="40005">
                <a:moveTo>
                  <a:pt x="12700" y="22098"/>
                </a:moveTo>
                <a:lnTo>
                  <a:pt x="12700" y="28448"/>
                </a:lnTo>
                <a:lnTo>
                  <a:pt x="25400" y="31623"/>
                </a:lnTo>
                <a:lnTo>
                  <a:pt x="25400" y="36449"/>
                </a:lnTo>
                <a:lnTo>
                  <a:pt x="31750" y="36449"/>
                </a:lnTo>
                <a:lnTo>
                  <a:pt x="34925" y="31623"/>
                </a:lnTo>
                <a:lnTo>
                  <a:pt x="38100" y="25273"/>
                </a:lnTo>
                <a:lnTo>
                  <a:pt x="28575" y="25273"/>
                </a:lnTo>
                <a:lnTo>
                  <a:pt x="12700" y="22098"/>
                </a:lnTo>
                <a:close/>
              </a:path>
              <a:path w="47625" h="40005">
                <a:moveTo>
                  <a:pt x="41275" y="0"/>
                </a:moveTo>
                <a:lnTo>
                  <a:pt x="34925" y="0"/>
                </a:lnTo>
                <a:lnTo>
                  <a:pt x="28575" y="3175"/>
                </a:lnTo>
                <a:lnTo>
                  <a:pt x="28575" y="9398"/>
                </a:lnTo>
                <a:lnTo>
                  <a:pt x="25400" y="12573"/>
                </a:lnTo>
                <a:lnTo>
                  <a:pt x="25400" y="15748"/>
                </a:lnTo>
                <a:lnTo>
                  <a:pt x="28575" y="25273"/>
                </a:lnTo>
                <a:lnTo>
                  <a:pt x="28575" y="12573"/>
                </a:lnTo>
                <a:lnTo>
                  <a:pt x="31750" y="6350"/>
                </a:lnTo>
                <a:lnTo>
                  <a:pt x="44450" y="6350"/>
                </a:lnTo>
                <a:lnTo>
                  <a:pt x="44450" y="3175"/>
                </a:lnTo>
                <a:lnTo>
                  <a:pt x="41275" y="0"/>
                </a:lnTo>
                <a:close/>
              </a:path>
              <a:path w="47625" h="40005">
                <a:moveTo>
                  <a:pt x="38100" y="6350"/>
                </a:moveTo>
                <a:lnTo>
                  <a:pt x="31750" y="6350"/>
                </a:lnTo>
                <a:lnTo>
                  <a:pt x="28575" y="12573"/>
                </a:lnTo>
                <a:lnTo>
                  <a:pt x="28575" y="25273"/>
                </a:lnTo>
                <a:lnTo>
                  <a:pt x="38100" y="25273"/>
                </a:lnTo>
                <a:lnTo>
                  <a:pt x="38100" y="18923"/>
                </a:lnTo>
                <a:lnTo>
                  <a:pt x="41275" y="9398"/>
                </a:lnTo>
                <a:lnTo>
                  <a:pt x="38100" y="6350"/>
                </a:lnTo>
                <a:close/>
              </a:path>
              <a:path w="47625" h="40005">
                <a:moveTo>
                  <a:pt x="28575" y="6350"/>
                </a:moveTo>
                <a:lnTo>
                  <a:pt x="12700" y="12573"/>
                </a:lnTo>
                <a:lnTo>
                  <a:pt x="0" y="15748"/>
                </a:lnTo>
                <a:lnTo>
                  <a:pt x="0" y="22098"/>
                </a:lnTo>
                <a:lnTo>
                  <a:pt x="15875" y="18923"/>
                </a:lnTo>
                <a:lnTo>
                  <a:pt x="22225" y="15748"/>
                </a:lnTo>
                <a:lnTo>
                  <a:pt x="25400" y="15748"/>
                </a:lnTo>
                <a:lnTo>
                  <a:pt x="25400" y="12573"/>
                </a:lnTo>
                <a:lnTo>
                  <a:pt x="28575" y="9398"/>
                </a:lnTo>
                <a:lnTo>
                  <a:pt x="28575" y="6350"/>
                </a:lnTo>
                <a:close/>
              </a:path>
            </a:pathLst>
          </a:custGeom>
          <a:solidFill>
            <a:srgbClr val="053C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1476375" y="310045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700" y="0"/>
                </a:moveTo>
                <a:lnTo>
                  <a:pt x="0" y="0"/>
                </a:lnTo>
                <a:lnTo>
                  <a:pt x="0" y="9525"/>
                </a:lnTo>
                <a:lnTo>
                  <a:pt x="3175" y="9525"/>
                </a:lnTo>
                <a:lnTo>
                  <a:pt x="6350" y="12700"/>
                </a:lnTo>
                <a:lnTo>
                  <a:pt x="12700" y="6350"/>
                </a:lnTo>
                <a:lnTo>
                  <a:pt x="12700" y="0"/>
                </a:lnTo>
                <a:close/>
              </a:path>
            </a:pathLst>
          </a:custGeom>
          <a:solidFill>
            <a:srgbClr val="FFB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1482725" y="310045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175" y="0"/>
                </a:lnTo>
                <a:lnTo>
                  <a:pt x="3175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  <a:path w="6350" h="6350">
                <a:moveTo>
                  <a:pt x="3175" y="0"/>
                </a:moveTo>
                <a:lnTo>
                  <a:pt x="0" y="0"/>
                </a:lnTo>
                <a:lnTo>
                  <a:pt x="0" y="3175"/>
                </a:lnTo>
                <a:lnTo>
                  <a:pt x="3175" y="3175"/>
                </a:lnTo>
                <a:lnTo>
                  <a:pt x="3175" y="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1482725" y="3100451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9525" y="0"/>
                </a:moveTo>
                <a:lnTo>
                  <a:pt x="9525" y="3175"/>
                </a:lnTo>
                <a:lnTo>
                  <a:pt x="9525" y="6350"/>
                </a:lnTo>
                <a:lnTo>
                  <a:pt x="9525" y="3175"/>
                </a:lnTo>
                <a:lnTo>
                  <a:pt x="9525" y="6350"/>
                </a:lnTo>
                <a:lnTo>
                  <a:pt x="6350" y="6350"/>
                </a:lnTo>
                <a:lnTo>
                  <a:pt x="6350" y="3175"/>
                </a:lnTo>
                <a:lnTo>
                  <a:pt x="3175" y="0"/>
                </a:lnTo>
                <a:lnTo>
                  <a:pt x="3175" y="3175"/>
                </a:lnTo>
                <a:lnTo>
                  <a:pt x="0" y="3175"/>
                </a:lnTo>
                <a:lnTo>
                  <a:pt x="0" y="0"/>
                </a:lnTo>
                <a:lnTo>
                  <a:pt x="9525" y="0"/>
                </a:lnTo>
              </a:path>
            </a:pathLst>
          </a:custGeom>
          <a:ln w="12700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1460500" y="3132201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9525" y="0"/>
                </a:moveTo>
                <a:lnTo>
                  <a:pt x="0" y="0"/>
                </a:lnTo>
                <a:lnTo>
                  <a:pt x="0" y="6350"/>
                </a:lnTo>
                <a:lnTo>
                  <a:pt x="3175" y="6350"/>
                </a:lnTo>
                <a:lnTo>
                  <a:pt x="9525" y="0"/>
                </a:lnTo>
                <a:close/>
              </a:path>
            </a:pathLst>
          </a:custGeom>
          <a:solidFill>
            <a:srgbClr val="FFB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1463675" y="3149600"/>
            <a:ext cx="19050" cy="6350"/>
          </a:xfrm>
          <a:custGeom>
            <a:avLst/>
            <a:gdLst/>
            <a:ahLst/>
            <a:cxnLst/>
            <a:rect l="l" t="t" r="r" b="b"/>
            <a:pathLst>
              <a:path w="19050" h="6350">
                <a:moveTo>
                  <a:pt x="3175" y="3175"/>
                </a:moveTo>
                <a:lnTo>
                  <a:pt x="0" y="3175"/>
                </a:lnTo>
                <a:lnTo>
                  <a:pt x="0" y="6350"/>
                </a:lnTo>
                <a:lnTo>
                  <a:pt x="3175" y="3175"/>
                </a:lnTo>
                <a:close/>
              </a:path>
              <a:path w="19050" h="6350">
                <a:moveTo>
                  <a:pt x="19050" y="0"/>
                </a:moveTo>
                <a:lnTo>
                  <a:pt x="6350" y="0"/>
                </a:lnTo>
                <a:lnTo>
                  <a:pt x="3175" y="3175"/>
                </a:lnTo>
                <a:lnTo>
                  <a:pt x="6350" y="3175"/>
                </a:lnTo>
                <a:lnTo>
                  <a:pt x="19050" y="0"/>
                </a:lnTo>
                <a:close/>
              </a:path>
            </a:pathLst>
          </a:custGeom>
          <a:solidFill>
            <a:srgbClr val="0027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1416050" y="3181350"/>
            <a:ext cx="34925" cy="31750"/>
          </a:xfrm>
          <a:custGeom>
            <a:avLst/>
            <a:gdLst/>
            <a:ahLst/>
            <a:cxnLst/>
            <a:rect l="l" t="t" r="r" b="b"/>
            <a:pathLst>
              <a:path w="34925" h="31750">
                <a:moveTo>
                  <a:pt x="27050" y="0"/>
                </a:moveTo>
                <a:lnTo>
                  <a:pt x="7874" y="0"/>
                </a:lnTo>
                <a:lnTo>
                  <a:pt x="0" y="7112"/>
                </a:lnTo>
                <a:lnTo>
                  <a:pt x="0" y="24637"/>
                </a:lnTo>
                <a:lnTo>
                  <a:pt x="7874" y="31750"/>
                </a:lnTo>
                <a:lnTo>
                  <a:pt x="27050" y="31750"/>
                </a:lnTo>
                <a:lnTo>
                  <a:pt x="34925" y="24637"/>
                </a:lnTo>
                <a:lnTo>
                  <a:pt x="34925" y="7112"/>
                </a:lnTo>
                <a:lnTo>
                  <a:pt x="27050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1425575" y="3190875"/>
            <a:ext cx="15875" cy="12700"/>
          </a:xfrm>
          <a:custGeom>
            <a:avLst/>
            <a:gdLst/>
            <a:ahLst/>
            <a:cxnLst/>
            <a:rect l="l" t="t" r="r" b="b"/>
            <a:pathLst>
              <a:path w="15875" h="12700">
                <a:moveTo>
                  <a:pt x="12318" y="0"/>
                </a:moveTo>
                <a:lnTo>
                  <a:pt x="3556" y="0"/>
                </a:lnTo>
                <a:lnTo>
                  <a:pt x="0" y="2794"/>
                </a:lnTo>
                <a:lnTo>
                  <a:pt x="0" y="9905"/>
                </a:lnTo>
                <a:lnTo>
                  <a:pt x="3556" y="12700"/>
                </a:lnTo>
                <a:lnTo>
                  <a:pt x="12318" y="12700"/>
                </a:lnTo>
                <a:lnTo>
                  <a:pt x="15875" y="9905"/>
                </a:lnTo>
                <a:lnTo>
                  <a:pt x="15875" y="2794"/>
                </a:lnTo>
                <a:lnTo>
                  <a:pt x="12318" y="0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1476375" y="3181350"/>
            <a:ext cx="38100" cy="31750"/>
          </a:xfrm>
          <a:custGeom>
            <a:avLst/>
            <a:gdLst/>
            <a:ahLst/>
            <a:cxnLst/>
            <a:rect l="l" t="t" r="r" b="b"/>
            <a:pathLst>
              <a:path w="38100" h="31750">
                <a:moveTo>
                  <a:pt x="29590" y="0"/>
                </a:moveTo>
                <a:lnTo>
                  <a:pt x="8509" y="0"/>
                </a:lnTo>
                <a:lnTo>
                  <a:pt x="0" y="7112"/>
                </a:lnTo>
                <a:lnTo>
                  <a:pt x="0" y="24637"/>
                </a:lnTo>
                <a:lnTo>
                  <a:pt x="8509" y="31750"/>
                </a:lnTo>
                <a:lnTo>
                  <a:pt x="29590" y="31750"/>
                </a:lnTo>
                <a:lnTo>
                  <a:pt x="38100" y="24637"/>
                </a:lnTo>
                <a:lnTo>
                  <a:pt x="38100" y="7112"/>
                </a:lnTo>
                <a:lnTo>
                  <a:pt x="29590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1489075" y="3190875"/>
            <a:ext cx="15875" cy="12700"/>
          </a:xfrm>
          <a:custGeom>
            <a:avLst/>
            <a:gdLst/>
            <a:ahLst/>
            <a:cxnLst/>
            <a:rect l="l" t="t" r="r" b="b"/>
            <a:pathLst>
              <a:path w="15875" h="12700">
                <a:moveTo>
                  <a:pt x="12318" y="0"/>
                </a:moveTo>
                <a:lnTo>
                  <a:pt x="3556" y="0"/>
                </a:lnTo>
                <a:lnTo>
                  <a:pt x="0" y="2794"/>
                </a:lnTo>
                <a:lnTo>
                  <a:pt x="0" y="9905"/>
                </a:lnTo>
                <a:lnTo>
                  <a:pt x="3556" y="12700"/>
                </a:lnTo>
                <a:lnTo>
                  <a:pt x="12318" y="12700"/>
                </a:lnTo>
                <a:lnTo>
                  <a:pt x="15875" y="9905"/>
                </a:lnTo>
                <a:lnTo>
                  <a:pt x="15875" y="2794"/>
                </a:lnTo>
                <a:lnTo>
                  <a:pt x="12318" y="0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1419225" y="3168650"/>
            <a:ext cx="98425" cy="25400"/>
          </a:xfrm>
          <a:custGeom>
            <a:avLst/>
            <a:gdLst/>
            <a:ahLst/>
            <a:cxnLst/>
            <a:rect l="l" t="t" r="r" b="b"/>
            <a:pathLst>
              <a:path w="98425" h="25400">
                <a:moveTo>
                  <a:pt x="63500" y="9525"/>
                </a:moveTo>
                <a:lnTo>
                  <a:pt x="22225" y="9525"/>
                </a:lnTo>
                <a:lnTo>
                  <a:pt x="22225" y="12700"/>
                </a:lnTo>
                <a:lnTo>
                  <a:pt x="25400" y="12700"/>
                </a:lnTo>
                <a:lnTo>
                  <a:pt x="28575" y="15875"/>
                </a:lnTo>
                <a:lnTo>
                  <a:pt x="28575" y="19050"/>
                </a:lnTo>
                <a:lnTo>
                  <a:pt x="31750" y="19050"/>
                </a:lnTo>
                <a:lnTo>
                  <a:pt x="31750" y="25400"/>
                </a:lnTo>
                <a:lnTo>
                  <a:pt x="53975" y="25400"/>
                </a:lnTo>
                <a:lnTo>
                  <a:pt x="53975" y="19050"/>
                </a:lnTo>
                <a:lnTo>
                  <a:pt x="63500" y="9525"/>
                </a:lnTo>
                <a:close/>
              </a:path>
              <a:path w="98425" h="25400">
                <a:moveTo>
                  <a:pt x="98425" y="0"/>
                </a:moveTo>
                <a:lnTo>
                  <a:pt x="50800" y="0"/>
                </a:lnTo>
                <a:lnTo>
                  <a:pt x="50800" y="6350"/>
                </a:lnTo>
                <a:lnTo>
                  <a:pt x="3175" y="6350"/>
                </a:lnTo>
                <a:lnTo>
                  <a:pt x="0" y="9525"/>
                </a:lnTo>
                <a:lnTo>
                  <a:pt x="82550" y="9525"/>
                </a:lnTo>
                <a:lnTo>
                  <a:pt x="82550" y="12700"/>
                </a:lnTo>
                <a:lnTo>
                  <a:pt x="88900" y="12700"/>
                </a:lnTo>
                <a:lnTo>
                  <a:pt x="88900" y="15875"/>
                </a:lnTo>
                <a:lnTo>
                  <a:pt x="92075" y="19050"/>
                </a:lnTo>
                <a:lnTo>
                  <a:pt x="92075" y="25400"/>
                </a:lnTo>
                <a:lnTo>
                  <a:pt x="98425" y="25400"/>
                </a:lnTo>
                <a:lnTo>
                  <a:pt x="98425" y="0"/>
                </a:lnTo>
                <a:close/>
              </a:path>
            </a:pathLst>
          </a:custGeom>
          <a:solidFill>
            <a:srgbClr val="FF50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1419225" y="3168650"/>
            <a:ext cx="98425" cy="25400"/>
          </a:xfrm>
          <a:custGeom>
            <a:avLst/>
            <a:gdLst/>
            <a:ahLst/>
            <a:cxnLst/>
            <a:rect l="l" t="t" r="r" b="b"/>
            <a:pathLst>
              <a:path w="98425" h="25400">
                <a:moveTo>
                  <a:pt x="92075" y="25400"/>
                </a:moveTo>
                <a:lnTo>
                  <a:pt x="98425" y="25400"/>
                </a:lnTo>
                <a:lnTo>
                  <a:pt x="98425" y="9525"/>
                </a:lnTo>
                <a:lnTo>
                  <a:pt x="98425" y="0"/>
                </a:lnTo>
                <a:lnTo>
                  <a:pt x="85725" y="0"/>
                </a:lnTo>
                <a:lnTo>
                  <a:pt x="50800" y="0"/>
                </a:lnTo>
                <a:lnTo>
                  <a:pt x="50800" y="6350"/>
                </a:lnTo>
                <a:lnTo>
                  <a:pt x="15875" y="6350"/>
                </a:lnTo>
                <a:lnTo>
                  <a:pt x="3175" y="6350"/>
                </a:lnTo>
                <a:lnTo>
                  <a:pt x="0" y="9525"/>
                </a:lnTo>
                <a:lnTo>
                  <a:pt x="0" y="12700"/>
                </a:lnTo>
                <a:lnTo>
                  <a:pt x="0" y="9525"/>
                </a:lnTo>
                <a:lnTo>
                  <a:pt x="22225" y="9525"/>
                </a:lnTo>
                <a:lnTo>
                  <a:pt x="22225" y="12700"/>
                </a:lnTo>
                <a:lnTo>
                  <a:pt x="25400" y="12700"/>
                </a:lnTo>
                <a:lnTo>
                  <a:pt x="28575" y="15875"/>
                </a:lnTo>
                <a:lnTo>
                  <a:pt x="28575" y="19050"/>
                </a:lnTo>
                <a:lnTo>
                  <a:pt x="31750" y="19050"/>
                </a:lnTo>
                <a:lnTo>
                  <a:pt x="31750" y="22225"/>
                </a:lnTo>
                <a:lnTo>
                  <a:pt x="31750" y="25400"/>
                </a:lnTo>
                <a:lnTo>
                  <a:pt x="53975" y="25400"/>
                </a:lnTo>
                <a:lnTo>
                  <a:pt x="53975" y="22225"/>
                </a:lnTo>
                <a:lnTo>
                  <a:pt x="53975" y="19050"/>
                </a:lnTo>
                <a:lnTo>
                  <a:pt x="57150" y="15875"/>
                </a:lnTo>
                <a:lnTo>
                  <a:pt x="60325" y="12700"/>
                </a:lnTo>
                <a:lnTo>
                  <a:pt x="63500" y="9525"/>
                </a:lnTo>
                <a:lnTo>
                  <a:pt x="66675" y="9525"/>
                </a:lnTo>
                <a:lnTo>
                  <a:pt x="82550" y="9525"/>
                </a:lnTo>
                <a:lnTo>
                  <a:pt x="82550" y="12700"/>
                </a:lnTo>
                <a:lnTo>
                  <a:pt x="85725" y="12700"/>
                </a:lnTo>
                <a:lnTo>
                  <a:pt x="88900" y="12700"/>
                </a:lnTo>
                <a:lnTo>
                  <a:pt x="88900" y="15875"/>
                </a:lnTo>
                <a:lnTo>
                  <a:pt x="92075" y="19050"/>
                </a:lnTo>
                <a:lnTo>
                  <a:pt x="92075" y="22225"/>
                </a:lnTo>
                <a:lnTo>
                  <a:pt x="92075" y="25400"/>
                </a:lnTo>
              </a:path>
            </a:pathLst>
          </a:custGeom>
          <a:ln w="12700">
            <a:solidFill>
              <a:srgbClr val="FF50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1327150" y="3113023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3175" y="0"/>
                </a:moveTo>
                <a:lnTo>
                  <a:pt x="0" y="0"/>
                </a:lnTo>
                <a:lnTo>
                  <a:pt x="0" y="3175"/>
                </a:lnTo>
                <a:lnTo>
                  <a:pt x="3175" y="6350"/>
                </a:lnTo>
                <a:lnTo>
                  <a:pt x="3175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1358900" y="3106801"/>
            <a:ext cx="19050" cy="6350"/>
          </a:xfrm>
          <a:custGeom>
            <a:avLst/>
            <a:gdLst/>
            <a:ahLst/>
            <a:cxnLst/>
            <a:rect l="l" t="t" r="r" b="b"/>
            <a:pathLst>
              <a:path w="19050" h="6350">
                <a:moveTo>
                  <a:pt x="3175" y="0"/>
                </a:moveTo>
                <a:lnTo>
                  <a:pt x="0" y="0"/>
                </a:lnTo>
                <a:lnTo>
                  <a:pt x="12700" y="6350"/>
                </a:lnTo>
                <a:lnTo>
                  <a:pt x="19050" y="6350"/>
                </a:lnTo>
                <a:lnTo>
                  <a:pt x="3175" y="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1327150" y="3114611"/>
            <a:ext cx="92075" cy="0"/>
          </a:xfrm>
          <a:custGeom>
            <a:avLst/>
            <a:gdLst/>
            <a:ahLst/>
            <a:cxnLst/>
            <a:rect l="l" t="t" r="r" b="b"/>
            <a:pathLst>
              <a:path w="92075">
                <a:moveTo>
                  <a:pt x="0" y="0"/>
                </a:moveTo>
                <a:lnTo>
                  <a:pt x="92075" y="0"/>
                </a:lnTo>
              </a:path>
            </a:pathLst>
          </a:custGeom>
          <a:ln w="3175">
            <a:solidFill>
              <a:srgbClr val="704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1377950" y="3093973"/>
            <a:ext cx="12700" cy="19050"/>
          </a:xfrm>
          <a:custGeom>
            <a:avLst/>
            <a:gdLst/>
            <a:ahLst/>
            <a:cxnLst/>
            <a:rect l="l" t="t" r="r" b="b"/>
            <a:pathLst>
              <a:path w="12700" h="19050">
                <a:moveTo>
                  <a:pt x="0" y="0"/>
                </a:moveTo>
                <a:lnTo>
                  <a:pt x="0" y="9525"/>
                </a:lnTo>
                <a:lnTo>
                  <a:pt x="12700" y="19050"/>
                </a:lnTo>
                <a:lnTo>
                  <a:pt x="12700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AC6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1377950" y="3093973"/>
            <a:ext cx="34925" cy="6350"/>
          </a:xfrm>
          <a:custGeom>
            <a:avLst/>
            <a:gdLst/>
            <a:ahLst/>
            <a:cxnLst/>
            <a:rect l="l" t="t" r="r" b="b"/>
            <a:pathLst>
              <a:path w="34925" h="6350">
                <a:moveTo>
                  <a:pt x="19050" y="0"/>
                </a:moveTo>
                <a:lnTo>
                  <a:pt x="0" y="0"/>
                </a:lnTo>
                <a:lnTo>
                  <a:pt x="12700" y="6350"/>
                </a:lnTo>
                <a:lnTo>
                  <a:pt x="34925" y="6350"/>
                </a:lnTo>
                <a:lnTo>
                  <a:pt x="19050" y="0"/>
                </a:lnTo>
                <a:close/>
              </a:path>
            </a:pathLst>
          </a:custGeom>
          <a:solidFill>
            <a:srgbClr val="EE9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1349375" y="3093973"/>
            <a:ext cx="12700" cy="19050"/>
          </a:xfrm>
          <a:custGeom>
            <a:avLst/>
            <a:gdLst/>
            <a:ahLst/>
            <a:cxnLst/>
            <a:rect l="l" t="t" r="r" b="b"/>
            <a:pathLst>
              <a:path w="12700" h="19050">
                <a:moveTo>
                  <a:pt x="0" y="0"/>
                </a:moveTo>
                <a:lnTo>
                  <a:pt x="0" y="9525"/>
                </a:lnTo>
                <a:lnTo>
                  <a:pt x="12700" y="19050"/>
                </a:lnTo>
                <a:lnTo>
                  <a:pt x="12700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AC6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1349375" y="3093973"/>
            <a:ext cx="34925" cy="6350"/>
          </a:xfrm>
          <a:custGeom>
            <a:avLst/>
            <a:gdLst/>
            <a:ahLst/>
            <a:cxnLst/>
            <a:rect l="l" t="t" r="r" b="b"/>
            <a:pathLst>
              <a:path w="34925" h="6350">
                <a:moveTo>
                  <a:pt x="19050" y="0"/>
                </a:moveTo>
                <a:lnTo>
                  <a:pt x="0" y="0"/>
                </a:lnTo>
                <a:lnTo>
                  <a:pt x="9525" y="6350"/>
                </a:lnTo>
                <a:lnTo>
                  <a:pt x="34925" y="6350"/>
                </a:lnTo>
                <a:lnTo>
                  <a:pt x="19050" y="0"/>
                </a:lnTo>
                <a:close/>
              </a:path>
            </a:pathLst>
          </a:custGeom>
          <a:solidFill>
            <a:srgbClr val="EE9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1320800" y="3093973"/>
            <a:ext cx="9525" cy="19050"/>
          </a:xfrm>
          <a:custGeom>
            <a:avLst/>
            <a:gdLst/>
            <a:ahLst/>
            <a:cxnLst/>
            <a:rect l="l" t="t" r="r" b="b"/>
            <a:pathLst>
              <a:path w="9525" h="19050">
                <a:moveTo>
                  <a:pt x="0" y="0"/>
                </a:moveTo>
                <a:lnTo>
                  <a:pt x="0" y="9525"/>
                </a:lnTo>
                <a:lnTo>
                  <a:pt x="9525" y="19050"/>
                </a:lnTo>
                <a:lnTo>
                  <a:pt x="9525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AC6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1320800" y="3093973"/>
            <a:ext cx="34925" cy="6350"/>
          </a:xfrm>
          <a:custGeom>
            <a:avLst/>
            <a:gdLst/>
            <a:ahLst/>
            <a:cxnLst/>
            <a:rect l="l" t="t" r="r" b="b"/>
            <a:pathLst>
              <a:path w="34925" h="6350">
                <a:moveTo>
                  <a:pt x="19050" y="0"/>
                </a:moveTo>
                <a:lnTo>
                  <a:pt x="0" y="0"/>
                </a:lnTo>
                <a:lnTo>
                  <a:pt x="9525" y="6350"/>
                </a:lnTo>
                <a:lnTo>
                  <a:pt x="34925" y="6350"/>
                </a:lnTo>
                <a:lnTo>
                  <a:pt x="19050" y="0"/>
                </a:lnTo>
                <a:close/>
              </a:path>
            </a:pathLst>
          </a:custGeom>
          <a:solidFill>
            <a:srgbClr val="EE9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1377950" y="3081401"/>
            <a:ext cx="12700" cy="15875"/>
          </a:xfrm>
          <a:custGeom>
            <a:avLst/>
            <a:gdLst/>
            <a:ahLst/>
            <a:cxnLst/>
            <a:rect l="l" t="t" r="r" b="b"/>
            <a:pathLst>
              <a:path w="12700" h="15875">
                <a:moveTo>
                  <a:pt x="0" y="0"/>
                </a:moveTo>
                <a:lnTo>
                  <a:pt x="0" y="6350"/>
                </a:lnTo>
                <a:lnTo>
                  <a:pt x="12700" y="15875"/>
                </a:lnTo>
                <a:lnTo>
                  <a:pt x="12700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AC6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1377950" y="3082988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925" y="0"/>
                </a:lnTo>
              </a:path>
            </a:pathLst>
          </a:custGeom>
          <a:ln w="3175">
            <a:solidFill>
              <a:srgbClr val="EE9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1349375" y="3081401"/>
            <a:ext cx="12700" cy="15875"/>
          </a:xfrm>
          <a:custGeom>
            <a:avLst/>
            <a:gdLst/>
            <a:ahLst/>
            <a:cxnLst/>
            <a:rect l="l" t="t" r="r" b="b"/>
            <a:pathLst>
              <a:path w="12700" h="15875">
                <a:moveTo>
                  <a:pt x="0" y="0"/>
                </a:moveTo>
                <a:lnTo>
                  <a:pt x="0" y="6350"/>
                </a:lnTo>
                <a:lnTo>
                  <a:pt x="12700" y="15875"/>
                </a:lnTo>
                <a:lnTo>
                  <a:pt x="12700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AC6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1349375" y="3082988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925" y="0"/>
                </a:lnTo>
              </a:path>
            </a:pathLst>
          </a:custGeom>
          <a:ln w="3175">
            <a:solidFill>
              <a:srgbClr val="EE9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1320800" y="3081401"/>
            <a:ext cx="9525" cy="15875"/>
          </a:xfrm>
          <a:custGeom>
            <a:avLst/>
            <a:gdLst/>
            <a:ahLst/>
            <a:cxnLst/>
            <a:rect l="l" t="t" r="r" b="b"/>
            <a:pathLst>
              <a:path w="9525" h="15875">
                <a:moveTo>
                  <a:pt x="0" y="0"/>
                </a:moveTo>
                <a:lnTo>
                  <a:pt x="0" y="6350"/>
                </a:lnTo>
                <a:lnTo>
                  <a:pt x="9525" y="15875"/>
                </a:lnTo>
                <a:lnTo>
                  <a:pt x="9525" y="3175"/>
                </a:lnTo>
                <a:lnTo>
                  <a:pt x="0" y="0"/>
                </a:lnTo>
                <a:close/>
              </a:path>
            </a:pathLst>
          </a:custGeom>
          <a:solidFill>
            <a:srgbClr val="AC6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1320800" y="3082988"/>
            <a:ext cx="34925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925" y="0"/>
                </a:lnTo>
              </a:path>
            </a:pathLst>
          </a:custGeom>
          <a:ln w="3175">
            <a:solidFill>
              <a:srgbClr val="EE9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 txBox="1"/>
          <p:nvPr/>
        </p:nvSpPr>
        <p:spPr>
          <a:xfrm>
            <a:off x="1270253" y="2719323"/>
            <a:ext cx="36004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500" b="1" spc="-5" dirty="0">
                <a:solidFill>
                  <a:srgbClr val="CECECE"/>
                </a:solidFill>
                <a:latin typeface="Arial"/>
                <a:cs typeface="Arial"/>
              </a:rPr>
              <a:t>K</a:t>
            </a:r>
            <a:r>
              <a:rPr sz="500" b="1" dirty="0">
                <a:solidFill>
                  <a:srgbClr val="CECECE"/>
                </a:solidFill>
                <a:latin typeface="Arial"/>
                <a:cs typeface="Arial"/>
              </a:rPr>
              <a:t>und</a:t>
            </a:r>
            <a:r>
              <a:rPr sz="500" b="1" spc="-5" dirty="0">
                <a:solidFill>
                  <a:srgbClr val="CECECE"/>
                </a:solidFill>
                <a:latin typeface="Arial"/>
                <a:cs typeface="Arial"/>
              </a:rPr>
              <a:t>e</a:t>
            </a:r>
            <a:r>
              <a:rPr sz="500" b="1" spc="-10" dirty="0">
                <a:solidFill>
                  <a:srgbClr val="CECECE"/>
                </a:solidFill>
                <a:latin typeface="Arial"/>
                <a:cs typeface="Arial"/>
              </a:rPr>
              <a:t>n</a:t>
            </a:r>
            <a:r>
              <a:rPr sz="500" b="1" spc="-5" dirty="0">
                <a:solidFill>
                  <a:srgbClr val="CECECE"/>
                </a:solidFill>
                <a:latin typeface="Arial"/>
                <a:cs typeface="Arial"/>
              </a:rPr>
              <a:t>a</a:t>
            </a:r>
            <a:r>
              <a:rPr sz="500" b="1" dirty="0">
                <a:solidFill>
                  <a:srgbClr val="CECECE"/>
                </a:solidFill>
                <a:latin typeface="Arial"/>
                <a:cs typeface="Arial"/>
              </a:rPr>
              <a:t>u</a:t>
            </a:r>
            <a:endParaRPr sz="500">
              <a:latin typeface="Arial"/>
              <a:cs typeface="Arial"/>
            </a:endParaRPr>
          </a:p>
        </p:txBody>
      </p:sp>
      <p:sp>
        <p:nvSpPr>
          <p:cNvPr id="585" name="object 585"/>
          <p:cNvSpPr txBox="1"/>
          <p:nvPr/>
        </p:nvSpPr>
        <p:spPr>
          <a:xfrm>
            <a:off x="1397888" y="2795523"/>
            <a:ext cx="14541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b="1" dirty="0">
                <a:solidFill>
                  <a:srgbClr val="CECECE"/>
                </a:solidFill>
                <a:latin typeface="Arial"/>
                <a:cs typeface="Arial"/>
              </a:rPr>
              <a:t>t</a:t>
            </a:r>
            <a:r>
              <a:rPr sz="500" b="1" spc="-5" dirty="0">
                <a:solidFill>
                  <a:srgbClr val="CECECE"/>
                </a:solidFill>
                <a:latin typeface="Arial"/>
                <a:cs typeface="Arial"/>
              </a:rPr>
              <a:t>ra</a:t>
            </a:r>
            <a:r>
              <a:rPr sz="500" b="1" dirty="0">
                <a:solidFill>
                  <a:srgbClr val="CECECE"/>
                </a:solidFill>
                <a:latin typeface="Arial"/>
                <a:cs typeface="Arial"/>
              </a:rPr>
              <a:t>g</a:t>
            </a:r>
            <a:endParaRPr sz="500">
              <a:latin typeface="Arial"/>
              <a:cs typeface="Arial"/>
            </a:endParaRPr>
          </a:p>
        </p:txBody>
      </p:sp>
      <p:sp>
        <p:nvSpPr>
          <p:cNvPr id="590" name="object 590"/>
          <p:cNvSpPr/>
          <p:nvPr/>
        </p:nvSpPr>
        <p:spPr>
          <a:xfrm>
            <a:off x="404812" y="1862201"/>
            <a:ext cx="3220085" cy="360680"/>
          </a:xfrm>
          <a:custGeom>
            <a:avLst/>
            <a:gdLst/>
            <a:ahLst/>
            <a:cxnLst/>
            <a:rect l="l" t="t" r="r" b="b"/>
            <a:pathLst>
              <a:path w="3220085" h="360680">
                <a:moveTo>
                  <a:pt x="2922587" y="0"/>
                </a:moveTo>
                <a:lnTo>
                  <a:pt x="0" y="0"/>
                </a:lnTo>
                <a:lnTo>
                  <a:pt x="0" y="360299"/>
                </a:lnTo>
                <a:lnTo>
                  <a:pt x="2922587" y="360299"/>
                </a:lnTo>
                <a:lnTo>
                  <a:pt x="3219513" y="179324"/>
                </a:lnTo>
                <a:lnTo>
                  <a:pt x="2922587" y="0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404812" y="1862201"/>
            <a:ext cx="3220085" cy="360680"/>
          </a:xfrm>
          <a:custGeom>
            <a:avLst/>
            <a:gdLst/>
            <a:ahLst/>
            <a:cxnLst/>
            <a:rect l="l" t="t" r="r" b="b"/>
            <a:pathLst>
              <a:path w="3220085" h="360680">
                <a:moveTo>
                  <a:pt x="0" y="0"/>
                </a:moveTo>
                <a:lnTo>
                  <a:pt x="0" y="360299"/>
                </a:lnTo>
                <a:lnTo>
                  <a:pt x="2922587" y="360299"/>
                </a:lnTo>
                <a:lnTo>
                  <a:pt x="3219513" y="179324"/>
                </a:lnTo>
                <a:lnTo>
                  <a:pt x="2922587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377825" y="1836801"/>
            <a:ext cx="3221355" cy="360680"/>
          </a:xfrm>
          <a:custGeom>
            <a:avLst/>
            <a:gdLst/>
            <a:ahLst/>
            <a:cxnLst/>
            <a:rect l="l" t="t" r="r" b="b"/>
            <a:pathLst>
              <a:path w="3221354" h="360680">
                <a:moveTo>
                  <a:pt x="2924175" y="0"/>
                </a:moveTo>
                <a:lnTo>
                  <a:pt x="0" y="0"/>
                </a:lnTo>
                <a:lnTo>
                  <a:pt x="0" y="360299"/>
                </a:lnTo>
                <a:lnTo>
                  <a:pt x="2924175" y="360299"/>
                </a:lnTo>
                <a:lnTo>
                  <a:pt x="3221101" y="179324"/>
                </a:lnTo>
                <a:lnTo>
                  <a:pt x="29241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377825" y="1836801"/>
            <a:ext cx="3221355" cy="360680"/>
          </a:xfrm>
          <a:custGeom>
            <a:avLst/>
            <a:gdLst/>
            <a:ahLst/>
            <a:cxnLst/>
            <a:rect l="l" t="t" r="r" b="b"/>
            <a:pathLst>
              <a:path w="3221354" h="360680">
                <a:moveTo>
                  <a:pt x="0" y="0"/>
                </a:moveTo>
                <a:lnTo>
                  <a:pt x="0" y="360299"/>
                </a:lnTo>
                <a:lnTo>
                  <a:pt x="2924175" y="360299"/>
                </a:lnTo>
                <a:lnTo>
                  <a:pt x="3221101" y="179324"/>
                </a:lnTo>
                <a:lnTo>
                  <a:pt x="2924175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404812" y="5483225"/>
            <a:ext cx="2881630" cy="358775"/>
          </a:xfrm>
          <a:custGeom>
            <a:avLst/>
            <a:gdLst/>
            <a:ahLst/>
            <a:cxnLst/>
            <a:rect l="l" t="t" r="r" b="b"/>
            <a:pathLst>
              <a:path w="2881629" h="358775">
                <a:moveTo>
                  <a:pt x="2617787" y="0"/>
                </a:moveTo>
                <a:lnTo>
                  <a:pt x="0" y="0"/>
                </a:lnTo>
                <a:lnTo>
                  <a:pt x="0" y="358775"/>
                </a:lnTo>
                <a:lnTo>
                  <a:pt x="2617787" y="358775"/>
                </a:lnTo>
                <a:lnTo>
                  <a:pt x="2881312" y="177800"/>
                </a:lnTo>
                <a:lnTo>
                  <a:pt x="2617787" y="0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404812" y="5483225"/>
            <a:ext cx="2881630" cy="358775"/>
          </a:xfrm>
          <a:custGeom>
            <a:avLst/>
            <a:gdLst/>
            <a:ahLst/>
            <a:cxnLst/>
            <a:rect l="l" t="t" r="r" b="b"/>
            <a:pathLst>
              <a:path w="2881629" h="358775">
                <a:moveTo>
                  <a:pt x="0" y="0"/>
                </a:moveTo>
                <a:lnTo>
                  <a:pt x="0" y="358775"/>
                </a:lnTo>
                <a:lnTo>
                  <a:pt x="2617787" y="358775"/>
                </a:lnTo>
                <a:lnTo>
                  <a:pt x="2881312" y="177800"/>
                </a:lnTo>
                <a:lnTo>
                  <a:pt x="2617787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377825" y="5457825"/>
            <a:ext cx="2882900" cy="358775"/>
          </a:xfrm>
          <a:custGeom>
            <a:avLst/>
            <a:gdLst/>
            <a:ahLst/>
            <a:cxnLst/>
            <a:rect l="l" t="t" r="r" b="b"/>
            <a:pathLst>
              <a:path w="2882900" h="358775">
                <a:moveTo>
                  <a:pt x="2619375" y="0"/>
                </a:moveTo>
                <a:lnTo>
                  <a:pt x="0" y="0"/>
                </a:lnTo>
                <a:lnTo>
                  <a:pt x="0" y="358775"/>
                </a:lnTo>
                <a:lnTo>
                  <a:pt x="2619375" y="358775"/>
                </a:lnTo>
                <a:lnTo>
                  <a:pt x="2882900" y="177800"/>
                </a:lnTo>
                <a:lnTo>
                  <a:pt x="26193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377825" y="5457825"/>
            <a:ext cx="2882900" cy="358775"/>
          </a:xfrm>
          <a:custGeom>
            <a:avLst/>
            <a:gdLst/>
            <a:ahLst/>
            <a:cxnLst/>
            <a:rect l="l" t="t" r="r" b="b"/>
            <a:pathLst>
              <a:path w="2882900" h="358775">
                <a:moveTo>
                  <a:pt x="0" y="0"/>
                </a:moveTo>
                <a:lnTo>
                  <a:pt x="0" y="358775"/>
                </a:lnTo>
                <a:lnTo>
                  <a:pt x="2619375" y="358775"/>
                </a:lnTo>
                <a:lnTo>
                  <a:pt x="2882900" y="177800"/>
                </a:lnTo>
                <a:lnTo>
                  <a:pt x="2619375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3175000" y="5445125"/>
            <a:ext cx="5491480" cy="361950"/>
          </a:xfrm>
          <a:custGeom>
            <a:avLst/>
            <a:gdLst/>
            <a:ahLst/>
            <a:cxnLst/>
            <a:rect l="l" t="t" r="r" b="b"/>
            <a:pathLst>
              <a:path w="5491480" h="361950">
                <a:moveTo>
                  <a:pt x="5195951" y="0"/>
                </a:moveTo>
                <a:lnTo>
                  <a:pt x="3175" y="0"/>
                </a:lnTo>
                <a:lnTo>
                  <a:pt x="293624" y="180975"/>
                </a:lnTo>
                <a:lnTo>
                  <a:pt x="0" y="361950"/>
                </a:lnTo>
                <a:lnTo>
                  <a:pt x="5195951" y="361950"/>
                </a:lnTo>
                <a:lnTo>
                  <a:pt x="5491226" y="180975"/>
                </a:lnTo>
                <a:lnTo>
                  <a:pt x="5195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3175000" y="5445125"/>
            <a:ext cx="5491480" cy="361950"/>
          </a:xfrm>
          <a:custGeom>
            <a:avLst/>
            <a:gdLst/>
            <a:ahLst/>
            <a:cxnLst/>
            <a:rect l="l" t="t" r="r" b="b"/>
            <a:pathLst>
              <a:path w="5491480" h="361950">
                <a:moveTo>
                  <a:pt x="3175" y="0"/>
                </a:moveTo>
                <a:lnTo>
                  <a:pt x="5195951" y="0"/>
                </a:lnTo>
                <a:lnTo>
                  <a:pt x="5491226" y="180975"/>
                </a:lnTo>
                <a:lnTo>
                  <a:pt x="5195951" y="361950"/>
                </a:lnTo>
                <a:lnTo>
                  <a:pt x="0" y="361950"/>
                </a:lnTo>
                <a:lnTo>
                  <a:pt x="293624" y="180975"/>
                </a:lnTo>
                <a:lnTo>
                  <a:pt x="3175" y="0"/>
                </a:lnTo>
              </a:path>
            </a:pathLst>
          </a:custGeom>
          <a:ln w="38100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 txBox="1"/>
          <p:nvPr/>
        </p:nvSpPr>
        <p:spPr>
          <a:xfrm>
            <a:off x="462178" y="5490057"/>
            <a:ext cx="218630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L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g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stic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Control</a:t>
            </a:r>
            <a:r>
              <a:rPr sz="1800" b="1" spc="5" dirty="0">
                <a:latin typeface="Arial"/>
                <a:cs typeface="Arial"/>
              </a:rPr>
              <a:t>l</a:t>
            </a:r>
            <a:r>
              <a:rPr sz="1800" b="1" dirty="0">
                <a:latin typeface="Arial"/>
                <a:cs typeface="Arial"/>
              </a:rPr>
              <a:t>i</a:t>
            </a:r>
            <a:r>
              <a:rPr sz="1800" b="1" spc="5" dirty="0">
                <a:latin typeface="Arial"/>
                <a:cs typeface="Arial"/>
              </a:rPr>
              <a:t>n</a:t>
            </a:r>
            <a:r>
              <a:rPr sz="1800" b="1" dirty="0">
                <a:latin typeface="Arial"/>
                <a:cs typeface="Arial"/>
              </a:rPr>
              <a:t>g</a:t>
            </a:r>
            <a:endParaRPr sz="1800">
              <a:latin typeface="Arial"/>
              <a:cs typeface="Arial"/>
            </a:endParaRPr>
          </a:p>
        </p:txBody>
      </p:sp>
      <p:sp>
        <p:nvSpPr>
          <p:cNvPr id="601" name="object 601"/>
          <p:cNvSpPr txBox="1"/>
          <p:nvPr/>
        </p:nvSpPr>
        <p:spPr>
          <a:xfrm>
            <a:off x="3510534" y="5499506"/>
            <a:ext cx="4088129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S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le</a:t>
            </a:r>
            <a:r>
              <a:rPr sz="1800" b="1" spc="-10" dirty="0">
                <a:latin typeface="Arial"/>
                <a:cs typeface="Arial"/>
              </a:rPr>
              <a:t>s</a:t>
            </a:r>
            <a:r>
              <a:rPr sz="1800" b="1" dirty="0">
                <a:latin typeface="Arial"/>
                <a:cs typeface="Arial"/>
              </a:rPr>
              <a:t>,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Prod</a:t>
            </a:r>
            <a:r>
              <a:rPr sz="1800" b="1" spc="5" dirty="0">
                <a:latin typeface="Arial"/>
                <a:cs typeface="Arial"/>
              </a:rPr>
              <a:t>u</a:t>
            </a:r>
            <a:r>
              <a:rPr sz="1800" b="1" dirty="0">
                <a:latin typeface="Arial"/>
                <a:cs typeface="Arial"/>
              </a:rPr>
              <a:t>ctio</a:t>
            </a:r>
            <a:r>
              <a:rPr sz="1800" b="1" spc="5" dirty="0">
                <a:latin typeface="Arial"/>
                <a:cs typeface="Arial"/>
              </a:rPr>
              <a:t>n</a:t>
            </a:r>
            <a:r>
              <a:rPr sz="1800" b="1" dirty="0">
                <a:latin typeface="Arial"/>
                <a:cs typeface="Arial"/>
              </a:rPr>
              <a:t>,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Pur</a:t>
            </a:r>
            <a:r>
              <a:rPr sz="1800" b="1" spc="-10" dirty="0">
                <a:latin typeface="Arial"/>
                <a:cs typeface="Arial"/>
              </a:rPr>
              <a:t>c</a:t>
            </a:r>
            <a:r>
              <a:rPr sz="1800" b="1" dirty="0">
                <a:latin typeface="Arial"/>
                <a:cs typeface="Arial"/>
              </a:rPr>
              <a:t>ha</a:t>
            </a:r>
            <a:r>
              <a:rPr sz="1800" b="1" spc="-10" dirty="0">
                <a:latin typeface="Arial"/>
                <a:cs typeface="Arial"/>
              </a:rPr>
              <a:t>s</a:t>
            </a:r>
            <a:r>
              <a:rPr sz="1800" b="1" dirty="0">
                <a:latin typeface="Arial"/>
                <a:cs typeface="Arial"/>
              </a:rPr>
              <a:t>e, St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r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ge</a:t>
            </a:r>
            <a:endParaRPr sz="1800">
              <a:latin typeface="Arial"/>
              <a:cs typeface="Arial"/>
            </a:endParaRPr>
          </a:p>
        </p:txBody>
      </p:sp>
      <p:sp>
        <p:nvSpPr>
          <p:cNvPr id="602" name="object 602"/>
          <p:cNvSpPr/>
          <p:nvPr/>
        </p:nvSpPr>
        <p:spPr>
          <a:xfrm>
            <a:off x="3456051" y="3168650"/>
            <a:ext cx="412750" cy="374650"/>
          </a:xfrm>
          <a:custGeom>
            <a:avLst/>
            <a:gdLst/>
            <a:ahLst/>
            <a:cxnLst/>
            <a:rect l="l" t="t" r="r" b="b"/>
            <a:pathLst>
              <a:path w="412750" h="374650">
                <a:moveTo>
                  <a:pt x="60325" y="0"/>
                </a:moveTo>
                <a:lnTo>
                  <a:pt x="409575" y="174625"/>
                </a:lnTo>
                <a:lnTo>
                  <a:pt x="0" y="155575"/>
                </a:lnTo>
                <a:lnTo>
                  <a:pt x="412750" y="374650"/>
                </a:lnTo>
              </a:path>
            </a:pathLst>
          </a:custGeom>
          <a:ln w="25400">
            <a:solidFill>
              <a:srgbClr val="FFCC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3400425" y="3106801"/>
            <a:ext cx="154305" cy="122555"/>
          </a:xfrm>
          <a:custGeom>
            <a:avLst/>
            <a:gdLst/>
            <a:ahLst/>
            <a:cxnLst/>
            <a:rect l="l" t="t" r="r" b="b"/>
            <a:pathLst>
              <a:path w="154304" h="122555">
                <a:moveTo>
                  <a:pt x="154050" y="0"/>
                </a:moveTo>
                <a:lnTo>
                  <a:pt x="0" y="0"/>
                </a:lnTo>
                <a:lnTo>
                  <a:pt x="93725" y="122174"/>
                </a:lnTo>
                <a:lnTo>
                  <a:pt x="154050" y="0"/>
                </a:lnTo>
                <a:close/>
              </a:path>
            </a:pathLst>
          </a:custGeom>
          <a:solidFill>
            <a:srgbClr val="FFCC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3830701" y="3476625"/>
            <a:ext cx="152400" cy="123825"/>
          </a:xfrm>
          <a:custGeom>
            <a:avLst/>
            <a:gdLst/>
            <a:ahLst/>
            <a:cxnLst/>
            <a:rect l="l" t="t" r="r" b="b"/>
            <a:pathLst>
              <a:path w="152400" h="123825">
                <a:moveTo>
                  <a:pt x="63500" y="0"/>
                </a:moveTo>
                <a:lnTo>
                  <a:pt x="0" y="120650"/>
                </a:lnTo>
                <a:lnTo>
                  <a:pt x="152400" y="123825"/>
                </a:lnTo>
                <a:lnTo>
                  <a:pt x="63500" y="0"/>
                </a:lnTo>
                <a:close/>
              </a:path>
            </a:pathLst>
          </a:custGeom>
          <a:solidFill>
            <a:srgbClr val="FFCC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 txBox="1"/>
          <p:nvPr/>
        </p:nvSpPr>
        <p:spPr>
          <a:xfrm>
            <a:off x="455777" y="3490595"/>
            <a:ext cx="1004569" cy="239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70" dirty="0">
                <a:solidFill>
                  <a:srgbClr val="FFFFFF"/>
                </a:solidFill>
                <a:latin typeface="Arial"/>
                <a:cs typeface="Arial"/>
              </a:rPr>
              <a:t>Πα</a:t>
            </a:r>
            <a:r>
              <a:rPr sz="1500" b="1" spc="-95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500" b="1" spc="5" dirty="0">
                <a:solidFill>
                  <a:srgbClr val="FFFFFF"/>
                </a:solidFill>
                <a:latin typeface="Arial"/>
                <a:cs typeface="Arial"/>
              </a:rPr>
              <a:t>γ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ω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γή</a:t>
            </a:r>
            <a:endParaRPr sz="1500">
              <a:latin typeface="Arial"/>
              <a:cs typeface="Arial"/>
            </a:endParaRPr>
          </a:p>
        </p:txBody>
      </p:sp>
      <p:sp>
        <p:nvSpPr>
          <p:cNvPr id="606" name="object 606"/>
          <p:cNvSpPr txBox="1"/>
          <p:nvPr/>
        </p:nvSpPr>
        <p:spPr>
          <a:xfrm>
            <a:off x="455777" y="1208532"/>
            <a:ext cx="5378450" cy="1513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861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Finan</a:t>
            </a:r>
            <a:r>
              <a:rPr sz="1800" b="1" spc="-10" dirty="0">
                <a:latin typeface="Arial"/>
                <a:cs typeface="Arial"/>
              </a:rPr>
              <a:t>c</a:t>
            </a:r>
            <a:r>
              <a:rPr sz="1800" b="1" dirty="0">
                <a:latin typeface="Arial"/>
                <a:cs typeface="Arial"/>
              </a:rPr>
              <a:t>ial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Controll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ng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24765">
              <a:lnSpc>
                <a:spcPct val="100000"/>
              </a:lnSpc>
              <a:spcBef>
                <a:spcPts val="1120"/>
              </a:spcBef>
            </a:pPr>
            <a:r>
              <a:rPr sz="1800" b="1" dirty="0">
                <a:latin typeface="Arial"/>
                <a:cs typeface="Arial"/>
              </a:rPr>
              <a:t>Costs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Control</a:t>
            </a:r>
            <a:r>
              <a:rPr sz="1800" b="1" spc="5" dirty="0">
                <a:latin typeface="Arial"/>
                <a:cs typeface="Arial"/>
              </a:rPr>
              <a:t>l</a:t>
            </a:r>
            <a:r>
              <a:rPr sz="1800" b="1" dirty="0">
                <a:latin typeface="Arial"/>
                <a:cs typeface="Arial"/>
              </a:rPr>
              <a:t>i</a:t>
            </a:r>
            <a:r>
              <a:rPr sz="1800" b="1" spc="5" dirty="0">
                <a:latin typeface="Arial"/>
                <a:cs typeface="Arial"/>
              </a:rPr>
              <a:t>n</a:t>
            </a:r>
            <a:r>
              <a:rPr sz="1800" b="1" dirty="0">
                <a:latin typeface="Arial"/>
                <a:cs typeface="Arial"/>
              </a:rPr>
              <a:t>g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ω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λ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ή</a:t>
            </a:r>
            <a:r>
              <a:rPr sz="1500" b="1" spc="335" dirty="0">
                <a:solidFill>
                  <a:srgbClr val="FFFFFF"/>
                </a:solidFill>
                <a:latin typeface="Arial"/>
                <a:cs typeface="Arial"/>
              </a:rPr>
              <a:t>ζ</a:t>
            </a:r>
            <a:r>
              <a:rPr sz="1500" b="1" spc="-50" dirty="0">
                <a:solidFill>
                  <a:srgbClr val="FFFFFF"/>
                </a:solidFill>
                <a:latin typeface="Arial"/>
                <a:cs typeface="Arial"/>
              </a:rPr>
              <a:t>ειρ</a:t>
            </a:r>
            <a:endParaRPr sz="1500">
              <a:latin typeface="Arial"/>
              <a:cs typeface="Arial"/>
            </a:endParaRPr>
          </a:p>
        </p:txBody>
      </p:sp>
      <p:sp>
        <p:nvSpPr>
          <p:cNvPr id="607" name="object 607"/>
          <p:cNvSpPr txBox="1"/>
          <p:nvPr/>
        </p:nvSpPr>
        <p:spPr>
          <a:xfrm>
            <a:off x="382625" y="4498847"/>
            <a:ext cx="991235" cy="239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110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1500" b="1" spc="-125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μ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ή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θεια</a:t>
            </a:r>
            <a:endParaRPr sz="1500">
              <a:latin typeface="Arial"/>
              <a:cs typeface="Arial"/>
            </a:endParaRPr>
          </a:p>
        </p:txBody>
      </p:sp>
      <p:sp>
        <p:nvSpPr>
          <p:cNvPr id="608" name="object 608"/>
          <p:cNvSpPr txBox="1"/>
          <p:nvPr/>
        </p:nvSpPr>
        <p:spPr>
          <a:xfrm>
            <a:off x="80120" y="2655367"/>
            <a:ext cx="330200" cy="4813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455"/>
              </a:lnSpc>
            </a:pPr>
            <a:r>
              <a:rPr sz="2400" b="1" spc="-10" dirty="0">
                <a:solidFill>
                  <a:srgbClr val="000099"/>
                </a:solidFill>
                <a:latin typeface="Arial Black"/>
                <a:cs typeface="Arial Black"/>
              </a:rPr>
              <a:t>SD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609" name="object 609"/>
          <p:cNvSpPr txBox="1"/>
          <p:nvPr/>
        </p:nvSpPr>
        <p:spPr>
          <a:xfrm>
            <a:off x="80120" y="3680231"/>
            <a:ext cx="330200" cy="4654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455"/>
              </a:lnSpc>
            </a:pPr>
            <a:r>
              <a:rPr sz="2400" b="1" spc="-5" dirty="0">
                <a:solidFill>
                  <a:srgbClr val="000099"/>
                </a:solidFill>
                <a:latin typeface="Arial Black"/>
                <a:cs typeface="Arial Black"/>
              </a:rPr>
              <a:t>PP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610" name="object 610"/>
          <p:cNvSpPr txBox="1"/>
          <p:nvPr/>
        </p:nvSpPr>
        <p:spPr>
          <a:xfrm>
            <a:off x="78596" y="4551324"/>
            <a:ext cx="330200" cy="6026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455"/>
              </a:lnSpc>
            </a:pPr>
            <a:r>
              <a:rPr sz="2400" b="1" spc="5" dirty="0">
                <a:solidFill>
                  <a:srgbClr val="000099"/>
                </a:solidFill>
                <a:latin typeface="Arial Black"/>
                <a:cs typeface="Arial Black"/>
              </a:rPr>
              <a:t>MM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611" name="Τίτλος 6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Ενοποιημένο Σενάριο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13736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801116" y="4725144"/>
            <a:ext cx="6651204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l-GR" sz="3200" b="1" dirty="0"/>
              <a:t>ΠΡΟΓΡΑΜΜΑΤΙΣΜΟΣ ΠΑΡΑΓΩΓΗΣ</a:t>
            </a:r>
          </a:p>
          <a:p>
            <a:pPr marL="12700">
              <a:lnSpc>
                <a:spcPct val="100000"/>
              </a:lnSpc>
            </a:pPr>
            <a:r>
              <a:rPr sz="3200" b="1" spc="-5" dirty="0" smtClean="0">
                <a:latin typeface="Calibri"/>
                <a:cs typeface="Calibri"/>
              </a:rPr>
              <a:t>(</a:t>
            </a:r>
            <a:r>
              <a:rPr sz="3200" b="1" spc="-5" dirty="0">
                <a:latin typeface="Calibri"/>
                <a:cs typeface="Calibri"/>
              </a:rPr>
              <a:t>PROD</a:t>
            </a:r>
            <a:r>
              <a:rPr sz="3200" b="1" spc="-15" dirty="0">
                <a:latin typeface="Calibri"/>
                <a:cs typeface="Calibri"/>
              </a:rPr>
              <a:t>U</a:t>
            </a:r>
            <a:r>
              <a:rPr sz="3200" b="1" spc="-5" dirty="0">
                <a:latin typeface="Calibri"/>
                <a:cs typeface="Calibri"/>
              </a:rPr>
              <a:t>CT</a:t>
            </a:r>
            <a:r>
              <a:rPr sz="3200" b="1" spc="-15" dirty="0">
                <a:latin typeface="Calibri"/>
                <a:cs typeface="Calibri"/>
              </a:rPr>
              <a:t>I</a:t>
            </a:r>
            <a:r>
              <a:rPr sz="3200" b="1" spc="-5" dirty="0">
                <a:latin typeface="Calibri"/>
                <a:cs typeface="Calibri"/>
              </a:rPr>
              <a:t>O</a:t>
            </a:r>
            <a:r>
              <a:rPr sz="3200" b="1" dirty="0">
                <a:latin typeface="Calibri"/>
                <a:cs typeface="Calibri"/>
              </a:rPr>
              <a:t>N</a:t>
            </a:r>
            <a:r>
              <a:rPr sz="3200" b="1" spc="-10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PLANNING</a:t>
            </a:r>
            <a:r>
              <a:rPr sz="3200" b="1" dirty="0">
                <a:latin typeface="Calibri"/>
                <a:cs typeface="Calibri"/>
              </a:rPr>
              <a:t>)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576" y="4098776"/>
            <a:ext cx="7056784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l-GR" sz="2200" dirty="0" smtClean="0"/>
              <a:t>Σενάριο 1:</a:t>
            </a:r>
          </a:p>
        </p:txBody>
      </p:sp>
    </p:spTree>
    <p:extLst>
      <p:ext uri="{BB962C8B-B14F-4D97-AF65-F5344CB8AC3E}">
        <p14:creationId xmlns:p14="http://schemas.microsoft.com/office/powerpoint/2010/main" val="1883138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667918" y="1564132"/>
            <a:ext cx="101466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>
                <a:cs typeface="Calibri"/>
              </a:rPr>
              <a:t>Co</a:t>
            </a:r>
            <a:r>
              <a:rPr dirty="0">
                <a:cs typeface="Calibri"/>
              </a:rPr>
              <a:t>m</a:t>
            </a:r>
            <a:r>
              <a:rPr spc="-5" dirty="0">
                <a:cs typeface="Calibri"/>
              </a:rPr>
              <a:t>pa</a:t>
            </a:r>
            <a:r>
              <a:rPr spc="-10" dirty="0">
                <a:cs typeface="Calibri"/>
              </a:rPr>
              <a:t>n</a:t>
            </a:r>
            <a:r>
              <a:rPr spc="-5" dirty="0">
                <a:cs typeface="Calibri"/>
              </a:rPr>
              <a:t>y:</a:t>
            </a:r>
            <a:endParaRPr dirty="0"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7918" y="2545841"/>
            <a:ext cx="6510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>
                <a:cs typeface="Calibri"/>
              </a:rPr>
              <a:t>Focu</a:t>
            </a:r>
            <a:r>
              <a:rPr spc="5" dirty="0">
                <a:cs typeface="Calibri"/>
              </a:rPr>
              <a:t>s</a:t>
            </a:r>
            <a:r>
              <a:rPr dirty="0">
                <a:cs typeface="Calibri"/>
              </a:rPr>
              <a:t>:</a:t>
            </a:r>
            <a:endParaRPr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97072" y="2545841"/>
            <a:ext cx="110962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>
                <a:cs typeface="Calibri"/>
              </a:rPr>
              <a:t>P</a:t>
            </a:r>
            <a:r>
              <a:rPr dirty="0">
                <a:cs typeface="Calibri"/>
              </a:rPr>
              <a:t>rod</a:t>
            </a:r>
            <a:r>
              <a:rPr spc="-15" dirty="0">
                <a:cs typeface="Calibri"/>
              </a:rPr>
              <a:t>u</a:t>
            </a:r>
            <a:r>
              <a:rPr spc="-10" dirty="0">
                <a:cs typeface="Calibri"/>
              </a:rPr>
              <a:t>c</a:t>
            </a:r>
            <a:r>
              <a:rPr dirty="0">
                <a:cs typeface="Calibri"/>
              </a:rPr>
              <a:t>tion</a:t>
            </a:r>
            <a:endParaRPr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7917" y="2951226"/>
            <a:ext cx="144072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cs typeface="Calibri"/>
              </a:rPr>
              <a:t>B</a:t>
            </a:r>
            <a:r>
              <a:rPr spc="-5" dirty="0">
                <a:cs typeface="Calibri"/>
              </a:rPr>
              <a:t>us</a:t>
            </a:r>
            <a:r>
              <a:rPr spc="5" dirty="0">
                <a:cs typeface="Calibri"/>
              </a:rPr>
              <a:t>i</a:t>
            </a:r>
            <a:r>
              <a:rPr spc="-5" dirty="0">
                <a:cs typeface="Calibri"/>
              </a:rPr>
              <a:t>ne</a:t>
            </a:r>
            <a:r>
              <a:rPr dirty="0">
                <a:cs typeface="Calibri"/>
              </a:rPr>
              <a:t>ss</a:t>
            </a:r>
            <a:r>
              <a:rPr spc="-15" dirty="0">
                <a:cs typeface="Calibri"/>
              </a:rPr>
              <a:t> </a:t>
            </a:r>
            <a:r>
              <a:rPr dirty="0">
                <a:cs typeface="Calibri"/>
              </a:rPr>
              <a:t>Area:</a:t>
            </a:r>
            <a:endParaRPr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97073" y="2951226"/>
            <a:ext cx="123796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cs typeface="Calibri"/>
              </a:rPr>
              <a:t>Motorcy</a:t>
            </a:r>
            <a:r>
              <a:rPr spc="-10" dirty="0">
                <a:cs typeface="Calibri"/>
              </a:rPr>
              <a:t>c</a:t>
            </a:r>
            <a:r>
              <a:rPr dirty="0">
                <a:cs typeface="Calibri"/>
              </a:rPr>
              <a:t>les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67918" y="3356609"/>
            <a:ext cx="7216450" cy="15645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841500" algn="l"/>
              </a:tabLst>
            </a:pPr>
            <a:r>
              <a:rPr spc="-5" dirty="0">
                <a:cs typeface="Calibri"/>
              </a:rPr>
              <a:t>P</a:t>
            </a:r>
            <a:r>
              <a:rPr dirty="0">
                <a:cs typeface="Calibri"/>
              </a:rPr>
              <a:t>rod</a:t>
            </a:r>
            <a:r>
              <a:rPr spc="-10" dirty="0">
                <a:cs typeface="Calibri"/>
              </a:rPr>
              <a:t>u</a:t>
            </a:r>
            <a:r>
              <a:rPr dirty="0">
                <a:cs typeface="Calibri"/>
              </a:rPr>
              <a:t>ct:	Motorcy</a:t>
            </a:r>
            <a:r>
              <a:rPr spc="-10" dirty="0">
                <a:cs typeface="Calibri"/>
              </a:rPr>
              <a:t>c</a:t>
            </a:r>
            <a:r>
              <a:rPr dirty="0">
                <a:cs typeface="Calibri"/>
              </a:rPr>
              <a:t>le</a:t>
            </a:r>
            <a:r>
              <a:rPr spc="-10" dirty="0">
                <a:cs typeface="Calibri"/>
              </a:rPr>
              <a:t> </a:t>
            </a:r>
            <a:r>
              <a:rPr dirty="0">
                <a:cs typeface="Calibri"/>
              </a:rPr>
              <a:t>U</a:t>
            </a:r>
            <a:r>
              <a:rPr spc="-10" dirty="0">
                <a:cs typeface="Calibri"/>
              </a:rPr>
              <a:t>C</a:t>
            </a:r>
            <a:r>
              <a:rPr dirty="0">
                <a:cs typeface="Calibri"/>
              </a:rPr>
              <a:t>C 1</a:t>
            </a:r>
            <a:r>
              <a:rPr spc="-10" dirty="0">
                <a:cs typeface="Calibri"/>
              </a:rPr>
              <a:t>3</a:t>
            </a:r>
            <a:r>
              <a:rPr dirty="0">
                <a:cs typeface="Calibri"/>
              </a:rPr>
              <a:t>00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dirty="0"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>
                <a:cs typeface="Calibri"/>
              </a:rPr>
              <a:t>Βήμ</a:t>
            </a:r>
            <a:r>
              <a:rPr spc="-10" dirty="0">
                <a:cs typeface="Calibri"/>
              </a:rPr>
              <a:t>α</a:t>
            </a:r>
            <a:r>
              <a:rPr spc="-5" dirty="0">
                <a:cs typeface="Calibri"/>
              </a:rPr>
              <a:t>τα</a:t>
            </a:r>
            <a:r>
              <a:rPr dirty="0">
                <a:cs typeface="Calibri"/>
              </a:rPr>
              <a:t>:</a:t>
            </a:r>
          </a:p>
          <a:p>
            <a:pPr marL="608330" indent="-94615">
              <a:lnSpc>
                <a:spcPct val="100000"/>
              </a:lnSpc>
              <a:spcBef>
                <a:spcPts val="670"/>
              </a:spcBef>
              <a:buChar char="-"/>
              <a:tabLst>
                <a:tab pos="608965" algn="l"/>
              </a:tabLst>
            </a:pPr>
            <a:r>
              <a:rPr dirty="0">
                <a:cs typeface="Calibri"/>
              </a:rPr>
              <a:t>Mai</a:t>
            </a:r>
            <a:r>
              <a:rPr spc="-10" dirty="0">
                <a:cs typeface="Calibri"/>
              </a:rPr>
              <a:t>n</a:t>
            </a:r>
            <a:r>
              <a:rPr dirty="0">
                <a:cs typeface="Calibri"/>
              </a:rPr>
              <a:t>tain</a:t>
            </a:r>
            <a:r>
              <a:rPr spc="10" dirty="0">
                <a:cs typeface="Calibri"/>
              </a:rPr>
              <a:t> </a:t>
            </a:r>
            <a:r>
              <a:rPr spc="-10" dirty="0">
                <a:cs typeface="Calibri"/>
              </a:rPr>
              <a:t>m</a:t>
            </a:r>
            <a:r>
              <a:rPr dirty="0">
                <a:cs typeface="Calibri"/>
              </a:rPr>
              <a:t>at</a:t>
            </a:r>
            <a:r>
              <a:rPr spc="-5" dirty="0">
                <a:cs typeface="Calibri"/>
              </a:rPr>
              <a:t>e</a:t>
            </a:r>
            <a:r>
              <a:rPr dirty="0">
                <a:cs typeface="Calibri"/>
              </a:rPr>
              <a:t>rial</a:t>
            </a:r>
            <a:r>
              <a:rPr spc="5" dirty="0">
                <a:cs typeface="Calibri"/>
              </a:rPr>
              <a:t> </a:t>
            </a:r>
            <a:r>
              <a:rPr spc="-10" dirty="0">
                <a:cs typeface="Calibri"/>
              </a:rPr>
              <a:t>m</a:t>
            </a:r>
            <a:r>
              <a:rPr dirty="0">
                <a:cs typeface="Calibri"/>
              </a:rPr>
              <a:t>aster</a:t>
            </a:r>
            <a:r>
              <a:rPr spc="-5" dirty="0">
                <a:cs typeface="Calibri"/>
              </a:rPr>
              <a:t> </a:t>
            </a:r>
            <a:r>
              <a:rPr spc="-10" dirty="0">
                <a:cs typeface="Calibri"/>
              </a:rPr>
              <a:t>d</a:t>
            </a:r>
            <a:r>
              <a:rPr dirty="0">
                <a:cs typeface="Calibri"/>
              </a:rPr>
              <a:t>ata</a:t>
            </a:r>
            <a:r>
              <a:rPr spc="15" dirty="0">
                <a:cs typeface="Calibri"/>
              </a:rPr>
              <a:t> </a:t>
            </a:r>
            <a:r>
              <a:rPr spc="-5" dirty="0">
                <a:cs typeface="Calibri"/>
              </a:rPr>
              <a:t>f</a:t>
            </a:r>
            <a:r>
              <a:rPr spc="5" dirty="0">
                <a:cs typeface="Calibri"/>
              </a:rPr>
              <a:t>o</a:t>
            </a:r>
            <a:r>
              <a:rPr dirty="0">
                <a:cs typeface="Calibri"/>
              </a:rPr>
              <a:t>r</a:t>
            </a:r>
            <a:r>
              <a:rPr spc="-30" dirty="0">
                <a:cs typeface="Calibri"/>
              </a:rPr>
              <a:t> </a:t>
            </a:r>
            <a:r>
              <a:rPr spc="-5" dirty="0">
                <a:cs typeface="Calibri"/>
              </a:rPr>
              <a:t>f</a:t>
            </a:r>
            <a:r>
              <a:rPr dirty="0">
                <a:cs typeface="Calibri"/>
              </a:rPr>
              <a:t>i</a:t>
            </a:r>
            <a:r>
              <a:rPr spc="-10" dirty="0">
                <a:cs typeface="Calibri"/>
              </a:rPr>
              <a:t>n</a:t>
            </a:r>
            <a:r>
              <a:rPr dirty="0">
                <a:cs typeface="Calibri"/>
              </a:rPr>
              <a:t>ished</a:t>
            </a:r>
            <a:r>
              <a:rPr spc="-10" dirty="0">
                <a:cs typeface="Calibri"/>
              </a:rPr>
              <a:t> </a:t>
            </a:r>
            <a:r>
              <a:rPr dirty="0">
                <a:cs typeface="Calibri"/>
              </a:rPr>
              <a:t>good</a:t>
            </a:r>
            <a:r>
              <a:rPr spc="-15" dirty="0">
                <a:cs typeface="Calibri"/>
              </a:rPr>
              <a:t> </a:t>
            </a:r>
            <a:r>
              <a:rPr dirty="0">
                <a:cs typeface="Calibri"/>
              </a:rPr>
              <a:t>a</a:t>
            </a:r>
            <a:r>
              <a:rPr spc="-10" dirty="0">
                <a:cs typeface="Calibri"/>
              </a:rPr>
              <a:t>n</a:t>
            </a:r>
            <a:r>
              <a:rPr dirty="0">
                <a:cs typeface="Calibri"/>
              </a:rPr>
              <a:t>d </a:t>
            </a:r>
            <a:r>
              <a:rPr spc="-10" dirty="0">
                <a:cs typeface="Calibri"/>
              </a:rPr>
              <a:t>c</a:t>
            </a:r>
            <a:r>
              <a:rPr spc="-5" dirty="0">
                <a:cs typeface="Calibri"/>
              </a:rPr>
              <a:t>om</a:t>
            </a:r>
            <a:r>
              <a:rPr spc="-10" dirty="0">
                <a:cs typeface="Calibri"/>
              </a:rPr>
              <a:t>p</a:t>
            </a:r>
            <a:r>
              <a:rPr spc="-5" dirty="0">
                <a:cs typeface="Calibri"/>
              </a:rPr>
              <a:t>one</a:t>
            </a:r>
            <a:r>
              <a:rPr spc="-10" dirty="0">
                <a:cs typeface="Calibri"/>
              </a:rPr>
              <a:t>n</a:t>
            </a:r>
            <a:r>
              <a:rPr dirty="0">
                <a:cs typeface="Calibri"/>
              </a:rPr>
              <a:t>ts</a:t>
            </a:r>
          </a:p>
          <a:p>
            <a:pPr marL="608330" indent="-94615">
              <a:lnSpc>
                <a:spcPct val="100000"/>
              </a:lnSpc>
              <a:spcBef>
                <a:spcPts val="670"/>
              </a:spcBef>
              <a:buChar char="-"/>
              <a:tabLst>
                <a:tab pos="608965" algn="l"/>
              </a:tabLst>
            </a:pPr>
            <a:r>
              <a:rPr spc="-5" dirty="0">
                <a:cs typeface="Calibri"/>
              </a:rPr>
              <a:t>C</a:t>
            </a:r>
            <a:r>
              <a:rPr dirty="0">
                <a:cs typeface="Calibri"/>
              </a:rPr>
              <a:t>reate</a:t>
            </a:r>
            <a:r>
              <a:rPr spc="-5" dirty="0">
                <a:cs typeface="Calibri"/>
              </a:rPr>
              <a:t> </a:t>
            </a:r>
            <a:r>
              <a:rPr spc="-10" dirty="0">
                <a:cs typeface="Calibri"/>
              </a:rPr>
              <a:t>b</a:t>
            </a:r>
            <a:r>
              <a:rPr dirty="0">
                <a:cs typeface="Calibri"/>
              </a:rPr>
              <a:t>ill</a:t>
            </a:r>
            <a:r>
              <a:rPr spc="5" dirty="0">
                <a:cs typeface="Calibri"/>
              </a:rPr>
              <a:t> </a:t>
            </a:r>
            <a:r>
              <a:rPr spc="-5" dirty="0">
                <a:cs typeface="Calibri"/>
              </a:rPr>
              <a:t>o</a:t>
            </a:r>
            <a:r>
              <a:rPr dirty="0">
                <a:cs typeface="Calibri"/>
              </a:rPr>
              <a:t>f</a:t>
            </a:r>
            <a:r>
              <a:rPr spc="-10" dirty="0">
                <a:cs typeface="Calibri"/>
              </a:rPr>
              <a:t> m</a:t>
            </a:r>
            <a:r>
              <a:rPr dirty="0">
                <a:cs typeface="Calibri"/>
              </a:rPr>
              <a:t>at</a:t>
            </a:r>
            <a:r>
              <a:rPr spc="-5" dirty="0">
                <a:cs typeface="Calibri"/>
              </a:rPr>
              <a:t>e</a:t>
            </a:r>
            <a:r>
              <a:rPr dirty="0">
                <a:cs typeface="Calibri"/>
              </a:rPr>
              <a:t>rials</a:t>
            </a:r>
            <a:r>
              <a:rPr spc="10" dirty="0">
                <a:cs typeface="Calibri"/>
              </a:rPr>
              <a:t> </a:t>
            </a:r>
            <a:r>
              <a:rPr dirty="0">
                <a:cs typeface="Calibri"/>
              </a:rPr>
              <a:t>a</a:t>
            </a:r>
            <a:r>
              <a:rPr spc="-10" dirty="0">
                <a:cs typeface="Calibri"/>
              </a:rPr>
              <a:t>n</a:t>
            </a:r>
            <a:r>
              <a:rPr dirty="0">
                <a:cs typeface="Calibri"/>
              </a:rPr>
              <a:t>d ro</a:t>
            </a:r>
            <a:r>
              <a:rPr spc="-10" dirty="0">
                <a:cs typeface="Calibri"/>
              </a:rPr>
              <a:t>u</a:t>
            </a:r>
            <a:r>
              <a:rPr dirty="0">
                <a:cs typeface="Calibri"/>
              </a:rPr>
              <a:t>ti</a:t>
            </a:r>
            <a:r>
              <a:rPr spc="-10" dirty="0">
                <a:cs typeface="Calibri"/>
              </a:rPr>
              <a:t>n</a:t>
            </a:r>
            <a:r>
              <a:rPr dirty="0">
                <a:cs typeface="Calibri"/>
              </a:rPr>
              <a:t>gs</a:t>
            </a:r>
          </a:p>
        </p:txBody>
      </p:sp>
      <p:sp>
        <p:nvSpPr>
          <p:cNvPr id="17" name="Τίτλος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Περιγραφή Σεναρίου 1</a:t>
            </a:r>
            <a:endParaRPr lang="el-GR" dirty="0"/>
          </a:p>
        </p:txBody>
      </p:sp>
      <p:sp>
        <p:nvSpPr>
          <p:cNvPr id="18" name="Ορθογώνιο 17"/>
          <p:cNvSpPr/>
          <p:nvPr/>
        </p:nvSpPr>
        <p:spPr>
          <a:xfrm>
            <a:off x="1907704" y="1454115"/>
            <a:ext cx="6552728" cy="874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ts val="1510"/>
              </a:lnSpc>
            </a:pPr>
            <a:r>
              <a:rPr lang="en-US" dirty="0">
                <a:cs typeface="Calibri"/>
              </a:rPr>
              <a:t>Παρα</a:t>
            </a:r>
            <a:r>
              <a:rPr lang="en-US" dirty="0" err="1">
                <a:cs typeface="Calibri"/>
              </a:rPr>
              <a:t>γωγικής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ετ</a:t>
            </a:r>
            <a:r>
              <a:rPr lang="en-US" dirty="0">
                <a:cs typeface="Calibri"/>
              </a:rPr>
              <a:t>αιρίας με τμήμα πωλήσεων </a:t>
            </a:r>
            <a:r>
              <a:rPr lang="en-US" spc="-10" dirty="0">
                <a:cs typeface="Calibri"/>
              </a:rPr>
              <a:t>I</a:t>
            </a:r>
            <a:r>
              <a:rPr lang="en-US" spc="-5" dirty="0">
                <a:cs typeface="Calibri"/>
              </a:rPr>
              <a:t>DE</a:t>
            </a:r>
            <a:r>
              <a:rPr lang="en-US" dirty="0">
                <a:cs typeface="Calibri"/>
              </a:rPr>
              <a:t>S Gre</a:t>
            </a:r>
            <a:r>
              <a:rPr lang="en-US" spc="-5" dirty="0">
                <a:cs typeface="Calibri"/>
              </a:rPr>
              <a:t>e</a:t>
            </a:r>
            <a:r>
              <a:rPr lang="en-US" spc="-10" dirty="0">
                <a:cs typeface="Calibri"/>
              </a:rPr>
              <a:t>c</a:t>
            </a:r>
            <a:r>
              <a:rPr lang="en-US" spc="-5" dirty="0">
                <a:cs typeface="Calibri"/>
              </a:rPr>
              <a:t>e</a:t>
            </a:r>
            <a:r>
              <a:rPr lang="en-US" dirty="0">
                <a:cs typeface="Calibri"/>
              </a:rPr>
              <a:t>,</a:t>
            </a:r>
            <a:r>
              <a:rPr lang="en-US" spc="5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Y</a:t>
            </a:r>
            <a:r>
              <a:rPr lang="en-US" dirty="0">
                <a:cs typeface="Calibri"/>
              </a:rPr>
              <a:t>o</a:t>
            </a:r>
            <a:r>
              <a:rPr lang="en-US" spc="-10" dirty="0">
                <a:cs typeface="Calibri"/>
              </a:rPr>
              <a:t>u</a:t>
            </a:r>
            <a:r>
              <a:rPr lang="en-US" dirty="0">
                <a:cs typeface="Calibri"/>
              </a:rPr>
              <a:t>r </a:t>
            </a:r>
            <a:r>
              <a:rPr lang="en-US" spc="-10" dirty="0">
                <a:cs typeface="Calibri"/>
              </a:rPr>
              <a:t>c</a:t>
            </a:r>
            <a:r>
              <a:rPr lang="en-US" spc="-5" dirty="0">
                <a:cs typeface="Calibri"/>
              </a:rPr>
              <a:t>om</a:t>
            </a:r>
            <a:r>
              <a:rPr lang="en-US" spc="-10" dirty="0">
                <a:cs typeface="Calibri"/>
              </a:rPr>
              <a:t>p</a:t>
            </a:r>
            <a:r>
              <a:rPr lang="en-US" dirty="0">
                <a:cs typeface="Calibri"/>
              </a:rPr>
              <a:t>a</a:t>
            </a:r>
            <a:r>
              <a:rPr lang="en-US" spc="-10" dirty="0">
                <a:cs typeface="Calibri"/>
              </a:rPr>
              <a:t>n</a:t>
            </a:r>
            <a:r>
              <a:rPr lang="en-US" dirty="0">
                <a:cs typeface="Calibri"/>
              </a:rPr>
              <a:t>y</a:t>
            </a:r>
            <a:r>
              <a:rPr lang="en-US" spc="-5" dirty="0">
                <a:cs typeface="Calibri"/>
              </a:rPr>
              <a:t> </a:t>
            </a:r>
            <a:r>
              <a:rPr lang="en-US" spc="-10" dirty="0">
                <a:cs typeface="Calibri"/>
              </a:rPr>
              <a:t>m</a:t>
            </a:r>
            <a:r>
              <a:rPr lang="en-US" dirty="0">
                <a:cs typeface="Calibri"/>
              </a:rPr>
              <a:t>a</a:t>
            </a:r>
            <a:r>
              <a:rPr lang="en-US" spc="-10" dirty="0">
                <a:cs typeface="Calibri"/>
              </a:rPr>
              <a:t>nu</a:t>
            </a:r>
            <a:r>
              <a:rPr lang="en-US" spc="-5" dirty="0">
                <a:cs typeface="Calibri"/>
              </a:rPr>
              <a:t>fact</a:t>
            </a:r>
            <a:r>
              <a:rPr lang="en-US" spc="-10" dirty="0">
                <a:cs typeface="Calibri"/>
              </a:rPr>
              <a:t>u</a:t>
            </a:r>
            <a:r>
              <a:rPr lang="en-US" dirty="0">
                <a:cs typeface="Calibri"/>
              </a:rPr>
              <a:t>res</a:t>
            </a:r>
            <a:r>
              <a:rPr lang="en-US" spc="15" dirty="0">
                <a:cs typeface="Calibri"/>
              </a:rPr>
              <a:t> </a:t>
            </a:r>
            <a:r>
              <a:rPr lang="en-US" spc="-10" dirty="0">
                <a:cs typeface="Calibri"/>
              </a:rPr>
              <a:t>m</a:t>
            </a:r>
            <a:r>
              <a:rPr lang="en-US" spc="-5" dirty="0">
                <a:cs typeface="Calibri"/>
              </a:rPr>
              <a:t>ot</a:t>
            </a:r>
            <a:r>
              <a:rPr lang="en-US" dirty="0">
                <a:cs typeface="Calibri"/>
              </a:rPr>
              <a:t>orcy</a:t>
            </a:r>
            <a:r>
              <a:rPr lang="en-US" spc="-10" dirty="0">
                <a:cs typeface="Calibri"/>
              </a:rPr>
              <a:t>c</a:t>
            </a:r>
            <a:r>
              <a:rPr lang="en-US" dirty="0">
                <a:cs typeface="Calibri"/>
              </a:rPr>
              <a:t>les.</a:t>
            </a:r>
            <a:r>
              <a:rPr lang="en-US" spc="-25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Y</a:t>
            </a:r>
            <a:r>
              <a:rPr lang="en-US" dirty="0">
                <a:cs typeface="Calibri"/>
              </a:rPr>
              <a:t>ou</a:t>
            </a:r>
            <a:r>
              <a:rPr lang="en-US" spc="-15" dirty="0">
                <a:cs typeface="Calibri"/>
              </a:rPr>
              <a:t> </a:t>
            </a:r>
            <a:r>
              <a:rPr lang="en-US" spc="-10" dirty="0">
                <a:cs typeface="Calibri"/>
              </a:rPr>
              <a:t>p</a:t>
            </a:r>
            <a:r>
              <a:rPr lang="en-US" dirty="0">
                <a:cs typeface="Calibri"/>
              </a:rPr>
              <a:t>ro</a:t>
            </a:r>
            <a:r>
              <a:rPr lang="en-US" spc="-10" dirty="0">
                <a:cs typeface="Calibri"/>
              </a:rPr>
              <a:t>cu</a:t>
            </a:r>
            <a:r>
              <a:rPr lang="en-US" dirty="0">
                <a:cs typeface="Calibri"/>
              </a:rPr>
              <a:t>re</a:t>
            </a:r>
            <a:r>
              <a:rPr lang="en-US" spc="10" dirty="0">
                <a:cs typeface="Calibri"/>
              </a:rPr>
              <a:t> </a:t>
            </a:r>
            <a:r>
              <a:rPr lang="en-US" spc="-10" dirty="0">
                <a:cs typeface="Calibri"/>
              </a:rPr>
              <a:t>c</a:t>
            </a:r>
            <a:r>
              <a:rPr lang="en-US" spc="-5" dirty="0">
                <a:cs typeface="Calibri"/>
              </a:rPr>
              <a:t>om</a:t>
            </a:r>
            <a:r>
              <a:rPr lang="en-US" spc="-10" dirty="0">
                <a:cs typeface="Calibri"/>
              </a:rPr>
              <a:t>p</a:t>
            </a:r>
            <a:r>
              <a:rPr lang="en-US" spc="-5" dirty="0">
                <a:cs typeface="Calibri"/>
              </a:rPr>
              <a:t>one</a:t>
            </a:r>
            <a:r>
              <a:rPr lang="en-US" spc="-10" dirty="0">
                <a:cs typeface="Calibri"/>
              </a:rPr>
              <a:t>n</a:t>
            </a:r>
            <a:r>
              <a:rPr lang="en-US" dirty="0">
                <a:cs typeface="Calibri"/>
              </a:rPr>
              <a:t>ts </a:t>
            </a:r>
            <a:r>
              <a:rPr lang="en-US" spc="-5" dirty="0">
                <a:cs typeface="Calibri"/>
              </a:rPr>
              <a:t>f</a:t>
            </a:r>
            <a:r>
              <a:rPr lang="en-US" spc="5" dirty="0">
                <a:cs typeface="Calibri"/>
              </a:rPr>
              <a:t>o</a:t>
            </a:r>
            <a:r>
              <a:rPr lang="en-US" dirty="0">
                <a:cs typeface="Calibri"/>
              </a:rPr>
              <a:t>r</a:t>
            </a:r>
            <a:r>
              <a:rPr lang="en-US" spc="-15" dirty="0">
                <a:cs typeface="Calibri"/>
              </a:rPr>
              <a:t> </a:t>
            </a:r>
            <a:r>
              <a:rPr lang="en-US" dirty="0">
                <a:cs typeface="Calibri"/>
              </a:rPr>
              <a:t>t</a:t>
            </a:r>
            <a:r>
              <a:rPr lang="en-US" spc="-10" dirty="0">
                <a:cs typeface="Calibri"/>
              </a:rPr>
              <a:t>h</a:t>
            </a:r>
            <a:r>
              <a:rPr lang="en-US" dirty="0">
                <a:cs typeface="Calibri"/>
              </a:rPr>
              <a:t>e motor</a:t>
            </a:r>
            <a:r>
              <a:rPr lang="en-US" spc="-10" dirty="0">
                <a:cs typeface="Calibri"/>
              </a:rPr>
              <a:t>c</a:t>
            </a:r>
            <a:r>
              <a:rPr lang="en-US" dirty="0">
                <a:cs typeface="Calibri"/>
              </a:rPr>
              <a:t>y</a:t>
            </a:r>
            <a:r>
              <a:rPr lang="en-US" spc="-10" dirty="0">
                <a:cs typeface="Calibri"/>
              </a:rPr>
              <a:t>c</a:t>
            </a:r>
            <a:r>
              <a:rPr lang="en-US" dirty="0">
                <a:cs typeface="Calibri"/>
              </a:rPr>
              <a:t>le</a:t>
            </a:r>
            <a:r>
              <a:rPr lang="en-US" spc="-20" dirty="0">
                <a:cs typeface="Calibri"/>
              </a:rPr>
              <a:t> </a:t>
            </a:r>
            <a:r>
              <a:rPr lang="en-US" dirty="0">
                <a:cs typeface="Calibri"/>
              </a:rPr>
              <a:t>a</a:t>
            </a:r>
            <a:r>
              <a:rPr lang="en-US" spc="-10" dirty="0">
                <a:cs typeface="Calibri"/>
              </a:rPr>
              <a:t>n</a:t>
            </a:r>
            <a:r>
              <a:rPr lang="en-US" dirty="0">
                <a:cs typeface="Calibri"/>
              </a:rPr>
              <a:t>d</a:t>
            </a:r>
            <a:r>
              <a:rPr lang="en-US" spc="10" dirty="0">
                <a:cs typeface="Calibri"/>
              </a:rPr>
              <a:t> </a:t>
            </a:r>
            <a:r>
              <a:rPr lang="en-US" dirty="0">
                <a:cs typeface="Calibri"/>
              </a:rPr>
              <a:t>asse</a:t>
            </a:r>
            <a:r>
              <a:rPr lang="en-US" spc="-10" dirty="0">
                <a:cs typeface="Calibri"/>
              </a:rPr>
              <a:t>mb</a:t>
            </a:r>
            <a:r>
              <a:rPr lang="en-US" dirty="0">
                <a:cs typeface="Calibri"/>
              </a:rPr>
              <a:t>le</a:t>
            </a:r>
            <a:r>
              <a:rPr lang="en-US" spc="-10" dirty="0">
                <a:cs typeface="Calibri"/>
              </a:rPr>
              <a:t> </a:t>
            </a:r>
            <a:r>
              <a:rPr lang="en-US" dirty="0">
                <a:cs typeface="Calibri"/>
              </a:rPr>
              <a:t>t</a:t>
            </a:r>
            <a:r>
              <a:rPr lang="en-US" spc="-10" dirty="0">
                <a:cs typeface="Calibri"/>
              </a:rPr>
              <a:t>h</a:t>
            </a:r>
            <a:r>
              <a:rPr lang="en-US" dirty="0">
                <a:cs typeface="Calibri"/>
              </a:rPr>
              <a:t>em</a:t>
            </a:r>
            <a:r>
              <a:rPr lang="en-US" spc="5" dirty="0">
                <a:cs typeface="Calibri"/>
              </a:rPr>
              <a:t> </a:t>
            </a:r>
            <a:r>
              <a:rPr lang="en-US" dirty="0">
                <a:cs typeface="Calibri"/>
              </a:rPr>
              <a:t>in</a:t>
            </a:r>
            <a:r>
              <a:rPr lang="en-US" spc="-15" dirty="0">
                <a:cs typeface="Calibri"/>
              </a:rPr>
              <a:t> </a:t>
            </a:r>
            <a:r>
              <a:rPr lang="en-US" dirty="0">
                <a:cs typeface="Calibri"/>
              </a:rPr>
              <a:t>a</a:t>
            </a:r>
            <a:r>
              <a:rPr lang="en-US" spc="-10" dirty="0">
                <a:cs typeface="Calibri"/>
              </a:rPr>
              <a:t>cc</a:t>
            </a:r>
            <a:r>
              <a:rPr lang="en-US" spc="-5" dirty="0">
                <a:cs typeface="Calibri"/>
              </a:rPr>
              <a:t>o</a:t>
            </a:r>
            <a:r>
              <a:rPr lang="en-US" dirty="0">
                <a:cs typeface="Calibri"/>
              </a:rPr>
              <a:t>r</a:t>
            </a:r>
            <a:r>
              <a:rPr lang="en-US" spc="-10" dirty="0">
                <a:cs typeface="Calibri"/>
              </a:rPr>
              <a:t>d</a:t>
            </a:r>
            <a:r>
              <a:rPr lang="en-US" dirty="0">
                <a:cs typeface="Calibri"/>
              </a:rPr>
              <a:t>a</a:t>
            </a:r>
            <a:r>
              <a:rPr lang="en-US" spc="-10" dirty="0">
                <a:cs typeface="Calibri"/>
              </a:rPr>
              <a:t>nc</a:t>
            </a:r>
            <a:r>
              <a:rPr lang="en-US" dirty="0">
                <a:cs typeface="Calibri"/>
              </a:rPr>
              <a:t>e to</a:t>
            </a:r>
            <a:r>
              <a:rPr lang="en-US" spc="-5" dirty="0">
                <a:cs typeface="Calibri"/>
              </a:rPr>
              <a:t> </a:t>
            </a:r>
            <a:r>
              <a:rPr lang="en-US" dirty="0">
                <a:cs typeface="Calibri"/>
              </a:rPr>
              <a:t>your </a:t>
            </a:r>
            <a:r>
              <a:rPr lang="en-US" spc="-10" dirty="0">
                <a:cs typeface="Calibri"/>
              </a:rPr>
              <a:t>cu</a:t>
            </a:r>
            <a:r>
              <a:rPr lang="en-US" dirty="0">
                <a:cs typeface="Calibri"/>
              </a:rPr>
              <a:t>sto</a:t>
            </a:r>
            <a:r>
              <a:rPr lang="en-US" spc="-10" dirty="0">
                <a:cs typeface="Calibri"/>
              </a:rPr>
              <a:t>m</a:t>
            </a:r>
            <a:r>
              <a:rPr lang="en-US" dirty="0">
                <a:cs typeface="Calibri"/>
              </a:rPr>
              <a:t>ers’</a:t>
            </a:r>
            <a:r>
              <a:rPr lang="en-US" spc="-10" dirty="0">
                <a:cs typeface="Calibri"/>
              </a:rPr>
              <a:t> n</a:t>
            </a:r>
            <a:r>
              <a:rPr lang="en-US" dirty="0">
                <a:cs typeface="Calibri"/>
              </a:rPr>
              <a:t>e</a:t>
            </a:r>
            <a:r>
              <a:rPr lang="en-US" spc="-10" dirty="0">
                <a:cs typeface="Calibri"/>
              </a:rPr>
              <a:t>ed</a:t>
            </a:r>
            <a:r>
              <a:rPr lang="en-US" dirty="0">
                <a:cs typeface="Calibri"/>
              </a:rPr>
              <a:t>s.</a:t>
            </a:r>
          </a:p>
        </p:txBody>
      </p:sp>
    </p:spTree>
    <p:extLst>
      <p:ext uri="{BB962C8B-B14F-4D97-AF65-F5344CB8AC3E}">
        <p14:creationId xmlns:p14="http://schemas.microsoft.com/office/powerpoint/2010/main" val="324886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Προγραμματισμός Παραγωγής</a:t>
            </a:r>
            <a:endParaRPr lang="el-GR" dirty="0"/>
          </a:p>
        </p:txBody>
      </p:sp>
      <p:sp>
        <p:nvSpPr>
          <p:cNvPr id="12" name="Θέση περιεχομένου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5600">
              <a:tabLst>
                <a:tab pos="355600" algn="l"/>
              </a:tabLst>
            </a:pPr>
            <a:r>
              <a:rPr lang="el-GR" sz="2200" spc="105" dirty="0">
                <a:cs typeface="Calibri"/>
              </a:rPr>
              <a:t>Βα</a:t>
            </a:r>
            <a:r>
              <a:rPr lang="el-GR" sz="2200" spc="65" dirty="0">
                <a:cs typeface="Calibri"/>
              </a:rPr>
              <a:t>σ</a:t>
            </a:r>
            <a:r>
              <a:rPr lang="el-GR" sz="2200" dirty="0">
                <a:cs typeface="Calibri"/>
              </a:rPr>
              <a:t>ικά ερ</a:t>
            </a:r>
            <a:r>
              <a:rPr lang="el-GR" sz="2200" spc="-10" dirty="0">
                <a:cs typeface="Calibri"/>
              </a:rPr>
              <a:t>γ</a:t>
            </a:r>
            <a:r>
              <a:rPr lang="el-GR" sz="2200" dirty="0">
                <a:cs typeface="Calibri"/>
              </a:rPr>
              <a:t>αλεία για</a:t>
            </a:r>
            <a:r>
              <a:rPr lang="el-GR" sz="2200" spc="5" dirty="0">
                <a:cs typeface="Calibri"/>
              </a:rPr>
              <a:t> </a:t>
            </a:r>
            <a:r>
              <a:rPr lang="el-GR" sz="2200" dirty="0">
                <a:cs typeface="Calibri"/>
              </a:rPr>
              <a:t>το</a:t>
            </a:r>
            <a:r>
              <a:rPr lang="el-GR" sz="2200" spc="-10" dirty="0">
                <a:cs typeface="Calibri"/>
              </a:rPr>
              <a:t> </a:t>
            </a:r>
            <a:r>
              <a:rPr lang="el-GR" sz="2200" dirty="0">
                <a:cs typeface="Calibri"/>
              </a:rPr>
              <a:t>προγραμμ</a:t>
            </a:r>
            <a:r>
              <a:rPr lang="el-GR" sz="2200" spc="-10" dirty="0">
                <a:cs typeface="Calibri"/>
              </a:rPr>
              <a:t>α</a:t>
            </a:r>
            <a:r>
              <a:rPr lang="el-GR" sz="2200" spc="85" dirty="0">
                <a:cs typeface="Calibri"/>
              </a:rPr>
              <a:t>τι</a:t>
            </a:r>
            <a:r>
              <a:rPr lang="el-GR" sz="2200" spc="100" dirty="0">
                <a:cs typeface="Calibri"/>
              </a:rPr>
              <a:t>σ</a:t>
            </a:r>
            <a:r>
              <a:rPr lang="el-GR" sz="2200" dirty="0">
                <a:cs typeface="Calibri"/>
              </a:rPr>
              <a:t>μό</a:t>
            </a:r>
            <a:r>
              <a:rPr lang="el-GR" sz="2200" spc="25" dirty="0">
                <a:cs typeface="Calibri"/>
              </a:rPr>
              <a:t> </a:t>
            </a:r>
            <a:r>
              <a:rPr lang="el-GR" sz="2200" spc="5" dirty="0">
                <a:cs typeface="Calibri"/>
              </a:rPr>
              <a:t>τ</a:t>
            </a:r>
            <a:r>
              <a:rPr lang="el-GR" sz="2200" spc="-5" dirty="0">
                <a:cs typeface="Calibri"/>
              </a:rPr>
              <a:t>ης</a:t>
            </a:r>
            <a:r>
              <a:rPr lang="el-GR" sz="2200" dirty="0">
                <a:cs typeface="Calibri"/>
              </a:rPr>
              <a:t> </a:t>
            </a:r>
            <a:r>
              <a:rPr lang="el-GR" sz="2200" spc="5" dirty="0">
                <a:cs typeface="Calibri"/>
              </a:rPr>
              <a:t>π</a:t>
            </a:r>
            <a:r>
              <a:rPr lang="el-GR" sz="2200" dirty="0">
                <a:cs typeface="Calibri"/>
              </a:rPr>
              <a:t>αρα</a:t>
            </a:r>
            <a:r>
              <a:rPr lang="el-GR" sz="2200" spc="-10" dirty="0">
                <a:cs typeface="Calibri"/>
              </a:rPr>
              <a:t>γ</a:t>
            </a:r>
            <a:r>
              <a:rPr lang="el-GR" sz="2200" spc="250" dirty="0">
                <a:cs typeface="Calibri"/>
              </a:rPr>
              <a:t>ωγ</a:t>
            </a:r>
            <a:r>
              <a:rPr lang="el-GR" sz="2200" spc="110" dirty="0">
                <a:cs typeface="Calibri"/>
              </a:rPr>
              <a:t>ής</a:t>
            </a:r>
            <a:r>
              <a:rPr lang="el-GR" sz="2200" spc="-150" dirty="0">
                <a:cs typeface="Calibri"/>
              </a:rPr>
              <a:t>:</a:t>
            </a:r>
            <a:endParaRPr lang="el-GR" sz="2200" dirty="0">
              <a:cs typeface="Calibri"/>
            </a:endParaRPr>
          </a:p>
          <a:p>
            <a:pPr marL="756285" lvl="1" indent="-286385">
              <a:spcBef>
                <a:spcPts val="505"/>
              </a:spcBef>
              <a:tabLst>
                <a:tab pos="756920" algn="l"/>
              </a:tabLst>
            </a:pPr>
            <a:r>
              <a:rPr lang="el-GR" sz="2200" dirty="0">
                <a:cs typeface="Calibri"/>
              </a:rPr>
              <a:t>Κεντρ</a:t>
            </a:r>
            <a:r>
              <a:rPr lang="el-GR" sz="2200" spc="5" dirty="0">
                <a:cs typeface="Calibri"/>
              </a:rPr>
              <a:t>ι</a:t>
            </a:r>
            <a:r>
              <a:rPr lang="el-GR" sz="2200" dirty="0">
                <a:cs typeface="Calibri"/>
              </a:rPr>
              <a:t>κό</a:t>
            </a:r>
            <a:r>
              <a:rPr lang="el-GR" sz="2200" spc="-35" dirty="0">
                <a:cs typeface="Calibri"/>
              </a:rPr>
              <a:t> </a:t>
            </a:r>
            <a:r>
              <a:rPr lang="el-GR" sz="2200" dirty="0">
                <a:cs typeface="Calibri"/>
              </a:rPr>
              <a:t>Πλάνο</a:t>
            </a:r>
            <a:r>
              <a:rPr lang="el-GR" sz="2200" spc="-10" dirty="0">
                <a:cs typeface="Calibri"/>
              </a:rPr>
              <a:t> </a:t>
            </a:r>
            <a:r>
              <a:rPr lang="el-GR" sz="2200" dirty="0">
                <a:cs typeface="Calibri"/>
              </a:rPr>
              <a:t>Χρονοπρο</a:t>
            </a:r>
            <a:r>
              <a:rPr lang="el-GR" sz="2200" spc="-10" dirty="0">
                <a:cs typeface="Calibri"/>
              </a:rPr>
              <a:t>γ</a:t>
            </a:r>
            <a:r>
              <a:rPr lang="el-GR" sz="2200" spc="-15" dirty="0">
                <a:cs typeface="Calibri"/>
              </a:rPr>
              <a:t>ρ</a:t>
            </a:r>
            <a:r>
              <a:rPr lang="el-GR" sz="2200" spc="25" dirty="0">
                <a:cs typeface="Calibri"/>
              </a:rPr>
              <a:t>αμματισμ</a:t>
            </a:r>
            <a:r>
              <a:rPr lang="el-GR" sz="2200" spc="15" dirty="0">
                <a:cs typeface="Calibri"/>
              </a:rPr>
              <a:t>ο</a:t>
            </a:r>
            <a:r>
              <a:rPr lang="el-GR" sz="2200" spc="-220" dirty="0">
                <a:cs typeface="Calibri"/>
              </a:rPr>
              <a:t>ύ</a:t>
            </a:r>
            <a:r>
              <a:rPr lang="el-GR" sz="2200" spc="-40" dirty="0">
                <a:cs typeface="Calibri"/>
              </a:rPr>
              <a:t> </a:t>
            </a:r>
            <a:r>
              <a:rPr lang="el-GR" sz="2200" dirty="0">
                <a:cs typeface="Calibri"/>
              </a:rPr>
              <a:t>(</a:t>
            </a:r>
            <a:r>
              <a:rPr lang="en-US" sz="2200" spc="5" dirty="0">
                <a:cs typeface="Calibri"/>
              </a:rPr>
              <a:t>M</a:t>
            </a:r>
            <a:r>
              <a:rPr lang="en-US" sz="2200" dirty="0">
                <a:cs typeface="Calibri"/>
              </a:rPr>
              <a:t>aster</a:t>
            </a:r>
            <a:r>
              <a:rPr lang="en-US" sz="2200" spc="5" dirty="0">
                <a:cs typeface="Calibri"/>
              </a:rPr>
              <a:t> </a:t>
            </a:r>
            <a:r>
              <a:rPr lang="en-US" sz="2200" dirty="0">
                <a:cs typeface="Calibri"/>
              </a:rPr>
              <a:t>P</a:t>
            </a:r>
            <a:r>
              <a:rPr lang="en-US" sz="2200" spc="-10" dirty="0">
                <a:cs typeface="Calibri"/>
              </a:rPr>
              <a:t>r</a:t>
            </a:r>
            <a:r>
              <a:rPr lang="en-US" sz="2200" dirty="0">
                <a:cs typeface="Calibri"/>
              </a:rPr>
              <a:t>od</a:t>
            </a:r>
            <a:r>
              <a:rPr lang="en-US" sz="2200" spc="5" dirty="0">
                <a:cs typeface="Calibri"/>
              </a:rPr>
              <a:t>u</a:t>
            </a:r>
            <a:r>
              <a:rPr lang="en-US" sz="2200" dirty="0">
                <a:cs typeface="Calibri"/>
              </a:rPr>
              <a:t>ction</a:t>
            </a:r>
          </a:p>
          <a:p>
            <a:pPr marL="756285">
              <a:lnSpc>
                <a:spcPct val="100000"/>
              </a:lnSpc>
            </a:pPr>
            <a:r>
              <a:rPr lang="en-US" sz="2200" spc="-5" dirty="0">
                <a:cs typeface="Calibri"/>
              </a:rPr>
              <a:t>S</a:t>
            </a:r>
            <a:r>
              <a:rPr lang="en-US" sz="2200" dirty="0">
                <a:cs typeface="Calibri"/>
              </a:rPr>
              <a:t>c</a:t>
            </a:r>
            <a:r>
              <a:rPr lang="en-US" sz="2200" spc="-5" dirty="0">
                <a:cs typeface="Calibri"/>
              </a:rPr>
              <a:t>hedul</a:t>
            </a:r>
            <a:r>
              <a:rPr lang="en-US" sz="2200" dirty="0">
                <a:cs typeface="Calibri"/>
              </a:rPr>
              <a:t>e </a:t>
            </a:r>
            <a:r>
              <a:rPr lang="en-US" sz="2200" spc="-5" dirty="0">
                <a:cs typeface="Calibri"/>
              </a:rPr>
              <a:t>-</a:t>
            </a:r>
            <a:r>
              <a:rPr lang="en-US" sz="2200" dirty="0">
                <a:cs typeface="Calibri"/>
              </a:rPr>
              <a:t>MPS)</a:t>
            </a:r>
          </a:p>
          <a:p>
            <a:pPr marL="756285" lvl="1" indent="-286385">
              <a:spcBef>
                <a:spcPts val="480"/>
              </a:spcBef>
              <a:tabLst>
                <a:tab pos="756920" algn="l"/>
              </a:tabLst>
            </a:pPr>
            <a:r>
              <a:rPr lang="el-GR" sz="2200" spc="25" dirty="0" smtClean="0">
                <a:cs typeface="Calibri"/>
              </a:rPr>
              <a:t>Προβλέψεις Απαιτήσεων Υλικών</a:t>
            </a:r>
            <a:r>
              <a:rPr lang="el-GR" sz="2200" dirty="0" smtClean="0">
                <a:cs typeface="Calibri"/>
              </a:rPr>
              <a:t>(</a:t>
            </a:r>
            <a:r>
              <a:rPr lang="en-US" sz="2200" spc="5" dirty="0">
                <a:cs typeface="Calibri"/>
              </a:rPr>
              <a:t>M</a:t>
            </a:r>
            <a:r>
              <a:rPr lang="en-US" sz="2200" dirty="0">
                <a:cs typeface="Calibri"/>
              </a:rPr>
              <a:t>RP)</a:t>
            </a:r>
          </a:p>
          <a:p>
            <a:pPr lvl="1">
              <a:spcBef>
                <a:spcPts val="38"/>
              </a:spcBef>
              <a:buFont typeface="Calibri"/>
              <a:buChar char="–"/>
            </a:pPr>
            <a:endParaRPr lang="en-US" sz="2200" dirty="0">
              <a:cs typeface="Times New Roman"/>
            </a:endParaRPr>
          </a:p>
          <a:p>
            <a:pPr marL="355600">
              <a:tabLst>
                <a:tab pos="355600" algn="l"/>
              </a:tabLst>
            </a:pPr>
            <a:r>
              <a:rPr lang="el-GR" sz="2200" dirty="0">
                <a:cs typeface="Calibri"/>
              </a:rPr>
              <a:t>Πριν</a:t>
            </a:r>
            <a:r>
              <a:rPr lang="el-GR" sz="2200" spc="5" dirty="0">
                <a:cs typeface="Calibri"/>
              </a:rPr>
              <a:t> </a:t>
            </a:r>
            <a:r>
              <a:rPr lang="el-GR" sz="2200" spc="-10" dirty="0">
                <a:cs typeface="Calibri"/>
              </a:rPr>
              <a:t>α</a:t>
            </a:r>
            <a:r>
              <a:rPr lang="el-GR" sz="2200" dirty="0">
                <a:cs typeface="Calibri"/>
              </a:rPr>
              <a:t>πό </a:t>
            </a:r>
            <a:r>
              <a:rPr lang="el-GR" sz="2200" spc="-15" dirty="0" smtClean="0">
                <a:cs typeface="Calibri"/>
              </a:rPr>
              <a:t>την εκτέλεση του προγραμματισμού</a:t>
            </a:r>
            <a:r>
              <a:rPr lang="el-GR" sz="2200" spc="-130" dirty="0" smtClean="0">
                <a:cs typeface="Calibri"/>
              </a:rPr>
              <a:t>:</a:t>
            </a:r>
            <a:endParaRPr lang="el-GR" sz="2200" dirty="0">
              <a:cs typeface="Calibri"/>
            </a:endParaRPr>
          </a:p>
          <a:p>
            <a:pPr marL="756285" marR="5080" lvl="1" indent="-286385">
              <a:spcBef>
                <a:spcPts val="505"/>
              </a:spcBef>
              <a:tabLst>
                <a:tab pos="756920" algn="l"/>
              </a:tabLst>
            </a:pPr>
            <a:r>
              <a:rPr lang="el-GR" sz="2200" spc="50" dirty="0" smtClean="0">
                <a:cs typeface="Calibri"/>
              </a:rPr>
              <a:t>Προσδιορισμός των βασικών στοιχείων των ειδών </a:t>
            </a:r>
            <a:r>
              <a:rPr lang="el-GR" sz="2200" spc="-5" dirty="0" smtClean="0">
                <a:cs typeface="Calibri"/>
              </a:rPr>
              <a:t>(</a:t>
            </a:r>
            <a:r>
              <a:rPr lang="en-US" sz="2200" spc="5" dirty="0">
                <a:cs typeface="Calibri"/>
              </a:rPr>
              <a:t>M</a:t>
            </a:r>
            <a:r>
              <a:rPr lang="en-US" sz="2200" dirty="0">
                <a:cs typeface="Calibri"/>
              </a:rPr>
              <a:t>ater</a:t>
            </a:r>
            <a:r>
              <a:rPr lang="en-US" sz="2200" spc="-10" dirty="0">
                <a:cs typeface="Calibri"/>
              </a:rPr>
              <a:t>i</a:t>
            </a:r>
            <a:r>
              <a:rPr lang="en-US" sz="2200" dirty="0">
                <a:cs typeface="Calibri"/>
              </a:rPr>
              <a:t>al</a:t>
            </a:r>
            <a:r>
              <a:rPr lang="en-US" sz="2200" spc="20" dirty="0">
                <a:cs typeface="Calibri"/>
              </a:rPr>
              <a:t> </a:t>
            </a:r>
            <a:r>
              <a:rPr lang="en-US" sz="2200" dirty="0">
                <a:cs typeface="Calibri"/>
              </a:rPr>
              <a:t>ma</a:t>
            </a:r>
            <a:r>
              <a:rPr lang="en-US" sz="2200" spc="-10" dirty="0">
                <a:cs typeface="Calibri"/>
              </a:rPr>
              <a:t>s</a:t>
            </a:r>
            <a:r>
              <a:rPr lang="en-US" sz="2200" dirty="0">
                <a:cs typeface="Calibri"/>
              </a:rPr>
              <a:t>ter </a:t>
            </a:r>
            <a:r>
              <a:rPr lang="en-US" sz="2200" spc="-5" dirty="0">
                <a:cs typeface="Calibri"/>
              </a:rPr>
              <a:t>data</a:t>
            </a:r>
            <a:r>
              <a:rPr lang="en-US" sz="2200" spc="-5" dirty="0" smtClean="0">
                <a:cs typeface="Calibri"/>
              </a:rPr>
              <a:t>)</a:t>
            </a:r>
            <a:endParaRPr lang="el-GR" sz="2200" spc="-5" dirty="0" smtClean="0">
              <a:cs typeface="Calibri"/>
            </a:endParaRPr>
          </a:p>
          <a:p>
            <a:pPr marL="756285" marR="5080" lvl="1" indent="-286385">
              <a:spcBef>
                <a:spcPts val="505"/>
              </a:spcBef>
              <a:tabLst>
                <a:tab pos="756920" algn="l"/>
              </a:tabLst>
            </a:pPr>
            <a:r>
              <a:rPr lang="el-GR" sz="2200" spc="-5" dirty="0" smtClean="0">
                <a:cs typeface="Calibri"/>
              </a:rPr>
              <a:t>Καθορισμός της σύνθεσης και των τεχνικών προδιαγραφών των </a:t>
            </a:r>
            <a:r>
              <a:rPr lang="el-GR" sz="2200" dirty="0">
                <a:cs typeface="Calibri"/>
              </a:rPr>
              <a:t>π</a:t>
            </a:r>
            <a:r>
              <a:rPr lang="el-GR" sz="2200" spc="-10" dirty="0">
                <a:cs typeface="Calibri"/>
              </a:rPr>
              <a:t>ρ</a:t>
            </a:r>
            <a:r>
              <a:rPr lang="el-GR" sz="2200" dirty="0">
                <a:cs typeface="Calibri"/>
              </a:rPr>
              <a:t>οϊόντων</a:t>
            </a:r>
            <a:r>
              <a:rPr lang="el-GR" sz="2200" spc="-35" dirty="0">
                <a:cs typeface="Calibri"/>
              </a:rPr>
              <a:t> </a:t>
            </a:r>
            <a:r>
              <a:rPr lang="el-GR" sz="2200" dirty="0">
                <a:cs typeface="Calibri"/>
              </a:rPr>
              <a:t>(</a:t>
            </a:r>
            <a:r>
              <a:rPr lang="en-US" sz="2200" dirty="0">
                <a:cs typeface="Calibri"/>
              </a:rPr>
              <a:t>Bi</a:t>
            </a:r>
            <a:r>
              <a:rPr lang="en-US" sz="2200" spc="-10" dirty="0">
                <a:cs typeface="Calibri"/>
              </a:rPr>
              <a:t>l</a:t>
            </a:r>
            <a:r>
              <a:rPr lang="en-US" sz="2200" dirty="0">
                <a:cs typeface="Calibri"/>
              </a:rPr>
              <a:t>l of</a:t>
            </a:r>
            <a:r>
              <a:rPr lang="en-US" sz="2200" spc="-15" dirty="0">
                <a:cs typeface="Calibri"/>
              </a:rPr>
              <a:t> </a:t>
            </a:r>
            <a:r>
              <a:rPr lang="en-US" sz="2200" dirty="0">
                <a:cs typeface="Calibri"/>
              </a:rPr>
              <a:t>Mate</a:t>
            </a:r>
            <a:r>
              <a:rPr lang="en-US" sz="2200" spc="-10" dirty="0">
                <a:cs typeface="Calibri"/>
              </a:rPr>
              <a:t>r</a:t>
            </a:r>
            <a:r>
              <a:rPr lang="en-US" sz="2200" dirty="0">
                <a:cs typeface="Calibri"/>
              </a:rPr>
              <a:t>i</a:t>
            </a:r>
            <a:r>
              <a:rPr lang="en-US" sz="2200" spc="-10" dirty="0">
                <a:cs typeface="Calibri"/>
              </a:rPr>
              <a:t>a</a:t>
            </a:r>
            <a:r>
              <a:rPr lang="en-US" sz="2200" dirty="0">
                <a:cs typeface="Calibri"/>
              </a:rPr>
              <a:t>l</a:t>
            </a:r>
            <a:r>
              <a:rPr lang="en-US" sz="2200" spc="-10" dirty="0">
                <a:cs typeface="Calibri"/>
              </a:rPr>
              <a:t>s</a:t>
            </a:r>
            <a:r>
              <a:rPr lang="en-US" sz="2200" dirty="0">
                <a:cs typeface="Calibri"/>
              </a:rPr>
              <a:t>)</a:t>
            </a:r>
          </a:p>
          <a:p>
            <a:pPr marL="756285" marR="5080" lvl="1" indent="-286385">
              <a:spcBef>
                <a:spcPts val="505"/>
              </a:spcBef>
              <a:tabLst>
                <a:tab pos="756920" algn="l"/>
              </a:tabLst>
            </a:pPr>
            <a:r>
              <a:rPr lang="el-GR" sz="2200" dirty="0" smtClean="0">
                <a:cs typeface="Calibri"/>
              </a:rPr>
              <a:t>Καθορισμός του </a:t>
            </a:r>
            <a:r>
              <a:rPr lang="el-GR" sz="2200" dirty="0" err="1" smtClean="0">
                <a:cs typeface="Calibri"/>
              </a:rPr>
              <a:t>φασεολόγιου</a:t>
            </a:r>
            <a:r>
              <a:rPr lang="el-GR" sz="2200" dirty="0" smtClean="0">
                <a:cs typeface="Calibri"/>
              </a:rPr>
              <a:t> </a:t>
            </a:r>
            <a:r>
              <a:rPr lang="el-GR" sz="2200" dirty="0">
                <a:cs typeface="Calibri"/>
              </a:rPr>
              <a:t>(</a:t>
            </a:r>
            <a:r>
              <a:rPr lang="en-US" sz="2200" dirty="0">
                <a:cs typeface="Calibri"/>
              </a:rPr>
              <a:t>routin</a:t>
            </a:r>
            <a:r>
              <a:rPr lang="en-US" sz="2200" spc="5" dirty="0">
                <a:cs typeface="Calibri"/>
              </a:rPr>
              <a:t>g</a:t>
            </a:r>
            <a:r>
              <a:rPr lang="en-US" sz="2200" dirty="0" smtClean="0">
                <a:cs typeface="Calibri"/>
              </a:rPr>
              <a:t>)</a:t>
            </a:r>
            <a:endParaRPr lang="en-US" sz="2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244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Το παρόν εκπαιδευτικό υλικό έχει αναπτυχθεί στα πλαίσια του εκπαιδευτικού έργου του διδάσκοντα.</a:t>
            </a:r>
            <a:endParaRPr lang="en-US" sz="2400" dirty="0" smtClean="0"/>
          </a:p>
          <a:p>
            <a:r>
              <a:rPr lang="el-GR" sz="2400" dirty="0" smtClean="0"/>
              <a:t>Το έργο «</a:t>
            </a:r>
            <a:r>
              <a:rPr lang="el-GR" sz="2400" b="1" dirty="0" smtClean="0"/>
              <a:t>Ανοικτά Ακαδημαϊκά Μαθήματα στο Οικονομικό Πανεπιστήμιο Αθηνών</a:t>
            </a:r>
            <a:r>
              <a:rPr lang="el-GR" sz="2400" dirty="0" smtClean="0"/>
              <a:t>» έχει χρηματοδοτήσει μόνο τη αναδιαμόρφωση του εκπαιδευτικού υλικού. </a:t>
            </a:r>
          </a:p>
          <a:p>
            <a:r>
              <a:rPr lang="el-GR" sz="24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5" name="Picture 3" descr="Λογότυπο Επιχειρησιακού Προγράμματος Εκπαίδευση και Δια βίου Μάθησ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2312" y="5055064"/>
            <a:ext cx="6480048" cy="1542288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2866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500062" y="2559050"/>
            <a:ext cx="8138159" cy="0"/>
          </a:xfrm>
          <a:custGeom>
            <a:avLst/>
            <a:gdLst/>
            <a:ahLst/>
            <a:cxnLst/>
            <a:rect l="l" t="t" r="r" b="b"/>
            <a:pathLst>
              <a:path w="8138159">
                <a:moveTo>
                  <a:pt x="813758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0062" y="3063875"/>
            <a:ext cx="8138159" cy="0"/>
          </a:xfrm>
          <a:custGeom>
            <a:avLst/>
            <a:gdLst/>
            <a:ahLst/>
            <a:cxnLst/>
            <a:rect l="l" t="t" r="r" b="b"/>
            <a:pathLst>
              <a:path w="8138159">
                <a:moveTo>
                  <a:pt x="813758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0062" y="3567048"/>
            <a:ext cx="8138159" cy="635"/>
          </a:xfrm>
          <a:custGeom>
            <a:avLst/>
            <a:gdLst/>
            <a:ahLst/>
            <a:cxnLst/>
            <a:rect l="l" t="t" r="r" b="b"/>
            <a:pathLst>
              <a:path w="8138159" h="635">
                <a:moveTo>
                  <a:pt x="8137588" y="0"/>
                </a:moveTo>
                <a:lnTo>
                  <a:pt x="0" y="126"/>
                </a:lnTo>
              </a:path>
            </a:pathLst>
          </a:custGeom>
          <a:ln w="127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02638" y="1382775"/>
            <a:ext cx="2283206" cy="2760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0062" y="2198687"/>
            <a:ext cx="576580" cy="360680"/>
          </a:xfrm>
          <a:custGeom>
            <a:avLst/>
            <a:gdLst/>
            <a:ahLst/>
            <a:cxnLst/>
            <a:rect l="l" t="t" r="r" b="b"/>
            <a:pathLst>
              <a:path w="576580" h="360680">
                <a:moveTo>
                  <a:pt x="0" y="360362"/>
                </a:moveTo>
                <a:lnTo>
                  <a:pt x="576262" y="360362"/>
                </a:lnTo>
                <a:lnTo>
                  <a:pt x="576262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solidFill>
            <a:srgbClr val="E8D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0062" y="2198687"/>
            <a:ext cx="576580" cy="360680"/>
          </a:xfrm>
          <a:custGeom>
            <a:avLst/>
            <a:gdLst/>
            <a:ahLst/>
            <a:cxnLst/>
            <a:rect l="l" t="t" r="r" b="b"/>
            <a:pathLst>
              <a:path w="576580" h="360680">
                <a:moveTo>
                  <a:pt x="0" y="360362"/>
                </a:moveTo>
                <a:lnTo>
                  <a:pt x="576262" y="360362"/>
                </a:lnTo>
                <a:lnTo>
                  <a:pt x="576262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0062" y="2703512"/>
            <a:ext cx="576580" cy="360680"/>
          </a:xfrm>
          <a:custGeom>
            <a:avLst/>
            <a:gdLst/>
            <a:ahLst/>
            <a:cxnLst/>
            <a:rect l="l" t="t" r="r" b="b"/>
            <a:pathLst>
              <a:path w="576580" h="360680">
                <a:moveTo>
                  <a:pt x="0" y="360362"/>
                </a:moveTo>
                <a:lnTo>
                  <a:pt x="576262" y="360362"/>
                </a:lnTo>
                <a:lnTo>
                  <a:pt x="576262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solidFill>
            <a:srgbClr val="FFBE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0062" y="2703512"/>
            <a:ext cx="576580" cy="360680"/>
          </a:xfrm>
          <a:custGeom>
            <a:avLst/>
            <a:gdLst/>
            <a:ahLst/>
            <a:cxnLst/>
            <a:rect l="l" t="t" r="r" b="b"/>
            <a:pathLst>
              <a:path w="576580" h="360680">
                <a:moveTo>
                  <a:pt x="0" y="360362"/>
                </a:moveTo>
                <a:lnTo>
                  <a:pt x="576262" y="360362"/>
                </a:lnTo>
                <a:lnTo>
                  <a:pt x="576262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24941" y="2229865"/>
            <a:ext cx="306070" cy="8001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indent="25400" algn="just">
              <a:lnSpc>
                <a:spcPct val="92000"/>
              </a:lnSpc>
              <a:spcBef>
                <a:spcPts val="170"/>
              </a:spcBef>
            </a:pPr>
            <a:r>
              <a:rPr sz="1800" b="1" dirty="0">
                <a:latin typeface="Palatino Linotype"/>
                <a:cs typeface="Palatino Linotype"/>
              </a:rPr>
              <a:t>M M PP</a:t>
            </a:r>
            <a:endParaRPr sz="1800">
              <a:latin typeface="Palatino Linotype"/>
              <a:cs typeface="Palatino Linotyp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430773" y="3279775"/>
            <a:ext cx="76200" cy="863600"/>
          </a:xfrm>
          <a:custGeom>
            <a:avLst/>
            <a:gdLst/>
            <a:ahLst/>
            <a:cxnLst/>
            <a:rect l="l" t="t" r="r" b="b"/>
            <a:pathLst>
              <a:path w="76200" h="863600">
                <a:moveTo>
                  <a:pt x="31874" y="787400"/>
                </a:moveTo>
                <a:lnTo>
                  <a:pt x="0" y="787400"/>
                </a:lnTo>
                <a:lnTo>
                  <a:pt x="38226" y="863600"/>
                </a:lnTo>
                <a:lnTo>
                  <a:pt x="69871" y="800100"/>
                </a:lnTo>
                <a:lnTo>
                  <a:pt x="31876" y="800100"/>
                </a:lnTo>
                <a:lnTo>
                  <a:pt x="31874" y="787400"/>
                </a:lnTo>
                <a:close/>
              </a:path>
              <a:path w="76200" h="863600">
                <a:moveTo>
                  <a:pt x="44450" y="0"/>
                </a:moveTo>
                <a:lnTo>
                  <a:pt x="31750" y="0"/>
                </a:lnTo>
                <a:lnTo>
                  <a:pt x="31876" y="800100"/>
                </a:lnTo>
                <a:lnTo>
                  <a:pt x="44450" y="800100"/>
                </a:lnTo>
                <a:lnTo>
                  <a:pt x="44450" y="0"/>
                </a:lnTo>
                <a:close/>
              </a:path>
              <a:path w="76200" h="863600">
                <a:moveTo>
                  <a:pt x="76200" y="787400"/>
                </a:moveTo>
                <a:lnTo>
                  <a:pt x="44450" y="787400"/>
                </a:lnTo>
                <a:lnTo>
                  <a:pt x="44450" y="800100"/>
                </a:lnTo>
                <a:lnTo>
                  <a:pt x="69871" y="800100"/>
                </a:lnTo>
                <a:lnTo>
                  <a:pt x="76200" y="787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Τίτλος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Βήματα και Ρόλοι</a:t>
            </a:r>
            <a:endParaRPr lang="el-GR" dirty="0"/>
          </a:p>
        </p:txBody>
      </p:sp>
      <p:sp>
        <p:nvSpPr>
          <p:cNvPr id="23" name="Ορθογώνιο 22"/>
          <p:cNvSpPr/>
          <p:nvPr/>
        </p:nvSpPr>
        <p:spPr>
          <a:xfrm>
            <a:off x="1475656" y="4221088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u="heavy" spc="-500" dirty="0">
                <a:cs typeface="Times New Roman"/>
              </a:rPr>
              <a:t> </a:t>
            </a:r>
            <a:r>
              <a:rPr lang="el-GR" sz="2000" u="heavy" dirty="0" smtClean="0">
                <a:cs typeface="Calibri"/>
              </a:rPr>
              <a:t>Ρόλοι στην </a:t>
            </a:r>
            <a:r>
              <a:rPr lang="en-US" sz="2000" u="heavy" dirty="0" smtClean="0">
                <a:cs typeface="Calibri"/>
              </a:rPr>
              <a:t>επ</a:t>
            </a:r>
            <a:r>
              <a:rPr lang="en-US" sz="2000" u="heavy" dirty="0" err="1" smtClean="0">
                <a:cs typeface="Calibri"/>
              </a:rPr>
              <a:t>ιχειρημ</a:t>
            </a:r>
            <a:r>
              <a:rPr lang="en-US" sz="2000" u="heavy" dirty="0" smtClean="0">
                <a:cs typeface="Calibri"/>
              </a:rPr>
              <a:t>ατική </a:t>
            </a:r>
            <a:r>
              <a:rPr lang="en-US" sz="2000" u="heavy" dirty="0">
                <a:cs typeface="Calibri"/>
              </a:rPr>
              <a:t>διαδικασία:</a:t>
            </a:r>
            <a:endParaRPr lang="en-US" sz="2000" dirty="0">
              <a:cs typeface="Calibri"/>
            </a:endParaRPr>
          </a:p>
          <a:p>
            <a:pPr marL="347980" indent="-135890">
              <a:lnSpc>
                <a:spcPct val="100000"/>
              </a:lnSpc>
              <a:spcBef>
                <a:spcPts val="1200"/>
              </a:spcBef>
              <a:buChar char="-"/>
              <a:tabLst>
                <a:tab pos="348615" algn="l"/>
              </a:tabLst>
            </a:pPr>
            <a:r>
              <a:rPr lang="en-US" sz="2000" dirty="0">
                <a:cs typeface="Calibri"/>
              </a:rPr>
              <a:t>Mate</a:t>
            </a:r>
            <a:r>
              <a:rPr lang="en-US" sz="2000" spc="-10" dirty="0">
                <a:cs typeface="Calibri"/>
              </a:rPr>
              <a:t>r</a:t>
            </a:r>
            <a:r>
              <a:rPr lang="en-US" sz="2000" dirty="0">
                <a:cs typeface="Calibri"/>
              </a:rPr>
              <a:t>i</a:t>
            </a:r>
            <a:r>
              <a:rPr lang="en-US" sz="2000" spc="-10" dirty="0">
                <a:cs typeface="Calibri"/>
              </a:rPr>
              <a:t>a</a:t>
            </a:r>
            <a:r>
              <a:rPr lang="en-US" sz="2000" dirty="0">
                <a:cs typeface="Calibri"/>
              </a:rPr>
              <a:t>ls</a:t>
            </a:r>
            <a:r>
              <a:rPr lang="en-US" sz="2000" spc="15" dirty="0">
                <a:cs typeface="Calibri"/>
              </a:rPr>
              <a:t> </a:t>
            </a:r>
            <a:r>
              <a:rPr lang="en-US" sz="2000" spc="-10" dirty="0">
                <a:cs typeface="Calibri"/>
              </a:rPr>
              <a:t>m</a:t>
            </a:r>
            <a:r>
              <a:rPr lang="en-US" sz="2000" dirty="0">
                <a:cs typeface="Calibri"/>
              </a:rPr>
              <a:t>anage</a:t>
            </a:r>
            <a:r>
              <a:rPr lang="en-US" sz="2000" spc="-5" dirty="0">
                <a:cs typeface="Calibri"/>
              </a:rPr>
              <a:t>m</a:t>
            </a:r>
            <a:r>
              <a:rPr lang="en-US" sz="2000" dirty="0">
                <a:cs typeface="Calibri"/>
              </a:rPr>
              <a:t>ent</a:t>
            </a:r>
            <a:r>
              <a:rPr lang="en-US" sz="2000" spc="-15" dirty="0">
                <a:cs typeface="Calibri"/>
              </a:rPr>
              <a:t> </a:t>
            </a:r>
            <a:r>
              <a:rPr lang="en-US" sz="2000" spc="-5" dirty="0">
                <a:cs typeface="Calibri"/>
              </a:rPr>
              <a:t>per</a:t>
            </a:r>
            <a:r>
              <a:rPr lang="en-US" sz="2000" spc="-10" dirty="0">
                <a:cs typeface="Calibri"/>
              </a:rPr>
              <a:t>s</a:t>
            </a:r>
            <a:r>
              <a:rPr lang="en-US" sz="2000" spc="-5" dirty="0">
                <a:cs typeface="Calibri"/>
              </a:rPr>
              <a:t>onnel</a:t>
            </a:r>
            <a:endParaRPr lang="en-US" sz="2000" dirty="0">
              <a:cs typeface="Calibri"/>
            </a:endParaRPr>
          </a:p>
          <a:p>
            <a:pPr marL="347980" indent="-135890">
              <a:lnSpc>
                <a:spcPct val="100000"/>
              </a:lnSpc>
              <a:spcBef>
                <a:spcPts val="1200"/>
              </a:spcBef>
              <a:buChar char="-"/>
              <a:tabLst>
                <a:tab pos="348615" algn="l"/>
              </a:tabLst>
            </a:pPr>
            <a:r>
              <a:rPr lang="en-US" sz="2000" dirty="0">
                <a:cs typeface="Calibri"/>
              </a:rPr>
              <a:t>P</a:t>
            </a:r>
            <a:r>
              <a:rPr lang="en-US" sz="2000" spc="-10" dirty="0">
                <a:cs typeface="Calibri"/>
              </a:rPr>
              <a:t>r</a:t>
            </a:r>
            <a:r>
              <a:rPr lang="en-US" sz="2000" spc="-5" dirty="0">
                <a:cs typeface="Calibri"/>
              </a:rPr>
              <a:t>od</a:t>
            </a:r>
            <a:r>
              <a:rPr lang="en-US" sz="2000" spc="5" dirty="0">
                <a:cs typeface="Calibri"/>
              </a:rPr>
              <a:t>u</a:t>
            </a:r>
            <a:r>
              <a:rPr lang="en-US" sz="2000" dirty="0">
                <a:cs typeface="Calibri"/>
              </a:rPr>
              <a:t>ction</a:t>
            </a:r>
            <a:r>
              <a:rPr lang="en-US" sz="2000" spc="-20" dirty="0">
                <a:cs typeface="Calibri"/>
              </a:rPr>
              <a:t> </a:t>
            </a:r>
            <a:r>
              <a:rPr lang="en-US" sz="2000" spc="-5" dirty="0">
                <a:cs typeface="Calibri"/>
              </a:rPr>
              <a:t>planer</a:t>
            </a:r>
            <a:endParaRPr lang="en-US" sz="2000" dirty="0">
              <a:cs typeface="Calibri"/>
            </a:endParaRPr>
          </a:p>
          <a:p>
            <a:pPr marL="347980" indent="-135890">
              <a:lnSpc>
                <a:spcPct val="100000"/>
              </a:lnSpc>
              <a:spcBef>
                <a:spcPts val="1200"/>
              </a:spcBef>
              <a:buChar char="-"/>
              <a:tabLst>
                <a:tab pos="348615" algn="l"/>
              </a:tabLst>
            </a:pPr>
            <a:r>
              <a:rPr lang="en-US" sz="2000" dirty="0">
                <a:cs typeface="Calibri"/>
              </a:rPr>
              <a:t>P</a:t>
            </a:r>
            <a:r>
              <a:rPr lang="en-US" sz="2000" spc="-10" dirty="0">
                <a:cs typeface="Calibri"/>
              </a:rPr>
              <a:t>r</a:t>
            </a:r>
            <a:r>
              <a:rPr lang="en-US" sz="2000" spc="-5" dirty="0">
                <a:cs typeface="Calibri"/>
              </a:rPr>
              <a:t>od</a:t>
            </a:r>
            <a:r>
              <a:rPr lang="en-US" sz="2000" spc="5" dirty="0">
                <a:cs typeface="Calibri"/>
              </a:rPr>
              <a:t>u</a:t>
            </a:r>
            <a:r>
              <a:rPr lang="en-US" sz="2000" dirty="0">
                <a:cs typeface="Calibri"/>
              </a:rPr>
              <a:t>ction</a:t>
            </a:r>
            <a:r>
              <a:rPr lang="en-US" sz="2000" spc="-20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wo</a:t>
            </a:r>
            <a:r>
              <a:rPr lang="en-US" sz="2000" spc="-10" dirty="0">
                <a:cs typeface="Calibri"/>
              </a:rPr>
              <a:t>r</a:t>
            </a:r>
            <a:r>
              <a:rPr lang="en-US" sz="2000" dirty="0">
                <a:cs typeface="Calibri"/>
              </a:rPr>
              <a:t>ker</a:t>
            </a:r>
          </a:p>
        </p:txBody>
      </p:sp>
    </p:spTree>
    <p:extLst>
      <p:ext uri="{BB962C8B-B14F-4D97-AF65-F5344CB8AC3E}">
        <p14:creationId xmlns:p14="http://schemas.microsoft.com/office/powerpoint/2010/main" val="2481375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0" y="188640"/>
            <a:ext cx="914400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z="4000" spc="-5" dirty="0" smtClean="0"/>
              <a:t>Προσδιορισμός των βασικών στοιχείων των ειδών</a:t>
            </a:r>
            <a:r>
              <a:rPr lang="el-GR" sz="4000" spc="-5" dirty="0"/>
              <a:t> </a:t>
            </a:r>
            <a:r>
              <a:rPr sz="4000" dirty="0" smtClean="0"/>
              <a:t>(</a:t>
            </a:r>
            <a:r>
              <a:rPr sz="4000" spc="-5" dirty="0" smtClean="0"/>
              <a:t>Mate</a:t>
            </a:r>
            <a:r>
              <a:rPr sz="4000" spc="-15" dirty="0" smtClean="0"/>
              <a:t>r</a:t>
            </a:r>
            <a:r>
              <a:rPr sz="4000" dirty="0" smtClean="0"/>
              <a:t>ial</a:t>
            </a:r>
            <a:r>
              <a:rPr sz="4000" spc="-15" dirty="0" smtClean="0"/>
              <a:t> </a:t>
            </a:r>
            <a:r>
              <a:rPr sz="4000" spc="-5" dirty="0"/>
              <a:t>Master</a:t>
            </a:r>
            <a:r>
              <a:rPr sz="4000" dirty="0"/>
              <a:t> </a:t>
            </a:r>
            <a:r>
              <a:rPr sz="4000" spc="-10" dirty="0"/>
              <a:t>Dat</a:t>
            </a:r>
            <a:r>
              <a:rPr sz="4000" dirty="0"/>
              <a:t>a)	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731391" y="6129528"/>
            <a:ext cx="302895" cy="295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225" dirty="0">
                <a:solidFill>
                  <a:srgbClr val="333333"/>
                </a:solidFill>
                <a:latin typeface="Palatino Linotype"/>
                <a:cs typeface="Palatino Linotype"/>
              </a:rPr>
              <a:t>##</a:t>
            </a:r>
            <a:endParaRPr sz="1800">
              <a:latin typeface="Palatino Linotype"/>
              <a:cs typeface="Palatino Linotyp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1880" y="4329165"/>
            <a:ext cx="1955800" cy="182118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2840"/>
              </a:lnSpc>
              <a:spcBef>
                <a:spcPts val="204"/>
              </a:spcBef>
            </a:pPr>
            <a:r>
              <a:rPr sz="1800" b="1" spc="-5" dirty="0">
                <a:solidFill>
                  <a:srgbClr val="333333"/>
                </a:solidFill>
                <a:latin typeface="Calibri"/>
                <a:cs typeface="Calibri"/>
              </a:rPr>
              <a:t>(Fi</a:t>
            </a:r>
            <a:r>
              <a:rPr sz="1800" b="1" dirty="0">
                <a:solidFill>
                  <a:srgbClr val="333333"/>
                </a:solidFill>
                <a:latin typeface="Calibri"/>
                <a:cs typeface="Calibri"/>
              </a:rPr>
              <a:t>n</a:t>
            </a:r>
            <a:r>
              <a:rPr sz="1800" b="1" spc="-5" dirty="0">
                <a:solidFill>
                  <a:srgbClr val="333333"/>
                </a:solidFill>
                <a:latin typeface="Calibri"/>
                <a:cs typeface="Calibri"/>
              </a:rPr>
              <a:t>ish</a:t>
            </a:r>
            <a:r>
              <a:rPr sz="1800" b="1" spc="-20" dirty="0">
                <a:solidFill>
                  <a:srgbClr val="333333"/>
                </a:solidFill>
                <a:latin typeface="Calibri"/>
                <a:cs typeface="Calibri"/>
              </a:rPr>
              <a:t>e</a:t>
            </a:r>
            <a:r>
              <a:rPr sz="1800" b="1" spc="-5" dirty="0">
                <a:solidFill>
                  <a:srgbClr val="333333"/>
                </a:solidFill>
                <a:latin typeface="Calibri"/>
                <a:cs typeface="Calibri"/>
              </a:rPr>
              <a:t>d</a:t>
            </a:r>
            <a:r>
              <a:rPr sz="1800" b="1" spc="-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Calibri"/>
                <a:cs typeface="Calibri"/>
              </a:rPr>
              <a:t>G</a:t>
            </a:r>
            <a:r>
              <a:rPr sz="1800" b="1" dirty="0">
                <a:solidFill>
                  <a:srgbClr val="333333"/>
                </a:solidFill>
                <a:latin typeface="Calibri"/>
                <a:cs typeface="Calibri"/>
              </a:rPr>
              <a:t>o</a:t>
            </a:r>
            <a:r>
              <a:rPr sz="1800" b="1" spc="-5" dirty="0">
                <a:solidFill>
                  <a:srgbClr val="333333"/>
                </a:solidFill>
                <a:latin typeface="Calibri"/>
                <a:cs typeface="Calibri"/>
              </a:rPr>
              <a:t>o</a:t>
            </a:r>
            <a:r>
              <a:rPr sz="1800" b="1" dirty="0">
                <a:solidFill>
                  <a:srgbClr val="333333"/>
                </a:solidFill>
                <a:latin typeface="Calibri"/>
                <a:cs typeface="Calibri"/>
              </a:rPr>
              <a:t>d</a:t>
            </a:r>
            <a:r>
              <a:rPr sz="1800" b="1" spc="-5" dirty="0">
                <a:solidFill>
                  <a:srgbClr val="333333"/>
                </a:solidFill>
                <a:latin typeface="Calibri"/>
                <a:cs typeface="Calibri"/>
              </a:rPr>
              <a:t>) </a:t>
            </a:r>
            <a:r>
              <a:rPr sz="1800" b="1" dirty="0">
                <a:solidFill>
                  <a:srgbClr val="333333"/>
                </a:solidFill>
                <a:latin typeface="Calibri"/>
                <a:cs typeface="Calibri"/>
              </a:rPr>
              <a:t>(Se</a:t>
            </a:r>
            <a:r>
              <a:rPr sz="1800" b="1" spc="-5" dirty="0">
                <a:solidFill>
                  <a:srgbClr val="333333"/>
                </a:solidFill>
                <a:latin typeface="Calibri"/>
                <a:cs typeface="Calibri"/>
              </a:rPr>
              <a:t>mif</a:t>
            </a:r>
            <a:r>
              <a:rPr sz="1800" b="1" dirty="0">
                <a:solidFill>
                  <a:srgbClr val="333333"/>
                </a:solidFill>
                <a:latin typeface="Calibri"/>
                <a:cs typeface="Calibri"/>
              </a:rPr>
              <a:t>ini</a:t>
            </a:r>
            <a:r>
              <a:rPr sz="1800" b="1" spc="-10" dirty="0">
                <a:solidFill>
                  <a:srgbClr val="333333"/>
                </a:solidFill>
                <a:latin typeface="Calibri"/>
                <a:cs typeface="Calibri"/>
              </a:rPr>
              <a:t>s</a:t>
            </a:r>
            <a:r>
              <a:rPr sz="1800" b="1" dirty="0">
                <a:solidFill>
                  <a:srgbClr val="333333"/>
                </a:solidFill>
                <a:latin typeface="Calibri"/>
                <a:cs typeface="Calibri"/>
              </a:rPr>
              <a:t>hed</a:t>
            </a:r>
            <a:r>
              <a:rPr sz="1800" b="1" spc="-5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333333"/>
                </a:solidFill>
                <a:latin typeface="Calibri"/>
                <a:cs typeface="Calibri"/>
              </a:rPr>
              <a:t>G</a:t>
            </a:r>
            <a:r>
              <a:rPr sz="1800" b="1" dirty="0">
                <a:solidFill>
                  <a:srgbClr val="333333"/>
                </a:solidFill>
                <a:latin typeface="Calibri"/>
                <a:cs typeface="Calibri"/>
              </a:rPr>
              <a:t>oo</a:t>
            </a:r>
            <a:r>
              <a:rPr sz="1800" b="1" spc="5" dirty="0">
                <a:solidFill>
                  <a:srgbClr val="333333"/>
                </a:solidFill>
                <a:latin typeface="Calibri"/>
                <a:cs typeface="Calibri"/>
              </a:rPr>
              <a:t>d</a:t>
            </a:r>
            <a:r>
              <a:rPr sz="1800" b="1" spc="-5" dirty="0">
                <a:solidFill>
                  <a:srgbClr val="333333"/>
                </a:solidFill>
                <a:latin typeface="Calibri"/>
                <a:cs typeface="Calibri"/>
              </a:rPr>
              <a:t>)</a:t>
            </a:r>
            <a:r>
              <a:rPr sz="1800" b="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333333"/>
                </a:solidFill>
                <a:latin typeface="Calibri"/>
                <a:cs typeface="Calibri"/>
              </a:rPr>
              <a:t>(S</a:t>
            </a:r>
            <a:r>
              <a:rPr sz="1800" b="1" dirty="0">
                <a:solidFill>
                  <a:srgbClr val="333333"/>
                </a:solidFill>
                <a:latin typeface="Calibri"/>
                <a:cs typeface="Calibri"/>
              </a:rPr>
              <a:t>e</a:t>
            </a:r>
            <a:r>
              <a:rPr sz="1800" b="1" spc="-10" dirty="0">
                <a:solidFill>
                  <a:srgbClr val="333333"/>
                </a:solidFill>
                <a:latin typeface="Calibri"/>
                <a:cs typeface="Calibri"/>
              </a:rPr>
              <a:t>mifini</a:t>
            </a:r>
            <a:r>
              <a:rPr sz="1800" b="1" spc="-5" dirty="0">
                <a:solidFill>
                  <a:srgbClr val="333333"/>
                </a:solidFill>
                <a:latin typeface="Calibri"/>
                <a:cs typeface="Calibri"/>
              </a:rPr>
              <a:t>sh</a:t>
            </a:r>
            <a:r>
              <a:rPr sz="1800" b="1" spc="-10" dirty="0">
                <a:solidFill>
                  <a:srgbClr val="333333"/>
                </a:solidFill>
                <a:latin typeface="Calibri"/>
                <a:cs typeface="Calibri"/>
              </a:rPr>
              <a:t>e</a:t>
            </a:r>
            <a:r>
              <a:rPr sz="1800" b="1" spc="-5" dirty="0">
                <a:solidFill>
                  <a:srgbClr val="333333"/>
                </a:solidFill>
                <a:latin typeface="Calibri"/>
                <a:cs typeface="Calibri"/>
              </a:rPr>
              <a:t>d</a:t>
            </a:r>
            <a:r>
              <a:rPr sz="1800" b="1" spc="-4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Calibri"/>
                <a:cs typeface="Calibri"/>
              </a:rPr>
              <a:t>G</a:t>
            </a:r>
            <a:r>
              <a:rPr sz="1800" b="1" dirty="0">
                <a:solidFill>
                  <a:srgbClr val="333333"/>
                </a:solidFill>
                <a:latin typeface="Calibri"/>
                <a:cs typeface="Calibri"/>
              </a:rPr>
              <a:t>o</a:t>
            </a:r>
            <a:r>
              <a:rPr sz="1800" b="1" spc="-5" dirty="0">
                <a:solidFill>
                  <a:srgbClr val="333333"/>
                </a:solidFill>
                <a:latin typeface="Calibri"/>
                <a:cs typeface="Calibri"/>
              </a:rPr>
              <a:t>o</a:t>
            </a:r>
            <a:r>
              <a:rPr sz="1800" b="1" dirty="0">
                <a:solidFill>
                  <a:srgbClr val="333333"/>
                </a:solidFill>
                <a:latin typeface="Calibri"/>
                <a:cs typeface="Calibri"/>
              </a:rPr>
              <a:t>d</a:t>
            </a:r>
            <a:r>
              <a:rPr sz="1800" b="1" spc="-5" dirty="0">
                <a:solidFill>
                  <a:srgbClr val="333333"/>
                </a:solidFill>
                <a:latin typeface="Calibri"/>
                <a:cs typeface="Calibri"/>
              </a:rPr>
              <a:t>)</a:t>
            </a:r>
            <a:endParaRPr sz="1800">
              <a:latin typeface="Calibri"/>
              <a:cs typeface="Calibri"/>
            </a:endParaRPr>
          </a:p>
          <a:p>
            <a:pPr marL="12700" marR="392430">
              <a:lnSpc>
                <a:spcPts val="2820"/>
              </a:lnSpc>
              <a:spcBef>
                <a:spcPts val="15"/>
              </a:spcBef>
            </a:pPr>
            <a:r>
              <a:rPr sz="1800" b="1" dirty="0">
                <a:solidFill>
                  <a:srgbClr val="333333"/>
                </a:solidFill>
                <a:latin typeface="Palatino Linotype"/>
                <a:cs typeface="Palatino Linotype"/>
              </a:rPr>
              <a:t>(Raw</a:t>
            </a:r>
            <a:r>
              <a:rPr sz="1800" b="1" spc="-5" dirty="0">
                <a:solidFill>
                  <a:srgbClr val="333333"/>
                </a:solidFill>
                <a:latin typeface="Palatino Linotype"/>
                <a:cs typeface="Palatino Linotype"/>
              </a:rPr>
              <a:t> material) </a:t>
            </a:r>
            <a:r>
              <a:rPr sz="1800" b="1" dirty="0">
                <a:solidFill>
                  <a:srgbClr val="333333"/>
                </a:solidFill>
                <a:latin typeface="Palatino Linotype"/>
                <a:cs typeface="Palatino Linotype"/>
              </a:rPr>
              <a:t>(Raw</a:t>
            </a:r>
            <a:r>
              <a:rPr sz="1800" b="1" spc="-5" dirty="0">
                <a:solidFill>
                  <a:srgbClr val="333333"/>
                </a:solidFill>
                <a:latin typeface="Palatino Linotype"/>
                <a:cs typeface="Palatino Linotype"/>
              </a:rPr>
              <a:t> material)</a:t>
            </a:r>
            <a:endParaRPr sz="1800">
              <a:latin typeface="Palatino Linotype"/>
              <a:cs typeface="Palatino Linotyp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4523" y="4415028"/>
            <a:ext cx="2374265" cy="173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333333"/>
                </a:solidFill>
                <a:latin typeface="Palatino Linotype"/>
                <a:cs typeface="Palatino Linotype"/>
              </a:rPr>
              <a:t>UC</a:t>
            </a:r>
            <a:r>
              <a:rPr sz="1800" b="1" spc="-5" dirty="0">
                <a:solidFill>
                  <a:srgbClr val="333333"/>
                </a:solidFill>
                <a:latin typeface="Palatino Linotype"/>
                <a:cs typeface="Palatino Linotype"/>
              </a:rPr>
              <a:t>C</a:t>
            </a:r>
            <a:r>
              <a:rPr sz="1800" b="1" dirty="0">
                <a:solidFill>
                  <a:srgbClr val="333333"/>
                </a:solidFill>
                <a:latin typeface="Palatino Linotype"/>
                <a:cs typeface="Palatino Linotype"/>
              </a:rPr>
              <a:t>-MOTOR</a:t>
            </a:r>
            <a:r>
              <a:rPr sz="1800" b="1" spc="-10" dirty="0">
                <a:solidFill>
                  <a:srgbClr val="333333"/>
                </a:solidFill>
                <a:latin typeface="Palatino Linotype"/>
                <a:cs typeface="Palatino Linotype"/>
              </a:rPr>
              <a:t>C</a:t>
            </a:r>
            <a:r>
              <a:rPr sz="1800" b="1" dirty="0">
                <a:solidFill>
                  <a:srgbClr val="333333"/>
                </a:solidFill>
                <a:latin typeface="Palatino Linotype"/>
                <a:cs typeface="Palatino Linotype"/>
              </a:rPr>
              <a:t>YCL</a:t>
            </a:r>
            <a:r>
              <a:rPr sz="1800" b="1" spc="5" dirty="0">
                <a:solidFill>
                  <a:srgbClr val="333333"/>
                </a:solidFill>
                <a:latin typeface="Palatino Linotype"/>
                <a:cs typeface="Palatino Linotype"/>
              </a:rPr>
              <a:t>E</a:t>
            </a:r>
            <a:r>
              <a:rPr sz="1800" b="1" dirty="0">
                <a:solidFill>
                  <a:srgbClr val="333333"/>
                </a:solidFill>
                <a:latin typeface="Palatino Linotype"/>
                <a:cs typeface="Palatino Linotype"/>
              </a:rPr>
              <a:t>-</a:t>
            </a:r>
            <a:endParaRPr sz="1800">
              <a:latin typeface="Palatino Linotype"/>
              <a:cs typeface="Palatino Linotype"/>
            </a:endParaRPr>
          </a:p>
          <a:p>
            <a:pPr marL="12700" marR="334010">
              <a:lnSpc>
                <a:spcPct val="131200"/>
              </a:lnSpc>
              <a:spcBef>
                <a:spcPts val="5"/>
              </a:spcBef>
            </a:pPr>
            <a:r>
              <a:rPr sz="1800" b="1" spc="-720" dirty="0">
                <a:solidFill>
                  <a:srgbClr val="333333"/>
                </a:solidFill>
                <a:latin typeface="Palatino Linotype"/>
                <a:cs typeface="Palatino Linotype"/>
              </a:rPr>
              <a:t>U</a:t>
            </a:r>
            <a:r>
              <a:rPr sz="2700" b="1" spc="-225" baseline="21604" dirty="0">
                <a:solidFill>
                  <a:srgbClr val="333333"/>
                </a:solidFill>
                <a:latin typeface="Palatino Linotype"/>
                <a:cs typeface="Palatino Linotype"/>
              </a:rPr>
              <a:t>#</a:t>
            </a:r>
            <a:r>
              <a:rPr sz="1800" b="1" spc="-930" dirty="0">
                <a:solidFill>
                  <a:srgbClr val="333333"/>
                </a:solidFill>
                <a:latin typeface="Palatino Linotype"/>
                <a:cs typeface="Palatino Linotype"/>
              </a:rPr>
              <a:t>C</a:t>
            </a:r>
            <a:r>
              <a:rPr sz="2700" b="1" spc="89" baseline="21604" dirty="0">
                <a:solidFill>
                  <a:srgbClr val="333333"/>
                </a:solidFill>
                <a:latin typeface="Palatino Linotype"/>
                <a:cs typeface="Palatino Linotype"/>
              </a:rPr>
              <a:t>#</a:t>
            </a:r>
            <a:r>
              <a:rPr sz="1800" b="1" spc="-10" dirty="0">
                <a:solidFill>
                  <a:srgbClr val="333333"/>
                </a:solidFill>
                <a:latin typeface="Palatino Linotype"/>
                <a:cs typeface="Palatino Linotype"/>
              </a:rPr>
              <a:t>C</a:t>
            </a:r>
            <a:r>
              <a:rPr sz="1800" b="1" dirty="0">
                <a:solidFill>
                  <a:srgbClr val="333333"/>
                </a:solidFill>
                <a:latin typeface="Palatino Linotype"/>
                <a:cs typeface="Palatino Linotype"/>
              </a:rPr>
              <a:t>-</a:t>
            </a:r>
            <a:r>
              <a:rPr sz="1800" b="1" spc="-15" dirty="0">
                <a:solidFill>
                  <a:srgbClr val="333333"/>
                </a:solidFill>
                <a:latin typeface="Palatino Linotype"/>
                <a:cs typeface="Palatino Linotype"/>
              </a:rPr>
              <a:t>F</a:t>
            </a:r>
            <a:r>
              <a:rPr sz="1800" b="1" dirty="0">
                <a:solidFill>
                  <a:srgbClr val="333333"/>
                </a:solidFill>
                <a:latin typeface="Palatino Linotype"/>
                <a:cs typeface="Palatino Linotype"/>
              </a:rPr>
              <a:t>RAM</a:t>
            </a:r>
            <a:r>
              <a:rPr sz="1800" b="1" spc="10" dirty="0">
                <a:solidFill>
                  <a:srgbClr val="333333"/>
                </a:solidFill>
                <a:latin typeface="Palatino Linotype"/>
                <a:cs typeface="Palatino Linotype"/>
              </a:rPr>
              <a:t>E</a:t>
            </a:r>
            <a:r>
              <a:rPr sz="1800" b="1" spc="-5" dirty="0">
                <a:solidFill>
                  <a:srgbClr val="333333"/>
                </a:solidFill>
                <a:latin typeface="Palatino Linotype"/>
                <a:cs typeface="Palatino Linotype"/>
              </a:rPr>
              <a:t>-</a:t>
            </a:r>
            <a:r>
              <a:rPr sz="1800" b="1" spc="220" dirty="0">
                <a:solidFill>
                  <a:srgbClr val="333333"/>
                </a:solidFill>
                <a:latin typeface="Palatino Linotype"/>
                <a:cs typeface="Palatino Linotype"/>
              </a:rPr>
              <a:t>##</a:t>
            </a:r>
            <a:r>
              <a:rPr sz="1800" b="1" spc="110" dirty="0">
                <a:solidFill>
                  <a:srgbClr val="333333"/>
                </a:solidFill>
                <a:latin typeface="Palatino Linotype"/>
                <a:cs typeface="Palatino Linotype"/>
              </a:rPr>
              <a:t> </a:t>
            </a:r>
            <a:r>
              <a:rPr sz="1800" b="1" dirty="0">
                <a:solidFill>
                  <a:srgbClr val="333333"/>
                </a:solidFill>
                <a:latin typeface="Palatino Linotype"/>
                <a:cs typeface="Palatino Linotype"/>
              </a:rPr>
              <a:t>UC</a:t>
            </a:r>
            <a:r>
              <a:rPr sz="1800" b="1" spc="-5" dirty="0">
                <a:solidFill>
                  <a:srgbClr val="333333"/>
                </a:solidFill>
                <a:latin typeface="Palatino Linotype"/>
                <a:cs typeface="Palatino Linotype"/>
              </a:rPr>
              <a:t>C</a:t>
            </a:r>
            <a:r>
              <a:rPr sz="1800" b="1" dirty="0">
                <a:solidFill>
                  <a:srgbClr val="333333"/>
                </a:solidFill>
                <a:latin typeface="Palatino Linotype"/>
                <a:cs typeface="Palatino Linotype"/>
              </a:rPr>
              <a:t>-ENG</a:t>
            </a:r>
            <a:r>
              <a:rPr sz="1800" b="1" spc="-5" dirty="0">
                <a:solidFill>
                  <a:srgbClr val="333333"/>
                </a:solidFill>
                <a:latin typeface="Palatino Linotype"/>
                <a:cs typeface="Palatino Linotype"/>
              </a:rPr>
              <a:t>IN</a:t>
            </a:r>
            <a:r>
              <a:rPr sz="1800" b="1" dirty="0">
                <a:solidFill>
                  <a:srgbClr val="333333"/>
                </a:solidFill>
                <a:latin typeface="Palatino Linotype"/>
                <a:cs typeface="Palatino Linotype"/>
              </a:rPr>
              <a:t>E-</a:t>
            </a:r>
            <a:r>
              <a:rPr sz="1800" b="1" spc="225" dirty="0">
                <a:solidFill>
                  <a:srgbClr val="333333"/>
                </a:solidFill>
                <a:latin typeface="Palatino Linotype"/>
                <a:cs typeface="Palatino Linotype"/>
              </a:rPr>
              <a:t>##</a:t>
            </a:r>
            <a:r>
              <a:rPr sz="1800" b="1" spc="114" dirty="0">
                <a:solidFill>
                  <a:srgbClr val="333333"/>
                </a:solidFill>
                <a:latin typeface="Palatino Linotype"/>
                <a:cs typeface="Palatino Linotype"/>
              </a:rPr>
              <a:t> </a:t>
            </a:r>
            <a:r>
              <a:rPr sz="1800" b="1" dirty="0">
                <a:solidFill>
                  <a:srgbClr val="333333"/>
                </a:solidFill>
                <a:latin typeface="Palatino Linotype"/>
                <a:cs typeface="Palatino Linotype"/>
              </a:rPr>
              <a:t>UC</a:t>
            </a:r>
            <a:r>
              <a:rPr sz="1800" b="1" spc="-5" dirty="0">
                <a:solidFill>
                  <a:srgbClr val="333333"/>
                </a:solidFill>
                <a:latin typeface="Palatino Linotype"/>
                <a:cs typeface="Palatino Linotype"/>
              </a:rPr>
              <a:t>C</a:t>
            </a:r>
            <a:r>
              <a:rPr sz="1800" b="1" dirty="0">
                <a:solidFill>
                  <a:srgbClr val="333333"/>
                </a:solidFill>
                <a:latin typeface="Palatino Linotype"/>
                <a:cs typeface="Palatino Linotype"/>
              </a:rPr>
              <a:t>-</a:t>
            </a:r>
            <a:r>
              <a:rPr sz="1800" b="1" spc="5" dirty="0">
                <a:solidFill>
                  <a:srgbClr val="333333"/>
                </a:solidFill>
                <a:latin typeface="Palatino Linotype"/>
                <a:cs typeface="Palatino Linotype"/>
              </a:rPr>
              <a:t>BLOCK</a:t>
            </a:r>
            <a:r>
              <a:rPr sz="1800" b="1" dirty="0">
                <a:solidFill>
                  <a:srgbClr val="333333"/>
                </a:solidFill>
                <a:latin typeface="Palatino Linotype"/>
                <a:cs typeface="Palatino Linotype"/>
              </a:rPr>
              <a:t>-</a:t>
            </a:r>
            <a:r>
              <a:rPr sz="1800" b="1" spc="225" dirty="0">
                <a:solidFill>
                  <a:srgbClr val="333333"/>
                </a:solidFill>
                <a:latin typeface="Palatino Linotype"/>
                <a:cs typeface="Palatino Linotype"/>
              </a:rPr>
              <a:t>##</a:t>
            </a:r>
            <a:r>
              <a:rPr sz="1800" b="1" spc="114" dirty="0">
                <a:solidFill>
                  <a:srgbClr val="333333"/>
                </a:solidFill>
                <a:latin typeface="Palatino Linotype"/>
                <a:cs typeface="Palatino Linotype"/>
              </a:rPr>
              <a:t> </a:t>
            </a:r>
            <a:r>
              <a:rPr sz="1800" b="1" dirty="0">
                <a:solidFill>
                  <a:srgbClr val="333333"/>
                </a:solidFill>
                <a:latin typeface="Palatino Linotype"/>
                <a:cs typeface="Palatino Linotype"/>
              </a:rPr>
              <a:t>UC</a:t>
            </a:r>
            <a:r>
              <a:rPr sz="1800" b="1" spc="-5" dirty="0">
                <a:solidFill>
                  <a:srgbClr val="333333"/>
                </a:solidFill>
                <a:latin typeface="Palatino Linotype"/>
                <a:cs typeface="Palatino Linotype"/>
              </a:rPr>
              <a:t>C</a:t>
            </a:r>
            <a:r>
              <a:rPr sz="1800" b="1" dirty="0">
                <a:solidFill>
                  <a:srgbClr val="333333"/>
                </a:solidFill>
                <a:latin typeface="Palatino Linotype"/>
                <a:cs typeface="Palatino Linotype"/>
              </a:rPr>
              <a:t>-</a:t>
            </a:r>
            <a:r>
              <a:rPr sz="1800" b="1" spc="-5" dirty="0">
                <a:solidFill>
                  <a:srgbClr val="333333"/>
                </a:solidFill>
                <a:latin typeface="Palatino Linotype"/>
                <a:cs typeface="Palatino Linotype"/>
              </a:rPr>
              <a:t>CAMSH</a:t>
            </a:r>
            <a:r>
              <a:rPr sz="1800" b="1" spc="5" dirty="0">
                <a:solidFill>
                  <a:srgbClr val="333333"/>
                </a:solidFill>
                <a:latin typeface="Palatino Linotype"/>
                <a:cs typeface="Palatino Linotype"/>
              </a:rPr>
              <a:t>A</a:t>
            </a:r>
            <a:r>
              <a:rPr sz="1800" b="1" spc="-10" dirty="0">
                <a:solidFill>
                  <a:srgbClr val="333333"/>
                </a:solidFill>
                <a:latin typeface="Palatino Linotype"/>
                <a:cs typeface="Palatino Linotype"/>
              </a:rPr>
              <a:t>FT</a:t>
            </a:r>
            <a:r>
              <a:rPr sz="1800" b="1" dirty="0">
                <a:solidFill>
                  <a:srgbClr val="333333"/>
                </a:solidFill>
                <a:latin typeface="Palatino Linotype"/>
                <a:cs typeface="Palatino Linotype"/>
              </a:rPr>
              <a:t>-</a:t>
            </a:r>
            <a:endParaRPr sz="1800">
              <a:latin typeface="Palatino Linotype"/>
              <a:cs typeface="Palatino Linotyp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82700" y="4913248"/>
            <a:ext cx="211454" cy="76200"/>
          </a:xfrm>
          <a:custGeom>
            <a:avLst/>
            <a:gdLst/>
            <a:ahLst/>
            <a:cxnLst/>
            <a:rect l="l" t="t" r="r" b="b"/>
            <a:pathLst>
              <a:path w="211455" h="76200">
                <a:moveTo>
                  <a:pt x="134926" y="44566"/>
                </a:moveTo>
                <a:lnTo>
                  <a:pt x="134874" y="76200"/>
                </a:lnTo>
                <a:lnTo>
                  <a:pt x="198437" y="44576"/>
                </a:lnTo>
                <a:lnTo>
                  <a:pt x="134926" y="44566"/>
                </a:lnTo>
                <a:close/>
              </a:path>
              <a:path w="211455" h="76200">
                <a:moveTo>
                  <a:pt x="135000" y="0"/>
                </a:moveTo>
                <a:lnTo>
                  <a:pt x="134926" y="44566"/>
                </a:lnTo>
                <a:lnTo>
                  <a:pt x="147700" y="44576"/>
                </a:lnTo>
                <a:lnTo>
                  <a:pt x="147700" y="31750"/>
                </a:lnTo>
                <a:lnTo>
                  <a:pt x="198290" y="31750"/>
                </a:lnTo>
                <a:lnTo>
                  <a:pt x="135000" y="0"/>
                </a:lnTo>
                <a:close/>
              </a:path>
              <a:path w="211455" h="76200">
                <a:moveTo>
                  <a:pt x="198290" y="31750"/>
                </a:moveTo>
                <a:lnTo>
                  <a:pt x="147700" y="31750"/>
                </a:lnTo>
                <a:lnTo>
                  <a:pt x="147700" y="44576"/>
                </a:lnTo>
                <a:lnTo>
                  <a:pt x="198459" y="44566"/>
                </a:lnTo>
                <a:lnTo>
                  <a:pt x="211200" y="38226"/>
                </a:lnTo>
                <a:lnTo>
                  <a:pt x="198290" y="31750"/>
                </a:lnTo>
                <a:close/>
              </a:path>
              <a:path w="211455" h="76200">
                <a:moveTo>
                  <a:pt x="134948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34926" y="44566"/>
                </a:lnTo>
                <a:lnTo>
                  <a:pt x="134948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82700" y="5270500"/>
            <a:ext cx="211454" cy="76200"/>
          </a:xfrm>
          <a:custGeom>
            <a:avLst/>
            <a:gdLst/>
            <a:ahLst/>
            <a:cxnLst/>
            <a:rect l="l" t="t" r="r" b="b"/>
            <a:pathLst>
              <a:path w="211455" h="76200">
                <a:moveTo>
                  <a:pt x="135000" y="0"/>
                </a:moveTo>
                <a:lnTo>
                  <a:pt x="135000" y="76200"/>
                </a:lnTo>
                <a:lnTo>
                  <a:pt x="198500" y="44450"/>
                </a:lnTo>
                <a:lnTo>
                  <a:pt x="147700" y="44450"/>
                </a:lnTo>
                <a:lnTo>
                  <a:pt x="147700" y="31750"/>
                </a:lnTo>
                <a:lnTo>
                  <a:pt x="198500" y="31750"/>
                </a:lnTo>
                <a:lnTo>
                  <a:pt x="135000" y="0"/>
                </a:lnTo>
                <a:close/>
              </a:path>
              <a:path w="211455" h="76200">
                <a:moveTo>
                  <a:pt x="1350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35000" y="44450"/>
                </a:lnTo>
                <a:lnTo>
                  <a:pt x="135000" y="31750"/>
                </a:lnTo>
                <a:close/>
              </a:path>
              <a:path w="211455" h="76200">
                <a:moveTo>
                  <a:pt x="198500" y="31750"/>
                </a:moveTo>
                <a:lnTo>
                  <a:pt x="147700" y="31750"/>
                </a:lnTo>
                <a:lnTo>
                  <a:pt x="147700" y="44450"/>
                </a:lnTo>
                <a:lnTo>
                  <a:pt x="198500" y="44450"/>
                </a:lnTo>
                <a:lnTo>
                  <a:pt x="211200" y="38100"/>
                </a:lnTo>
                <a:lnTo>
                  <a:pt x="198500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82700" y="5627687"/>
            <a:ext cx="211454" cy="76200"/>
          </a:xfrm>
          <a:custGeom>
            <a:avLst/>
            <a:gdLst/>
            <a:ahLst/>
            <a:cxnLst/>
            <a:rect l="l" t="t" r="r" b="b"/>
            <a:pathLst>
              <a:path w="211455" h="76200">
                <a:moveTo>
                  <a:pt x="135000" y="0"/>
                </a:moveTo>
                <a:lnTo>
                  <a:pt x="134874" y="76200"/>
                </a:lnTo>
                <a:lnTo>
                  <a:pt x="198479" y="44450"/>
                </a:lnTo>
                <a:lnTo>
                  <a:pt x="147700" y="44450"/>
                </a:lnTo>
                <a:lnTo>
                  <a:pt x="147700" y="31750"/>
                </a:lnTo>
                <a:lnTo>
                  <a:pt x="198500" y="31750"/>
                </a:lnTo>
                <a:lnTo>
                  <a:pt x="135000" y="0"/>
                </a:lnTo>
                <a:close/>
              </a:path>
              <a:path w="211455" h="76200">
                <a:moveTo>
                  <a:pt x="134948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34926" y="44450"/>
                </a:lnTo>
                <a:lnTo>
                  <a:pt x="134948" y="31750"/>
                </a:lnTo>
                <a:close/>
              </a:path>
              <a:path w="211455" h="76200">
                <a:moveTo>
                  <a:pt x="198500" y="31750"/>
                </a:moveTo>
                <a:lnTo>
                  <a:pt x="147700" y="31750"/>
                </a:lnTo>
                <a:lnTo>
                  <a:pt x="147700" y="44450"/>
                </a:lnTo>
                <a:lnTo>
                  <a:pt x="198479" y="44450"/>
                </a:lnTo>
                <a:lnTo>
                  <a:pt x="211200" y="38100"/>
                </a:lnTo>
                <a:lnTo>
                  <a:pt x="198500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82700" y="5984875"/>
            <a:ext cx="211454" cy="76200"/>
          </a:xfrm>
          <a:custGeom>
            <a:avLst/>
            <a:gdLst/>
            <a:ahLst/>
            <a:cxnLst/>
            <a:rect l="l" t="t" r="r" b="b"/>
            <a:pathLst>
              <a:path w="211455" h="76200">
                <a:moveTo>
                  <a:pt x="135000" y="0"/>
                </a:moveTo>
                <a:lnTo>
                  <a:pt x="135000" y="76200"/>
                </a:lnTo>
                <a:lnTo>
                  <a:pt x="198500" y="44450"/>
                </a:lnTo>
                <a:lnTo>
                  <a:pt x="147700" y="44450"/>
                </a:lnTo>
                <a:lnTo>
                  <a:pt x="147700" y="31750"/>
                </a:lnTo>
                <a:lnTo>
                  <a:pt x="198500" y="31750"/>
                </a:lnTo>
                <a:lnTo>
                  <a:pt x="135000" y="0"/>
                </a:lnTo>
                <a:close/>
              </a:path>
              <a:path w="211455" h="76200">
                <a:moveTo>
                  <a:pt x="1350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35000" y="44450"/>
                </a:lnTo>
                <a:lnTo>
                  <a:pt x="135000" y="31750"/>
                </a:lnTo>
                <a:close/>
              </a:path>
              <a:path w="211455" h="76200">
                <a:moveTo>
                  <a:pt x="198500" y="31750"/>
                </a:moveTo>
                <a:lnTo>
                  <a:pt x="147700" y="31750"/>
                </a:lnTo>
                <a:lnTo>
                  <a:pt x="147700" y="44450"/>
                </a:lnTo>
                <a:lnTo>
                  <a:pt x="198500" y="44450"/>
                </a:lnTo>
                <a:lnTo>
                  <a:pt x="211200" y="38100"/>
                </a:lnTo>
                <a:lnTo>
                  <a:pt x="198500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82700" y="4484623"/>
            <a:ext cx="212725" cy="76200"/>
          </a:xfrm>
          <a:custGeom>
            <a:avLst/>
            <a:gdLst/>
            <a:ahLst/>
            <a:cxnLst/>
            <a:rect l="l" t="t" r="r" b="b"/>
            <a:pathLst>
              <a:path w="212725" h="76200">
                <a:moveTo>
                  <a:pt x="136525" y="0"/>
                </a:moveTo>
                <a:lnTo>
                  <a:pt x="136525" y="76200"/>
                </a:lnTo>
                <a:lnTo>
                  <a:pt x="200025" y="44450"/>
                </a:lnTo>
                <a:lnTo>
                  <a:pt x="149225" y="44450"/>
                </a:lnTo>
                <a:lnTo>
                  <a:pt x="149225" y="31750"/>
                </a:lnTo>
                <a:lnTo>
                  <a:pt x="200025" y="31750"/>
                </a:lnTo>
                <a:lnTo>
                  <a:pt x="136525" y="0"/>
                </a:lnTo>
                <a:close/>
              </a:path>
              <a:path w="212725" h="76200">
                <a:moveTo>
                  <a:pt x="136525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36525" y="44450"/>
                </a:lnTo>
                <a:lnTo>
                  <a:pt x="136525" y="31750"/>
                </a:lnTo>
                <a:close/>
              </a:path>
              <a:path w="212725" h="76200">
                <a:moveTo>
                  <a:pt x="200025" y="31750"/>
                </a:moveTo>
                <a:lnTo>
                  <a:pt x="149225" y="31750"/>
                </a:lnTo>
                <a:lnTo>
                  <a:pt x="149225" y="44450"/>
                </a:lnTo>
                <a:lnTo>
                  <a:pt x="200025" y="44450"/>
                </a:lnTo>
                <a:lnTo>
                  <a:pt x="212725" y="38100"/>
                </a:lnTo>
                <a:lnTo>
                  <a:pt x="200025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2700" y="2592451"/>
            <a:ext cx="1905" cy="1930400"/>
          </a:xfrm>
          <a:custGeom>
            <a:avLst/>
            <a:gdLst/>
            <a:ahLst/>
            <a:cxnLst/>
            <a:rect l="l" t="t" r="r" b="b"/>
            <a:pathLst>
              <a:path w="1905" h="1930400">
                <a:moveTo>
                  <a:pt x="1650" y="0"/>
                </a:moveTo>
                <a:lnTo>
                  <a:pt x="0" y="1930273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3237" y="2568575"/>
            <a:ext cx="8138159" cy="0"/>
          </a:xfrm>
          <a:custGeom>
            <a:avLst/>
            <a:gdLst/>
            <a:ahLst/>
            <a:cxnLst/>
            <a:rect l="l" t="t" r="r" b="b"/>
            <a:pathLst>
              <a:path w="8138159">
                <a:moveTo>
                  <a:pt x="813758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3237" y="3073400"/>
            <a:ext cx="8138159" cy="0"/>
          </a:xfrm>
          <a:custGeom>
            <a:avLst/>
            <a:gdLst/>
            <a:ahLst/>
            <a:cxnLst/>
            <a:rect l="l" t="t" r="r" b="b"/>
            <a:pathLst>
              <a:path w="8138159">
                <a:moveTo>
                  <a:pt x="813758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3237" y="3576573"/>
            <a:ext cx="8138159" cy="635"/>
          </a:xfrm>
          <a:custGeom>
            <a:avLst/>
            <a:gdLst/>
            <a:ahLst/>
            <a:cxnLst/>
            <a:rect l="l" t="t" r="r" b="b"/>
            <a:pathLst>
              <a:path w="8138159" h="635">
                <a:moveTo>
                  <a:pt x="8137588" y="0"/>
                </a:moveTo>
                <a:lnTo>
                  <a:pt x="0" y="126"/>
                </a:lnTo>
              </a:path>
            </a:pathLst>
          </a:custGeom>
          <a:ln w="127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05813" y="1392300"/>
            <a:ext cx="2283206" cy="19950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3237" y="2208212"/>
            <a:ext cx="576580" cy="360680"/>
          </a:xfrm>
          <a:custGeom>
            <a:avLst/>
            <a:gdLst/>
            <a:ahLst/>
            <a:cxnLst/>
            <a:rect l="l" t="t" r="r" b="b"/>
            <a:pathLst>
              <a:path w="576580" h="360680">
                <a:moveTo>
                  <a:pt x="0" y="360362"/>
                </a:moveTo>
                <a:lnTo>
                  <a:pt x="576262" y="360362"/>
                </a:lnTo>
                <a:lnTo>
                  <a:pt x="576262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solidFill>
            <a:srgbClr val="E8D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3237" y="2208212"/>
            <a:ext cx="576580" cy="360680"/>
          </a:xfrm>
          <a:custGeom>
            <a:avLst/>
            <a:gdLst/>
            <a:ahLst/>
            <a:cxnLst/>
            <a:rect l="l" t="t" r="r" b="b"/>
            <a:pathLst>
              <a:path w="576580" h="360680">
                <a:moveTo>
                  <a:pt x="0" y="360362"/>
                </a:moveTo>
                <a:lnTo>
                  <a:pt x="576262" y="360362"/>
                </a:lnTo>
                <a:lnTo>
                  <a:pt x="576262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3237" y="2713037"/>
            <a:ext cx="576580" cy="360680"/>
          </a:xfrm>
          <a:custGeom>
            <a:avLst/>
            <a:gdLst/>
            <a:ahLst/>
            <a:cxnLst/>
            <a:rect l="l" t="t" r="r" b="b"/>
            <a:pathLst>
              <a:path w="576580" h="360680">
                <a:moveTo>
                  <a:pt x="0" y="360362"/>
                </a:moveTo>
                <a:lnTo>
                  <a:pt x="576262" y="360362"/>
                </a:lnTo>
                <a:lnTo>
                  <a:pt x="576262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3237" y="2713037"/>
            <a:ext cx="576580" cy="360680"/>
          </a:xfrm>
          <a:custGeom>
            <a:avLst/>
            <a:gdLst/>
            <a:ahLst/>
            <a:cxnLst/>
            <a:rect l="l" t="t" r="r" b="b"/>
            <a:pathLst>
              <a:path w="576580" h="360680">
                <a:moveTo>
                  <a:pt x="0" y="360362"/>
                </a:moveTo>
                <a:lnTo>
                  <a:pt x="576262" y="360362"/>
                </a:lnTo>
                <a:lnTo>
                  <a:pt x="576262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28294" y="2239390"/>
            <a:ext cx="306070" cy="8001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indent="25400" algn="just">
              <a:lnSpc>
                <a:spcPct val="92000"/>
              </a:lnSpc>
              <a:spcBef>
                <a:spcPts val="170"/>
              </a:spcBef>
            </a:pPr>
            <a:r>
              <a:rPr sz="1800" b="1" dirty="0">
                <a:latin typeface="Palatino Linotype"/>
                <a:cs typeface="Palatino Linotype"/>
              </a:rPr>
              <a:t>M M PP</a:t>
            </a:r>
            <a:endParaRPr sz="1800">
              <a:latin typeface="Palatino Linotype"/>
              <a:cs typeface="Palatino Linotype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81175" y="4524375"/>
            <a:ext cx="0" cy="438150"/>
          </a:xfrm>
          <a:custGeom>
            <a:avLst/>
            <a:gdLst/>
            <a:ahLst/>
            <a:cxnLst/>
            <a:rect l="l" t="t" r="r" b="b"/>
            <a:pathLst>
              <a:path h="438150">
                <a:moveTo>
                  <a:pt x="0" y="0"/>
                </a:moveTo>
                <a:lnTo>
                  <a:pt x="0" y="43815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81049" y="4948173"/>
            <a:ext cx="635" cy="362585"/>
          </a:xfrm>
          <a:custGeom>
            <a:avLst/>
            <a:gdLst/>
            <a:ahLst/>
            <a:cxnLst/>
            <a:rect l="l" t="t" r="r" b="b"/>
            <a:pathLst>
              <a:path w="634" h="362585">
                <a:moveTo>
                  <a:pt x="126" y="0"/>
                </a:moveTo>
                <a:lnTo>
                  <a:pt x="0" y="362076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81175" y="5305425"/>
            <a:ext cx="0" cy="361950"/>
          </a:xfrm>
          <a:custGeom>
            <a:avLst/>
            <a:gdLst/>
            <a:ahLst/>
            <a:cxnLst/>
            <a:rect l="l" t="t" r="r" b="b"/>
            <a:pathLst>
              <a:path h="361950">
                <a:moveTo>
                  <a:pt x="0" y="0"/>
                </a:moveTo>
                <a:lnTo>
                  <a:pt x="0" y="36195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81049" y="5662612"/>
            <a:ext cx="0" cy="371475"/>
          </a:xfrm>
          <a:custGeom>
            <a:avLst/>
            <a:gdLst/>
            <a:ahLst/>
            <a:cxnLst/>
            <a:rect l="l" t="t" r="r" b="b"/>
            <a:pathLst>
              <a:path h="371475">
                <a:moveTo>
                  <a:pt x="0" y="0"/>
                </a:moveTo>
                <a:lnTo>
                  <a:pt x="0" y="37147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5119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3359022" y="2066417"/>
            <a:ext cx="3480180" cy="46193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06700" y="2066417"/>
            <a:ext cx="1041780" cy="43254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06700" y="1206500"/>
            <a:ext cx="4032504" cy="1729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38321" y="1669160"/>
            <a:ext cx="1947417" cy="8093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38321" y="1669160"/>
            <a:ext cx="1947417" cy="4391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49300" y="4757737"/>
            <a:ext cx="1879600" cy="439223"/>
          </a:xfrm>
          <a:prstGeom prst="rect">
            <a:avLst/>
          </a:prstGeom>
          <a:solidFill>
            <a:srgbClr val="99CCFF"/>
          </a:solidFill>
          <a:ln w="12700">
            <a:solidFill>
              <a:srgbClr val="A3AACE"/>
            </a:solidFill>
          </a:ln>
        </p:spPr>
        <p:txBody>
          <a:bodyPr vert="horz" wrap="square" lIns="0" tIns="160655" rIns="0" bIns="0" rtlCol="0">
            <a:spAutoFit/>
          </a:bodyPr>
          <a:lstStyle/>
          <a:p>
            <a:pPr marL="310515">
              <a:lnSpc>
                <a:spcPct val="100000"/>
              </a:lnSpc>
              <a:spcBef>
                <a:spcPts val="1265"/>
              </a:spcBef>
            </a:pPr>
            <a:r>
              <a:rPr sz="1800" b="1" spc="-55" dirty="0">
                <a:cs typeface="Arial"/>
              </a:rPr>
              <a:t>A</a:t>
            </a:r>
            <a:r>
              <a:rPr sz="1800" b="1" dirty="0">
                <a:cs typeface="Arial"/>
              </a:rPr>
              <a:t>c</a:t>
            </a:r>
            <a:r>
              <a:rPr sz="1800" b="1" spc="-10" dirty="0">
                <a:cs typeface="Arial"/>
              </a:rPr>
              <a:t>c</a:t>
            </a:r>
            <a:r>
              <a:rPr sz="1800" b="1" dirty="0">
                <a:cs typeface="Arial"/>
              </a:rPr>
              <a:t>o</a:t>
            </a:r>
            <a:r>
              <a:rPr sz="1800" b="1" spc="5" dirty="0">
                <a:cs typeface="Arial"/>
              </a:rPr>
              <a:t>u</a:t>
            </a:r>
            <a:r>
              <a:rPr sz="1800" b="1" dirty="0">
                <a:cs typeface="Arial"/>
              </a:rPr>
              <a:t>nt</a:t>
            </a:r>
            <a:r>
              <a:rPr sz="1800" b="1" spc="5" dirty="0">
                <a:cs typeface="Arial"/>
              </a:rPr>
              <a:t>i</a:t>
            </a:r>
            <a:r>
              <a:rPr sz="1800" b="1" dirty="0">
                <a:cs typeface="Arial"/>
              </a:rPr>
              <a:t>ng</a:t>
            </a:r>
            <a:endParaRPr sz="1800"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9300" y="4038600"/>
            <a:ext cx="1879600" cy="441788"/>
          </a:xfrm>
          <a:prstGeom prst="rect">
            <a:avLst/>
          </a:prstGeom>
          <a:solidFill>
            <a:srgbClr val="99CCFF"/>
          </a:solidFill>
          <a:ln w="12700">
            <a:solidFill>
              <a:srgbClr val="A3AACE"/>
            </a:solidFill>
          </a:ln>
        </p:spPr>
        <p:txBody>
          <a:bodyPr vert="horz" wrap="square" lIns="0" tIns="163195" rIns="0" bIns="0" rtlCol="0">
            <a:spAutoFit/>
          </a:bodyPr>
          <a:lstStyle/>
          <a:p>
            <a:pPr marL="287020">
              <a:lnSpc>
                <a:spcPct val="100000"/>
              </a:lnSpc>
              <a:spcBef>
                <a:spcPts val="1285"/>
              </a:spcBef>
            </a:pPr>
            <a:r>
              <a:rPr sz="1800" b="1" dirty="0">
                <a:cs typeface="Arial"/>
              </a:rPr>
              <a:t>Plant</a:t>
            </a:r>
            <a:r>
              <a:rPr sz="1800" b="1" spc="5" dirty="0">
                <a:cs typeface="Arial"/>
              </a:rPr>
              <a:t>/</a:t>
            </a:r>
            <a:r>
              <a:rPr sz="1800" b="1" dirty="0">
                <a:cs typeface="Arial"/>
              </a:rPr>
              <a:t>stock</a:t>
            </a:r>
            <a:endParaRPr sz="1800"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73900" y="3327336"/>
            <a:ext cx="1879600" cy="431528"/>
          </a:xfrm>
          <a:prstGeom prst="rect">
            <a:avLst/>
          </a:prstGeom>
          <a:solidFill>
            <a:srgbClr val="99CCFF"/>
          </a:solidFill>
          <a:ln w="12700">
            <a:solidFill>
              <a:srgbClr val="A3AACE"/>
            </a:solidFill>
          </a:ln>
        </p:spPr>
        <p:txBody>
          <a:bodyPr vert="horz" wrap="square" lIns="0" tIns="153035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1205"/>
              </a:spcBef>
            </a:pPr>
            <a:r>
              <a:rPr sz="1800" b="1" dirty="0">
                <a:cs typeface="Arial"/>
              </a:rPr>
              <a:t>F</a:t>
            </a:r>
            <a:r>
              <a:rPr sz="1800" b="1" spc="5" dirty="0">
                <a:cs typeface="Arial"/>
              </a:rPr>
              <a:t>o</a:t>
            </a:r>
            <a:r>
              <a:rPr sz="1800" b="1" dirty="0">
                <a:cs typeface="Arial"/>
              </a:rPr>
              <a:t>r</a:t>
            </a:r>
            <a:r>
              <a:rPr sz="1800" b="1" spc="-10" dirty="0">
                <a:cs typeface="Arial"/>
              </a:rPr>
              <a:t>e</a:t>
            </a:r>
            <a:r>
              <a:rPr sz="1800" b="1" dirty="0">
                <a:cs typeface="Arial"/>
              </a:rPr>
              <a:t>i</a:t>
            </a:r>
            <a:r>
              <a:rPr sz="1800" b="1" spc="5" dirty="0">
                <a:cs typeface="Arial"/>
              </a:rPr>
              <a:t>g</a:t>
            </a:r>
            <a:r>
              <a:rPr sz="1800" b="1" dirty="0">
                <a:cs typeface="Arial"/>
              </a:rPr>
              <a:t>n t</a:t>
            </a:r>
            <a:r>
              <a:rPr sz="1800" b="1" spc="-10" dirty="0">
                <a:cs typeface="Arial"/>
              </a:rPr>
              <a:t>r</a:t>
            </a:r>
            <a:r>
              <a:rPr sz="1800" b="1" dirty="0">
                <a:cs typeface="Arial"/>
              </a:rPr>
              <a:t>ade</a:t>
            </a:r>
            <a:endParaRPr sz="1800"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73900" y="5443537"/>
            <a:ext cx="1879600" cy="439223"/>
          </a:xfrm>
          <a:prstGeom prst="rect">
            <a:avLst/>
          </a:prstGeom>
          <a:solidFill>
            <a:srgbClr val="99CCFF"/>
          </a:solidFill>
          <a:ln w="12700">
            <a:solidFill>
              <a:srgbClr val="A3AACE"/>
            </a:solidFill>
          </a:ln>
        </p:spPr>
        <p:txBody>
          <a:bodyPr vert="horz" wrap="square" lIns="0" tIns="160655" rIns="0" bIns="0" rtlCol="0">
            <a:spAutoFit/>
          </a:bodyPr>
          <a:lstStyle/>
          <a:p>
            <a:pPr marL="410845">
              <a:lnSpc>
                <a:spcPct val="100000"/>
              </a:lnSpc>
              <a:spcBef>
                <a:spcPts val="1265"/>
              </a:spcBef>
            </a:pPr>
            <a:r>
              <a:rPr sz="1800" b="1" dirty="0">
                <a:cs typeface="Arial"/>
              </a:rPr>
              <a:t>Stor</a:t>
            </a:r>
            <a:r>
              <a:rPr sz="1800" b="1" spc="-15" dirty="0">
                <a:cs typeface="Arial"/>
              </a:rPr>
              <a:t>a</a:t>
            </a:r>
            <a:r>
              <a:rPr sz="1800" b="1" dirty="0">
                <a:cs typeface="Arial"/>
              </a:rPr>
              <a:t>ge</a:t>
            </a:r>
            <a:endParaRPr sz="1800"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73900" y="4025963"/>
            <a:ext cx="1881505" cy="438582"/>
          </a:xfrm>
          <a:prstGeom prst="rect">
            <a:avLst/>
          </a:prstGeom>
          <a:solidFill>
            <a:srgbClr val="99CCFF"/>
          </a:solidFill>
          <a:ln w="12700">
            <a:solidFill>
              <a:srgbClr val="A3AACE"/>
            </a:solidFill>
          </a:ln>
        </p:spPr>
        <p:txBody>
          <a:bodyPr vert="horz" wrap="square" lIns="0" tIns="160020" rIns="0" bIns="0" rtlCol="0">
            <a:spAutoFit/>
          </a:bodyPr>
          <a:lstStyle/>
          <a:p>
            <a:pPr marL="31750">
              <a:lnSpc>
                <a:spcPct val="100000"/>
              </a:lnSpc>
              <a:spcBef>
                <a:spcPts val="1260"/>
              </a:spcBef>
            </a:pPr>
            <a:r>
              <a:rPr sz="1800" b="1" dirty="0">
                <a:cs typeface="Arial"/>
              </a:rPr>
              <a:t>QM</a:t>
            </a:r>
            <a:endParaRPr sz="1800"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49300" y="3340163"/>
            <a:ext cx="1881505" cy="614680"/>
          </a:xfrm>
          <a:custGeom>
            <a:avLst/>
            <a:gdLst/>
            <a:ahLst/>
            <a:cxnLst/>
            <a:rect l="l" t="t" r="r" b="b"/>
            <a:pathLst>
              <a:path w="1881505" h="614679">
                <a:moveTo>
                  <a:pt x="0" y="614362"/>
                </a:moveTo>
                <a:lnTo>
                  <a:pt x="1881251" y="614362"/>
                </a:lnTo>
                <a:lnTo>
                  <a:pt x="1881251" y="0"/>
                </a:lnTo>
                <a:lnTo>
                  <a:pt x="0" y="0"/>
                </a:lnTo>
                <a:lnTo>
                  <a:pt x="0" y="614362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9300" y="3340163"/>
            <a:ext cx="1881505" cy="614680"/>
          </a:xfrm>
          <a:custGeom>
            <a:avLst/>
            <a:gdLst/>
            <a:ahLst/>
            <a:cxnLst/>
            <a:rect l="l" t="t" r="r" b="b"/>
            <a:pathLst>
              <a:path w="1881505" h="614679">
                <a:moveTo>
                  <a:pt x="0" y="614362"/>
                </a:moveTo>
                <a:lnTo>
                  <a:pt x="1881251" y="614362"/>
                </a:lnTo>
                <a:lnTo>
                  <a:pt x="1881251" y="0"/>
                </a:lnTo>
                <a:lnTo>
                  <a:pt x="0" y="0"/>
                </a:lnTo>
                <a:lnTo>
                  <a:pt x="0" y="614362"/>
                </a:lnTo>
                <a:close/>
              </a:path>
            </a:pathLst>
          </a:custGeom>
          <a:ln w="12700">
            <a:solidFill>
              <a:srgbClr val="A3AA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13003" y="3509771"/>
            <a:ext cx="186372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35" dirty="0">
                <a:cs typeface="Arial"/>
              </a:rPr>
              <a:t>W</a:t>
            </a:r>
            <a:r>
              <a:rPr sz="1800" b="1" dirty="0">
                <a:cs typeface="Arial"/>
              </a:rPr>
              <a:t>ork </a:t>
            </a:r>
            <a:r>
              <a:rPr sz="1800" b="1" spc="-10" dirty="0">
                <a:cs typeface="Arial"/>
              </a:rPr>
              <a:t>s</a:t>
            </a:r>
            <a:r>
              <a:rPr sz="1800" b="1" dirty="0">
                <a:cs typeface="Arial"/>
              </a:rPr>
              <a:t>ch</a:t>
            </a:r>
            <a:r>
              <a:rPr sz="1800" b="1" spc="-10" dirty="0">
                <a:cs typeface="Arial"/>
              </a:rPr>
              <a:t>e</a:t>
            </a:r>
            <a:r>
              <a:rPr sz="1800" b="1" dirty="0">
                <a:cs typeface="Arial"/>
              </a:rPr>
              <a:t>d</a:t>
            </a:r>
            <a:r>
              <a:rPr sz="1800" b="1" spc="5" dirty="0">
                <a:cs typeface="Arial"/>
              </a:rPr>
              <a:t>u</a:t>
            </a:r>
            <a:r>
              <a:rPr sz="1800" b="1" dirty="0">
                <a:cs typeface="Arial"/>
              </a:rPr>
              <a:t>l</a:t>
            </a:r>
            <a:r>
              <a:rPr sz="1800" b="1" spc="5" dirty="0">
                <a:cs typeface="Arial"/>
              </a:rPr>
              <a:t>i</a:t>
            </a:r>
            <a:r>
              <a:rPr sz="1800" b="1" dirty="0">
                <a:cs typeface="Arial"/>
              </a:rPr>
              <a:t>ng</a:t>
            </a:r>
            <a:endParaRPr sz="1800" dirty="0"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9300" y="5464175"/>
            <a:ext cx="1881505" cy="419987"/>
          </a:xfrm>
          <a:prstGeom prst="rect">
            <a:avLst/>
          </a:prstGeom>
          <a:solidFill>
            <a:srgbClr val="99CCFF"/>
          </a:solidFill>
          <a:ln w="12700">
            <a:solidFill>
              <a:srgbClr val="A3AACE"/>
            </a:solidFill>
          </a:ln>
        </p:spPr>
        <p:txBody>
          <a:bodyPr vert="horz" wrap="square" lIns="0" tIns="141605" rIns="0" bIns="0" rtlCol="0">
            <a:spAutoFit/>
          </a:bodyPr>
          <a:lstStyle/>
          <a:p>
            <a:pPr marL="404495">
              <a:lnSpc>
                <a:spcPct val="100000"/>
              </a:lnSpc>
              <a:spcBef>
                <a:spcPts val="1115"/>
              </a:spcBef>
            </a:pPr>
            <a:r>
              <a:rPr sz="1800" b="1" dirty="0">
                <a:cs typeface="Arial"/>
              </a:rPr>
              <a:t>Costing</a:t>
            </a:r>
            <a:endParaRPr sz="1800"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059676" y="1917763"/>
            <a:ext cx="1881505" cy="401391"/>
          </a:xfrm>
          <a:prstGeom prst="rect">
            <a:avLst/>
          </a:prstGeom>
          <a:solidFill>
            <a:srgbClr val="99CCFF"/>
          </a:solidFill>
          <a:ln w="12700">
            <a:solidFill>
              <a:srgbClr val="A3AACE"/>
            </a:solidFill>
          </a:ln>
        </p:spPr>
        <p:txBody>
          <a:bodyPr vert="horz" wrap="square" lIns="0" tIns="123189" rIns="0" bIns="0" rtlCol="0">
            <a:spAutoFit/>
          </a:bodyPr>
          <a:lstStyle/>
          <a:p>
            <a:pPr marL="602615">
              <a:lnSpc>
                <a:spcPct val="100000"/>
              </a:lnSpc>
              <a:spcBef>
                <a:spcPts val="969"/>
              </a:spcBef>
            </a:pPr>
            <a:r>
              <a:rPr sz="1800" b="1" dirty="0">
                <a:cs typeface="Arial"/>
              </a:rPr>
              <a:t>S</a:t>
            </a:r>
            <a:r>
              <a:rPr sz="1800" b="1" spc="-10" dirty="0">
                <a:cs typeface="Arial"/>
              </a:rPr>
              <a:t>a</a:t>
            </a:r>
            <a:r>
              <a:rPr sz="1800" b="1" dirty="0">
                <a:cs typeface="Arial"/>
              </a:rPr>
              <a:t>les</a:t>
            </a:r>
            <a:endParaRPr sz="1800"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73900" y="4737163"/>
            <a:ext cx="1882775" cy="437299"/>
          </a:xfrm>
          <a:prstGeom prst="rect">
            <a:avLst/>
          </a:prstGeom>
          <a:solidFill>
            <a:srgbClr val="99CCFF"/>
          </a:solidFill>
          <a:ln w="12700">
            <a:solidFill>
              <a:srgbClr val="A3AACE"/>
            </a:solidFill>
          </a:ln>
        </p:spPr>
        <p:txBody>
          <a:bodyPr vert="horz" wrap="square" lIns="0" tIns="158750" rIns="0" bIns="0" rtlCol="0">
            <a:spAutoFit/>
          </a:bodyPr>
          <a:lstStyle/>
          <a:p>
            <a:pPr marL="118745">
              <a:lnSpc>
                <a:spcPct val="100000"/>
              </a:lnSpc>
              <a:spcBef>
                <a:spcPts val="1250"/>
              </a:spcBef>
            </a:pPr>
            <a:r>
              <a:rPr sz="1800" b="1" dirty="0">
                <a:cs typeface="Arial"/>
              </a:rPr>
              <a:t>Cla</a:t>
            </a:r>
            <a:r>
              <a:rPr sz="1800" b="1" spc="-10" dirty="0">
                <a:cs typeface="Arial"/>
              </a:rPr>
              <a:t>s</a:t>
            </a:r>
            <a:r>
              <a:rPr sz="1800" b="1" dirty="0">
                <a:cs typeface="Arial"/>
              </a:rPr>
              <a:t>sific</a:t>
            </a:r>
            <a:r>
              <a:rPr sz="1800" b="1" spc="-10" dirty="0">
                <a:cs typeface="Arial"/>
              </a:rPr>
              <a:t>a</a:t>
            </a:r>
            <a:r>
              <a:rPr sz="1800" b="1" dirty="0">
                <a:cs typeface="Arial"/>
              </a:rPr>
              <a:t>ti</a:t>
            </a:r>
            <a:r>
              <a:rPr sz="1800" b="1" spc="5" dirty="0">
                <a:cs typeface="Arial"/>
              </a:rPr>
              <a:t>o</a:t>
            </a:r>
            <a:r>
              <a:rPr sz="1800" b="1" dirty="0">
                <a:cs typeface="Arial"/>
              </a:rPr>
              <a:t>n</a:t>
            </a:r>
            <a:endParaRPr sz="1800"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048500" y="2628963"/>
            <a:ext cx="1879600" cy="418704"/>
          </a:xfrm>
          <a:prstGeom prst="rect">
            <a:avLst/>
          </a:prstGeom>
          <a:solidFill>
            <a:srgbClr val="99CCFF"/>
          </a:solidFill>
          <a:ln w="12700">
            <a:solidFill>
              <a:srgbClr val="A3AACE"/>
            </a:solidFill>
          </a:ln>
        </p:spPr>
        <p:txBody>
          <a:bodyPr vert="horz" wrap="square" lIns="0" tIns="140335" rIns="0" bIns="0" rtlCol="0">
            <a:spAutoFit/>
          </a:bodyPr>
          <a:lstStyle/>
          <a:p>
            <a:pPr marL="326390">
              <a:lnSpc>
                <a:spcPct val="100000"/>
              </a:lnSpc>
              <a:spcBef>
                <a:spcPts val="1105"/>
              </a:spcBef>
            </a:pPr>
            <a:r>
              <a:rPr sz="1800" b="1" dirty="0">
                <a:cs typeface="Arial"/>
              </a:rPr>
              <a:t>Pur</a:t>
            </a:r>
            <a:r>
              <a:rPr sz="1800" b="1" spc="-10" dirty="0">
                <a:cs typeface="Arial"/>
              </a:rPr>
              <a:t>c</a:t>
            </a:r>
            <a:r>
              <a:rPr sz="1800" b="1" dirty="0">
                <a:cs typeface="Arial"/>
              </a:rPr>
              <a:t>ha</a:t>
            </a:r>
            <a:r>
              <a:rPr sz="1800" b="1" spc="-10" dirty="0">
                <a:cs typeface="Arial"/>
              </a:rPr>
              <a:t>s</a:t>
            </a:r>
            <a:r>
              <a:rPr sz="1800" b="1" dirty="0">
                <a:cs typeface="Arial"/>
              </a:rPr>
              <a:t>i</a:t>
            </a:r>
            <a:r>
              <a:rPr sz="1800" b="1" spc="5" dirty="0">
                <a:cs typeface="Arial"/>
              </a:rPr>
              <a:t>n</a:t>
            </a:r>
            <a:r>
              <a:rPr sz="1800" b="1" dirty="0">
                <a:cs typeface="Arial"/>
              </a:rPr>
              <a:t>g</a:t>
            </a:r>
            <a:endParaRPr sz="1800"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9300" y="2628963"/>
            <a:ext cx="1879600" cy="438582"/>
          </a:xfrm>
          <a:prstGeom prst="rect">
            <a:avLst/>
          </a:prstGeom>
          <a:solidFill>
            <a:srgbClr val="99CCFF"/>
          </a:solidFill>
          <a:ln w="12700">
            <a:solidFill>
              <a:srgbClr val="A3AACE"/>
            </a:solidFill>
          </a:ln>
        </p:spPr>
        <p:txBody>
          <a:bodyPr vert="horz" wrap="square" lIns="0" tIns="160020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260"/>
              </a:spcBef>
            </a:pPr>
            <a:r>
              <a:rPr sz="1800" b="1" dirty="0">
                <a:cs typeface="Arial"/>
              </a:rPr>
              <a:t>MRP</a:t>
            </a:r>
            <a:endParaRPr sz="1800"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9300" y="1917763"/>
            <a:ext cx="1879600" cy="437940"/>
          </a:xfrm>
          <a:prstGeom prst="rect">
            <a:avLst/>
          </a:prstGeom>
          <a:solidFill>
            <a:srgbClr val="99CCFF"/>
          </a:solidFill>
          <a:ln w="12700">
            <a:solidFill>
              <a:srgbClr val="A3AACE"/>
            </a:solidFill>
          </a:ln>
        </p:spPr>
        <p:txBody>
          <a:bodyPr vert="horz" wrap="square" lIns="0" tIns="159385" rIns="0" bIns="0" rtlCol="0">
            <a:spAutoFit/>
          </a:bodyPr>
          <a:lstStyle/>
          <a:p>
            <a:pPr marL="368300">
              <a:lnSpc>
                <a:spcPct val="100000"/>
              </a:lnSpc>
              <a:spcBef>
                <a:spcPts val="1255"/>
              </a:spcBef>
            </a:pPr>
            <a:r>
              <a:rPr sz="1800" b="1" dirty="0">
                <a:cs typeface="Arial"/>
              </a:rPr>
              <a:t>B</a:t>
            </a:r>
            <a:r>
              <a:rPr sz="1800" b="1" spc="-10" dirty="0">
                <a:cs typeface="Arial"/>
              </a:rPr>
              <a:t>a</a:t>
            </a:r>
            <a:r>
              <a:rPr sz="1800" b="1" dirty="0">
                <a:cs typeface="Arial"/>
              </a:rPr>
              <a:t>sic</a:t>
            </a:r>
            <a:r>
              <a:rPr sz="1800" b="1" spc="5" dirty="0">
                <a:cs typeface="Arial"/>
              </a:rPr>
              <a:t> </a:t>
            </a:r>
            <a:r>
              <a:rPr sz="1800" b="1" dirty="0">
                <a:cs typeface="Arial"/>
              </a:rPr>
              <a:t>data</a:t>
            </a:r>
            <a:endParaRPr sz="1800"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87675" y="3134858"/>
            <a:ext cx="3777982" cy="19759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822575" y="1253616"/>
            <a:ext cx="3050540" cy="998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1440" marR="5080">
              <a:lnSpc>
                <a:spcPct val="120000"/>
              </a:lnSpc>
            </a:pPr>
            <a:r>
              <a:rPr sz="1800" b="1" dirty="0">
                <a:cs typeface="Arial"/>
              </a:rPr>
              <a:t>T</a:t>
            </a:r>
            <a:r>
              <a:rPr sz="1800" b="1" spc="5" dirty="0">
                <a:cs typeface="Arial"/>
              </a:rPr>
              <a:t>h</a:t>
            </a:r>
            <a:r>
              <a:rPr sz="1800" b="1" dirty="0">
                <a:cs typeface="Arial"/>
              </a:rPr>
              <a:t>e</a:t>
            </a:r>
            <a:r>
              <a:rPr sz="1800" b="1" spc="-15" dirty="0">
                <a:cs typeface="Arial"/>
              </a:rPr>
              <a:t> </a:t>
            </a:r>
            <a:r>
              <a:rPr sz="1800" b="1" dirty="0">
                <a:cs typeface="Arial"/>
              </a:rPr>
              <a:t>m</a:t>
            </a:r>
            <a:r>
              <a:rPr sz="1800" b="1" spc="-10" dirty="0">
                <a:cs typeface="Arial"/>
              </a:rPr>
              <a:t>a</a:t>
            </a:r>
            <a:r>
              <a:rPr sz="1800" b="1" dirty="0">
                <a:cs typeface="Arial"/>
              </a:rPr>
              <a:t>te</a:t>
            </a:r>
            <a:r>
              <a:rPr sz="1800" b="1" spc="-10" dirty="0">
                <a:cs typeface="Arial"/>
              </a:rPr>
              <a:t>r</a:t>
            </a:r>
            <a:r>
              <a:rPr sz="1800" b="1" dirty="0">
                <a:cs typeface="Arial"/>
              </a:rPr>
              <a:t>ial</a:t>
            </a:r>
            <a:r>
              <a:rPr sz="1800" b="1" spc="15" dirty="0">
                <a:cs typeface="Arial"/>
              </a:rPr>
              <a:t> </a:t>
            </a:r>
            <a:r>
              <a:rPr sz="1800" b="1" dirty="0">
                <a:cs typeface="Arial"/>
              </a:rPr>
              <a:t>m</a:t>
            </a:r>
            <a:r>
              <a:rPr sz="1800" b="1" spc="-10" dirty="0">
                <a:cs typeface="Arial"/>
              </a:rPr>
              <a:t>a</a:t>
            </a:r>
            <a:r>
              <a:rPr sz="1800" b="1" dirty="0">
                <a:cs typeface="Arial"/>
              </a:rPr>
              <a:t>st</a:t>
            </a:r>
            <a:r>
              <a:rPr sz="1800" b="1" spc="-10" dirty="0">
                <a:cs typeface="Arial"/>
              </a:rPr>
              <a:t>e</a:t>
            </a:r>
            <a:r>
              <a:rPr sz="1800" b="1" dirty="0">
                <a:cs typeface="Arial"/>
              </a:rPr>
              <a:t>r</a:t>
            </a:r>
            <a:r>
              <a:rPr sz="1800" b="1" spc="5" dirty="0">
                <a:cs typeface="Arial"/>
              </a:rPr>
              <a:t> </a:t>
            </a:r>
            <a:r>
              <a:rPr sz="1800" b="1" dirty="0">
                <a:cs typeface="Arial"/>
              </a:rPr>
              <a:t>data is a </a:t>
            </a:r>
            <a:r>
              <a:rPr sz="1800" b="1" spc="-10" dirty="0">
                <a:cs typeface="Arial"/>
              </a:rPr>
              <a:t>c</a:t>
            </a:r>
            <a:r>
              <a:rPr sz="1800" b="1" dirty="0">
                <a:cs typeface="Arial"/>
              </a:rPr>
              <a:t>entr</a:t>
            </a:r>
            <a:r>
              <a:rPr sz="1800" b="1" spc="-10" dirty="0">
                <a:cs typeface="Arial"/>
              </a:rPr>
              <a:t>a</a:t>
            </a:r>
            <a:r>
              <a:rPr sz="1800" b="1" dirty="0">
                <a:cs typeface="Arial"/>
              </a:rPr>
              <a:t>l</a:t>
            </a:r>
            <a:r>
              <a:rPr sz="1800" b="1" spc="5" dirty="0">
                <a:cs typeface="Arial"/>
              </a:rPr>
              <a:t> </a:t>
            </a:r>
            <a:r>
              <a:rPr sz="1800" b="1" dirty="0">
                <a:cs typeface="Arial"/>
              </a:rPr>
              <a:t>data o</a:t>
            </a:r>
            <a:r>
              <a:rPr sz="1800" b="1" spc="5" dirty="0">
                <a:cs typeface="Arial"/>
              </a:rPr>
              <a:t>b</a:t>
            </a:r>
            <a:r>
              <a:rPr sz="1800" b="1" dirty="0">
                <a:cs typeface="Arial"/>
              </a:rPr>
              <a:t>je</a:t>
            </a:r>
            <a:r>
              <a:rPr sz="1800" b="1" spc="-10" dirty="0">
                <a:cs typeface="Arial"/>
              </a:rPr>
              <a:t>c</a:t>
            </a:r>
            <a:r>
              <a:rPr sz="1800" b="1" dirty="0">
                <a:cs typeface="Arial"/>
              </a:rPr>
              <a:t>t </a:t>
            </a:r>
            <a:r>
              <a:rPr sz="1800" b="1" spc="5" dirty="0">
                <a:cs typeface="Arial"/>
              </a:rPr>
              <a:t>i</a:t>
            </a:r>
            <a:r>
              <a:rPr sz="1800" b="1" dirty="0">
                <a:cs typeface="Arial"/>
              </a:rPr>
              <a:t>n the</a:t>
            </a:r>
            <a:endParaRPr sz="1800">
              <a:cs typeface="Arial"/>
            </a:endParaRPr>
          </a:p>
          <a:p>
            <a:pPr marL="155575" indent="-142875">
              <a:lnSpc>
                <a:spcPct val="100000"/>
              </a:lnSpc>
              <a:spcBef>
                <a:spcPts val="430"/>
              </a:spcBef>
              <a:buClr>
                <a:srgbClr val="FFFFFF"/>
              </a:buClr>
              <a:buFont typeface="Arial"/>
              <a:buChar char="•"/>
              <a:tabLst>
                <a:tab pos="156210" algn="l"/>
              </a:tabLst>
            </a:pPr>
            <a:r>
              <a:rPr sz="1800" b="1" dirty="0">
                <a:cs typeface="Arial"/>
              </a:rPr>
              <a:t>ERP</a:t>
            </a:r>
            <a:r>
              <a:rPr sz="1800" b="1" spc="-45" dirty="0">
                <a:cs typeface="Arial"/>
              </a:rPr>
              <a:t> </a:t>
            </a:r>
            <a:r>
              <a:rPr sz="1800" b="1" dirty="0">
                <a:cs typeface="Arial"/>
              </a:rPr>
              <a:t>S</a:t>
            </a:r>
            <a:r>
              <a:rPr sz="1800" b="1" spc="-15" dirty="0">
                <a:cs typeface="Arial"/>
              </a:rPr>
              <a:t>y</a:t>
            </a:r>
            <a:r>
              <a:rPr sz="1800" b="1" dirty="0">
                <a:cs typeface="Arial"/>
              </a:rPr>
              <a:t>st</a:t>
            </a:r>
            <a:r>
              <a:rPr sz="1800" b="1" spc="-10" dirty="0">
                <a:cs typeface="Arial"/>
              </a:rPr>
              <a:t>e</a:t>
            </a:r>
            <a:r>
              <a:rPr sz="1800" b="1" dirty="0">
                <a:cs typeface="Arial"/>
              </a:rPr>
              <a:t>m.</a:t>
            </a:r>
            <a:endParaRPr sz="1800"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22575" y="2625597"/>
            <a:ext cx="3597910" cy="31700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cs typeface="Arial"/>
              </a:rPr>
              <a:t>•</a:t>
            </a:r>
            <a:r>
              <a:rPr sz="1800" b="1" dirty="0">
                <a:cs typeface="Arial"/>
              </a:rPr>
              <a:t>It </a:t>
            </a:r>
            <a:r>
              <a:rPr sz="1800" b="1" spc="-10" dirty="0">
                <a:cs typeface="Arial"/>
              </a:rPr>
              <a:t>r</a:t>
            </a:r>
            <a:r>
              <a:rPr sz="1800" b="1" dirty="0">
                <a:cs typeface="Arial"/>
              </a:rPr>
              <a:t>epr</a:t>
            </a:r>
            <a:r>
              <a:rPr sz="1800" b="1" spc="-10" dirty="0">
                <a:cs typeface="Arial"/>
              </a:rPr>
              <a:t>e</a:t>
            </a:r>
            <a:r>
              <a:rPr sz="1800" b="1" dirty="0">
                <a:cs typeface="Arial"/>
              </a:rPr>
              <a:t>s</a:t>
            </a:r>
            <a:r>
              <a:rPr sz="1800" b="1" spc="-10" dirty="0">
                <a:cs typeface="Arial"/>
              </a:rPr>
              <a:t>e</a:t>
            </a:r>
            <a:r>
              <a:rPr sz="1800" b="1" dirty="0">
                <a:cs typeface="Arial"/>
              </a:rPr>
              <a:t>nts:</a:t>
            </a:r>
            <a:endParaRPr sz="1800">
              <a:cs typeface="Arial"/>
            </a:endParaRPr>
          </a:p>
          <a:p>
            <a:pPr marL="155575" indent="-142875">
              <a:lnSpc>
                <a:spcPct val="100000"/>
              </a:lnSpc>
              <a:spcBef>
                <a:spcPts val="430"/>
              </a:spcBef>
              <a:buClr>
                <a:srgbClr val="FFFFFF"/>
              </a:buClr>
              <a:buFont typeface="Arial"/>
              <a:buChar char="•"/>
              <a:tabLst>
                <a:tab pos="156210" algn="l"/>
              </a:tabLst>
            </a:pPr>
            <a:r>
              <a:rPr sz="1800" b="1" dirty="0">
                <a:cs typeface="Arial"/>
              </a:rPr>
              <a:t>r</a:t>
            </a:r>
            <a:r>
              <a:rPr sz="1800" b="1" spc="-10" dirty="0">
                <a:cs typeface="Arial"/>
              </a:rPr>
              <a:t>a</a:t>
            </a:r>
            <a:r>
              <a:rPr sz="1800" b="1" dirty="0">
                <a:cs typeface="Arial"/>
              </a:rPr>
              <a:t>w</a:t>
            </a:r>
            <a:r>
              <a:rPr sz="1800" b="1" spc="5" dirty="0">
                <a:cs typeface="Arial"/>
              </a:rPr>
              <a:t> </a:t>
            </a:r>
            <a:r>
              <a:rPr sz="1800" b="1" dirty="0">
                <a:cs typeface="Arial"/>
              </a:rPr>
              <a:t>m</a:t>
            </a:r>
            <a:r>
              <a:rPr sz="1800" b="1" spc="-10" dirty="0">
                <a:cs typeface="Arial"/>
              </a:rPr>
              <a:t>a</a:t>
            </a:r>
            <a:r>
              <a:rPr sz="1800" b="1" dirty="0">
                <a:cs typeface="Arial"/>
              </a:rPr>
              <a:t>te</a:t>
            </a:r>
            <a:r>
              <a:rPr sz="1800" b="1" spc="-10" dirty="0">
                <a:cs typeface="Arial"/>
              </a:rPr>
              <a:t>r</a:t>
            </a:r>
            <a:r>
              <a:rPr sz="1800" b="1" dirty="0">
                <a:cs typeface="Arial"/>
              </a:rPr>
              <a:t>ials</a:t>
            </a:r>
            <a:endParaRPr sz="1800">
              <a:cs typeface="Arial"/>
            </a:endParaRPr>
          </a:p>
          <a:p>
            <a:pPr marL="155575" indent="-142875">
              <a:lnSpc>
                <a:spcPct val="100000"/>
              </a:lnSpc>
              <a:spcBef>
                <a:spcPts val="430"/>
              </a:spcBef>
              <a:buClr>
                <a:srgbClr val="FFFFFF"/>
              </a:buClr>
              <a:buFont typeface="Arial"/>
              <a:buChar char="•"/>
              <a:tabLst>
                <a:tab pos="156210" algn="l"/>
              </a:tabLst>
            </a:pPr>
            <a:r>
              <a:rPr sz="1800" b="1" dirty="0">
                <a:cs typeface="Arial"/>
              </a:rPr>
              <a:t>au</a:t>
            </a:r>
            <a:r>
              <a:rPr sz="1800" b="1" spc="-10" dirty="0">
                <a:cs typeface="Arial"/>
              </a:rPr>
              <a:t>x</a:t>
            </a:r>
            <a:r>
              <a:rPr sz="1800" b="1" dirty="0">
                <a:cs typeface="Arial"/>
              </a:rPr>
              <a:t>i</a:t>
            </a:r>
            <a:r>
              <a:rPr sz="1800" b="1" spc="5" dirty="0">
                <a:cs typeface="Arial"/>
              </a:rPr>
              <a:t>l</a:t>
            </a:r>
            <a:r>
              <a:rPr sz="1800" b="1" dirty="0">
                <a:cs typeface="Arial"/>
              </a:rPr>
              <a:t>ia</a:t>
            </a:r>
            <a:r>
              <a:rPr sz="1800" b="1" spc="-10" dirty="0">
                <a:cs typeface="Arial"/>
              </a:rPr>
              <a:t>r</a:t>
            </a:r>
            <a:r>
              <a:rPr sz="1800" b="1" dirty="0">
                <a:cs typeface="Arial"/>
              </a:rPr>
              <a:t>y</a:t>
            </a:r>
            <a:r>
              <a:rPr sz="1800" b="1" spc="-5" dirty="0">
                <a:cs typeface="Arial"/>
              </a:rPr>
              <a:t> </a:t>
            </a:r>
            <a:r>
              <a:rPr sz="1800" b="1" dirty="0">
                <a:cs typeface="Arial"/>
              </a:rPr>
              <a:t>m</a:t>
            </a:r>
            <a:r>
              <a:rPr sz="1800" b="1" spc="-10" dirty="0">
                <a:cs typeface="Arial"/>
              </a:rPr>
              <a:t>a</a:t>
            </a:r>
            <a:r>
              <a:rPr sz="1800" b="1" dirty="0">
                <a:cs typeface="Arial"/>
              </a:rPr>
              <a:t>te</a:t>
            </a:r>
            <a:r>
              <a:rPr sz="1800" b="1" spc="-10" dirty="0">
                <a:cs typeface="Arial"/>
              </a:rPr>
              <a:t>r</a:t>
            </a:r>
            <a:r>
              <a:rPr sz="1800" b="1" dirty="0">
                <a:cs typeface="Arial"/>
              </a:rPr>
              <a:t>ials</a:t>
            </a:r>
            <a:endParaRPr sz="1800">
              <a:cs typeface="Arial"/>
            </a:endParaRPr>
          </a:p>
          <a:p>
            <a:pPr marL="155575" indent="-142875">
              <a:lnSpc>
                <a:spcPct val="100000"/>
              </a:lnSpc>
              <a:spcBef>
                <a:spcPts val="434"/>
              </a:spcBef>
              <a:buClr>
                <a:srgbClr val="FFFFFF"/>
              </a:buClr>
              <a:buFont typeface="Arial"/>
              <a:buChar char="•"/>
              <a:tabLst>
                <a:tab pos="156210" algn="l"/>
              </a:tabLst>
            </a:pPr>
            <a:r>
              <a:rPr sz="1800" b="1" dirty="0">
                <a:cs typeface="Arial"/>
              </a:rPr>
              <a:t>fuels</a:t>
            </a:r>
            <a:endParaRPr sz="1800">
              <a:cs typeface="Arial"/>
            </a:endParaRPr>
          </a:p>
          <a:p>
            <a:pPr marL="155575" indent="-142875">
              <a:lnSpc>
                <a:spcPct val="100000"/>
              </a:lnSpc>
              <a:spcBef>
                <a:spcPts val="430"/>
              </a:spcBef>
              <a:buClr>
                <a:srgbClr val="FFFFFF"/>
              </a:buClr>
              <a:buFont typeface="Arial"/>
              <a:buChar char="•"/>
              <a:tabLst>
                <a:tab pos="156210" algn="l"/>
              </a:tabLst>
            </a:pPr>
            <a:r>
              <a:rPr sz="1800" b="1" spc="-5" dirty="0">
                <a:cs typeface="Arial"/>
              </a:rPr>
              <a:t>sem</a:t>
            </a:r>
            <a:r>
              <a:rPr sz="1800" b="1" dirty="0">
                <a:cs typeface="Arial"/>
              </a:rPr>
              <a:t>i-m</a:t>
            </a:r>
            <a:r>
              <a:rPr sz="1800" b="1" spc="-10" dirty="0">
                <a:cs typeface="Arial"/>
              </a:rPr>
              <a:t>a</a:t>
            </a:r>
            <a:r>
              <a:rPr sz="1800" b="1" dirty="0">
                <a:cs typeface="Arial"/>
              </a:rPr>
              <a:t>n</a:t>
            </a:r>
            <a:r>
              <a:rPr sz="1800" b="1" spc="5" dirty="0">
                <a:cs typeface="Arial"/>
              </a:rPr>
              <a:t>u</a:t>
            </a:r>
            <a:r>
              <a:rPr sz="1800" b="1" dirty="0">
                <a:cs typeface="Arial"/>
              </a:rPr>
              <a:t>fa</a:t>
            </a:r>
            <a:r>
              <a:rPr sz="1800" b="1" spc="-10" dirty="0">
                <a:cs typeface="Arial"/>
              </a:rPr>
              <a:t>c</a:t>
            </a:r>
            <a:r>
              <a:rPr sz="1800" b="1" dirty="0">
                <a:cs typeface="Arial"/>
              </a:rPr>
              <a:t>tures</a:t>
            </a:r>
            <a:endParaRPr sz="1800">
              <a:cs typeface="Arial"/>
            </a:endParaRPr>
          </a:p>
          <a:p>
            <a:pPr marL="155575" indent="-142875">
              <a:lnSpc>
                <a:spcPct val="100000"/>
              </a:lnSpc>
              <a:spcBef>
                <a:spcPts val="430"/>
              </a:spcBef>
              <a:buClr>
                <a:srgbClr val="FFFFFF"/>
              </a:buClr>
              <a:buFont typeface="Arial"/>
              <a:buChar char="•"/>
              <a:tabLst>
                <a:tab pos="156210" algn="l"/>
              </a:tabLst>
            </a:pPr>
            <a:r>
              <a:rPr sz="1800" b="1" dirty="0">
                <a:cs typeface="Arial"/>
              </a:rPr>
              <a:t>pro</a:t>
            </a:r>
            <a:r>
              <a:rPr sz="1800" b="1" spc="5" dirty="0">
                <a:cs typeface="Arial"/>
              </a:rPr>
              <a:t>d</a:t>
            </a:r>
            <a:r>
              <a:rPr sz="1800" b="1" dirty="0">
                <a:cs typeface="Arial"/>
              </a:rPr>
              <a:t>ucts</a:t>
            </a:r>
            <a:endParaRPr sz="1800">
              <a:cs typeface="Arial"/>
            </a:endParaRPr>
          </a:p>
          <a:p>
            <a:pPr marL="155575" indent="-142875">
              <a:lnSpc>
                <a:spcPct val="100000"/>
              </a:lnSpc>
              <a:spcBef>
                <a:spcPts val="430"/>
              </a:spcBef>
              <a:buClr>
                <a:srgbClr val="FFFFFF"/>
              </a:buClr>
              <a:buFont typeface="Arial"/>
              <a:buChar char="•"/>
              <a:tabLst>
                <a:tab pos="156210" algn="l"/>
              </a:tabLst>
            </a:pPr>
            <a:r>
              <a:rPr sz="1800" b="1" dirty="0">
                <a:cs typeface="Arial"/>
              </a:rPr>
              <a:t>pro</a:t>
            </a:r>
            <a:r>
              <a:rPr sz="1800" b="1" spc="5" dirty="0">
                <a:cs typeface="Arial"/>
              </a:rPr>
              <a:t>d</a:t>
            </a:r>
            <a:r>
              <a:rPr sz="1800" b="1" dirty="0">
                <a:cs typeface="Arial"/>
              </a:rPr>
              <a:t>ucti</a:t>
            </a:r>
            <a:r>
              <a:rPr sz="1800" b="1" spc="5" dirty="0">
                <a:cs typeface="Arial"/>
              </a:rPr>
              <a:t>o</a:t>
            </a:r>
            <a:r>
              <a:rPr sz="1800" b="1" dirty="0">
                <a:cs typeface="Arial"/>
              </a:rPr>
              <a:t>n</a:t>
            </a:r>
            <a:r>
              <a:rPr sz="1800" b="1" spc="-20" dirty="0">
                <a:cs typeface="Arial"/>
              </a:rPr>
              <a:t> </a:t>
            </a:r>
            <a:r>
              <a:rPr sz="1800" b="1" dirty="0">
                <a:cs typeface="Arial"/>
              </a:rPr>
              <a:t>r</a:t>
            </a:r>
            <a:r>
              <a:rPr sz="1800" b="1" spc="-10" dirty="0">
                <a:cs typeface="Arial"/>
              </a:rPr>
              <a:t>e</a:t>
            </a:r>
            <a:r>
              <a:rPr sz="1800" b="1" dirty="0">
                <a:cs typeface="Arial"/>
              </a:rPr>
              <a:t>sour</a:t>
            </a:r>
            <a:r>
              <a:rPr sz="1800" b="1" spc="-10" dirty="0">
                <a:cs typeface="Arial"/>
              </a:rPr>
              <a:t>c</a:t>
            </a:r>
            <a:r>
              <a:rPr sz="1800" b="1" dirty="0">
                <a:cs typeface="Arial"/>
              </a:rPr>
              <a:t>es</a:t>
            </a:r>
            <a:r>
              <a:rPr sz="1800" b="1" spc="5" dirty="0">
                <a:cs typeface="Arial"/>
              </a:rPr>
              <a:t> </a:t>
            </a:r>
            <a:r>
              <a:rPr sz="1800" b="1" dirty="0">
                <a:cs typeface="Arial"/>
              </a:rPr>
              <a:t>and too</a:t>
            </a:r>
            <a:r>
              <a:rPr sz="1800" b="1" spc="5" dirty="0">
                <a:cs typeface="Arial"/>
              </a:rPr>
              <a:t>l</a:t>
            </a:r>
            <a:r>
              <a:rPr sz="1800" b="1" dirty="0">
                <a:cs typeface="Arial"/>
              </a:rPr>
              <a:t>s</a:t>
            </a:r>
            <a:endParaRPr sz="1800">
              <a:cs typeface="Arial"/>
            </a:endParaRPr>
          </a:p>
          <a:p>
            <a:pPr marL="1408430" marR="768350" indent="-193675">
              <a:lnSpc>
                <a:spcPts val="3460"/>
              </a:lnSpc>
              <a:spcBef>
                <a:spcPts val="165"/>
              </a:spcBef>
            </a:pPr>
            <a:r>
              <a:rPr sz="2400" b="1" dirty="0">
                <a:solidFill>
                  <a:srgbClr val="FFFFFF"/>
                </a:solidFill>
                <a:cs typeface="Arial"/>
              </a:rPr>
              <a:t>Motorc</a:t>
            </a:r>
            <a:r>
              <a:rPr sz="2400" b="1" spc="-30" dirty="0">
                <a:solidFill>
                  <a:srgbClr val="FFFFFF"/>
                </a:solidFill>
                <a:cs typeface="Arial"/>
              </a:rPr>
              <a:t>y</a:t>
            </a:r>
            <a:r>
              <a:rPr sz="2400" b="1" dirty="0">
                <a:solidFill>
                  <a:srgbClr val="FFFFFF"/>
                </a:solidFill>
                <a:cs typeface="Arial"/>
              </a:rPr>
              <a:t>cle </a:t>
            </a:r>
            <a:r>
              <a:rPr sz="2400" b="1" spc="-5" dirty="0">
                <a:solidFill>
                  <a:srgbClr val="FFFFFF"/>
                </a:solidFill>
                <a:cs typeface="Arial"/>
              </a:rPr>
              <a:t>HD</a:t>
            </a:r>
            <a:r>
              <a:rPr sz="2400" b="1" dirty="0">
                <a:solidFill>
                  <a:srgbClr val="FFFFFF"/>
                </a:solidFill>
                <a:cs typeface="Arial"/>
              </a:rPr>
              <a:t>-</a:t>
            </a:r>
            <a:r>
              <a:rPr sz="2400" b="1" spc="-5" dirty="0">
                <a:solidFill>
                  <a:srgbClr val="FFFFFF"/>
                </a:solidFill>
                <a:cs typeface="Arial"/>
              </a:rPr>
              <a:t>1300</a:t>
            </a:r>
            <a:endParaRPr sz="2400">
              <a:cs typeface="Arial"/>
            </a:endParaRPr>
          </a:p>
        </p:txBody>
      </p:sp>
      <p:sp>
        <p:nvSpPr>
          <p:cNvPr id="31" name="Τίτλος 30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dirty="0"/>
              <a:t>Mate</a:t>
            </a:r>
            <a:r>
              <a:rPr lang="en-US" spc="10" dirty="0"/>
              <a:t>r</a:t>
            </a:r>
            <a:r>
              <a:rPr lang="en-US" dirty="0"/>
              <a:t>ial</a:t>
            </a:r>
            <a:r>
              <a:rPr lang="en-US" spc="-5" dirty="0"/>
              <a:t> </a:t>
            </a:r>
            <a:r>
              <a:rPr lang="en-US" dirty="0"/>
              <a:t>master</a:t>
            </a:r>
            <a:r>
              <a:rPr lang="en-US" spc="-5" dirty="0"/>
              <a:t> dat</a:t>
            </a:r>
            <a:r>
              <a:rPr lang="en-US" dirty="0"/>
              <a:t>a</a:t>
            </a:r>
            <a:r>
              <a:rPr lang="en-US" spc="-15" dirty="0"/>
              <a:t> </a:t>
            </a:r>
            <a:r>
              <a:rPr lang="en-US" dirty="0">
                <a:cs typeface="Calibri"/>
              </a:rPr>
              <a:t>–</a:t>
            </a:r>
            <a:r>
              <a:rPr lang="en-US" spc="5" dirty="0">
                <a:cs typeface="Calibri"/>
              </a:rPr>
              <a:t> </a:t>
            </a:r>
            <a:r>
              <a:rPr lang="en-US" spc="-5" dirty="0"/>
              <a:t>View</a:t>
            </a:r>
            <a:r>
              <a:rPr lang="en-US" dirty="0"/>
              <a:t>s</a:t>
            </a:r>
            <a:r>
              <a:rPr lang="en-US" spc="5" dirty="0"/>
              <a:t> </a:t>
            </a:r>
            <a:r>
              <a:rPr lang="el-GR" dirty="0">
                <a:cs typeface="Calibri"/>
              </a:rPr>
              <a:t>Ι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03060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738832" y="1290637"/>
            <a:ext cx="7721600" cy="4972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Material</a:t>
            </a:r>
            <a:r>
              <a:rPr lang="en-US" spc="-25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master</a:t>
            </a:r>
            <a:r>
              <a:rPr lang="en-US" spc="-15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data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–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Views</a:t>
            </a:r>
            <a:r>
              <a:rPr lang="en-US" spc="-2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II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38605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500062" y="2567051"/>
            <a:ext cx="8138159" cy="0"/>
          </a:xfrm>
          <a:custGeom>
            <a:avLst/>
            <a:gdLst/>
            <a:ahLst/>
            <a:cxnLst/>
            <a:rect l="l" t="t" r="r" b="b"/>
            <a:pathLst>
              <a:path w="8138159">
                <a:moveTo>
                  <a:pt x="813758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0062" y="3071876"/>
            <a:ext cx="8138159" cy="0"/>
          </a:xfrm>
          <a:custGeom>
            <a:avLst/>
            <a:gdLst/>
            <a:ahLst/>
            <a:cxnLst/>
            <a:rect l="l" t="t" r="r" b="b"/>
            <a:pathLst>
              <a:path w="8138159">
                <a:moveTo>
                  <a:pt x="813758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0062" y="3575050"/>
            <a:ext cx="8138159" cy="0"/>
          </a:xfrm>
          <a:custGeom>
            <a:avLst/>
            <a:gdLst/>
            <a:ahLst/>
            <a:cxnLst/>
            <a:rect l="l" t="t" r="r" b="b"/>
            <a:pathLst>
              <a:path w="8138159">
                <a:moveTo>
                  <a:pt x="813758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02638" y="1390777"/>
            <a:ext cx="2283206" cy="19950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0062" y="2206688"/>
            <a:ext cx="576580" cy="360680"/>
          </a:xfrm>
          <a:custGeom>
            <a:avLst/>
            <a:gdLst/>
            <a:ahLst/>
            <a:cxnLst/>
            <a:rect l="l" t="t" r="r" b="b"/>
            <a:pathLst>
              <a:path w="576580" h="360680">
                <a:moveTo>
                  <a:pt x="0" y="360362"/>
                </a:moveTo>
                <a:lnTo>
                  <a:pt x="576262" y="360362"/>
                </a:lnTo>
                <a:lnTo>
                  <a:pt x="576262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0062" y="2206688"/>
            <a:ext cx="576580" cy="360680"/>
          </a:xfrm>
          <a:custGeom>
            <a:avLst/>
            <a:gdLst/>
            <a:ahLst/>
            <a:cxnLst/>
            <a:rect l="l" t="t" r="r" b="b"/>
            <a:pathLst>
              <a:path w="576580" h="360680">
                <a:moveTo>
                  <a:pt x="0" y="360362"/>
                </a:moveTo>
                <a:lnTo>
                  <a:pt x="576262" y="360362"/>
                </a:lnTo>
                <a:lnTo>
                  <a:pt x="576262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0062" y="2711513"/>
            <a:ext cx="576580" cy="360680"/>
          </a:xfrm>
          <a:custGeom>
            <a:avLst/>
            <a:gdLst/>
            <a:ahLst/>
            <a:cxnLst/>
            <a:rect l="l" t="t" r="r" b="b"/>
            <a:pathLst>
              <a:path w="576580" h="360680">
                <a:moveTo>
                  <a:pt x="0" y="360362"/>
                </a:moveTo>
                <a:lnTo>
                  <a:pt x="576262" y="360362"/>
                </a:lnTo>
                <a:lnTo>
                  <a:pt x="576262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solidFill>
            <a:srgbClr val="FFBE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0062" y="2711513"/>
            <a:ext cx="576580" cy="360680"/>
          </a:xfrm>
          <a:custGeom>
            <a:avLst/>
            <a:gdLst/>
            <a:ahLst/>
            <a:cxnLst/>
            <a:rect l="l" t="t" r="r" b="b"/>
            <a:pathLst>
              <a:path w="576580" h="360680">
                <a:moveTo>
                  <a:pt x="0" y="360362"/>
                </a:moveTo>
                <a:lnTo>
                  <a:pt x="576262" y="360362"/>
                </a:lnTo>
                <a:lnTo>
                  <a:pt x="576262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24941" y="2237866"/>
            <a:ext cx="306070" cy="8001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indent="25400" algn="just">
              <a:lnSpc>
                <a:spcPct val="92000"/>
              </a:lnSpc>
              <a:spcBef>
                <a:spcPts val="170"/>
              </a:spcBef>
            </a:pPr>
            <a:r>
              <a:rPr sz="1800" b="1" dirty="0">
                <a:latin typeface="Palatino Linotype"/>
                <a:cs typeface="Palatino Linotype"/>
              </a:rPr>
              <a:t>M M PP</a:t>
            </a:r>
            <a:endParaRPr sz="1800">
              <a:latin typeface="Palatino Linotype"/>
              <a:cs typeface="Palatino Linotyp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87475" y="4090987"/>
            <a:ext cx="3676650" cy="1876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Τίτλος 1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dirty="0" smtClean="0"/>
              <a:t>Καθορισμός της σύνθεσης και των τεχνικών προδιαγραφών των προϊόντων (</a:t>
            </a:r>
            <a:r>
              <a:rPr lang="en-US" sz="3200" dirty="0" smtClean="0"/>
              <a:t>Bill of Materials</a:t>
            </a:r>
            <a:r>
              <a:rPr lang="el-GR" sz="3200" dirty="0" smtClean="0"/>
              <a:t>)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2849040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3021076" y="1608074"/>
            <a:ext cx="3347720" cy="1888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094344" y="4933442"/>
            <a:ext cx="734060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Brake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34692" y="5443283"/>
            <a:ext cx="971594" cy="632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83480" y="5516227"/>
            <a:ext cx="675222" cy="6226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46222" y="5540628"/>
            <a:ext cx="1019175" cy="4898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7907" y="3311652"/>
            <a:ext cx="2121611" cy="1009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3425" y="5239765"/>
            <a:ext cx="942594" cy="8749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06792" y="5516227"/>
            <a:ext cx="697857" cy="6226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10630" y="3096895"/>
            <a:ext cx="2856484" cy="17980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07756" y="5380482"/>
            <a:ext cx="419989" cy="7304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662934" y="1638046"/>
            <a:ext cx="163322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Motorc</a:t>
            </a:r>
            <a:r>
              <a:rPr sz="2400" b="1" spc="-30" dirty="0">
                <a:latin typeface="Arial"/>
                <a:cs typeface="Arial"/>
              </a:rPr>
              <a:t>y</a:t>
            </a:r>
            <a:r>
              <a:rPr sz="2400" b="1" dirty="0">
                <a:latin typeface="Arial"/>
                <a:cs typeface="Arial"/>
              </a:rPr>
              <a:t>cle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20597" y="2910713"/>
            <a:ext cx="189039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5" dirty="0">
                <a:latin typeface="Arial"/>
                <a:cs typeface="Arial"/>
              </a:rPr>
              <a:t>D</a:t>
            </a:r>
            <a:r>
              <a:rPr sz="2000" b="1" dirty="0">
                <a:latin typeface="Arial"/>
                <a:cs typeface="Arial"/>
              </a:rPr>
              <a:t>ri</a:t>
            </a:r>
            <a:r>
              <a:rPr sz="2000" b="1" spc="-30" dirty="0">
                <a:latin typeface="Arial"/>
                <a:cs typeface="Arial"/>
              </a:rPr>
              <a:t>v</a:t>
            </a:r>
            <a:r>
              <a:rPr sz="2000" b="1" dirty="0">
                <a:latin typeface="Arial"/>
                <a:cs typeface="Arial"/>
              </a:rPr>
              <a:t>e assembly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60260" y="2951607"/>
            <a:ext cx="100266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Chassis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130035" y="5242559"/>
            <a:ext cx="1776603" cy="8746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80704" y="2425700"/>
            <a:ext cx="0" cy="448309"/>
          </a:xfrm>
          <a:custGeom>
            <a:avLst/>
            <a:gdLst/>
            <a:ahLst/>
            <a:cxnLst/>
            <a:rect l="l" t="t" r="r" b="b"/>
            <a:pathLst>
              <a:path h="448310">
                <a:moveTo>
                  <a:pt x="0" y="0"/>
                </a:moveTo>
                <a:lnTo>
                  <a:pt x="0" y="448309"/>
                </a:lnTo>
              </a:path>
            </a:pathLst>
          </a:custGeom>
          <a:ln w="35941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62733" y="2417445"/>
            <a:ext cx="18415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7907" y="0"/>
                </a:lnTo>
              </a:path>
            </a:pathLst>
          </a:custGeom>
          <a:ln w="16510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62733" y="2400300"/>
            <a:ext cx="1281430" cy="0"/>
          </a:xfrm>
          <a:custGeom>
            <a:avLst/>
            <a:gdLst/>
            <a:ahLst/>
            <a:cxnLst/>
            <a:rect l="l" t="t" r="r" b="b"/>
            <a:pathLst>
              <a:path w="1281429">
                <a:moveTo>
                  <a:pt x="0" y="0"/>
                </a:moveTo>
                <a:lnTo>
                  <a:pt x="1280921" y="0"/>
                </a:lnTo>
              </a:path>
            </a:pathLst>
          </a:custGeom>
          <a:ln w="17780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98675" y="2416936"/>
            <a:ext cx="1245235" cy="0"/>
          </a:xfrm>
          <a:custGeom>
            <a:avLst/>
            <a:gdLst/>
            <a:ahLst/>
            <a:cxnLst/>
            <a:rect l="l" t="t" r="r" b="b"/>
            <a:pathLst>
              <a:path w="1245235">
                <a:moveTo>
                  <a:pt x="0" y="0"/>
                </a:moveTo>
                <a:lnTo>
                  <a:pt x="1244980" y="0"/>
                </a:lnTo>
              </a:path>
            </a:pathLst>
          </a:custGeom>
          <a:ln w="16764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220839" y="2425700"/>
            <a:ext cx="0" cy="487680"/>
          </a:xfrm>
          <a:custGeom>
            <a:avLst/>
            <a:gdLst/>
            <a:ahLst/>
            <a:cxnLst/>
            <a:rect l="l" t="t" r="r" b="b"/>
            <a:pathLst>
              <a:path h="487680">
                <a:moveTo>
                  <a:pt x="0" y="0"/>
                </a:moveTo>
                <a:lnTo>
                  <a:pt x="0" y="487679"/>
                </a:lnTo>
              </a:path>
            </a:pathLst>
          </a:custGeom>
          <a:ln w="36068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220839" y="2417445"/>
            <a:ext cx="18415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033" y="0"/>
                </a:lnTo>
              </a:path>
            </a:pathLst>
          </a:custGeom>
          <a:ln w="16510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959475" y="2417445"/>
            <a:ext cx="1243330" cy="0"/>
          </a:xfrm>
          <a:custGeom>
            <a:avLst/>
            <a:gdLst/>
            <a:ahLst/>
            <a:cxnLst/>
            <a:rect l="l" t="t" r="r" b="b"/>
            <a:pathLst>
              <a:path w="1243329">
                <a:moveTo>
                  <a:pt x="0" y="0"/>
                </a:moveTo>
                <a:lnTo>
                  <a:pt x="1243329" y="0"/>
                </a:lnTo>
              </a:path>
            </a:pathLst>
          </a:custGeom>
          <a:ln w="16510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959475" y="2400300"/>
            <a:ext cx="1279525" cy="0"/>
          </a:xfrm>
          <a:custGeom>
            <a:avLst/>
            <a:gdLst/>
            <a:ahLst/>
            <a:cxnLst/>
            <a:rect l="l" t="t" r="r" b="b"/>
            <a:pathLst>
              <a:path w="1279525">
                <a:moveTo>
                  <a:pt x="0" y="0"/>
                </a:moveTo>
                <a:lnTo>
                  <a:pt x="1279398" y="0"/>
                </a:lnTo>
              </a:path>
            </a:pathLst>
          </a:custGeom>
          <a:ln w="17780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872744" y="4933442"/>
            <a:ext cx="87312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latin typeface="Arial"/>
                <a:cs typeface="Arial"/>
              </a:rPr>
              <a:t>E</a:t>
            </a:r>
            <a:r>
              <a:rPr sz="2000" b="1" dirty="0">
                <a:latin typeface="Arial"/>
                <a:cs typeface="Arial"/>
              </a:rPr>
              <a:t>ng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ne</a:t>
            </a:r>
            <a:endParaRPr sz="2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38933" y="4943094"/>
            <a:ext cx="60642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Gear</a:t>
            </a:r>
            <a:endParaRPr sz="2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160522" y="4933442"/>
            <a:ext cx="1845945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210"/>
              </a:lnSpc>
            </a:pPr>
            <a:r>
              <a:rPr sz="2000" b="1" spc="-10" dirty="0">
                <a:latin typeface="Arial"/>
                <a:cs typeface="Arial"/>
              </a:rPr>
              <a:t>E</a:t>
            </a:r>
            <a:r>
              <a:rPr sz="2000" b="1" dirty="0">
                <a:latin typeface="Arial"/>
                <a:cs typeface="Arial"/>
              </a:rPr>
              <a:t>xhaust </a:t>
            </a:r>
            <a:r>
              <a:rPr sz="2000" b="1" spc="-2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Fro</a:t>
            </a:r>
            <a:r>
              <a:rPr sz="2000" b="1" spc="-10" dirty="0">
                <a:latin typeface="Arial"/>
                <a:cs typeface="Arial"/>
              </a:rPr>
              <a:t>n</a:t>
            </a:r>
            <a:r>
              <a:rPr sz="2000" b="1" dirty="0">
                <a:latin typeface="Arial"/>
                <a:cs typeface="Arial"/>
              </a:rPr>
              <a:t>t</a:t>
            </a:r>
            <a:endParaRPr sz="2000">
              <a:latin typeface="Arial"/>
              <a:cs typeface="Arial"/>
            </a:endParaRPr>
          </a:p>
          <a:p>
            <a:pPr marL="1122680">
              <a:lnSpc>
                <a:spcPts val="2210"/>
              </a:lnSpc>
            </a:pPr>
            <a:r>
              <a:rPr sz="2000" b="1" spc="20" dirty="0">
                <a:latin typeface="Arial"/>
                <a:cs typeface="Arial"/>
              </a:rPr>
              <a:t>w</a:t>
            </a:r>
            <a:r>
              <a:rPr sz="2000" b="1" dirty="0">
                <a:latin typeface="Arial"/>
                <a:cs typeface="Arial"/>
              </a:rPr>
              <a:t>heel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348985" y="4933442"/>
            <a:ext cx="736600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480">
              <a:lnSpc>
                <a:spcPts val="2210"/>
              </a:lnSpc>
            </a:pPr>
            <a:r>
              <a:rPr sz="2000" b="1" dirty="0">
                <a:latin typeface="Arial"/>
                <a:cs typeface="Arial"/>
              </a:rPr>
              <a:t>Rear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210"/>
              </a:lnSpc>
            </a:pPr>
            <a:r>
              <a:rPr sz="2000" b="1" spc="25" dirty="0">
                <a:latin typeface="Arial"/>
                <a:cs typeface="Arial"/>
              </a:rPr>
              <a:t>w</a:t>
            </a:r>
            <a:r>
              <a:rPr sz="2000" b="1" dirty="0">
                <a:latin typeface="Arial"/>
                <a:cs typeface="Arial"/>
              </a:rPr>
              <a:t>heel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59320" y="4933442"/>
            <a:ext cx="78930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Fra</a:t>
            </a:r>
            <a:r>
              <a:rPr sz="2000" b="1" spc="-5" dirty="0">
                <a:latin typeface="Arial"/>
                <a:cs typeface="Arial"/>
              </a:rPr>
              <a:t>m</a:t>
            </a:r>
            <a:r>
              <a:rPr sz="2000" b="1" dirty="0">
                <a:latin typeface="Arial"/>
                <a:cs typeface="Arial"/>
              </a:rPr>
              <a:t>e</a:t>
            </a:r>
            <a:endParaRPr sz="20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218241" y="4687570"/>
            <a:ext cx="0" cy="207010"/>
          </a:xfrm>
          <a:custGeom>
            <a:avLst/>
            <a:gdLst/>
            <a:ahLst/>
            <a:cxnLst/>
            <a:rect l="l" t="t" r="r" b="b"/>
            <a:pathLst>
              <a:path h="207010">
                <a:moveTo>
                  <a:pt x="0" y="0"/>
                </a:moveTo>
                <a:lnTo>
                  <a:pt x="0" y="207009"/>
                </a:lnTo>
              </a:path>
            </a:pathLst>
          </a:custGeom>
          <a:ln w="36004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00238" y="4679315"/>
            <a:ext cx="18415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008" y="0"/>
                </a:lnTo>
              </a:path>
            </a:pathLst>
          </a:custGeom>
          <a:ln w="16510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00238" y="4662804"/>
            <a:ext cx="1176020" cy="0"/>
          </a:xfrm>
          <a:custGeom>
            <a:avLst/>
            <a:gdLst/>
            <a:ahLst/>
            <a:cxnLst/>
            <a:rect l="l" t="t" r="r" b="b"/>
            <a:pathLst>
              <a:path w="1176020">
                <a:moveTo>
                  <a:pt x="0" y="0"/>
                </a:moveTo>
                <a:lnTo>
                  <a:pt x="1175931" y="0"/>
                </a:lnTo>
              </a:path>
            </a:pathLst>
          </a:custGeom>
          <a:ln w="16509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36243" y="4679315"/>
            <a:ext cx="1176020" cy="0"/>
          </a:xfrm>
          <a:custGeom>
            <a:avLst/>
            <a:gdLst/>
            <a:ahLst/>
            <a:cxnLst/>
            <a:rect l="l" t="t" r="r" b="b"/>
            <a:pathLst>
              <a:path w="1176020">
                <a:moveTo>
                  <a:pt x="0" y="0"/>
                </a:moveTo>
                <a:lnTo>
                  <a:pt x="1175867" y="0"/>
                </a:lnTo>
              </a:path>
            </a:pathLst>
          </a:custGeom>
          <a:ln w="16510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94204" y="4662804"/>
            <a:ext cx="18415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7906" y="0"/>
                </a:lnTo>
              </a:path>
            </a:pathLst>
          </a:custGeom>
          <a:ln w="16509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94140" y="4448809"/>
            <a:ext cx="0" cy="205740"/>
          </a:xfrm>
          <a:custGeom>
            <a:avLst/>
            <a:gdLst/>
            <a:ahLst/>
            <a:cxnLst/>
            <a:rect l="l" t="t" r="r" b="b"/>
            <a:pathLst>
              <a:path h="205739">
                <a:moveTo>
                  <a:pt x="0" y="0"/>
                </a:moveTo>
                <a:lnTo>
                  <a:pt x="0" y="205740"/>
                </a:lnTo>
              </a:path>
            </a:pathLst>
          </a:custGeom>
          <a:ln w="35941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76170" y="4448555"/>
            <a:ext cx="129539" cy="446405"/>
          </a:xfrm>
          <a:custGeom>
            <a:avLst/>
            <a:gdLst/>
            <a:ahLst/>
            <a:cxnLst/>
            <a:rect l="l" t="t" r="r" b="b"/>
            <a:pathLst>
              <a:path w="129539" h="446404">
                <a:moveTo>
                  <a:pt x="129031" y="205740"/>
                </a:moveTo>
                <a:lnTo>
                  <a:pt x="36170" y="205740"/>
                </a:lnTo>
                <a:lnTo>
                  <a:pt x="35941" y="222504"/>
                </a:lnTo>
                <a:lnTo>
                  <a:pt x="110998" y="222504"/>
                </a:lnTo>
                <a:lnTo>
                  <a:pt x="110998" y="239268"/>
                </a:lnTo>
                <a:lnTo>
                  <a:pt x="92963" y="239268"/>
                </a:lnTo>
                <a:lnTo>
                  <a:pt x="92963" y="446405"/>
                </a:lnTo>
                <a:lnTo>
                  <a:pt x="129031" y="446405"/>
                </a:lnTo>
                <a:lnTo>
                  <a:pt x="129031" y="205740"/>
                </a:lnTo>
                <a:close/>
              </a:path>
              <a:path w="129539" h="446404">
                <a:moveTo>
                  <a:pt x="38988" y="0"/>
                </a:moveTo>
                <a:lnTo>
                  <a:pt x="3048" y="0"/>
                </a:lnTo>
                <a:lnTo>
                  <a:pt x="0" y="222504"/>
                </a:lnTo>
                <a:lnTo>
                  <a:pt x="0" y="239268"/>
                </a:lnTo>
                <a:lnTo>
                  <a:pt x="92963" y="239268"/>
                </a:lnTo>
                <a:lnTo>
                  <a:pt x="92963" y="222504"/>
                </a:lnTo>
                <a:lnTo>
                  <a:pt x="18034" y="222504"/>
                </a:lnTo>
                <a:lnTo>
                  <a:pt x="18034" y="205740"/>
                </a:lnTo>
                <a:lnTo>
                  <a:pt x="36170" y="205740"/>
                </a:lnTo>
                <a:lnTo>
                  <a:pt x="38988" y="0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76170" y="4445761"/>
            <a:ext cx="1267460" cy="452120"/>
          </a:xfrm>
          <a:custGeom>
            <a:avLst/>
            <a:gdLst/>
            <a:ahLst/>
            <a:cxnLst/>
            <a:rect l="l" t="t" r="r" b="b"/>
            <a:pathLst>
              <a:path w="1267460" h="452120">
                <a:moveTo>
                  <a:pt x="1231392" y="244815"/>
                </a:moveTo>
                <a:lnTo>
                  <a:pt x="1231392" y="451993"/>
                </a:lnTo>
                <a:lnTo>
                  <a:pt x="1267459" y="451993"/>
                </a:lnTo>
                <a:lnTo>
                  <a:pt x="1267459" y="244856"/>
                </a:lnTo>
                <a:lnTo>
                  <a:pt x="1249426" y="244856"/>
                </a:lnTo>
                <a:lnTo>
                  <a:pt x="1231392" y="244815"/>
                </a:lnTo>
                <a:close/>
              </a:path>
              <a:path w="1267460" h="452120">
                <a:moveTo>
                  <a:pt x="1267459" y="228092"/>
                </a:moveTo>
                <a:lnTo>
                  <a:pt x="1249426" y="228092"/>
                </a:lnTo>
                <a:lnTo>
                  <a:pt x="1249426" y="244856"/>
                </a:lnTo>
                <a:lnTo>
                  <a:pt x="1267459" y="244856"/>
                </a:lnTo>
                <a:lnTo>
                  <a:pt x="1267459" y="228092"/>
                </a:lnTo>
                <a:close/>
              </a:path>
              <a:path w="1267460" h="452120">
                <a:moveTo>
                  <a:pt x="35941" y="0"/>
                </a:moveTo>
                <a:lnTo>
                  <a:pt x="0" y="0"/>
                </a:lnTo>
                <a:lnTo>
                  <a:pt x="0" y="242062"/>
                </a:lnTo>
                <a:lnTo>
                  <a:pt x="1231392" y="244815"/>
                </a:lnTo>
                <a:lnTo>
                  <a:pt x="1231392" y="228092"/>
                </a:lnTo>
                <a:lnTo>
                  <a:pt x="1267459" y="228092"/>
                </a:lnTo>
                <a:lnTo>
                  <a:pt x="1267459" y="225298"/>
                </a:lnTo>
                <a:lnTo>
                  <a:pt x="18034" y="225298"/>
                </a:lnTo>
                <a:lnTo>
                  <a:pt x="18034" y="208533"/>
                </a:lnTo>
                <a:lnTo>
                  <a:pt x="35941" y="208533"/>
                </a:lnTo>
                <a:lnTo>
                  <a:pt x="35941" y="0"/>
                </a:lnTo>
                <a:close/>
              </a:path>
              <a:path w="1267460" h="452120">
                <a:moveTo>
                  <a:pt x="35941" y="208574"/>
                </a:moveTo>
                <a:lnTo>
                  <a:pt x="35941" y="225298"/>
                </a:lnTo>
                <a:lnTo>
                  <a:pt x="1267459" y="225298"/>
                </a:lnTo>
                <a:lnTo>
                  <a:pt x="1267459" y="211327"/>
                </a:lnTo>
                <a:lnTo>
                  <a:pt x="1249426" y="211327"/>
                </a:lnTo>
                <a:lnTo>
                  <a:pt x="35941" y="208574"/>
                </a:lnTo>
                <a:close/>
              </a:path>
              <a:path w="1267460" h="452120">
                <a:moveTo>
                  <a:pt x="35941" y="208533"/>
                </a:moveTo>
                <a:lnTo>
                  <a:pt x="18034" y="208533"/>
                </a:lnTo>
                <a:lnTo>
                  <a:pt x="35941" y="208574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678553" y="4479416"/>
            <a:ext cx="2455545" cy="418465"/>
          </a:xfrm>
          <a:custGeom>
            <a:avLst/>
            <a:gdLst/>
            <a:ahLst/>
            <a:cxnLst/>
            <a:rect l="l" t="t" r="r" b="b"/>
            <a:pathLst>
              <a:path w="2455545" h="418464">
                <a:moveTo>
                  <a:pt x="2419223" y="191642"/>
                </a:moveTo>
                <a:lnTo>
                  <a:pt x="0" y="191642"/>
                </a:lnTo>
                <a:lnTo>
                  <a:pt x="0" y="208406"/>
                </a:lnTo>
                <a:lnTo>
                  <a:pt x="2921" y="418337"/>
                </a:lnTo>
                <a:lnTo>
                  <a:pt x="38988" y="418337"/>
                </a:lnTo>
                <a:lnTo>
                  <a:pt x="36184" y="225170"/>
                </a:lnTo>
                <a:lnTo>
                  <a:pt x="17907" y="225170"/>
                </a:lnTo>
                <a:lnTo>
                  <a:pt x="17907" y="208406"/>
                </a:lnTo>
                <a:lnTo>
                  <a:pt x="2419223" y="208406"/>
                </a:lnTo>
                <a:lnTo>
                  <a:pt x="2419223" y="191642"/>
                </a:lnTo>
                <a:close/>
              </a:path>
              <a:path w="2455545" h="418464">
                <a:moveTo>
                  <a:pt x="2455291" y="0"/>
                </a:moveTo>
                <a:lnTo>
                  <a:pt x="2419223" y="0"/>
                </a:lnTo>
                <a:lnTo>
                  <a:pt x="2419223" y="191642"/>
                </a:lnTo>
                <a:lnTo>
                  <a:pt x="2437256" y="191642"/>
                </a:lnTo>
                <a:lnTo>
                  <a:pt x="2437256" y="208406"/>
                </a:lnTo>
                <a:lnTo>
                  <a:pt x="35941" y="208406"/>
                </a:lnTo>
                <a:lnTo>
                  <a:pt x="36184" y="225170"/>
                </a:lnTo>
                <a:lnTo>
                  <a:pt x="2455291" y="225170"/>
                </a:lnTo>
                <a:lnTo>
                  <a:pt x="2455291" y="0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762942" y="4704079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0"/>
                </a:moveTo>
                <a:lnTo>
                  <a:pt x="0" y="194310"/>
                </a:lnTo>
              </a:path>
            </a:pathLst>
          </a:custGeom>
          <a:ln w="35940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744971" y="4695825"/>
            <a:ext cx="18415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7906" y="0"/>
                </a:lnTo>
              </a:path>
            </a:pathLst>
          </a:custGeom>
          <a:ln w="16509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744971" y="4679315"/>
            <a:ext cx="1353185" cy="0"/>
          </a:xfrm>
          <a:custGeom>
            <a:avLst/>
            <a:gdLst/>
            <a:ahLst/>
            <a:cxnLst/>
            <a:rect l="l" t="t" r="r" b="b"/>
            <a:pathLst>
              <a:path w="1353184">
                <a:moveTo>
                  <a:pt x="0" y="0"/>
                </a:moveTo>
                <a:lnTo>
                  <a:pt x="1352803" y="0"/>
                </a:lnTo>
              </a:path>
            </a:pathLst>
          </a:custGeom>
          <a:ln w="16510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780913" y="4695825"/>
            <a:ext cx="1353185" cy="0"/>
          </a:xfrm>
          <a:custGeom>
            <a:avLst/>
            <a:gdLst/>
            <a:ahLst/>
            <a:cxnLst/>
            <a:rect l="l" t="t" r="r" b="b"/>
            <a:pathLst>
              <a:path w="1353184">
                <a:moveTo>
                  <a:pt x="0" y="0"/>
                </a:moveTo>
                <a:lnTo>
                  <a:pt x="1352931" y="0"/>
                </a:lnTo>
              </a:path>
            </a:pathLst>
          </a:custGeom>
          <a:ln w="16509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115809" y="4679315"/>
            <a:ext cx="18415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034" y="0"/>
                </a:lnTo>
              </a:path>
            </a:pathLst>
          </a:custGeom>
          <a:ln w="16510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097776" y="4479290"/>
            <a:ext cx="36195" cy="191770"/>
          </a:xfrm>
          <a:custGeom>
            <a:avLst/>
            <a:gdLst/>
            <a:ahLst/>
            <a:cxnLst/>
            <a:rect l="l" t="t" r="r" b="b"/>
            <a:pathLst>
              <a:path w="36195" h="191770">
                <a:moveTo>
                  <a:pt x="0" y="191769"/>
                </a:moveTo>
                <a:lnTo>
                  <a:pt x="36068" y="191769"/>
                </a:lnTo>
                <a:lnTo>
                  <a:pt x="36068" y="0"/>
                </a:lnTo>
                <a:lnTo>
                  <a:pt x="0" y="0"/>
                </a:lnTo>
                <a:lnTo>
                  <a:pt x="0" y="191769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546718" y="4704079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0"/>
                </a:moveTo>
                <a:lnTo>
                  <a:pt x="0" y="194310"/>
                </a:lnTo>
              </a:path>
            </a:pathLst>
          </a:custGeom>
          <a:ln w="36068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546718" y="4695825"/>
            <a:ext cx="18415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033" y="0"/>
                </a:lnTo>
              </a:path>
            </a:pathLst>
          </a:custGeom>
          <a:ln w="16509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133843" y="4679315"/>
            <a:ext cx="1431290" cy="0"/>
          </a:xfrm>
          <a:custGeom>
            <a:avLst/>
            <a:gdLst/>
            <a:ahLst/>
            <a:cxnLst/>
            <a:rect l="l" t="t" r="r" b="b"/>
            <a:pathLst>
              <a:path w="1431290">
                <a:moveTo>
                  <a:pt x="0" y="0"/>
                </a:moveTo>
                <a:lnTo>
                  <a:pt x="1430908" y="0"/>
                </a:lnTo>
              </a:path>
            </a:pathLst>
          </a:custGeom>
          <a:ln w="16510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097776" y="4695825"/>
            <a:ext cx="1431290" cy="0"/>
          </a:xfrm>
          <a:custGeom>
            <a:avLst/>
            <a:gdLst/>
            <a:ahLst/>
            <a:cxnLst/>
            <a:rect l="l" t="t" r="r" b="b"/>
            <a:pathLst>
              <a:path w="1431290">
                <a:moveTo>
                  <a:pt x="0" y="0"/>
                </a:moveTo>
                <a:lnTo>
                  <a:pt x="1430908" y="0"/>
                </a:lnTo>
              </a:path>
            </a:pathLst>
          </a:custGeom>
          <a:ln w="16509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097776" y="4679315"/>
            <a:ext cx="18415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033" y="0"/>
                </a:lnTo>
              </a:path>
            </a:pathLst>
          </a:custGeom>
          <a:ln w="16510">
            <a:solidFill>
              <a:srgbClr val="273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097776" y="4479290"/>
            <a:ext cx="36195" cy="191770"/>
          </a:xfrm>
          <a:custGeom>
            <a:avLst/>
            <a:gdLst/>
            <a:ahLst/>
            <a:cxnLst/>
            <a:rect l="l" t="t" r="r" b="b"/>
            <a:pathLst>
              <a:path w="36195" h="191770">
                <a:moveTo>
                  <a:pt x="0" y="191769"/>
                </a:moveTo>
                <a:lnTo>
                  <a:pt x="36068" y="191769"/>
                </a:lnTo>
                <a:lnTo>
                  <a:pt x="36068" y="0"/>
                </a:lnTo>
                <a:lnTo>
                  <a:pt x="0" y="0"/>
                </a:lnTo>
                <a:lnTo>
                  <a:pt x="0" y="191769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Τίτλος 5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</a:t>
            </a:r>
            <a:r>
              <a:rPr lang="en-US" spc="5" dirty="0"/>
              <a:t> </a:t>
            </a:r>
            <a:r>
              <a:rPr lang="en-US" spc="-5" dirty="0"/>
              <a:t>o</a:t>
            </a:r>
            <a:r>
              <a:rPr lang="en-US" dirty="0"/>
              <a:t>f materials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09008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01737" y="1727200"/>
            <a:ext cx="7136130" cy="4032250"/>
          </a:xfrm>
          <a:custGeom>
            <a:avLst/>
            <a:gdLst/>
            <a:ahLst/>
            <a:cxnLst/>
            <a:rect l="l" t="t" r="r" b="b"/>
            <a:pathLst>
              <a:path w="7136130" h="4032250">
                <a:moveTo>
                  <a:pt x="3565588" y="0"/>
                </a:moveTo>
                <a:lnTo>
                  <a:pt x="3749738" y="0"/>
                </a:lnTo>
                <a:lnTo>
                  <a:pt x="3929062" y="6350"/>
                </a:lnTo>
                <a:lnTo>
                  <a:pt x="4108513" y="23749"/>
                </a:lnTo>
                <a:lnTo>
                  <a:pt x="4281487" y="38100"/>
                </a:lnTo>
                <a:lnTo>
                  <a:pt x="4456112" y="61849"/>
                </a:lnTo>
                <a:lnTo>
                  <a:pt x="4624387" y="90424"/>
                </a:lnTo>
                <a:lnTo>
                  <a:pt x="4789487" y="122174"/>
                </a:lnTo>
                <a:lnTo>
                  <a:pt x="4951412" y="157099"/>
                </a:lnTo>
                <a:lnTo>
                  <a:pt x="5111686" y="198374"/>
                </a:lnTo>
                <a:lnTo>
                  <a:pt x="5262562" y="241300"/>
                </a:lnTo>
                <a:lnTo>
                  <a:pt x="5413438" y="288925"/>
                </a:lnTo>
                <a:lnTo>
                  <a:pt x="5554662" y="342900"/>
                </a:lnTo>
                <a:lnTo>
                  <a:pt x="5696013" y="396875"/>
                </a:lnTo>
                <a:lnTo>
                  <a:pt x="5832538" y="458724"/>
                </a:lnTo>
                <a:lnTo>
                  <a:pt x="5962713" y="522224"/>
                </a:lnTo>
                <a:lnTo>
                  <a:pt x="6089586" y="588899"/>
                </a:lnTo>
                <a:lnTo>
                  <a:pt x="6207061" y="660400"/>
                </a:lnTo>
                <a:lnTo>
                  <a:pt x="6316662" y="731774"/>
                </a:lnTo>
                <a:lnTo>
                  <a:pt x="6424612" y="809625"/>
                </a:lnTo>
                <a:lnTo>
                  <a:pt x="6524688" y="887349"/>
                </a:lnTo>
                <a:lnTo>
                  <a:pt x="6615112" y="971550"/>
                </a:lnTo>
                <a:lnTo>
                  <a:pt x="6702488" y="1052449"/>
                </a:lnTo>
                <a:lnTo>
                  <a:pt x="6780212" y="1144524"/>
                </a:lnTo>
                <a:lnTo>
                  <a:pt x="6850062" y="1233424"/>
                </a:lnTo>
                <a:lnTo>
                  <a:pt x="6916737" y="1323975"/>
                </a:lnTo>
                <a:lnTo>
                  <a:pt x="6972363" y="1417574"/>
                </a:lnTo>
                <a:lnTo>
                  <a:pt x="7019988" y="1512824"/>
                </a:lnTo>
                <a:lnTo>
                  <a:pt x="7061263" y="1611249"/>
                </a:lnTo>
                <a:lnTo>
                  <a:pt x="7093013" y="1709674"/>
                </a:lnTo>
                <a:lnTo>
                  <a:pt x="7116762" y="1808099"/>
                </a:lnTo>
                <a:lnTo>
                  <a:pt x="7127938" y="1912874"/>
                </a:lnTo>
                <a:lnTo>
                  <a:pt x="7135812" y="2016125"/>
                </a:lnTo>
                <a:lnTo>
                  <a:pt x="7127938" y="2120900"/>
                </a:lnTo>
                <a:lnTo>
                  <a:pt x="7116762" y="2220849"/>
                </a:lnTo>
                <a:lnTo>
                  <a:pt x="7093013" y="2324100"/>
                </a:lnTo>
                <a:lnTo>
                  <a:pt x="7061263" y="2420874"/>
                </a:lnTo>
                <a:lnTo>
                  <a:pt x="7019988" y="2519299"/>
                </a:lnTo>
                <a:lnTo>
                  <a:pt x="6972363" y="2611374"/>
                </a:lnTo>
                <a:lnTo>
                  <a:pt x="6916737" y="2708275"/>
                </a:lnTo>
                <a:lnTo>
                  <a:pt x="6850062" y="2798699"/>
                </a:lnTo>
                <a:lnTo>
                  <a:pt x="6780212" y="2889250"/>
                </a:lnTo>
                <a:lnTo>
                  <a:pt x="6702488" y="2976499"/>
                </a:lnTo>
                <a:lnTo>
                  <a:pt x="6615112" y="3059049"/>
                </a:lnTo>
                <a:lnTo>
                  <a:pt x="6524688" y="3141599"/>
                </a:lnTo>
                <a:lnTo>
                  <a:pt x="6424612" y="3222625"/>
                </a:lnTo>
                <a:lnTo>
                  <a:pt x="6316662" y="3297174"/>
                </a:lnTo>
                <a:lnTo>
                  <a:pt x="6207061" y="3370199"/>
                </a:lnTo>
                <a:lnTo>
                  <a:pt x="6089586" y="3440049"/>
                </a:lnTo>
                <a:lnTo>
                  <a:pt x="5962713" y="3506724"/>
                </a:lnTo>
                <a:lnTo>
                  <a:pt x="5832538" y="3570224"/>
                </a:lnTo>
                <a:lnTo>
                  <a:pt x="5696013" y="3632200"/>
                </a:lnTo>
                <a:lnTo>
                  <a:pt x="5554662" y="3684524"/>
                </a:lnTo>
                <a:lnTo>
                  <a:pt x="5413438" y="3740150"/>
                </a:lnTo>
                <a:lnTo>
                  <a:pt x="5262562" y="3787775"/>
                </a:lnTo>
                <a:lnTo>
                  <a:pt x="5111686" y="3833749"/>
                </a:lnTo>
                <a:lnTo>
                  <a:pt x="4951412" y="3873500"/>
                </a:lnTo>
                <a:lnTo>
                  <a:pt x="4789487" y="3910012"/>
                </a:lnTo>
                <a:lnTo>
                  <a:pt x="4624387" y="3940175"/>
                </a:lnTo>
                <a:lnTo>
                  <a:pt x="4456112" y="3968750"/>
                </a:lnTo>
                <a:lnTo>
                  <a:pt x="4281487" y="3990975"/>
                </a:lnTo>
                <a:lnTo>
                  <a:pt x="4108513" y="4010025"/>
                </a:lnTo>
                <a:lnTo>
                  <a:pt x="3929062" y="4022725"/>
                </a:lnTo>
                <a:lnTo>
                  <a:pt x="3749738" y="4029075"/>
                </a:lnTo>
                <a:lnTo>
                  <a:pt x="3565588" y="4032250"/>
                </a:lnTo>
                <a:lnTo>
                  <a:pt x="3382962" y="4029075"/>
                </a:lnTo>
                <a:lnTo>
                  <a:pt x="3201987" y="4022725"/>
                </a:lnTo>
                <a:lnTo>
                  <a:pt x="3024187" y="4010025"/>
                </a:lnTo>
                <a:lnTo>
                  <a:pt x="2849562" y="3990975"/>
                </a:lnTo>
                <a:lnTo>
                  <a:pt x="2676588" y="3968750"/>
                </a:lnTo>
                <a:lnTo>
                  <a:pt x="2509837" y="3940175"/>
                </a:lnTo>
                <a:lnTo>
                  <a:pt x="2340038" y="3910012"/>
                </a:lnTo>
                <a:lnTo>
                  <a:pt x="2176462" y="3873500"/>
                </a:lnTo>
                <a:lnTo>
                  <a:pt x="2020887" y="3833749"/>
                </a:lnTo>
                <a:lnTo>
                  <a:pt x="1868487" y="3787775"/>
                </a:lnTo>
                <a:lnTo>
                  <a:pt x="1719262" y="3740150"/>
                </a:lnTo>
                <a:lnTo>
                  <a:pt x="1573212" y="3684524"/>
                </a:lnTo>
                <a:lnTo>
                  <a:pt x="1431988" y="3632200"/>
                </a:lnTo>
                <a:lnTo>
                  <a:pt x="1300162" y="3570224"/>
                </a:lnTo>
                <a:lnTo>
                  <a:pt x="1168463" y="3506724"/>
                </a:lnTo>
                <a:lnTo>
                  <a:pt x="1044638" y="3440049"/>
                </a:lnTo>
                <a:lnTo>
                  <a:pt x="927163" y="3370199"/>
                </a:lnTo>
                <a:lnTo>
                  <a:pt x="814387" y="3297174"/>
                </a:lnTo>
                <a:lnTo>
                  <a:pt x="706437" y="3222625"/>
                </a:lnTo>
                <a:lnTo>
                  <a:pt x="608012" y="3141599"/>
                </a:lnTo>
                <a:lnTo>
                  <a:pt x="514413" y="3059049"/>
                </a:lnTo>
                <a:lnTo>
                  <a:pt x="431863" y="2976499"/>
                </a:lnTo>
                <a:lnTo>
                  <a:pt x="349313" y="2889250"/>
                </a:lnTo>
                <a:lnTo>
                  <a:pt x="280987" y="2798699"/>
                </a:lnTo>
                <a:lnTo>
                  <a:pt x="215963" y="2708275"/>
                </a:lnTo>
                <a:lnTo>
                  <a:pt x="160337" y="2611374"/>
                </a:lnTo>
                <a:lnTo>
                  <a:pt x="112712" y="2519299"/>
                </a:lnTo>
                <a:lnTo>
                  <a:pt x="71437" y="2420874"/>
                </a:lnTo>
                <a:lnTo>
                  <a:pt x="38100" y="2324100"/>
                </a:lnTo>
                <a:lnTo>
                  <a:pt x="17462" y="2220849"/>
                </a:lnTo>
                <a:lnTo>
                  <a:pt x="4762" y="2120900"/>
                </a:lnTo>
                <a:lnTo>
                  <a:pt x="0" y="2016125"/>
                </a:lnTo>
                <a:lnTo>
                  <a:pt x="4762" y="1912874"/>
                </a:lnTo>
                <a:lnTo>
                  <a:pt x="17462" y="1808099"/>
                </a:lnTo>
                <a:lnTo>
                  <a:pt x="38100" y="1709674"/>
                </a:lnTo>
                <a:lnTo>
                  <a:pt x="71437" y="1611249"/>
                </a:lnTo>
                <a:lnTo>
                  <a:pt x="112712" y="1512824"/>
                </a:lnTo>
                <a:lnTo>
                  <a:pt x="160337" y="1417574"/>
                </a:lnTo>
                <a:lnTo>
                  <a:pt x="215963" y="1323975"/>
                </a:lnTo>
                <a:lnTo>
                  <a:pt x="280987" y="1233424"/>
                </a:lnTo>
                <a:lnTo>
                  <a:pt x="349313" y="1144524"/>
                </a:lnTo>
                <a:lnTo>
                  <a:pt x="431863" y="1052449"/>
                </a:lnTo>
                <a:lnTo>
                  <a:pt x="514413" y="971550"/>
                </a:lnTo>
                <a:lnTo>
                  <a:pt x="608012" y="887349"/>
                </a:lnTo>
                <a:lnTo>
                  <a:pt x="706437" y="809625"/>
                </a:lnTo>
                <a:lnTo>
                  <a:pt x="814387" y="731774"/>
                </a:lnTo>
                <a:lnTo>
                  <a:pt x="927163" y="660400"/>
                </a:lnTo>
                <a:lnTo>
                  <a:pt x="1044638" y="588899"/>
                </a:lnTo>
                <a:lnTo>
                  <a:pt x="1168463" y="522224"/>
                </a:lnTo>
                <a:lnTo>
                  <a:pt x="1300162" y="458724"/>
                </a:lnTo>
                <a:lnTo>
                  <a:pt x="1431988" y="396875"/>
                </a:lnTo>
                <a:lnTo>
                  <a:pt x="1573212" y="342900"/>
                </a:lnTo>
                <a:lnTo>
                  <a:pt x="1719262" y="288925"/>
                </a:lnTo>
                <a:lnTo>
                  <a:pt x="1868487" y="241300"/>
                </a:lnTo>
                <a:lnTo>
                  <a:pt x="2020887" y="198374"/>
                </a:lnTo>
                <a:lnTo>
                  <a:pt x="2176462" y="157099"/>
                </a:lnTo>
                <a:lnTo>
                  <a:pt x="2340038" y="122174"/>
                </a:lnTo>
                <a:lnTo>
                  <a:pt x="2509837" y="90424"/>
                </a:lnTo>
                <a:lnTo>
                  <a:pt x="2676588" y="61849"/>
                </a:lnTo>
                <a:lnTo>
                  <a:pt x="2849562" y="38100"/>
                </a:lnTo>
                <a:lnTo>
                  <a:pt x="3024187" y="23749"/>
                </a:lnTo>
                <a:lnTo>
                  <a:pt x="3201987" y="6350"/>
                </a:lnTo>
                <a:lnTo>
                  <a:pt x="3382962" y="0"/>
                </a:lnTo>
                <a:lnTo>
                  <a:pt x="3565588" y="0"/>
                </a:lnTo>
              </a:path>
            </a:pathLst>
          </a:custGeom>
          <a:ln w="12700">
            <a:solidFill>
              <a:srgbClr val="A3AA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19525" y="1136650"/>
            <a:ext cx="1527175" cy="1085850"/>
          </a:xfrm>
          <a:prstGeom prst="rect">
            <a:avLst/>
          </a:prstGeom>
          <a:solidFill>
            <a:srgbClr val="B4CDFD"/>
          </a:solidFill>
        </p:spPr>
        <p:txBody>
          <a:bodyPr vert="horz" wrap="square" lIns="0" tIns="53975" rIns="0" bIns="0" rtlCol="0">
            <a:spAutoFit/>
          </a:bodyPr>
          <a:lstStyle/>
          <a:p>
            <a:pPr marL="102235">
              <a:lnSpc>
                <a:spcPts val="2230"/>
              </a:lnSpc>
              <a:spcBef>
                <a:spcPts val="425"/>
              </a:spcBef>
            </a:pPr>
            <a:r>
              <a:rPr sz="1900" b="1" spc="-5" dirty="0">
                <a:latin typeface="Arial"/>
                <a:cs typeface="Arial"/>
              </a:rPr>
              <a:t>Line</a:t>
            </a:r>
            <a:endParaRPr sz="1900">
              <a:latin typeface="Arial"/>
              <a:cs typeface="Arial"/>
            </a:endParaRPr>
          </a:p>
          <a:p>
            <a:pPr marL="214629">
              <a:lnSpc>
                <a:spcPts val="163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merica</a:t>
            </a:r>
            <a:endParaRPr sz="1400">
              <a:latin typeface="Arial"/>
              <a:cs typeface="Arial"/>
            </a:endParaRPr>
          </a:p>
          <a:p>
            <a:pPr marL="214629">
              <a:lnSpc>
                <a:spcPts val="1675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ter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at</a:t>
            </a:r>
            <a:r>
              <a:rPr sz="1400" b="1" spc="-10" dirty="0">
                <a:latin typeface="Arial"/>
                <a:cs typeface="Arial"/>
              </a:rPr>
              <a:t>ion</a:t>
            </a:r>
            <a:r>
              <a:rPr sz="1400" b="1" dirty="0">
                <a:latin typeface="Arial"/>
                <a:cs typeface="Arial"/>
              </a:rPr>
              <a:t>al</a:t>
            </a:r>
            <a:endParaRPr sz="1400">
              <a:latin typeface="Arial"/>
              <a:cs typeface="Arial"/>
            </a:endParaRPr>
          </a:p>
          <a:p>
            <a:pPr marL="214629">
              <a:lnSpc>
                <a:spcPts val="168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u</a:t>
            </a:r>
            <a:r>
              <a:rPr sz="1400" b="1" dirty="0">
                <a:latin typeface="Arial"/>
                <a:cs typeface="Arial"/>
              </a:rPr>
              <a:t>r</a:t>
            </a:r>
            <a:r>
              <a:rPr sz="1400" b="1" spc="-10" dirty="0">
                <a:latin typeface="Arial"/>
                <a:cs typeface="Arial"/>
              </a:rPr>
              <a:t>op</a:t>
            </a:r>
            <a:r>
              <a:rPr sz="1400" b="1" dirty="0"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4812" y="2657475"/>
            <a:ext cx="2529205" cy="1539875"/>
          </a:xfrm>
          <a:custGeom>
            <a:avLst/>
            <a:gdLst/>
            <a:ahLst/>
            <a:cxnLst/>
            <a:rect l="l" t="t" r="r" b="b"/>
            <a:pathLst>
              <a:path w="2529205" h="1539875">
                <a:moveTo>
                  <a:pt x="0" y="1539875"/>
                </a:moveTo>
                <a:lnTo>
                  <a:pt x="2528824" y="1539875"/>
                </a:lnTo>
                <a:lnTo>
                  <a:pt x="2528824" y="0"/>
                </a:lnTo>
                <a:lnTo>
                  <a:pt x="0" y="0"/>
                </a:lnTo>
                <a:lnTo>
                  <a:pt x="0" y="1539875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7825" y="2632075"/>
            <a:ext cx="2532380" cy="1541780"/>
          </a:xfrm>
          <a:custGeom>
            <a:avLst/>
            <a:gdLst/>
            <a:ahLst/>
            <a:cxnLst/>
            <a:rect l="l" t="t" r="r" b="b"/>
            <a:pathLst>
              <a:path w="2532380" h="1541779">
                <a:moveTo>
                  <a:pt x="0" y="1541526"/>
                </a:moveTo>
                <a:lnTo>
                  <a:pt x="2532126" y="1541526"/>
                </a:lnTo>
                <a:lnTo>
                  <a:pt x="2532126" y="0"/>
                </a:lnTo>
                <a:lnTo>
                  <a:pt x="0" y="0"/>
                </a:lnTo>
                <a:lnTo>
                  <a:pt x="0" y="1541526"/>
                </a:lnTo>
                <a:close/>
              </a:path>
            </a:pathLst>
          </a:custGeom>
          <a:solidFill>
            <a:srgbClr val="B4C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800350" y="2331973"/>
            <a:ext cx="3543300" cy="8976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900">
              <a:cs typeface="Times New Roman"/>
            </a:endParaRPr>
          </a:p>
          <a:p>
            <a:pPr>
              <a:lnSpc>
                <a:spcPct val="100000"/>
              </a:lnSpc>
              <a:spcBef>
                <a:spcPts val="54"/>
              </a:spcBef>
            </a:pPr>
            <a:endParaRPr sz="1950">
              <a:cs typeface="Times New Roman"/>
            </a:endParaRPr>
          </a:p>
          <a:p>
            <a:pPr marL="1905">
              <a:lnSpc>
                <a:spcPct val="100000"/>
              </a:lnSpc>
            </a:pPr>
            <a:r>
              <a:rPr sz="1900" spc="-5" dirty="0">
                <a:solidFill>
                  <a:srgbClr val="FFFFFF"/>
                </a:solidFill>
                <a:cs typeface="Palatino Linotype"/>
              </a:rPr>
              <a:t>•</a:t>
            </a:r>
            <a:endParaRPr sz="1900">
              <a:cs typeface="Palatino Linotyp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1318" y="2686939"/>
            <a:ext cx="2530475" cy="1331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535">
              <a:lnSpc>
                <a:spcPts val="2225"/>
              </a:lnSpc>
            </a:pPr>
            <a:r>
              <a:rPr sz="1900" b="1" spc="-5" dirty="0">
                <a:cs typeface="Arial"/>
              </a:rPr>
              <a:t>Acc</a:t>
            </a:r>
            <a:r>
              <a:rPr sz="1900" b="1" dirty="0">
                <a:cs typeface="Arial"/>
              </a:rPr>
              <a:t>e</a:t>
            </a:r>
            <a:r>
              <a:rPr sz="1900" b="1" spc="-5" dirty="0">
                <a:cs typeface="Arial"/>
              </a:rPr>
              <a:t>ss</a:t>
            </a:r>
            <a:r>
              <a:rPr sz="1900" b="1" dirty="0">
                <a:cs typeface="Arial"/>
              </a:rPr>
              <a:t>o</a:t>
            </a:r>
            <a:r>
              <a:rPr sz="1900" b="1" spc="-5" dirty="0">
                <a:cs typeface="Arial"/>
              </a:rPr>
              <a:t>ries</a:t>
            </a:r>
            <a:endParaRPr sz="1900">
              <a:cs typeface="Arial"/>
            </a:endParaRPr>
          </a:p>
          <a:p>
            <a:pPr marL="201930">
              <a:lnSpc>
                <a:spcPts val="1625"/>
              </a:lnSpc>
            </a:pPr>
            <a:r>
              <a:rPr sz="1400" spc="-5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dirty="0">
                <a:cs typeface="Arial"/>
              </a:rPr>
              <a:t>sa</a:t>
            </a:r>
            <a:r>
              <a:rPr sz="1400" b="1" spc="-15" dirty="0">
                <a:cs typeface="Arial"/>
              </a:rPr>
              <a:t>d</a:t>
            </a:r>
            <a:r>
              <a:rPr sz="1400" b="1" spc="-10" dirty="0">
                <a:cs typeface="Arial"/>
              </a:rPr>
              <a:t>d</a:t>
            </a:r>
            <a:r>
              <a:rPr sz="1400" b="1" dirty="0">
                <a:cs typeface="Arial"/>
              </a:rPr>
              <a:t>le</a:t>
            </a:r>
            <a:r>
              <a:rPr sz="1400" b="1" spc="-10" dirty="0">
                <a:cs typeface="Arial"/>
              </a:rPr>
              <a:t>b</a:t>
            </a:r>
            <a:r>
              <a:rPr sz="1400" b="1" dirty="0">
                <a:cs typeface="Arial"/>
              </a:rPr>
              <a:t>ag</a:t>
            </a:r>
            <a:r>
              <a:rPr sz="1400" b="1" spc="-55" dirty="0">
                <a:cs typeface="Arial"/>
              </a:rPr>
              <a:t> </a:t>
            </a:r>
            <a:r>
              <a:rPr sz="1400" b="1" dirty="0">
                <a:cs typeface="Arial"/>
              </a:rPr>
              <a:t>lea</a:t>
            </a:r>
            <a:r>
              <a:rPr sz="1400" b="1" spc="-5" dirty="0">
                <a:cs typeface="Arial"/>
              </a:rPr>
              <a:t>t</a:t>
            </a:r>
            <a:r>
              <a:rPr sz="1400" b="1" spc="-10" dirty="0">
                <a:cs typeface="Arial"/>
              </a:rPr>
              <a:t>h</a:t>
            </a:r>
            <a:r>
              <a:rPr sz="1400" b="1" dirty="0">
                <a:cs typeface="Arial"/>
              </a:rPr>
              <a:t>er</a:t>
            </a:r>
            <a:r>
              <a:rPr sz="1400" b="1" spc="-30" dirty="0">
                <a:cs typeface="Arial"/>
              </a:rPr>
              <a:t> </a:t>
            </a:r>
            <a:r>
              <a:rPr sz="1400" b="1" dirty="0">
                <a:cs typeface="Arial"/>
              </a:rPr>
              <a:t>fri</a:t>
            </a:r>
            <a:r>
              <a:rPr sz="1400" b="1" spc="-10" dirty="0">
                <a:cs typeface="Arial"/>
              </a:rPr>
              <a:t>ng</a:t>
            </a:r>
            <a:r>
              <a:rPr sz="1400" b="1" dirty="0">
                <a:cs typeface="Arial"/>
              </a:rPr>
              <a:t>es</a:t>
            </a:r>
            <a:endParaRPr sz="1400">
              <a:cs typeface="Arial"/>
            </a:endParaRPr>
          </a:p>
          <a:p>
            <a:pPr marL="191135" marR="760730">
              <a:lnSpc>
                <a:spcPts val="1639"/>
              </a:lnSpc>
              <a:spcBef>
                <a:spcPts val="130"/>
              </a:spcBef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dirty="0">
                <a:cs typeface="Arial"/>
              </a:rPr>
              <a:t>sa</a:t>
            </a:r>
            <a:r>
              <a:rPr sz="1400" b="1" spc="-10" dirty="0">
                <a:cs typeface="Arial"/>
              </a:rPr>
              <a:t>dd</a:t>
            </a:r>
            <a:r>
              <a:rPr sz="1400" b="1" dirty="0">
                <a:cs typeface="Arial"/>
              </a:rPr>
              <a:t>le</a:t>
            </a:r>
            <a:r>
              <a:rPr sz="1400" b="1" spc="-10" dirty="0">
                <a:cs typeface="Arial"/>
              </a:rPr>
              <a:t>b</a:t>
            </a:r>
            <a:r>
              <a:rPr sz="1400" b="1" dirty="0">
                <a:cs typeface="Arial"/>
              </a:rPr>
              <a:t>ag</a:t>
            </a:r>
            <a:r>
              <a:rPr sz="1400" b="1" spc="-50" dirty="0">
                <a:cs typeface="Arial"/>
              </a:rPr>
              <a:t> </a:t>
            </a:r>
            <a:r>
              <a:rPr sz="1400" b="1" dirty="0">
                <a:cs typeface="Arial"/>
              </a:rPr>
              <a:t>leat</a:t>
            </a:r>
            <a:r>
              <a:rPr sz="1400" b="1" spc="-10" dirty="0">
                <a:cs typeface="Arial"/>
              </a:rPr>
              <a:t>h</a:t>
            </a:r>
            <a:r>
              <a:rPr sz="1400" b="1" dirty="0">
                <a:cs typeface="Arial"/>
              </a:rPr>
              <a:t>er </a:t>
            </a:r>
            <a:r>
              <a:rPr sz="1400" b="1" spc="-10" dirty="0">
                <a:cs typeface="Arial"/>
              </a:rPr>
              <a:t>no</a:t>
            </a:r>
            <a:r>
              <a:rPr sz="1400" b="1" dirty="0">
                <a:cs typeface="Arial"/>
              </a:rPr>
              <a:t>rmal</a:t>
            </a:r>
            <a:endParaRPr sz="1400">
              <a:cs typeface="Arial"/>
            </a:endParaRPr>
          </a:p>
          <a:p>
            <a:pPr marL="201930">
              <a:lnSpc>
                <a:spcPts val="1610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spc="30" dirty="0">
                <a:cs typeface="Arial"/>
              </a:rPr>
              <a:t>w</a:t>
            </a:r>
            <a:r>
              <a:rPr sz="1400" b="1" spc="-10" dirty="0">
                <a:cs typeface="Arial"/>
              </a:rPr>
              <a:t>in</a:t>
            </a:r>
            <a:r>
              <a:rPr sz="1400" b="1" dirty="0">
                <a:cs typeface="Arial"/>
              </a:rPr>
              <a:t>d</a:t>
            </a:r>
            <a:r>
              <a:rPr sz="1400" b="1" spc="-50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d</a:t>
            </a:r>
            <a:r>
              <a:rPr sz="1400" b="1" dirty="0">
                <a:cs typeface="Arial"/>
              </a:rPr>
              <a:t>eflect</a:t>
            </a:r>
            <a:r>
              <a:rPr sz="1400" b="1" spc="-10" dirty="0">
                <a:cs typeface="Arial"/>
              </a:rPr>
              <a:t>o</a:t>
            </a:r>
            <a:r>
              <a:rPr sz="1400" b="1" dirty="0">
                <a:cs typeface="Arial"/>
              </a:rPr>
              <a:t>r</a:t>
            </a:r>
            <a:r>
              <a:rPr sz="1400" b="1" spc="-40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b</a:t>
            </a:r>
            <a:r>
              <a:rPr sz="1400" b="1" dirty="0">
                <a:cs typeface="Arial"/>
              </a:rPr>
              <a:t>ig</a:t>
            </a:r>
            <a:endParaRPr sz="1400">
              <a:cs typeface="Arial"/>
            </a:endParaRPr>
          </a:p>
          <a:p>
            <a:pPr marL="201930">
              <a:lnSpc>
                <a:spcPct val="100000"/>
              </a:lnSpc>
              <a:spcBef>
                <a:spcPts val="20"/>
              </a:spcBef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dirty="0">
                <a:cs typeface="Arial"/>
              </a:rPr>
              <a:t>c</a:t>
            </a:r>
            <a:r>
              <a:rPr sz="1400" b="1" spc="-10" dirty="0">
                <a:cs typeface="Arial"/>
              </a:rPr>
              <a:t>h</a:t>
            </a:r>
            <a:r>
              <a:rPr sz="1400" b="1" dirty="0">
                <a:cs typeface="Arial"/>
              </a:rPr>
              <a:t>r</a:t>
            </a:r>
            <a:r>
              <a:rPr sz="1400" b="1" spc="-10" dirty="0">
                <a:cs typeface="Arial"/>
              </a:rPr>
              <a:t>o</a:t>
            </a:r>
            <a:r>
              <a:rPr sz="1400" b="1" dirty="0">
                <a:cs typeface="Arial"/>
              </a:rPr>
              <a:t>me</a:t>
            </a:r>
            <a:r>
              <a:rPr sz="1400" b="1" spc="-20" dirty="0">
                <a:cs typeface="Arial"/>
              </a:rPr>
              <a:t> </a:t>
            </a:r>
            <a:r>
              <a:rPr sz="1400" b="1" dirty="0">
                <a:cs typeface="Arial"/>
              </a:rPr>
              <a:t>kit</a:t>
            </a:r>
            <a:endParaRPr sz="1400"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995801" y="5381625"/>
            <a:ext cx="1681480" cy="1133475"/>
          </a:xfrm>
          <a:custGeom>
            <a:avLst/>
            <a:gdLst/>
            <a:ahLst/>
            <a:cxnLst/>
            <a:rect l="l" t="t" r="r" b="b"/>
            <a:pathLst>
              <a:path w="1681479" h="1133475">
                <a:moveTo>
                  <a:pt x="0" y="1133475"/>
                </a:moveTo>
                <a:lnTo>
                  <a:pt x="1681099" y="1133475"/>
                </a:lnTo>
                <a:lnTo>
                  <a:pt x="1681099" y="0"/>
                </a:lnTo>
                <a:lnTo>
                  <a:pt x="0" y="0"/>
                </a:lnTo>
                <a:lnTo>
                  <a:pt x="0" y="1133475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70401" y="5356225"/>
            <a:ext cx="1679575" cy="1132205"/>
          </a:xfrm>
          <a:custGeom>
            <a:avLst/>
            <a:gdLst/>
            <a:ahLst/>
            <a:cxnLst/>
            <a:rect l="l" t="t" r="r" b="b"/>
            <a:pathLst>
              <a:path w="1679575" h="1132204">
                <a:moveTo>
                  <a:pt x="0" y="1131887"/>
                </a:moveTo>
                <a:lnTo>
                  <a:pt x="1679575" y="1131887"/>
                </a:lnTo>
                <a:lnTo>
                  <a:pt x="1679575" y="0"/>
                </a:lnTo>
                <a:lnTo>
                  <a:pt x="0" y="0"/>
                </a:lnTo>
                <a:lnTo>
                  <a:pt x="0" y="1131887"/>
                </a:lnTo>
                <a:close/>
              </a:path>
            </a:pathLst>
          </a:custGeom>
          <a:solidFill>
            <a:srgbClr val="B4C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161535" y="5405018"/>
            <a:ext cx="1269365" cy="969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90"/>
              </a:lnSpc>
            </a:pPr>
            <a:r>
              <a:rPr sz="1900" b="1" spc="-5" dirty="0">
                <a:cs typeface="Arial"/>
              </a:rPr>
              <a:t>An</a:t>
            </a:r>
            <a:r>
              <a:rPr sz="1900" b="1" dirty="0">
                <a:cs typeface="Arial"/>
              </a:rPr>
              <a:t>t</a:t>
            </a:r>
            <a:r>
              <a:rPr sz="1900" b="1" spc="-5" dirty="0">
                <a:cs typeface="Arial"/>
              </a:rPr>
              <a:t>i-t</a:t>
            </a:r>
            <a:r>
              <a:rPr sz="1900" b="1" dirty="0">
                <a:cs typeface="Arial"/>
              </a:rPr>
              <a:t>h</a:t>
            </a:r>
            <a:r>
              <a:rPr sz="1900" b="1" spc="-5" dirty="0">
                <a:cs typeface="Arial"/>
              </a:rPr>
              <a:t>ef</a:t>
            </a:r>
            <a:r>
              <a:rPr sz="1900" b="1" spc="45" dirty="0">
                <a:cs typeface="Arial"/>
              </a:rPr>
              <a:t>t</a:t>
            </a:r>
            <a:r>
              <a:rPr sz="1900" spc="-10" dirty="0">
                <a:solidFill>
                  <a:srgbClr val="FFFFFF"/>
                </a:solidFill>
                <a:cs typeface="Arial"/>
              </a:rPr>
              <a:t>•</a:t>
            </a:r>
            <a:r>
              <a:rPr sz="1900" b="1" spc="-5" dirty="0">
                <a:cs typeface="Arial"/>
              </a:rPr>
              <a:t>- d</a:t>
            </a:r>
            <a:r>
              <a:rPr sz="1900" b="1" dirty="0">
                <a:cs typeface="Arial"/>
              </a:rPr>
              <a:t>e</a:t>
            </a:r>
            <a:r>
              <a:rPr sz="1900" b="1" spc="-55" dirty="0">
                <a:cs typeface="Arial"/>
              </a:rPr>
              <a:t>v</a:t>
            </a:r>
            <a:r>
              <a:rPr sz="1900" b="1" spc="-5" dirty="0">
                <a:cs typeface="Arial"/>
              </a:rPr>
              <a:t>i</a:t>
            </a:r>
            <a:r>
              <a:rPr sz="1900" b="1" spc="0" dirty="0">
                <a:cs typeface="Arial"/>
              </a:rPr>
              <a:t>c</a:t>
            </a:r>
            <a:r>
              <a:rPr sz="1900" b="1" spc="-5" dirty="0">
                <a:cs typeface="Arial"/>
              </a:rPr>
              <a:t>e</a:t>
            </a:r>
            <a:endParaRPr sz="1900">
              <a:cs typeface="Arial"/>
            </a:endParaRPr>
          </a:p>
          <a:p>
            <a:pPr marL="127000">
              <a:lnSpc>
                <a:spcPts val="1485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spc="-10" dirty="0">
                <a:cs typeface="Arial"/>
              </a:rPr>
              <a:t>U</a:t>
            </a:r>
            <a:r>
              <a:rPr sz="1400" b="1" dirty="0">
                <a:cs typeface="Arial"/>
              </a:rPr>
              <a:t>-l</a:t>
            </a:r>
            <a:r>
              <a:rPr sz="1400" b="1" spc="-10" dirty="0">
                <a:cs typeface="Arial"/>
              </a:rPr>
              <a:t>o</a:t>
            </a:r>
            <a:r>
              <a:rPr sz="1400" b="1" dirty="0">
                <a:cs typeface="Arial"/>
              </a:rPr>
              <a:t>ck</a:t>
            </a:r>
            <a:endParaRPr sz="1400">
              <a:cs typeface="Arial"/>
            </a:endParaRPr>
          </a:p>
          <a:p>
            <a:pPr marL="189230" indent="-111760">
              <a:lnSpc>
                <a:spcPts val="1680"/>
              </a:lnSpc>
              <a:buClr>
                <a:srgbClr val="FFFFFF"/>
              </a:buClr>
              <a:buFont typeface="Arial"/>
              <a:buChar char="•"/>
              <a:tabLst>
                <a:tab pos="189230" algn="l"/>
              </a:tabLst>
            </a:pPr>
            <a:r>
              <a:rPr sz="1400" b="1" dirty="0">
                <a:cs typeface="Arial"/>
              </a:rPr>
              <a:t>Imm</a:t>
            </a:r>
            <a:r>
              <a:rPr sz="1400" b="1" spc="-10" dirty="0">
                <a:cs typeface="Arial"/>
              </a:rPr>
              <a:t>ob</a:t>
            </a:r>
            <a:r>
              <a:rPr sz="1400" b="1" dirty="0">
                <a:cs typeface="Arial"/>
              </a:rPr>
              <a:t>illi</a:t>
            </a:r>
            <a:r>
              <a:rPr sz="1400" b="1" spc="-10" dirty="0">
                <a:cs typeface="Arial"/>
              </a:rPr>
              <a:t>z</a:t>
            </a:r>
            <a:r>
              <a:rPr sz="1400" b="1" dirty="0">
                <a:cs typeface="Arial"/>
              </a:rPr>
              <a:t>er</a:t>
            </a:r>
            <a:endParaRPr sz="1400"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47875" y="4505325"/>
            <a:ext cx="1450975" cy="1186222"/>
          </a:xfrm>
          <a:prstGeom prst="rect">
            <a:avLst/>
          </a:prstGeom>
          <a:solidFill>
            <a:srgbClr val="B4CDFD"/>
          </a:solidFill>
        </p:spPr>
        <p:txBody>
          <a:bodyPr vert="horz" wrap="square" lIns="0" tIns="21590" rIns="0" bIns="0" rtlCol="0">
            <a:spAutoFit/>
          </a:bodyPr>
          <a:lstStyle/>
          <a:p>
            <a:pPr marR="440690" algn="ctr">
              <a:lnSpc>
                <a:spcPts val="2220"/>
              </a:lnSpc>
              <a:spcBef>
                <a:spcPts val="170"/>
              </a:spcBef>
            </a:pPr>
            <a:r>
              <a:rPr sz="1900" b="1" spc="-5" dirty="0">
                <a:cs typeface="Arial"/>
              </a:rPr>
              <a:t>Col</a:t>
            </a:r>
            <a:r>
              <a:rPr sz="1900" b="1" dirty="0">
                <a:cs typeface="Arial"/>
              </a:rPr>
              <a:t>o</a:t>
            </a:r>
            <a:r>
              <a:rPr sz="1900" b="1" spc="-5" dirty="0">
                <a:cs typeface="Arial"/>
              </a:rPr>
              <a:t>r</a:t>
            </a:r>
            <a:endParaRPr sz="1900">
              <a:cs typeface="Arial"/>
            </a:endParaRPr>
          </a:p>
          <a:p>
            <a:pPr marR="314325" algn="ctr">
              <a:lnSpc>
                <a:spcPts val="1620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dirty="0">
                <a:cs typeface="Arial"/>
              </a:rPr>
              <a:t>sil</a:t>
            </a:r>
            <a:r>
              <a:rPr sz="1400" b="1" spc="-15" dirty="0">
                <a:cs typeface="Arial"/>
              </a:rPr>
              <a:t>v</a:t>
            </a:r>
            <a:r>
              <a:rPr sz="1400" b="1" dirty="0">
                <a:cs typeface="Arial"/>
              </a:rPr>
              <a:t>er</a:t>
            </a:r>
            <a:endParaRPr sz="1400">
              <a:cs typeface="Arial"/>
            </a:endParaRPr>
          </a:p>
          <a:p>
            <a:pPr marR="323215" algn="ctr">
              <a:lnSpc>
                <a:spcPct val="100000"/>
              </a:lnSpc>
              <a:spcBef>
                <a:spcPts val="10"/>
              </a:spcBef>
            </a:pPr>
            <a:r>
              <a:rPr sz="1400" spc="-5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spc="-10" dirty="0">
                <a:cs typeface="Arial"/>
              </a:rPr>
              <a:t>b</a:t>
            </a:r>
            <a:r>
              <a:rPr sz="1400" b="1" dirty="0">
                <a:cs typeface="Arial"/>
              </a:rPr>
              <a:t>lack</a:t>
            </a:r>
            <a:endParaRPr sz="1400">
              <a:cs typeface="Arial"/>
            </a:endParaRPr>
          </a:p>
          <a:p>
            <a:pPr marL="249554">
              <a:lnSpc>
                <a:spcPts val="1660"/>
              </a:lnSpc>
              <a:spcBef>
                <a:spcPts val="204"/>
              </a:spcBef>
            </a:pPr>
            <a:r>
              <a:rPr sz="1400" b="1" dirty="0">
                <a:cs typeface="Arial"/>
              </a:rPr>
              <a:t>S</a:t>
            </a:r>
            <a:r>
              <a:rPr sz="1400" b="1" spc="-10" dirty="0">
                <a:cs typeface="Arial"/>
              </a:rPr>
              <a:t>p</a:t>
            </a:r>
            <a:r>
              <a:rPr sz="1400" b="1" dirty="0">
                <a:cs typeface="Arial"/>
              </a:rPr>
              <a:t>ecial</a:t>
            </a:r>
            <a:endParaRPr sz="1400">
              <a:cs typeface="Arial"/>
            </a:endParaRPr>
          </a:p>
          <a:p>
            <a:pPr marL="249554">
              <a:lnSpc>
                <a:spcPts val="1660"/>
              </a:lnSpc>
            </a:pPr>
            <a:r>
              <a:rPr sz="1400" b="1" dirty="0">
                <a:cs typeface="Arial"/>
              </a:rPr>
              <a:t>c</a:t>
            </a:r>
            <a:r>
              <a:rPr sz="1400" b="1" spc="-10" dirty="0">
                <a:cs typeface="Arial"/>
              </a:rPr>
              <a:t>o</a:t>
            </a:r>
            <a:r>
              <a:rPr sz="1400" b="1" dirty="0">
                <a:cs typeface="Arial"/>
              </a:rPr>
              <a:t>l</a:t>
            </a:r>
            <a:r>
              <a:rPr sz="1400" b="1" spc="-10" dirty="0">
                <a:cs typeface="Arial"/>
              </a:rPr>
              <a:t>ou</a:t>
            </a:r>
            <a:r>
              <a:rPr sz="1400" b="1" dirty="0">
                <a:cs typeface="Arial"/>
              </a:rPr>
              <a:t>r</a:t>
            </a:r>
            <a:endParaRPr sz="1400"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46926" y="1468500"/>
            <a:ext cx="1084580" cy="769441"/>
          </a:xfrm>
          <a:prstGeom prst="rect">
            <a:avLst/>
          </a:prstGeom>
          <a:solidFill>
            <a:srgbClr val="B4CDFD"/>
          </a:solidFill>
        </p:spPr>
        <p:txBody>
          <a:bodyPr vert="horz" wrap="square" lIns="0" tIns="63500" rIns="0" bIns="0" rtlCol="0">
            <a:spAutoFit/>
          </a:bodyPr>
          <a:lstStyle/>
          <a:p>
            <a:pPr marL="86360">
              <a:lnSpc>
                <a:spcPts val="2215"/>
              </a:lnSpc>
              <a:spcBef>
                <a:spcPts val="500"/>
              </a:spcBef>
            </a:pPr>
            <a:r>
              <a:rPr sz="1900" b="1" spc="-5" dirty="0">
                <a:cs typeface="Arial"/>
              </a:rPr>
              <a:t>Seat</a:t>
            </a:r>
            <a:endParaRPr sz="1900">
              <a:cs typeface="Arial"/>
            </a:endParaRPr>
          </a:p>
          <a:p>
            <a:pPr marL="202565">
              <a:lnSpc>
                <a:spcPts val="1610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dirty="0">
                <a:cs typeface="Arial"/>
              </a:rPr>
              <a:t>Sta</a:t>
            </a:r>
            <a:r>
              <a:rPr sz="1400" b="1" spc="-10" dirty="0">
                <a:cs typeface="Arial"/>
              </a:rPr>
              <a:t>nd</a:t>
            </a:r>
            <a:r>
              <a:rPr sz="1400" b="1" dirty="0">
                <a:cs typeface="Arial"/>
              </a:rPr>
              <a:t>ard</a:t>
            </a:r>
            <a:endParaRPr sz="1400">
              <a:cs typeface="Arial"/>
            </a:endParaRPr>
          </a:p>
          <a:p>
            <a:pPr marL="202565">
              <a:lnSpc>
                <a:spcPts val="1680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spc="-10" dirty="0">
                <a:cs typeface="Arial"/>
              </a:rPr>
              <a:t>D</a:t>
            </a:r>
            <a:r>
              <a:rPr sz="1400" b="1" dirty="0">
                <a:cs typeface="Arial"/>
              </a:rPr>
              <a:t>e</a:t>
            </a:r>
            <a:r>
              <a:rPr sz="1400" b="1" spc="-10" dirty="0">
                <a:cs typeface="Arial"/>
              </a:rPr>
              <a:t>Lu</a:t>
            </a:r>
            <a:r>
              <a:rPr sz="1400" b="1" dirty="0">
                <a:cs typeface="Arial"/>
              </a:rPr>
              <a:t>xe</a:t>
            </a:r>
            <a:endParaRPr sz="1400"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343775" y="3200400"/>
            <a:ext cx="1462405" cy="750847"/>
          </a:xfrm>
          <a:prstGeom prst="rect">
            <a:avLst/>
          </a:prstGeom>
          <a:solidFill>
            <a:srgbClr val="B4CDFD"/>
          </a:solidFill>
        </p:spPr>
        <p:txBody>
          <a:bodyPr vert="horz" wrap="square" lIns="0" tIns="45085" rIns="0" bIns="0" rtlCol="0">
            <a:spAutoFit/>
          </a:bodyPr>
          <a:lstStyle/>
          <a:p>
            <a:pPr marL="12065" algn="ctr">
              <a:lnSpc>
                <a:spcPts val="2210"/>
              </a:lnSpc>
              <a:spcBef>
                <a:spcPts val="355"/>
              </a:spcBef>
            </a:pPr>
            <a:r>
              <a:rPr sz="1900" b="1" spc="-5" dirty="0">
                <a:cs typeface="Arial"/>
              </a:rPr>
              <a:t>Rear</a:t>
            </a:r>
            <a:r>
              <a:rPr sz="1900" b="1" spc="10" dirty="0">
                <a:cs typeface="Arial"/>
              </a:rPr>
              <a:t> </a:t>
            </a:r>
            <a:r>
              <a:rPr sz="1900" b="1" spc="35" dirty="0">
                <a:cs typeface="Arial"/>
              </a:rPr>
              <a:t>w</a:t>
            </a:r>
            <a:r>
              <a:rPr sz="1900" b="1" spc="-5" dirty="0">
                <a:cs typeface="Arial"/>
              </a:rPr>
              <a:t>heel</a:t>
            </a:r>
            <a:endParaRPr sz="1900">
              <a:cs typeface="Arial"/>
            </a:endParaRPr>
          </a:p>
          <a:p>
            <a:pPr marL="212090">
              <a:lnSpc>
                <a:spcPts val="1610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spc="-10" dirty="0">
                <a:cs typeface="Arial"/>
              </a:rPr>
              <a:t>no</a:t>
            </a:r>
            <a:r>
              <a:rPr sz="1400" b="1" dirty="0">
                <a:cs typeface="Arial"/>
              </a:rPr>
              <a:t>rmal</a:t>
            </a:r>
            <a:endParaRPr sz="1400">
              <a:cs typeface="Arial"/>
            </a:endParaRPr>
          </a:p>
          <a:p>
            <a:pPr marL="212090">
              <a:lnSpc>
                <a:spcPts val="1680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dirty="0">
                <a:cs typeface="Arial"/>
              </a:rPr>
              <a:t>S</a:t>
            </a:r>
            <a:r>
              <a:rPr sz="1400" b="1" spc="-10" dirty="0">
                <a:cs typeface="Arial"/>
              </a:rPr>
              <a:t>p</a:t>
            </a:r>
            <a:r>
              <a:rPr sz="1400" b="1" dirty="0">
                <a:cs typeface="Arial"/>
              </a:rPr>
              <a:t>ecial</a:t>
            </a:r>
            <a:r>
              <a:rPr sz="1400" b="1" spc="-30" dirty="0">
                <a:cs typeface="Arial"/>
              </a:rPr>
              <a:t> </a:t>
            </a:r>
            <a:r>
              <a:rPr sz="1400" b="1" spc="20" dirty="0">
                <a:cs typeface="Arial"/>
              </a:rPr>
              <a:t>w</a:t>
            </a:r>
            <a:r>
              <a:rPr sz="1400" b="1" spc="-10" dirty="0">
                <a:cs typeface="Arial"/>
              </a:rPr>
              <a:t>id</a:t>
            </a:r>
            <a:r>
              <a:rPr sz="1400" b="1" dirty="0">
                <a:cs typeface="Arial"/>
              </a:rPr>
              <a:t>e</a:t>
            </a:r>
            <a:endParaRPr sz="1400"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08150" y="1550257"/>
            <a:ext cx="1003300" cy="705321"/>
          </a:xfrm>
          <a:prstGeom prst="rect">
            <a:avLst/>
          </a:prstGeom>
          <a:solidFill>
            <a:srgbClr val="B4CDFD"/>
          </a:solidFill>
        </p:spPr>
        <p:txBody>
          <a:bodyPr vert="horz" wrap="square" lIns="0" tIns="2540" rIns="0" bIns="0" rtlCol="0">
            <a:spAutoFit/>
          </a:bodyPr>
          <a:lstStyle/>
          <a:p>
            <a:pPr marL="160655">
              <a:lnSpc>
                <a:spcPts val="2225"/>
              </a:lnSpc>
              <a:spcBef>
                <a:spcPts val="20"/>
              </a:spcBef>
            </a:pPr>
            <a:r>
              <a:rPr sz="1900" b="1" spc="-5" dirty="0">
                <a:cs typeface="Arial"/>
              </a:rPr>
              <a:t>Engine</a:t>
            </a:r>
            <a:endParaRPr sz="1900">
              <a:cs typeface="Arial"/>
            </a:endParaRPr>
          </a:p>
          <a:p>
            <a:pPr marL="223520">
              <a:lnSpc>
                <a:spcPts val="1625"/>
              </a:lnSpc>
            </a:pPr>
            <a:r>
              <a:rPr sz="1400" spc="-5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spc="-5" dirty="0">
                <a:cs typeface="Arial"/>
              </a:rPr>
              <a:t>1300</a:t>
            </a:r>
            <a:endParaRPr sz="1400">
              <a:cs typeface="Arial"/>
            </a:endParaRPr>
          </a:p>
          <a:p>
            <a:pPr marL="223520">
              <a:lnSpc>
                <a:spcPct val="100000"/>
              </a:lnSpc>
              <a:spcBef>
                <a:spcPts val="15"/>
              </a:spcBef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5" dirty="0">
                <a:cs typeface="Arial"/>
              </a:rPr>
              <a:t>1600</a:t>
            </a:r>
            <a:endParaRPr sz="1400"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80251" y="4602162"/>
            <a:ext cx="1154430" cy="961802"/>
          </a:xfrm>
          <a:prstGeom prst="rect">
            <a:avLst/>
          </a:prstGeom>
          <a:solidFill>
            <a:srgbClr val="B4CDFD"/>
          </a:solidFill>
        </p:spPr>
        <p:txBody>
          <a:bodyPr vert="horz" wrap="square" lIns="0" tIns="40640" rIns="0" bIns="0" rtlCol="0">
            <a:spAutoFit/>
          </a:bodyPr>
          <a:lstStyle/>
          <a:p>
            <a:pPr marL="88265">
              <a:lnSpc>
                <a:spcPts val="2225"/>
              </a:lnSpc>
              <a:spcBef>
                <a:spcPts val="320"/>
              </a:spcBef>
            </a:pPr>
            <a:r>
              <a:rPr sz="1900" b="1" spc="-5" dirty="0">
                <a:cs typeface="Arial"/>
              </a:rPr>
              <a:t>Exha</a:t>
            </a:r>
            <a:r>
              <a:rPr sz="1900" b="1" dirty="0">
                <a:cs typeface="Arial"/>
              </a:rPr>
              <a:t>u</a:t>
            </a:r>
            <a:r>
              <a:rPr sz="1900" b="1" spc="-5" dirty="0">
                <a:cs typeface="Arial"/>
              </a:rPr>
              <a:t>st</a:t>
            </a:r>
            <a:endParaRPr sz="1900">
              <a:cs typeface="Arial"/>
            </a:endParaRPr>
          </a:p>
          <a:p>
            <a:pPr marL="203835">
              <a:lnSpc>
                <a:spcPts val="1614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spc="-5" dirty="0">
                <a:cs typeface="Arial"/>
              </a:rPr>
              <a:t>7</a:t>
            </a:r>
            <a:r>
              <a:rPr sz="1400" b="1" spc="-505" dirty="0">
                <a:cs typeface="Arial"/>
              </a:rPr>
              <a:t>4</a:t>
            </a: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cs typeface="Arial"/>
              </a:rPr>
              <a:t>db</a:t>
            </a:r>
            <a:endParaRPr sz="1400">
              <a:cs typeface="Arial"/>
            </a:endParaRPr>
          </a:p>
          <a:p>
            <a:pPr marL="203835">
              <a:lnSpc>
                <a:spcPts val="1670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spc="-5" dirty="0">
                <a:cs typeface="Arial"/>
              </a:rPr>
              <a:t>7</a:t>
            </a:r>
            <a:r>
              <a:rPr sz="1400" b="1" spc="-505" dirty="0">
                <a:cs typeface="Arial"/>
              </a:rPr>
              <a:t>8</a:t>
            </a: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cs typeface="Arial"/>
              </a:rPr>
              <a:t>db</a:t>
            </a:r>
            <a:endParaRPr sz="1400">
              <a:cs typeface="Arial"/>
            </a:endParaRPr>
          </a:p>
          <a:p>
            <a:pPr marL="203835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spc="-5" dirty="0">
                <a:cs typeface="Arial"/>
              </a:rPr>
              <a:t>8</a:t>
            </a:r>
            <a:r>
              <a:rPr sz="1400" b="1" spc="-505" dirty="0">
                <a:cs typeface="Arial"/>
              </a:rPr>
              <a:t>2</a:t>
            </a: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cs typeface="Arial"/>
              </a:rPr>
              <a:t>db</a:t>
            </a:r>
            <a:endParaRPr sz="1400"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800350" y="2331973"/>
            <a:ext cx="3543300" cy="2143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Τίτλος 25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Variant configuration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81756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078101" y="3068701"/>
            <a:ext cx="0" cy="1224280"/>
          </a:xfrm>
          <a:custGeom>
            <a:avLst/>
            <a:gdLst/>
            <a:ahLst/>
            <a:cxnLst/>
            <a:rect l="l" t="t" r="r" b="b"/>
            <a:pathLst>
              <a:path h="1224279">
                <a:moveTo>
                  <a:pt x="0" y="0"/>
                </a:moveTo>
                <a:lnTo>
                  <a:pt x="0" y="122389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77973" y="4254500"/>
            <a:ext cx="215900" cy="76200"/>
          </a:xfrm>
          <a:custGeom>
            <a:avLst/>
            <a:gdLst/>
            <a:ahLst/>
            <a:cxnLst/>
            <a:rect l="l" t="t" r="r" b="b"/>
            <a:pathLst>
              <a:path w="215900" h="76200">
                <a:moveTo>
                  <a:pt x="139700" y="0"/>
                </a:moveTo>
                <a:lnTo>
                  <a:pt x="139700" y="76200"/>
                </a:lnTo>
                <a:lnTo>
                  <a:pt x="203200" y="44450"/>
                </a:lnTo>
                <a:lnTo>
                  <a:pt x="152400" y="44450"/>
                </a:lnTo>
                <a:lnTo>
                  <a:pt x="152400" y="31750"/>
                </a:lnTo>
                <a:lnTo>
                  <a:pt x="203200" y="31750"/>
                </a:lnTo>
                <a:lnTo>
                  <a:pt x="139700" y="0"/>
                </a:lnTo>
                <a:close/>
              </a:path>
              <a:path w="215900" h="76200">
                <a:moveTo>
                  <a:pt x="1397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39700" y="44450"/>
                </a:lnTo>
                <a:lnTo>
                  <a:pt x="139700" y="31750"/>
                </a:lnTo>
                <a:close/>
              </a:path>
              <a:path w="215900" h="76200">
                <a:moveTo>
                  <a:pt x="203200" y="31750"/>
                </a:moveTo>
                <a:lnTo>
                  <a:pt x="152400" y="31750"/>
                </a:lnTo>
                <a:lnTo>
                  <a:pt x="152400" y="44450"/>
                </a:lnTo>
                <a:lnTo>
                  <a:pt x="203200" y="44450"/>
                </a:lnTo>
                <a:lnTo>
                  <a:pt x="215900" y="38100"/>
                </a:lnTo>
                <a:lnTo>
                  <a:pt x="203200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78101" y="4292600"/>
            <a:ext cx="0" cy="358775"/>
          </a:xfrm>
          <a:custGeom>
            <a:avLst/>
            <a:gdLst/>
            <a:ahLst/>
            <a:cxnLst/>
            <a:rect l="l" t="t" r="r" b="b"/>
            <a:pathLst>
              <a:path h="358775">
                <a:moveTo>
                  <a:pt x="0" y="0"/>
                </a:moveTo>
                <a:lnTo>
                  <a:pt x="0" y="35877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77973" y="4613275"/>
            <a:ext cx="215900" cy="76200"/>
          </a:xfrm>
          <a:custGeom>
            <a:avLst/>
            <a:gdLst/>
            <a:ahLst/>
            <a:cxnLst/>
            <a:rect l="l" t="t" r="r" b="b"/>
            <a:pathLst>
              <a:path w="215900" h="76200">
                <a:moveTo>
                  <a:pt x="139700" y="0"/>
                </a:moveTo>
                <a:lnTo>
                  <a:pt x="139700" y="76200"/>
                </a:lnTo>
                <a:lnTo>
                  <a:pt x="203200" y="44450"/>
                </a:lnTo>
                <a:lnTo>
                  <a:pt x="152400" y="44450"/>
                </a:lnTo>
                <a:lnTo>
                  <a:pt x="152400" y="31750"/>
                </a:lnTo>
                <a:lnTo>
                  <a:pt x="203200" y="31750"/>
                </a:lnTo>
                <a:lnTo>
                  <a:pt x="139700" y="0"/>
                </a:lnTo>
                <a:close/>
              </a:path>
              <a:path w="215900" h="76200">
                <a:moveTo>
                  <a:pt x="1397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39700" y="44450"/>
                </a:lnTo>
                <a:lnTo>
                  <a:pt x="139700" y="31750"/>
                </a:lnTo>
                <a:close/>
              </a:path>
              <a:path w="215900" h="76200">
                <a:moveTo>
                  <a:pt x="203200" y="31750"/>
                </a:moveTo>
                <a:lnTo>
                  <a:pt x="152400" y="31750"/>
                </a:lnTo>
                <a:lnTo>
                  <a:pt x="152400" y="44450"/>
                </a:lnTo>
                <a:lnTo>
                  <a:pt x="203200" y="44450"/>
                </a:lnTo>
                <a:lnTo>
                  <a:pt x="215900" y="38100"/>
                </a:lnTo>
                <a:lnTo>
                  <a:pt x="203200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3712" y="2563876"/>
            <a:ext cx="8138159" cy="0"/>
          </a:xfrm>
          <a:custGeom>
            <a:avLst/>
            <a:gdLst/>
            <a:ahLst/>
            <a:cxnLst/>
            <a:rect l="l" t="t" r="r" b="b"/>
            <a:pathLst>
              <a:path w="8138159">
                <a:moveTo>
                  <a:pt x="813758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3712" y="3068701"/>
            <a:ext cx="8138159" cy="0"/>
          </a:xfrm>
          <a:custGeom>
            <a:avLst/>
            <a:gdLst/>
            <a:ahLst/>
            <a:cxnLst/>
            <a:rect l="l" t="t" r="r" b="b"/>
            <a:pathLst>
              <a:path w="8138159">
                <a:moveTo>
                  <a:pt x="813758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3712" y="3571875"/>
            <a:ext cx="8138159" cy="0"/>
          </a:xfrm>
          <a:custGeom>
            <a:avLst/>
            <a:gdLst/>
            <a:ahLst/>
            <a:cxnLst/>
            <a:rect l="l" t="t" r="r" b="b"/>
            <a:pathLst>
              <a:path w="8138159">
                <a:moveTo>
                  <a:pt x="813758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96288" y="1387602"/>
            <a:ext cx="2283206" cy="19950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3712" y="2203513"/>
            <a:ext cx="576580" cy="360680"/>
          </a:xfrm>
          <a:custGeom>
            <a:avLst/>
            <a:gdLst/>
            <a:ahLst/>
            <a:cxnLst/>
            <a:rect l="l" t="t" r="r" b="b"/>
            <a:pathLst>
              <a:path w="576580" h="360680">
                <a:moveTo>
                  <a:pt x="0" y="360362"/>
                </a:moveTo>
                <a:lnTo>
                  <a:pt x="576262" y="360362"/>
                </a:lnTo>
                <a:lnTo>
                  <a:pt x="576262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3712" y="2203513"/>
            <a:ext cx="576580" cy="360680"/>
          </a:xfrm>
          <a:custGeom>
            <a:avLst/>
            <a:gdLst/>
            <a:ahLst/>
            <a:cxnLst/>
            <a:rect l="l" t="t" r="r" b="b"/>
            <a:pathLst>
              <a:path w="576580" h="360680">
                <a:moveTo>
                  <a:pt x="0" y="360362"/>
                </a:moveTo>
                <a:lnTo>
                  <a:pt x="576262" y="360362"/>
                </a:lnTo>
                <a:lnTo>
                  <a:pt x="576262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3712" y="2708338"/>
            <a:ext cx="576580" cy="360680"/>
          </a:xfrm>
          <a:custGeom>
            <a:avLst/>
            <a:gdLst/>
            <a:ahLst/>
            <a:cxnLst/>
            <a:rect l="l" t="t" r="r" b="b"/>
            <a:pathLst>
              <a:path w="576580" h="360680">
                <a:moveTo>
                  <a:pt x="0" y="360362"/>
                </a:moveTo>
                <a:lnTo>
                  <a:pt x="576262" y="360362"/>
                </a:lnTo>
                <a:lnTo>
                  <a:pt x="576262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solidFill>
            <a:srgbClr val="FFBE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93712" y="2708338"/>
            <a:ext cx="576580" cy="360680"/>
          </a:xfrm>
          <a:custGeom>
            <a:avLst/>
            <a:gdLst/>
            <a:ahLst/>
            <a:cxnLst/>
            <a:rect l="l" t="t" r="r" b="b"/>
            <a:pathLst>
              <a:path w="576580" h="360680">
                <a:moveTo>
                  <a:pt x="0" y="360362"/>
                </a:moveTo>
                <a:lnTo>
                  <a:pt x="576262" y="360362"/>
                </a:lnTo>
                <a:lnTo>
                  <a:pt x="576262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18845" y="2234438"/>
            <a:ext cx="306705" cy="8001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indent="25400" algn="just">
              <a:lnSpc>
                <a:spcPct val="92100"/>
              </a:lnSpc>
              <a:spcBef>
                <a:spcPts val="170"/>
              </a:spcBef>
            </a:pPr>
            <a:r>
              <a:rPr sz="1800" b="1" dirty="0">
                <a:latin typeface="Palatino Linotype"/>
                <a:cs typeface="Palatino Linotype"/>
              </a:rPr>
              <a:t>M M </a:t>
            </a:r>
            <a:r>
              <a:rPr sz="1800" b="1" spc="5" dirty="0">
                <a:latin typeface="Palatino Linotype"/>
                <a:cs typeface="Palatino Linotype"/>
              </a:rPr>
              <a:t>PP</a:t>
            </a:r>
            <a:endParaRPr sz="1800">
              <a:latin typeface="Palatino Linotype"/>
              <a:cs typeface="Palatino Linotype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078101" y="3429000"/>
            <a:ext cx="3133725" cy="179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Τίτλος 2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pc="-25" dirty="0" smtClean="0">
                <a:cs typeface="Calibri"/>
              </a:rPr>
              <a:t>Καθορισμός του </a:t>
            </a:r>
            <a:r>
              <a:rPr lang="el-GR" spc="-25" dirty="0" err="1" smtClean="0">
                <a:cs typeface="Calibri"/>
              </a:rPr>
              <a:t>φασεολόγιου</a:t>
            </a:r>
            <a:r>
              <a:rPr lang="el-GR" spc="-25" dirty="0" smtClean="0">
                <a:cs typeface="Calibri"/>
              </a:rPr>
              <a:t> </a:t>
            </a:r>
            <a:r>
              <a:rPr lang="el-GR" dirty="0">
                <a:cs typeface="Calibri"/>
              </a:rPr>
              <a:t>(</a:t>
            </a:r>
            <a:r>
              <a:rPr lang="en-US" dirty="0">
                <a:cs typeface="Calibri"/>
              </a:rPr>
              <a:t>rou</a:t>
            </a:r>
            <a:r>
              <a:rPr lang="en-US" spc="-10" dirty="0">
                <a:cs typeface="Calibri"/>
              </a:rPr>
              <a:t>t</a:t>
            </a:r>
            <a:r>
              <a:rPr lang="en-US" dirty="0">
                <a:cs typeface="Calibri"/>
              </a:rPr>
              <a:t>ing)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9161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584200" y="1562100"/>
            <a:ext cx="8191500" cy="4286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8629" y="1925764"/>
            <a:ext cx="3019425" cy="305435"/>
          </a:xfrm>
          <a:custGeom>
            <a:avLst/>
            <a:gdLst/>
            <a:ahLst/>
            <a:cxnLst/>
            <a:rect l="l" t="t" r="r" b="b"/>
            <a:pathLst>
              <a:path w="3019425" h="305435">
                <a:moveTo>
                  <a:pt x="0" y="305117"/>
                </a:moveTo>
                <a:lnTo>
                  <a:pt x="3019170" y="305117"/>
                </a:lnTo>
                <a:lnTo>
                  <a:pt x="3019170" y="0"/>
                </a:lnTo>
                <a:lnTo>
                  <a:pt x="0" y="0"/>
                </a:lnTo>
                <a:lnTo>
                  <a:pt x="0" y="305117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99592" y="1916832"/>
            <a:ext cx="3216910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chemeClr val="bg1"/>
                </a:solidFill>
                <a:cs typeface="Arial"/>
              </a:rPr>
              <a:t>•</a:t>
            </a:r>
            <a:r>
              <a:rPr sz="2000" b="1" dirty="0">
                <a:solidFill>
                  <a:schemeClr val="bg1"/>
                </a:solidFill>
                <a:cs typeface="Arial"/>
              </a:rPr>
              <a:t>Maximum</a:t>
            </a:r>
            <a:r>
              <a:rPr sz="2000" b="1" spc="-25" dirty="0">
                <a:solidFill>
                  <a:schemeClr val="bg1"/>
                </a:solidFill>
                <a:cs typeface="Arial"/>
              </a:rPr>
              <a:t> </a:t>
            </a:r>
            <a:r>
              <a:rPr sz="2000" b="1" dirty="0">
                <a:solidFill>
                  <a:schemeClr val="bg1"/>
                </a:solidFill>
                <a:cs typeface="Arial"/>
              </a:rPr>
              <a:t>bi</a:t>
            </a:r>
            <a:r>
              <a:rPr sz="2000" b="1" spc="-10" dirty="0">
                <a:solidFill>
                  <a:schemeClr val="bg1"/>
                </a:solidFill>
                <a:cs typeface="Arial"/>
              </a:rPr>
              <a:t>l</a:t>
            </a:r>
            <a:r>
              <a:rPr sz="2000" b="1" dirty="0">
                <a:solidFill>
                  <a:schemeClr val="bg1"/>
                </a:solidFill>
                <a:cs typeface="Arial"/>
              </a:rPr>
              <a:t>l</a:t>
            </a:r>
            <a:r>
              <a:rPr sz="2000" b="1" spc="-25" dirty="0">
                <a:solidFill>
                  <a:schemeClr val="bg1"/>
                </a:solidFill>
                <a:cs typeface="Arial"/>
              </a:rPr>
              <a:t> </a:t>
            </a:r>
            <a:r>
              <a:rPr sz="2000" b="1" dirty="0">
                <a:solidFill>
                  <a:schemeClr val="bg1"/>
                </a:solidFill>
                <a:cs typeface="Arial"/>
              </a:rPr>
              <a:t>of</a:t>
            </a:r>
            <a:r>
              <a:rPr sz="2000" b="1" spc="-15" dirty="0">
                <a:solidFill>
                  <a:schemeClr val="bg1"/>
                </a:solidFill>
                <a:cs typeface="Arial"/>
              </a:rPr>
              <a:t> </a:t>
            </a:r>
            <a:r>
              <a:rPr sz="2000" b="1" dirty="0">
                <a:solidFill>
                  <a:schemeClr val="bg1"/>
                </a:solidFill>
                <a:cs typeface="Arial"/>
              </a:rPr>
              <a:t>materials</a:t>
            </a:r>
            <a:endParaRPr sz="20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88085" y="3744264"/>
            <a:ext cx="2402205" cy="317500"/>
          </a:xfrm>
          <a:custGeom>
            <a:avLst/>
            <a:gdLst/>
            <a:ahLst/>
            <a:cxnLst/>
            <a:rect l="l" t="t" r="r" b="b"/>
            <a:pathLst>
              <a:path w="2402204" h="317500">
                <a:moveTo>
                  <a:pt x="0" y="317322"/>
                </a:moveTo>
                <a:lnTo>
                  <a:pt x="2401951" y="317322"/>
                </a:lnTo>
                <a:lnTo>
                  <a:pt x="2401951" y="0"/>
                </a:lnTo>
                <a:lnTo>
                  <a:pt x="0" y="0"/>
                </a:lnTo>
                <a:lnTo>
                  <a:pt x="0" y="317322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3934" y="3705225"/>
            <a:ext cx="406601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chemeClr val="bg1"/>
                </a:solidFill>
                <a:cs typeface="Arial"/>
              </a:rPr>
              <a:t>•</a:t>
            </a:r>
            <a:r>
              <a:rPr sz="2000" b="1" dirty="0" smtClean="0">
                <a:solidFill>
                  <a:schemeClr val="bg1"/>
                </a:solidFill>
                <a:cs typeface="Arial"/>
              </a:rPr>
              <a:t>Ma</a:t>
            </a:r>
            <a:r>
              <a:rPr sz="2000" b="1" spc="-10" dirty="0" smtClean="0">
                <a:solidFill>
                  <a:schemeClr val="bg1"/>
                </a:solidFill>
                <a:cs typeface="Arial"/>
              </a:rPr>
              <a:t>x</a:t>
            </a:r>
            <a:r>
              <a:rPr sz="2000" b="1" dirty="0" smtClean="0">
                <a:solidFill>
                  <a:schemeClr val="bg1"/>
                </a:solidFill>
                <a:cs typeface="Arial"/>
              </a:rPr>
              <a:t>imum</a:t>
            </a:r>
            <a:r>
              <a:rPr lang="en-US" sz="2000" dirty="0">
                <a:solidFill>
                  <a:schemeClr val="bg1"/>
                </a:solidFill>
                <a:cs typeface="Arial"/>
              </a:rPr>
              <a:t> </a:t>
            </a:r>
            <a:r>
              <a:rPr sz="2000" b="1" dirty="0" smtClean="0">
                <a:solidFill>
                  <a:schemeClr val="bg1"/>
                </a:solidFill>
                <a:cs typeface="Arial"/>
              </a:rPr>
              <a:t>routing</a:t>
            </a:r>
            <a:endParaRPr sz="20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5" name="Τίτλος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 of materials and routings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92304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5549391" y="1473263"/>
            <a:ext cx="2883535" cy="4732655"/>
          </a:xfrm>
          <a:custGeom>
            <a:avLst/>
            <a:gdLst/>
            <a:ahLst/>
            <a:cxnLst/>
            <a:rect l="l" t="t" r="r" b="b"/>
            <a:pathLst>
              <a:path w="2883534" h="4732655">
                <a:moveTo>
                  <a:pt x="0" y="4732655"/>
                </a:moveTo>
                <a:lnTo>
                  <a:pt x="2883408" y="4732655"/>
                </a:lnTo>
                <a:lnTo>
                  <a:pt x="2883408" y="0"/>
                </a:lnTo>
                <a:lnTo>
                  <a:pt x="0" y="0"/>
                </a:lnTo>
                <a:lnTo>
                  <a:pt x="0" y="4732655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0" name="object 10"/>
          <p:cNvSpPr/>
          <p:nvPr/>
        </p:nvSpPr>
        <p:spPr>
          <a:xfrm>
            <a:off x="5549391" y="1473263"/>
            <a:ext cx="2883535" cy="4732655"/>
          </a:xfrm>
          <a:custGeom>
            <a:avLst/>
            <a:gdLst/>
            <a:ahLst/>
            <a:cxnLst/>
            <a:rect l="l" t="t" r="r" b="b"/>
            <a:pathLst>
              <a:path w="2883534" h="4732655">
                <a:moveTo>
                  <a:pt x="0" y="4732655"/>
                </a:moveTo>
                <a:lnTo>
                  <a:pt x="2883408" y="4732655"/>
                </a:lnTo>
                <a:lnTo>
                  <a:pt x="2883408" y="0"/>
                </a:lnTo>
                <a:lnTo>
                  <a:pt x="0" y="0"/>
                </a:lnTo>
                <a:lnTo>
                  <a:pt x="0" y="473265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" name="object 11"/>
          <p:cNvSpPr/>
          <p:nvPr/>
        </p:nvSpPr>
        <p:spPr>
          <a:xfrm>
            <a:off x="619125" y="1534794"/>
            <a:ext cx="2883535" cy="4732655"/>
          </a:xfrm>
          <a:custGeom>
            <a:avLst/>
            <a:gdLst/>
            <a:ahLst/>
            <a:cxnLst/>
            <a:rect l="l" t="t" r="r" b="b"/>
            <a:pathLst>
              <a:path w="2883535" h="4732655">
                <a:moveTo>
                  <a:pt x="0" y="4732655"/>
                </a:moveTo>
                <a:lnTo>
                  <a:pt x="2883407" y="4732655"/>
                </a:lnTo>
                <a:lnTo>
                  <a:pt x="2883407" y="0"/>
                </a:lnTo>
                <a:lnTo>
                  <a:pt x="0" y="0"/>
                </a:lnTo>
                <a:lnTo>
                  <a:pt x="0" y="4732655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" name="object 12"/>
          <p:cNvSpPr/>
          <p:nvPr/>
        </p:nvSpPr>
        <p:spPr>
          <a:xfrm>
            <a:off x="619125" y="1534794"/>
            <a:ext cx="2883535" cy="4732655"/>
          </a:xfrm>
          <a:custGeom>
            <a:avLst/>
            <a:gdLst/>
            <a:ahLst/>
            <a:cxnLst/>
            <a:rect l="l" t="t" r="r" b="b"/>
            <a:pathLst>
              <a:path w="2883535" h="4732655">
                <a:moveTo>
                  <a:pt x="0" y="4732655"/>
                </a:moveTo>
                <a:lnTo>
                  <a:pt x="2883407" y="4732655"/>
                </a:lnTo>
                <a:lnTo>
                  <a:pt x="2883407" y="0"/>
                </a:lnTo>
                <a:lnTo>
                  <a:pt x="0" y="0"/>
                </a:lnTo>
                <a:lnTo>
                  <a:pt x="0" y="473265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3" name="object 13"/>
          <p:cNvSpPr/>
          <p:nvPr/>
        </p:nvSpPr>
        <p:spPr>
          <a:xfrm>
            <a:off x="2065147" y="2065782"/>
            <a:ext cx="0" cy="41910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8718"/>
                </a:lnTo>
              </a:path>
            </a:pathLst>
          </a:custGeom>
          <a:ln w="25907">
            <a:solidFill>
              <a:srgbClr val="00279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4" name="object 14"/>
          <p:cNvSpPr/>
          <p:nvPr/>
        </p:nvSpPr>
        <p:spPr>
          <a:xfrm>
            <a:off x="1591309" y="2340051"/>
            <a:ext cx="0" cy="139700"/>
          </a:xfrm>
          <a:custGeom>
            <a:avLst/>
            <a:gdLst/>
            <a:ahLst/>
            <a:cxnLst/>
            <a:rect l="l" t="t" r="r" b="b"/>
            <a:pathLst>
              <a:path h="139700">
                <a:moveTo>
                  <a:pt x="0" y="0"/>
                </a:moveTo>
                <a:lnTo>
                  <a:pt x="0" y="139115"/>
                </a:lnTo>
              </a:path>
            </a:pathLst>
          </a:custGeom>
          <a:ln w="23112">
            <a:solidFill>
              <a:srgbClr val="00279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" name="object 15"/>
          <p:cNvSpPr/>
          <p:nvPr/>
        </p:nvSpPr>
        <p:spPr>
          <a:xfrm>
            <a:off x="2514345" y="2339975"/>
            <a:ext cx="26034" cy="139700"/>
          </a:xfrm>
          <a:custGeom>
            <a:avLst/>
            <a:gdLst/>
            <a:ahLst/>
            <a:cxnLst/>
            <a:rect l="l" t="t" r="r" b="b"/>
            <a:pathLst>
              <a:path w="26035" h="139700">
                <a:moveTo>
                  <a:pt x="23114" y="0"/>
                </a:moveTo>
                <a:lnTo>
                  <a:pt x="0" y="0"/>
                </a:lnTo>
                <a:lnTo>
                  <a:pt x="2921" y="139191"/>
                </a:lnTo>
                <a:lnTo>
                  <a:pt x="26035" y="139191"/>
                </a:lnTo>
                <a:lnTo>
                  <a:pt x="23114" y="0"/>
                </a:lnTo>
                <a:close/>
              </a:path>
            </a:pathLst>
          </a:custGeom>
          <a:solidFill>
            <a:srgbClr val="00279F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" name="object 16"/>
          <p:cNvSpPr/>
          <p:nvPr/>
        </p:nvSpPr>
        <p:spPr>
          <a:xfrm>
            <a:off x="1133386" y="2329307"/>
            <a:ext cx="1859280" cy="171450"/>
          </a:xfrm>
          <a:custGeom>
            <a:avLst/>
            <a:gdLst/>
            <a:ahLst/>
            <a:cxnLst/>
            <a:rect l="l" t="t" r="r" b="b"/>
            <a:pathLst>
              <a:path w="1859280" h="171450">
                <a:moveTo>
                  <a:pt x="0" y="171195"/>
                </a:moveTo>
                <a:lnTo>
                  <a:pt x="0" y="0"/>
                </a:lnTo>
                <a:lnTo>
                  <a:pt x="1859114" y="0"/>
                </a:lnTo>
                <a:lnTo>
                  <a:pt x="1859114" y="165862"/>
                </a:lnTo>
              </a:path>
            </a:pathLst>
          </a:custGeom>
          <a:ln w="25400">
            <a:solidFill>
              <a:srgbClr val="00279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" name="object 17"/>
          <p:cNvSpPr/>
          <p:nvPr/>
        </p:nvSpPr>
        <p:spPr>
          <a:xfrm>
            <a:off x="980262" y="2492501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" name="object 18"/>
          <p:cNvSpPr/>
          <p:nvPr/>
        </p:nvSpPr>
        <p:spPr>
          <a:xfrm>
            <a:off x="980262" y="2492501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" name="object 19"/>
          <p:cNvSpPr/>
          <p:nvPr/>
        </p:nvSpPr>
        <p:spPr>
          <a:xfrm>
            <a:off x="1003376" y="2513964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0" name="object 20"/>
          <p:cNvSpPr/>
          <p:nvPr/>
        </p:nvSpPr>
        <p:spPr>
          <a:xfrm>
            <a:off x="1003376" y="2513964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1" name="object 21"/>
          <p:cNvSpPr/>
          <p:nvPr/>
        </p:nvSpPr>
        <p:spPr>
          <a:xfrm>
            <a:off x="991819" y="2503170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2" name="object 22"/>
          <p:cNvSpPr/>
          <p:nvPr/>
        </p:nvSpPr>
        <p:spPr>
          <a:xfrm>
            <a:off x="991819" y="2503170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3" name="object 23"/>
          <p:cNvSpPr/>
          <p:nvPr/>
        </p:nvSpPr>
        <p:spPr>
          <a:xfrm>
            <a:off x="899375" y="2567432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4" name="object 24"/>
          <p:cNvSpPr/>
          <p:nvPr/>
        </p:nvSpPr>
        <p:spPr>
          <a:xfrm>
            <a:off x="899375" y="2567432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5" name="object 25"/>
          <p:cNvSpPr/>
          <p:nvPr/>
        </p:nvSpPr>
        <p:spPr>
          <a:xfrm>
            <a:off x="922489" y="2588818"/>
            <a:ext cx="260350" cy="165100"/>
          </a:xfrm>
          <a:custGeom>
            <a:avLst/>
            <a:gdLst/>
            <a:ahLst/>
            <a:cxnLst/>
            <a:rect l="l" t="t" r="r" b="b"/>
            <a:pathLst>
              <a:path w="260350" h="165100">
                <a:moveTo>
                  <a:pt x="0" y="164541"/>
                </a:moveTo>
                <a:lnTo>
                  <a:pt x="260019" y="164541"/>
                </a:lnTo>
                <a:lnTo>
                  <a:pt x="260019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6" name="object 26"/>
          <p:cNvSpPr/>
          <p:nvPr/>
        </p:nvSpPr>
        <p:spPr>
          <a:xfrm>
            <a:off x="922489" y="2588818"/>
            <a:ext cx="260350" cy="165100"/>
          </a:xfrm>
          <a:custGeom>
            <a:avLst/>
            <a:gdLst/>
            <a:ahLst/>
            <a:cxnLst/>
            <a:rect l="l" t="t" r="r" b="b"/>
            <a:pathLst>
              <a:path w="260350" h="165100">
                <a:moveTo>
                  <a:pt x="0" y="164541"/>
                </a:moveTo>
                <a:lnTo>
                  <a:pt x="260019" y="164541"/>
                </a:lnTo>
                <a:lnTo>
                  <a:pt x="260019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7" name="object 27"/>
          <p:cNvSpPr/>
          <p:nvPr/>
        </p:nvSpPr>
        <p:spPr>
          <a:xfrm>
            <a:off x="910932" y="2578150"/>
            <a:ext cx="260350" cy="165100"/>
          </a:xfrm>
          <a:custGeom>
            <a:avLst/>
            <a:gdLst/>
            <a:ahLst/>
            <a:cxnLst/>
            <a:rect l="l" t="t" r="r" b="b"/>
            <a:pathLst>
              <a:path w="260350" h="165100">
                <a:moveTo>
                  <a:pt x="0" y="164541"/>
                </a:moveTo>
                <a:lnTo>
                  <a:pt x="260019" y="164541"/>
                </a:lnTo>
                <a:lnTo>
                  <a:pt x="260019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8" name="object 28"/>
          <p:cNvSpPr/>
          <p:nvPr/>
        </p:nvSpPr>
        <p:spPr>
          <a:xfrm>
            <a:off x="910932" y="2578150"/>
            <a:ext cx="260350" cy="165100"/>
          </a:xfrm>
          <a:custGeom>
            <a:avLst/>
            <a:gdLst/>
            <a:ahLst/>
            <a:cxnLst/>
            <a:rect l="l" t="t" r="r" b="b"/>
            <a:pathLst>
              <a:path w="260350" h="165100">
                <a:moveTo>
                  <a:pt x="0" y="164541"/>
                </a:moveTo>
                <a:lnTo>
                  <a:pt x="260019" y="164541"/>
                </a:lnTo>
                <a:lnTo>
                  <a:pt x="260019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9" name="object 29"/>
          <p:cNvSpPr/>
          <p:nvPr/>
        </p:nvSpPr>
        <p:spPr>
          <a:xfrm>
            <a:off x="818476" y="2642285"/>
            <a:ext cx="257175" cy="165100"/>
          </a:xfrm>
          <a:custGeom>
            <a:avLst/>
            <a:gdLst/>
            <a:ahLst/>
            <a:cxnLst/>
            <a:rect l="l" t="t" r="r" b="b"/>
            <a:pathLst>
              <a:path w="257175" h="165100">
                <a:moveTo>
                  <a:pt x="0" y="164541"/>
                </a:moveTo>
                <a:lnTo>
                  <a:pt x="257136" y="164541"/>
                </a:lnTo>
                <a:lnTo>
                  <a:pt x="257136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0" name="object 30"/>
          <p:cNvSpPr/>
          <p:nvPr/>
        </p:nvSpPr>
        <p:spPr>
          <a:xfrm>
            <a:off x="818476" y="2642285"/>
            <a:ext cx="257175" cy="165100"/>
          </a:xfrm>
          <a:custGeom>
            <a:avLst/>
            <a:gdLst/>
            <a:ahLst/>
            <a:cxnLst/>
            <a:rect l="l" t="t" r="r" b="b"/>
            <a:pathLst>
              <a:path w="257175" h="165100">
                <a:moveTo>
                  <a:pt x="0" y="164541"/>
                </a:moveTo>
                <a:lnTo>
                  <a:pt x="257136" y="164541"/>
                </a:lnTo>
                <a:lnTo>
                  <a:pt x="257136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1" name="object 31"/>
          <p:cNvSpPr/>
          <p:nvPr/>
        </p:nvSpPr>
        <p:spPr>
          <a:xfrm>
            <a:off x="841590" y="2663748"/>
            <a:ext cx="257175" cy="165100"/>
          </a:xfrm>
          <a:custGeom>
            <a:avLst/>
            <a:gdLst/>
            <a:ahLst/>
            <a:cxnLst/>
            <a:rect l="l" t="t" r="r" b="b"/>
            <a:pathLst>
              <a:path w="257175" h="165100">
                <a:moveTo>
                  <a:pt x="0" y="164541"/>
                </a:moveTo>
                <a:lnTo>
                  <a:pt x="257136" y="164541"/>
                </a:lnTo>
                <a:lnTo>
                  <a:pt x="257136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2" name="object 32"/>
          <p:cNvSpPr/>
          <p:nvPr/>
        </p:nvSpPr>
        <p:spPr>
          <a:xfrm>
            <a:off x="841590" y="2663748"/>
            <a:ext cx="257175" cy="165100"/>
          </a:xfrm>
          <a:custGeom>
            <a:avLst/>
            <a:gdLst/>
            <a:ahLst/>
            <a:cxnLst/>
            <a:rect l="l" t="t" r="r" b="b"/>
            <a:pathLst>
              <a:path w="257175" h="165100">
                <a:moveTo>
                  <a:pt x="0" y="164541"/>
                </a:moveTo>
                <a:lnTo>
                  <a:pt x="257136" y="164541"/>
                </a:lnTo>
                <a:lnTo>
                  <a:pt x="257136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3" name="object 33"/>
          <p:cNvSpPr/>
          <p:nvPr/>
        </p:nvSpPr>
        <p:spPr>
          <a:xfrm>
            <a:off x="830033" y="2653080"/>
            <a:ext cx="257175" cy="165100"/>
          </a:xfrm>
          <a:custGeom>
            <a:avLst/>
            <a:gdLst/>
            <a:ahLst/>
            <a:cxnLst/>
            <a:rect l="l" t="t" r="r" b="b"/>
            <a:pathLst>
              <a:path w="257175" h="165100">
                <a:moveTo>
                  <a:pt x="0" y="164541"/>
                </a:moveTo>
                <a:lnTo>
                  <a:pt x="257136" y="164541"/>
                </a:lnTo>
                <a:lnTo>
                  <a:pt x="257136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4" name="object 34"/>
          <p:cNvSpPr/>
          <p:nvPr/>
        </p:nvSpPr>
        <p:spPr>
          <a:xfrm>
            <a:off x="830033" y="2653080"/>
            <a:ext cx="257175" cy="165100"/>
          </a:xfrm>
          <a:custGeom>
            <a:avLst/>
            <a:gdLst/>
            <a:ahLst/>
            <a:cxnLst/>
            <a:rect l="l" t="t" r="r" b="b"/>
            <a:pathLst>
              <a:path w="257175" h="165100">
                <a:moveTo>
                  <a:pt x="0" y="164541"/>
                </a:moveTo>
                <a:lnTo>
                  <a:pt x="257136" y="164541"/>
                </a:lnTo>
                <a:lnTo>
                  <a:pt x="257136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5" name="object 35"/>
          <p:cNvSpPr/>
          <p:nvPr/>
        </p:nvSpPr>
        <p:spPr>
          <a:xfrm>
            <a:off x="737577" y="2717215"/>
            <a:ext cx="260350" cy="167640"/>
          </a:xfrm>
          <a:custGeom>
            <a:avLst/>
            <a:gdLst/>
            <a:ahLst/>
            <a:cxnLst/>
            <a:rect l="l" t="t" r="r" b="b"/>
            <a:pathLst>
              <a:path w="260350" h="167639">
                <a:moveTo>
                  <a:pt x="0" y="167208"/>
                </a:moveTo>
                <a:lnTo>
                  <a:pt x="260019" y="167208"/>
                </a:lnTo>
                <a:lnTo>
                  <a:pt x="260019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6" name="object 36"/>
          <p:cNvSpPr/>
          <p:nvPr/>
        </p:nvSpPr>
        <p:spPr>
          <a:xfrm>
            <a:off x="737577" y="2717215"/>
            <a:ext cx="260350" cy="167640"/>
          </a:xfrm>
          <a:custGeom>
            <a:avLst/>
            <a:gdLst/>
            <a:ahLst/>
            <a:cxnLst/>
            <a:rect l="l" t="t" r="r" b="b"/>
            <a:pathLst>
              <a:path w="260350" h="167639">
                <a:moveTo>
                  <a:pt x="0" y="167208"/>
                </a:moveTo>
                <a:lnTo>
                  <a:pt x="260019" y="167208"/>
                </a:lnTo>
                <a:lnTo>
                  <a:pt x="260019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7" name="object 37"/>
          <p:cNvSpPr/>
          <p:nvPr/>
        </p:nvSpPr>
        <p:spPr>
          <a:xfrm>
            <a:off x="760691" y="2738678"/>
            <a:ext cx="260350" cy="167640"/>
          </a:xfrm>
          <a:custGeom>
            <a:avLst/>
            <a:gdLst/>
            <a:ahLst/>
            <a:cxnLst/>
            <a:rect l="l" t="t" r="r" b="b"/>
            <a:pathLst>
              <a:path w="260350" h="167639">
                <a:moveTo>
                  <a:pt x="0" y="167208"/>
                </a:moveTo>
                <a:lnTo>
                  <a:pt x="260019" y="167208"/>
                </a:lnTo>
                <a:lnTo>
                  <a:pt x="260019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8" name="object 38"/>
          <p:cNvSpPr/>
          <p:nvPr/>
        </p:nvSpPr>
        <p:spPr>
          <a:xfrm>
            <a:off x="760691" y="2738678"/>
            <a:ext cx="260350" cy="167640"/>
          </a:xfrm>
          <a:custGeom>
            <a:avLst/>
            <a:gdLst/>
            <a:ahLst/>
            <a:cxnLst/>
            <a:rect l="l" t="t" r="r" b="b"/>
            <a:pathLst>
              <a:path w="260350" h="167639">
                <a:moveTo>
                  <a:pt x="0" y="167208"/>
                </a:moveTo>
                <a:lnTo>
                  <a:pt x="260019" y="167208"/>
                </a:lnTo>
                <a:lnTo>
                  <a:pt x="260019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9" name="object 39"/>
          <p:cNvSpPr/>
          <p:nvPr/>
        </p:nvSpPr>
        <p:spPr>
          <a:xfrm>
            <a:off x="749134" y="2727883"/>
            <a:ext cx="260350" cy="167640"/>
          </a:xfrm>
          <a:custGeom>
            <a:avLst/>
            <a:gdLst/>
            <a:ahLst/>
            <a:cxnLst/>
            <a:rect l="l" t="t" r="r" b="b"/>
            <a:pathLst>
              <a:path w="260350" h="167639">
                <a:moveTo>
                  <a:pt x="0" y="167208"/>
                </a:moveTo>
                <a:lnTo>
                  <a:pt x="260019" y="167208"/>
                </a:lnTo>
                <a:lnTo>
                  <a:pt x="260019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0" name="object 40"/>
          <p:cNvSpPr/>
          <p:nvPr/>
        </p:nvSpPr>
        <p:spPr>
          <a:xfrm>
            <a:off x="749134" y="2727883"/>
            <a:ext cx="260350" cy="167640"/>
          </a:xfrm>
          <a:custGeom>
            <a:avLst/>
            <a:gdLst/>
            <a:ahLst/>
            <a:cxnLst/>
            <a:rect l="l" t="t" r="r" b="b"/>
            <a:pathLst>
              <a:path w="260350" h="167639">
                <a:moveTo>
                  <a:pt x="0" y="167208"/>
                </a:moveTo>
                <a:lnTo>
                  <a:pt x="260019" y="167208"/>
                </a:lnTo>
                <a:lnTo>
                  <a:pt x="260019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1" name="object 41"/>
          <p:cNvSpPr/>
          <p:nvPr/>
        </p:nvSpPr>
        <p:spPr>
          <a:xfrm>
            <a:off x="1449705" y="2492501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2" name="object 42"/>
          <p:cNvSpPr/>
          <p:nvPr/>
        </p:nvSpPr>
        <p:spPr>
          <a:xfrm>
            <a:off x="1449705" y="2492501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3" name="object 43"/>
          <p:cNvSpPr/>
          <p:nvPr/>
        </p:nvSpPr>
        <p:spPr>
          <a:xfrm>
            <a:off x="1472819" y="2513964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4" name="object 44"/>
          <p:cNvSpPr/>
          <p:nvPr/>
        </p:nvSpPr>
        <p:spPr>
          <a:xfrm>
            <a:off x="1472819" y="2513964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5" name="object 45"/>
          <p:cNvSpPr/>
          <p:nvPr/>
        </p:nvSpPr>
        <p:spPr>
          <a:xfrm>
            <a:off x="1461261" y="2503170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6" name="object 46"/>
          <p:cNvSpPr/>
          <p:nvPr/>
        </p:nvSpPr>
        <p:spPr>
          <a:xfrm>
            <a:off x="1461261" y="2503170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7" name="object 47"/>
          <p:cNvSpPr/>
          <p:nvPr/>
        </p:nvSpPr>
        <p:spPr>
          <a:xfrm>
            <a:off x="1368805" y="2567432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8" name="object 48"/>
          <p:cNvSpPr/>
          <p:nvPr/>
        </p:nvSpPr>
        <p:spPr>
          <a:xfrm>
            <a:off x="1368805" y="2567432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9" name="object 49"/>
          <p:cNvSpPr/>
          <p:nvPr/>
        </p:nvSpPr>
        <p:spPr>
          <a:xfrm>
            <a:off x="1391919" y="2588818"/>
            <a:ext cx="260350" cy="165100"/>
          </a:xfrm>
          <a:custGeom>
            <a:avLst/>
            <a:gdLst/>
            <a:ahLst/>
            <a:cxnLst/>
            <a:rect l="l" t="t" r="r" b="b"/>
            <a:pathLst>
              <a:path w="260350" h="165100">
                <a:moveTo>
                  <a:pt x="0" y="164541"/>
                </a:moveTo>
                <a:lnTo>
                  <a:pt x="260019" y="164541"/>
                </a:lnTo>
                <a:lnTo>
                  <a:pt x="260019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0" name="object 50"/>
          <p:cNvSpPr/>
          <p:nvPr/>
        </p:nvSpPr>
        <p:spPr>
          <a:xfrm>
            <a:off x="1391919" y="2588818"/>
            <a:ext cx="260350" cy="165100"/>
          </a:xfrm>
          <a:custGeom>
            <a:avLst/>
            <a:gdLst/>
            <a:ahLst/>
            <a:cxnLst/>
            <a:rect l="l" t="t" r="r" b="b"/>
            <a:pathLst>
              <a:path w="260350" h="165100">
                <a:moveTo>
                  <a:pt x="0" y="164541"/>
                </a:moveTo>
                <a:lnTo>
                  <a:pt x="260019" y="164541"/>
                </a:lnTo>
                <a:lnTo>
                  <a:pt x="260019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1" name="object 51"/>
          <p:cNvSpPr/>
          <p:nvPr/>
        </p:nvSpPr>
        <p:spPr>
          <a:xfrm>
            <a:off x="1380363" y="2578150"/>
            <a:ext cx="260350" cy="165100"/>
          </a:xfrm>
          <a:custGeom>
            <a:avLst/>
            <a:gdLst/>
            <a:ahLst/>
            <a:cxnLst/>
            <a:rect l="l" t="t" r="r" b="b"/>
            <a:pathLst>
              <a:path w="260350" h="165100">
                <a:moveTo>
                  <a:pt x="0" y="164541"/>
                </a:moveTo>
                <a:lnTo>
                  <a:pt x="260019" y="164541"/>
                </a:lnTo>
                <a:lnTo>
                  <a:pt x="260019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2" name="object 52"/>
          <p:cNvSpPr/>
          <p:nvPr/>
        </p:nvSpPr>
        <p:spPr>
          <a:xfrm>
            <a:off x="1380363" y="2578150"/>
            <a:ext cx="260350" cy="165100"/>
          </a:xfrm>
          <a:custGeom>
            <a:avLst/>
            <a:gdLst/>
            <a:ahLst/>
            <a:cxnLst/>
            <a:rect l="l" t="t" r="r" b="b"/>
            <a:pathLst>
              <a:path w="260350" h="165100">
                <a:moveTo>
                  <a:pt x="0" y="164541"/>
                </a:moveTo>
                <a:lnTo>
                  <a:pt x="260019" y="164541"/>
                </a:lnTo>
                <a:lnTo>
                  <a:pt x="260019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3" name="object 53"/>
          <p:cNvSpPr/>
          <p:nvPr/>
        </p:nvSpPr>
        <p:spPr>
          <a:xfrm>
            <a:off x="1917826" y="2492501"/>
            <a:ext cx="259079" cy="163195"/>
          </a:xfrm>
          <a:custGeom>
            <a:avLst/>
            <a:gdLst/>
            <a:ahLst/>
            <a:cxnLst/>
            <a:rect l="l" t="t" r="r" b="b"/>
            <a:pathLst>
              <a:path w="259080" h="163194">
                <a:moveTo>
                  <a:pt x="0" y="163195"/>
                </a:moveTo>
                <a:lnTo>
                  <a:pt x="258572" y="163195"/>
                </a:lnTo>
                <a:lnTo>
                  <a:pt x="258572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4" name="object 54"/>
          <p:cNvSpPr/>
          <p:nvPr/>
        </p:nvSpPr>
        <p:spPr>
          <a:xfrm>
            <a:off x="1917826" y="2492501"/>
            <a:ext cx="259079" cy="163195"/>
          </a:xfrm>
          <a:custGeom>
            <a:avLst/>
            <a:gdLst/>
            <a:ahLst/>
            <a:cxnLst/>
            <a:rect l="l" t="t" r="r" b="b"/>
            <a:pathLst>
              <a:path w="259080" h="163194">
                <a:moveTo>
                  <a:pt x="0" y="163195"/>
                </a:moveTo>
                <a:lnTo>
                  <a:pt x="258572" y="163195"/>
                </a:lnTo>
                <a:lnTo>
                  <a:pt x="258572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5" name="object 55"/>
          <p:cNvSpPr/>
          <p:nvPr/>
        </p:nvSpPr>
        <p:spPr>
          <a:xfrm>
            <a:off x="1940941" y="2513964"/>
            <a:ext cx="259079" cy="163195"/>
          </a:xfrm>
          <a:custGeom>
            <a:avLst/>
            <a:gdLst/>
            <a:ahLst/>
            <a:cxnLst/>
            <a:rect l="l" t="t" r="r" b="b"/>
            <a:pathLst>
              <a:path w="259080" h="163194">
                <a:moveTo>
                  <a:pt x="0" y="163195"/>
                </a:moveTo>
                <a:lnTo>
                  <a:pt x="258571" y="163195"/>
                </a:lnTo>
                <a:lnTo>
                  <a:pt x="258571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6" name="object 56"/>
          <p:cNvSpPr/>
          <p:nvPr/>
        </p:nvSpPr>
        <p:spPr>
          <a:xfrm>
            <a:off x="1940941" y="2513964"/>
            <a:ext cx="259079" cy="163195"/>
          </a:xfrm>
          <a:custGeom>
            <a:avLst/>
            <a:gdLst/>
            <a:ahLst/>
            <a:cxnLst/>
            <a:rect l="l" t="t" r="r" b="b"/>
            <a:pathLst>
              <a:path w="259080" h="163194">
                <a:moveTo>
                  <a:pt x="0" y="163195"/>
                </a:moveTo>
                <a:lnTo>
                  <a:pt x="258571" y="163195"/>
                </a:lnTo>
                <a:lnTo>
                  <a:pt x="258571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7" name="object 57"/>
          <p:cNvSpPr/>
          <p:nvPr/>
        </p:nvSpPr>
        <p:spPr>
          <a:xfrm>
            <a:off x="1929383" y="2503170"/>
            <a:ext cx="259079" cy="163195"/>
          </a:xfrm>
          <a:custGeom>
            <a:avLst/>
            <a:gdLst/>
            <a:ahLst/>
            <a:cxnLst/>
            <a:rect l="l" t="t" r="r" b="b"/>
            <a:pathLst>
              <a:path w="259080" h="163194">
                <a:moveTo>
                  <a:pt x="0" y="163195"/>
                </a:moveTo>
                <a:lnTo>
                  <a:pt x="258571" y="163195"/>
                </a:lnTo>
                <a:lnTo>
                  <a:pt x="258571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8" name="object 58"/>
          <p:cNvSpPr/>
          <p:nvPr/>
        </p:nvSpPr>
        <p:spPr>
          <a:xfrm>
            <a:off x="1929383" y="2503170"/>
            <a:ext cx="259079" cy="163195"/>
          </a:xfrm>
          <a:custGeom>
            <a:avLst/>
            <a:gdLst/>
            <a:ahLst/>
            <a:cxnLst/>
            <a:rect l="l" t="t" r="r" b="b"/>
            <a:pathLst>
              <a:path w="259080" h="163194">
                <a:moveTo>
                  <a:pt x="0" y="163195"/>
                </a:moveTo>
                <a:lnTo>
                  <a:pt x="258571" y="163195"/>
                </a:lnTo>
                <a:lnTo>
                  <a:pt x="258571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9" name="object 59"/>
          <p:cNvSpPr/>
          <p:nvPr/>
        </p:nvSpPr>
        <p:spPr>
          <a:xfrm>
            <a:off x="1834007" y="2567432"/>
            <a:ext cx="261620" cy="163195"/>
          </a:xfrm>
          <a:custGeom>
            <a:avLst/>
            <a:gdLst/>
            <a:ahLst/>
            <a:cxnLst/>
            <a:rect l="l" t="t" r="r" b="b"/>
            <a:pathLst>
              <a:path w="261619" h="163194">
                <a:moveTo>
                  <a:pt x="0" y="163195"/>
                </a:moveTo>
                <a:lnTo>
                  <a:pt x="261467" y="163195"/>
                </a:lnTo>
                <a:lnTo>
                  <a:pt x="261467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60" name="object 60"/>
          <p:cNvSpPr/>
          <p:nvPr/>
        </p:nvSpPr>
        <p:spPr>
          <a:xfrm>
            <a:off x="1834007" y="2567432"/>
            <a:ext cx="261620" cy="163195"/>
          </a:xfrm>
          <a:custGeom>
            <a:avLst/>
            <a:gdLst/>
            <a:ahLst/>
            <a:cxnLst/>
            <a:rect l="l" t="t" r="r" b="b"/>
            <a:pathLst>
              <a:path w="261619" h="163194">
                <a:moveTo>
                  <a:pt x="0" y="163195"/>
                </a:moveTo>
                <a:lnTo>
                  <a:pt x="261467" y="163195"/>
                </a:lnTo>
                <a:lnTo>
                  <a:pt x="261467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61" name="object 61"/>
          <p:cNvSpPr/>
          <p:nvPr/>
        </p:nvSpPr>
        <p:spPr>
          <a:xfrm>
            <a:off x="1857120" y="2588818"/>
            <a:ext cx="261620" cy="165100"/>
          </a:xfrm>
          <a:custGeom>
            <a:avLst/>
            <a:gdLst/>
            <a:ahLst/>
            <a:cxnLst/>
            <a:rect l="l" t="t" r="r" b="b"/>
            <a:pathLst>
              <a:path w="261619" h="165100">
                <a:moveTo>
                  <a:pt x="0" y="164541"/>
                </a:moveTo>
                <a:lnTo>
                  <a:pt x="261467" y="164541"/>
                </a:lnTo>
                <a:lnTo>
                  <a:pt x="261467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62" name="object 62"/>
          <p:cNvSpPr/>
          <p:nvPr/>
        </p:nvSpPr>
        <p:spPr>
          <a:xfrm>
            <a:off x="1857120" y="2588818"/>
            <a:ext cx="261620" cy="165100"/>
          </a:xfrm>
          <a:custGeom>
            <a:avLst/>
            <a:gdLst/>
            <a:ahLst/>
            <a:cxnLst/>
            <a:rect l="l" t="t" r="r" b="b"/>
            <a:pathLst>
              <a:path w="261619" h="165100">
                <a:moveTo>
                  <a:pt x="0" y="164541"/>
                </a:moveTo>
                <a:lnTo>
                  <a:pt x="261467" y="164541"/>
                </a:lnTo>
                <a:lnTo>
                  <a:pt x="261467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63" name="object 63"/>
          <p:cNvSpPr/>
          <p:nvPr/>
        </p:nvSpPr>
        <p:spPr>
          <a:xfrm>
            <a:off x="1845564" y="2578150"/>
            <a:ext cx="261620" cy="165100"/>
          </a:xfrm>
          <a:custGeom>
            <a:avLst/>
            <a:gdLst/>
            <a:ahLst/>
            <a:cxnLst/>
            <a:rect l="l" t="t" r="r" b="b"/>
            <a:pathLst>
              <a:path w="261619" h="165100">
                <a:moveTo>
                  <a:pt x="0" y="164541"/>
                </a:moveTo>
                <a:lnTo>
                  <a:pt x="261467" y="164541"/>
                </a:lnTo>
                <a:lnTo>
                  <a:pt x="261467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64" name="object 64"/>
          <p:cNvSpPr/>
          <p:nvPr/>
        </p:nvSpPr>
        <p:spPr>
          <a:xfrm>
            <a:off x="1845564" y="2578150"/>
            <a:ext cx="261620" cy="165100"/>
          </a:xfrm>
          <a:custGeom>
            <a:avLst/>
            <a:gdLst/>
            <a:ahLst/>
            <a:cxnLst/>
            <a:rect l="l" t="t" r="r" b="b"/>
            <a:pathLst>
              <a:path w="261619" h="165100">
                <a:moveTo>
                  <a:pt x="0" y="164541"/>
                </a:moveTo>
                <a:lnTo>
                  <a:pt x="261467" y="164541"/>
                </a:lnTo>
                <a:lnTo>
                  <a:pt x="261467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65" name="object 65"/>
          <p:cNvSpPr/>
          <p:nvPr/>
        </p:nvSpPr>
        <p:spPr>
          <a:xfrm>
            <a:off x="1753107" y="2642285"/>
            <a:ext cx="261620" cy="165100"/>
          </a:xfrm>
          <a:custGeom>
            <a:avLst/>
            <a:gdLst/>
            <a:ahLst/>
            <a:cxnLst/>
            <a:rect l="l" t="t" r="r" b="b"/>
            <a:pathLst>
              <a:path w="261619" h="165100">
                <a:moveTo>
                  <a:pt x="0" y="164541"/>
                </a:moveTo>
                <a:lnTo>
                  <a:pt x="261467" y="164541"/>
                </a:lnTo>
                <a:lnTo>
                  <a:pt x="261467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66" name="object 66"/>
          <p:cNvSpPr/>
          <p:nvPr/>
        </p:nvSpPr>
        <p:spPr>
          <a:xfrm>
            <a:off x="1753107" y="2642285"/>
            <a:ext cx="261620" cy="165100"/>
          </a:xfrm>
          <a:custGeom>
            <a:avLst/>
            <a:gdLst/>
            <a:ahLst/>
            <a:cxnLst/>
            <a:rect l="l" t="t" r="r" b="b"/>
            <a:pathLst>
              <a:path w="261619" h="165100">
                <a:moveTo>
                  <a:pt x="0" y="164541"/>
                </a:moveTo>
                <a:lnTo>
                  <a:pt x="261467" y="164541"/>
                </a:lnTo>
                <a:lnTo>
                  <a:pt x="261467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67" name="object 67"/>
          <p:cNvSpPr/>
          <p:nvPr/>
        </p:nvSpPr>
        <p:spPr>
          <a:xfrm>
            <a:off x="1776222" y="2663748"/>
            <a:ext cx="261620" cy="165100"/>
          </a:xfrm>
          <a:custGeom>
            <a:avLst/>
            <a:gdLst/>
            <a:ahLst/>
            <a:cxnLst/>
            <a:rect l="l" t="t" r="r" b="b"/>
            <a:pathLst>
              <a:path w="261619" h="165100">
                <a:moveTo>
                  <a:pt x="0" y="164541"/>
                </a:moveTo>
                <a:lnTo>
                  <a:pt x="261467" y="164541"/>
                </a:lnTo>
                <a:lnTo>
                  <a:pt x="261467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68" name="object 68"/>
          <p:cNvSpPr/>
          <p:nvPr/>
        </p:nvSpPr>
        <p:spPr>
          <a:xfrm>
            <a:off x="1776222" y="2663748"/>
            <a:ext cx="261620" cy="165100"/>
          </a:xfrm>
          <a:custGeom>
            <a:avLst/>
            <a:gdLst/>
            <a:ahLst/>
            <a:cxnLst/>
            <a:rect l="l" t="t" r="r" b="b"/>
            <a:pathLst>
              <a:path w="261619" h="165100">
                <a:moveTo>
                  <a:pt x="0" y="164541"/>
                </a:moveTo>
                <a:lnTo>
                  <a:pt x="261467" y="164541"/>
                </a:lnTo>
                <a:lnTo>
                  <a:pt x="261467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69" name="object 69"/>
          <p:cNvSpPr/>
          <p:nvPr/>
        </p:nvSpPr>
        <p:spPr>
          <a:xfrm>
            <a:off x="1764664" y="2653080"/>
            <a:ext cx="261620" cy="165100"/>
          </a:xfrm>
          <a:custGeom>
            <a:avLst/>
            <a:gdLst/>
            <a:ahLst/>
            <a:cxnLst/>
            <a:rect l="l" t="t" r="r" b="b"/>
            <a:pathLst>
              <a:path w="261619" h="165100">
                <a:moveTo>
                  <a:pt x="0" y="164541"/>
                </a:moveTo>
                <a:lnTo>
                  <a:pt x="261467" y="164541"/>
                </a:lnTo>
                <a:lnTo>
                  <a:pt x="261467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70" name="object 70"/>
          <p:cNvSpPr/>
          <p:nvPr/>
        </p:nvSpPr>
        <p:spPr>
          <a:xfrm>
            <a:off x="1764664" y="2653080"/>
            <a:ext cx="261620" cy="165100"/>
          </a:xfrm>
          <a:custGeom>
            <a:avLst/>
            <a:gdLst/>
            <a:ahLst/>
            <a:cxnLst/>
            <a:rect l="l" t="t" r="r" b="b"/>
            <a:pathLst>
              <a:path w="261619" h="165100">
                <a:moveTo>
                  <a:pt x="0" y="164541"/>
                </a:moveTo>
                <a:lnTo>
                  <a:pt x="261467" y="164541"/>
                </a:lnTo>
                <a:lnTo>
                  <a:pt x="261467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71" name="object 71"/>
          <p:cNvSpPr/>
          <p:nvPr/>
        </p:nvSpPr>
        <p:spPr>
          <a:xfrm>
            <a:off x="2384425" y="2492501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72" name="object 72"/>
          <p:cNvSpPr/>
          <p:nvPr/>
        </p:nvSpPr>
        <p:spPr>
          <a:xfrm>
            <a:off x="2384425" y="2492501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73" name="object 73"/>
          <p:cNvSpPr/>
          <p:nvPr/>
        </p:nvSpPr>
        <p:spPr>
          <a:xfrm>
            <a:off x="2407539" y="2513964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74" name="object 74"/>
          <p:cNvSpPr/>
          <p:nvPr/>
        </p:nvSpPr>
        <p:spPr>
          <a:xfrm>
            <a:off x="2407539" y="2513964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75" name="object 75"/>
          <p:cNvSpPr/>
          <p:nvPr/>
        </p:nvSpPr>
        <p:spPr>
          <a:xfrm>
            <a:off x="2395982" y="2503170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76" name="object 76"/>
          <p:cNvSpPr/>
          <p:nvPr/>
        </p:nvSpPr>
        <p:spPr>
          <a:xfrm>
            <a:off x="2395982" y="2503170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77" name="object 77"/>
          <p:cNvSpPr/>
          <p:nvPr/>
        </p:nvSpPr>
        <p:spPr>
          <a:xfrm>
            <a:off x="2303526" y="2567432"/>
            <a:ext cx="257175" cy="163195"/>
          </a:xfrm>
          <a:custGeom>
            <a:avLst/>
            <a:gdLst/>
            <a:ahLst/>
            <a:cxnLst/>
            <a:rect l="l" t="t" r="r" b="b"/>
            <a:pathLst>
              <a:path w="257175" h="163194">
                <a:moveTo>
                  <a:pt x="0" y="163195"/>
                </a:moveTo>
                <a:lnTo>
                  <a:pt x="257136" y="163195"/>
                </a:lnTo>
                <a:lnTo>
                  <a:pt x="257136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78" name="object 78"/>
          <p:cNvSpPr/>
          <p:nvPr/>
        </p:nvSpPr>
        <p:spPr>
          <a:xfrm>
            <a:off x="2303526" y="2567432"/>
            <a:ext cx="257175" cy="163195"/>
          </a:xfrm>
          <a:custGeom>
            <a:avLst/>
            <a:gdLst/>
            <a:ahLst/>
            <a:cxnLst/>
            <a:rect l="l" t="t" r="r" b="b"/>
            <a:pathLst>
              <a:path w="257175" h="163194">
                <a:moveTo>
                  <a:pt x="0" y="163195"/>
                </a:moveTo>
                <a:lnTo>
                  <a:pt x="257136" y="163195"/>
                </a:lnTo>
                <a:lnTo>
                  <a:pt x="257136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79" name="object 79"/>
          <p:cNvSpPr/>
          <p:nvPr/>
        </p:nvSpPr>
        <p:spPr>
          <a:xfrm>
            <a:off x="2326639" y="2588818"/>
            <a:ext cx="257175" cy="165100"/>
          </a:xfrm>
          <a:custGeom>
            <a:avLst/>
            <a:gdLst/>
            <a:ahLst/>
            <a:cxnLst/>
            <a:rect l="l" t="t" r="r" b="b"/>
            <a:pathLst>
              <a:path w="257175" h="165100">
                <a:moveTo>
                  <a:pt x="0" y="164541"/>
                </a:moveTo>
                <a:lnTo>
                  <a:pt x="257136" y="164541"/>
                </a:lnTo>
                <a:lnTo>
                  <a:pt x="257136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80" name="object 80"/>
          <p:cNvSpPr/>
          <p:nvPr/>
        </p:nvSpPr>
        <p:spPr>
          <a:xfrm>
            <a:off x="2326639" y="2588818"/>
            <a:ext cx="257175" cy="165100"/>
          </a:xfrm>
          <a:custGeom>
            <a:avLst/>
            <a:gdLst/>
            <a:ahLst/>
            <a:cxnLst/>
            <a:rect l="l" t="t" r="r" b="b"/>
            <a:pathLst>
              <a:path w="257175" h="165100">
                <a:moveTo>
                  <a:pt x="0" y="164541"/>
                </a:moveTo>
                <a:lnTo>
                  <a:pt x="257136" y="164541"/>
                </a:lnTo>
                <a:lnTo>
                  <a:pt x="257136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81" name="object 81"/>
          <p:cNvSpPr/>
          <p:nvPr/>
        </p:nvSpPr>
        <p:spPr>
          <a:xfrm>
            <a:off x="2315082" y="2578150"/>
            <a:ext cx="257175" cy="165100"/>
          </a:xfrm>
          <a:custGeom>
            <a:avLst/>
            <a:gdLst/>
            <a:ahLst/>
            <a:cxnLst/>
            <a:rect l="l" t="t" r="r" b="b"/>
            <a:pathLst>
              <a:path w="257175" h="165100">
                <a:moveTo>
                  <a:pt x="0" y="164541"/>
                </a:moveTo>
                <a:lnTo>
                  <a:pt x="257136" y="164541"/>
                </a:lnTo>
                <a:lnTo>
                  <a:pt x="257136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82" name="object 82"/>
          <p:cNvSpPr/>
          <p:nvPr/>
        </p:nvSpPr>
        <p:spPr>
          <a:xfrm>
            <a:off x="2315082" y="2578150"/>
            <a:ext cx="257175" cy="165100"/>
          </a:xfrm>
          <a:custGeom>
            <a:avLst/>
            <a:gdLst/>
            <a:ahLst/>
            <a:cxnLst/>
            <a:rect l="l" t="t" r="r" b="b"/>
            <a:pathLst>
              <a:path w="257175" h="165100">
                <a:moveTo>
                  <a:pt x="0" y="164541"/>
                </a:moveTo>
                <a:lnTo>
                  <a:pt x="257136" y="164541"/>
                </a:lnTo>
                <a:lnTo>
                  <a:pt x="257136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83" name="object 83"/>
          <p:cNvSpPr/>
          <p:nvPr/>
        </p:nvSpPr>
        <p:spPr>
          <a:xfrm>
            <a:off x="2833623" y="2492501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84" name="object 84"/>
          <p:cNvSpPr/>
          <p:nvPr/>
        </p:nvSpPr>
        <p:spPr>
          <a:xfrm>
            <a:off x="2833623" y="2492501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85" name="object 85"/>
          <p:cNvSpPr/>
          <p:nvPr/>
        </p:nvSpPr>
        <p:spPr>
          <a:xfrm>
            <a:off x="2856738" y="2513964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86" name="object 86"/>
          <p:cNvSpPr/>
          <p:nvPr/>
        </p:nvSpPr>
        <p:spPr>
          <a:xfrm>
            <a:off x="2856738" y="2513964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87" name="object 87"/>
          <p:cNvSpPr/>
          <p:nvPr/>
        </p:nvSpPr>
        <p:spPr>
          <a:xfrm>
            <a:off x="2845180" y="2503170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88" name="object 88"/>
          <p:cNvSpPr/>
          <p:nvPr/>
        </p:nvSpPr>
        <p:spPr>
          <a:xfrm>
            <a:off x="2845180" y="2503170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89" name="object 89"/>
          <p:cNvSpPr txBox="1"/>
          <p:nvPr/>
        </p:nvSpPr>
        <p:spPr>
          <a:xfrm>
            <a:off x="750582" y="1735378"/>
            <a:ext cx="2566035" cy="336246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04800">
              <a:lnSpc>
                <a:spcPts val="2380"/>
              </a:lnSpc>
              <a:spcBef>
                <a:spcPts val="400"/>
              </a:spcBef>
            </a:pPr>
            <a:r>
              <a:rPr sz="1600" spc="-10" dirty="0">
                <a:solidFill>
                  <a:srgbClr val="FFFFFF"/>
                </a:solidFill>
                <a:cs typeface="Arial"/>
              </a:rPr>
              <a:t>•</a:t>
            </a:r>
            <a:r>
              <a:rPr sz="1600" b="1" dirty="0">
                <a:solidFill>
                  <a:srgbClr val="CECECE"/>
                </a:solidFill>
                <a:cs typeface="Arial"/>
              </a:rPr>
              <a:t>Maxi</a:t>
            </a:r>
            <a:r>
              <a:rPr sz="1600" b="1" spc="-10" dirty="0">
                <a:solidFill>
                  <a:srgbClr val="CECECE"/>
                </a:solidFill>
                <a:cs typeface="Arial"/>
              </a:rPr>
              <a:t>m</a:t>
            </a:r>
            <a:r>
              <a:rPr sz="1600" b="1" dirty="0">
                <a:solidFill>
                  <a:srgbClr val="CECECE"/>
                </a:solidFill>
                <a:cs typeface="Arial"/>
              </a:rPr>
              <a:t>als</a:t>
            </a:r>
            <a:r>
              <a:rPr sz="1600" b="1" spc="-1575" dirty="0">
                <a:solidFill>
                  <a:srgbClr val="CECECE"/>
                </a:solidFill>
                <a:cs typeface="Arial"/>
              </a:rPr>
              <a:t>t</a:t>
            </a:r>
            <a:r>
              <a:rPr sz="1600" spc="-10" dirty="0">
                <a:solidFill>
                  <a:srgbClr val="FFFFFF"/>
                </a:solidFill>
                <a:cs typeface="Arial"/>
              </a:rPr>
              <a:t>•</a:t>
            </a:r>
            <a:r>
              <a:rPr sz="1600" b="1" dirty="0">
                <a:solidFill>
                  <a:srgbClr val="CECECE"/>
                </a:solidFill>
                <a:cs typeface="Arial"/>
              </a:rPr>
              <a:t>ückl</a:t>
            </a:r>
            <a:r>
              <a:rPr sz="1600" b="1" spc="-10" dirty="0">
                <a:solidFill>
                  <a:srgbClr val="CECECE"/>
                </a:solidFill>
                <a:cs typeface="Arial"/>
              </a:rPr>
              <a:t>i</a:t>
            </a:r>
            <a:r>
              <a:rPr sz="1600" b="1" dirty="0">
                <a:solidFill>
                  <a:srgbClr val="CECECE"/>
                </a:solidFill>
                <a:cs typeface="Arial"/>
              </a:rPr>
              <a:t>ste</a:t>
            </a:r>
            <a:endParaRPr sz="1600">
              <a:cs typeface="Arial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50582" y="1735378"/>
            <a:ext cx="2566035" cy="330835"/>
          </a:xfrm>
          <a:custGeom>
            <a:avLst/>
            <a:gdLst/>
            <a:ahLst/>
            <a:cxnLst/>
            <a:rect l="l" t="t" r="r" b="b"/>
            <a:pathLst>
              <a:path w="2566035" h="330835">
                <a:moveTo>
                  <a:pt x="0" y="330403"/>
                </a:moveTo>
                <a:lnTo>
                  <a:pt x="2565527" y="330403"/>
                </a:lnTo>
                <a:lnTo>
                  <a:pt x="2565527" y="0"/>
                </a:lnTo>
                <a:lnTo>
                  <a:pt x="0" y="0"/>
                </a:lnTo>
                <a:lnTo>
                  <a:pt x="0" y="330403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91" name="object 91"/>
          <p:cNvSpPr txBox="1"/>
          <p:nvPr/>
        </p:nvSpPr>
        <p:spPr>
          <a:xfrm>
            <a:off x="738022" y="1771141"/>
            <a:ext cx="1832610" cy="5518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120"/>
              </a:spcBef>
            </a:pPr>
            <a:r>
              <a:rPr sz="1600" spc="-10" dirty="0">
                <a:solidFill>
                  <a:srgbClr val="FFFFFF"/>
                </a:solidFill>
                <a:cs typeface="Arial"/>
              </a:rPr>
              <a:t>•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Ma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x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imum </a:t>
            </a:r>
            <a:r>
              <a:rPr sz="1600" b="1" spc="5" dirty="0">
                <a:solidFill>
                  <a:srgbClr val="FFFFFF"/>
                </a:solidFill>
                <a:cs typeface="Arial"/>
              </a:rPr>
              <a:t>b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i</a:t>
            </a:r>
            <a:r>
              <a:rPr sz="1600" b="1" spc="5" dirty="0">
                <a:solidFill>
                  <a:srgbClr val="FFFFFF"/>
                </a:solidFill>
                <a:cs typeface="Arial"/>
              </a:rPr>
              <a:t>l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l of m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a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te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r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ials</a:t>
            </a:r>
            <a:endParaRPr sz="1600">
              <a:cs typeface="Arial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000493" y="3872979"/>
            <a:ext cx="1978025" cy="329565"/>
          </a:xfrm>
          <a:custGeom>
            <a:avLst/>
            <a:gdLst/>
            <a:ahLst/>
            <a:cxnLst/>
            <a:rect l="l" t="t" r="r" b="b"/>
            <a:pathLst>
              <a:path w="1978025" h="329564">
                <a:moveTo>
                  <a:pt x="0" y="329069"/>
                </a:moveTo>
                <a:lnTo>
                  <a:pt x="1977644" y="329069"/>
                </a:lnTo>
                <a:lnTo>
                  <a:pt x="1977644" y="0"/>
                </a:lnTo>
                <a:lnTo>
                  <a:pt x="0" y="0"/>
                </a:lnTo>
                <a:lnTo>
                  <a:pt x="0" y="329069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93" name="object 93"/>
          <p:cNvSpPr txBox="1"/>
          <p:nvPr/>
        </p:nvSpPr>
        <p:spPr>
          <a:xfrm>
            <a:off x="1129690" y="3905757"/>
            <a:ext cx="201041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cs typeface="Arial"/>
              </a:rPr>
              <a:t>•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Ma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x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imum rout</a:t>
            </a:r>
            <a:r>
              <a:rPr sz="1600" b="1" spc="5" dirty="0">
                <a:solidFill>
                  <a:srgbClr val="FFFFFF"/>
                </a:solidFill>
                <a:cs typeface="Arial"/>
              </a:rPr>
              <a:t>i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ng</a:t>
            </a:r>
            <a:endParaRPr sz="1600">
              <a:cs typeface="Arial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2027618" y="4572634"/>
            <a:ext cx="0" cy="247650"/>
          </a:xfrm>
          <a:custGeom>
            <a:avLst/>
            <a:gdLst/>
            <a:ahLst/>
            <a:cxnLst/>
            <a:rect l="l" t="t" r="r" b="b"/>
            <a:pathLst>
              <a:path h="247650">
                <a:moveTo>
                  <a:pt x="0" y="0"/>
                </a:moveTo>
                <a:lnTo>
                  <a:pt x="0" y="247383"/>
                </a:lnTo>
              </a:path>
            </a:pathLst>
          </a:custGeom>
          <a:ln w="26035">
            <a:solidFill>
              <a:srgbClr val="00279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95" name="object 95"/>
          <p:cNvSpPr/>
          <p:nvPr/>
        </p:nvSpPr>
        <p:spPr>
          <a:xfrm>
            <a:off x="2027618" y="5007355"/>
            <a:ext cx="0" cy="555625"/>
          </a:xfrm>
          <a:custGeom>
            <a:avLst/>
            <a:gdLst/>
            <a:ahLst/>
            <a:cxnLst/>
            <a:rect l="l" t="t" r="r" b="b"/>
            <a:pathLst>
              <a:path h="555625">
                <a:moveTo>
                  <a:pt x="0" y="0"/>
                </a:moveTo>
                <a:lnTo>
                  <a:pt x="0" y="555142"/>
                </a:lnTo>
              </a:path>
            </a:pathLst>
          </a:custGeom>
          <a:ln w="26035">
            <a:solidFill>
              <a:srgbClr val="00279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96" name="object 96"/>
          <p:cNvSpPr/>
          <p:nvPr/>
        </p:nvSpPr>
        <p:spPr>
          <a:xfrm>
            <a:off x="2027618" y="5751105"/>
            <a:ext cx="0" cy="59055"/>
          </a:xfrm>
          <a:custGeom>
            <a:avLst/>
            <a:gdLst/>
            <a:ahLst/>
            <a:cxnLst/>
            <a:rect l="l" t="t" r="r" b="b"/>
            <a:pathLst>
              <a:path h="59054">
                <a:moveTo>
                  <a:pt x="0" y="0"/>
                </a:moveTo>
                <a:lnTo>
                  <a:pt x="0" y="58851"/>
                </a:lnTo>
              </a:path>
            </a:pathLst>
          </a:custGeom>
          <a:ln w="26035">
            <a:solidFill>
              <a:srgbClr val="00279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97" name="object 97"/>
          <p:cNvSpPr/>
          <p:nvPr/>
        </p:nvSpPr>
        <p:spPr>
          <a:xfrm>
            <a:off x="1513332" y="4658207"/>
            <a:ext cx="1029969" cy="821690"/>
          </a:xfrm>
          <a:custGeom>
            <a:avLst/>
            <a:gdLst/>
            <a:ahLst/>
            <a:cxnLst/>
            <a:rect l="l" t="t" r="r" b="b"/>
            <a:pathLst>
              <a:path w="1029969" h="821689">
                <a:moveTo>
                  <a:pt x="0" y="821334"/>
                </a:moveTo>
                <a:lnTo>
                  <a:pt x="1029982" y="821334"/>
                </a:lnTo>
                <a:lnTo>
                  <a:pt x="1029982" y="0"/>
                </a:lnTo>
                <a:lnTo>
                  <a:pt x="0" y="0"/>
                </a:lnTo>
                <a:lnTo>
                  <a:pt x="0" y="821334"/>
                </a:lnTo>
                <a:close/>
              </a:path>
            </a:pathLst>
          </a:custGeom>
          <a:ln w="25400">
            <a:solidFill>
              <a:srgbClr val="00279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98" name="object 98"/>
          <p:cNvSpPr/>
          <p:nvPr/>
        </p:nvSpPr>
        <p:spPr>
          <a:xfrm>
            <a:off x="1361694" y="4817351"/>
            <a:ext cx="260350" cy="166370"/>
          </a:xfrm>
          <a:custGeom>
            <a:avLst/>
            <a:gdLst/>
            <a:ahLst/>
            <a:cxnLst/>
            <a:rect l="l" t="t" r="r" b="b"/>
            <a:pathLst>
              <a:path w="260350" h="166370">
                <a:moveTo>
                  <a:pt x="0" y="165874"/>
                </a:moveTo>
                <a:lnTo>
                  <a:pt x="260019" y="165874"/>
                </a:lnTo>
                <a:lnTo>
                  <a:pt x="260019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99" name="object 99"/>
          <p:cNvSpPr/>
          <p:nvPr/>
        </p:nvSpPr>
        <p:spPr>
          <a:xfrm>
            <a:off x="1361694" y="4817351"/>
            <a:ext cx="260350" cy="166370"/>
          </a:xfrm>
          <a:custGeom>
            <a:avLst/>
            <a:gdLst/>
            <a:ahLst/>
            <a:cxnLst/>
            <a:rect l="l" t="t" r="r" b="b"/>
            <a:pathLst>
              <a:path w="260350" h="166370">
                <a:moveTo>
                  <a:pt x="0" y="165874"/>
                </a:moveTo>
                <a:lnTo>
                  <a:pt x="260019" y="165874"/>
                </a:lnTo>
                <a:lnTo>
                  <a:pt x="260019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00" name="object 100"/>
          <p:cNvSpPr/>
          <p:nvPr/>
        </p:nvSpPr>
        <p:spPr>
          <a:xfrm>
            <a:off x="1384808" y="4838814"/>
            <a:ext cx="260350" cy="166370"/>
          </a:xfrm>
          <a:custGeom>
            <a:avLst/>
            <a:gdLst/>
            <a:ahLst/>
            <a:cxnLst/>
            <a:rect l="l" t="t" r="r" b="b"/>
            <a:pathLst>
              <a:path w="260350" h="166370">
                <a:moveTo>
                  <a:pt x="0" y="165874"/>
                </a:moveTo>
                <a:lnTo>
                  <a:pt x="260019" y="165874"/>
                </a:lnTo>
                <a:lnTo>
                  <a:pt x="260019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01" name="object 101"/>
          <p:cNvSpPr/>
          <p:nvPr/>
        </p:nvSpPr>
        <p:spPr>
          <a:xfrm>
            <a:off x="1384808" y="4838814"/>
            <a:ext cx="260350" cy="166370"/>
          </a:xfrm>
          <a:custGeom>
            <a:avLst/>
            <a:gdLst/>
            <a:ahLst/>
            <a:cxnLst/>
            <a:rect l="l" t="t" r="r" b="b"/>
            <a:pathLst>
              <a:path w="260350" h="166370">
                <a:moveTo>
                  <a:pt x="0" y="165874"/>
                </a:moveTo>
                <a:lnTo>
                  <a:pt x="260019" y="165874"/>
                </a:lnTo>
                <a:lnTo>
                  <a:pt x="260019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02" name="object 102"/>
          <p:cNvSpPr/>
          <p:nvPr/>
        </p:nvSpPr>
        <p:spPr>
          <a:xfrm>
            <a:off x="1373250" y="4828146"/>
            <a:ext cx="260350" cy="166370"/>
          </a:xfrm>
          <a:custGeom>
            <a:avLst/>
            <a:gdLst/>
            <a:ahLst/>
            <a:cxnLst/>
            <a:rect l="l" t="t" r="r" b="b"/>
            <a:pathLst>
              <a:path w="260350" h="166370">
                <a:moveTo>
                  <a:pt x="0" y="165874"/>
                </a:moveTo>
                <a:lnTo>
                  <a:pt x="260019" y="165874"/>
                </a:lnTo>
                <a:lnTo>
                  <a:pt x="260019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03" name="object 103"/>
          <p:cNvSpPr/>
          <p:nvPr/>
        </p:nvSpPr>
        <p:spPr>
          <a:xfrm>
            <a:off x="1373250" y="4828146"/>
            <a:ext cx="260350" cy="166370"/>
          </a:xfrm>
          <a:custGeom>
            <a:avLst/>
            <a:gdLst/>
            <a:ahLst/>
            <a:cxnLst/>
            <a:rect l="l" t="t" r="r" b="b"/>
            <a:pathLst>
              <a:path w="260350" h="166370">
                <a:moveTo>
                  <a:pt x="0" y="165874"/>
                </a:moveTo>
                <a:lnTo>
                  <a:pt x="260019" y="165874"/>
                </a:lnTo>
                <a:lnTo>
                  <a:pt x="260019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04" name="object 104"/>
          <p:cNvSpPr/>
          <p:nvPr/>
        </p:nvSpPr>
        <p:spPr>
          <a:xfrm>
            <a:off x="1361694" y="5098338"/>
            <a:ext cx="260350" cy="165100"/>
          </a:xfrm>
          <a:custGeom>
            <a:avLst/>
            <a:gdLst/>
            <a:ahLst/>
            <a:cxnLst/>
            <a:rect l="l" t="t" r="r" b="b"/>
            <a:pathLst>
              <a:path w="260350" h="165100">
                <a:moveTo>
                  <a:pt x="0" y="164541"/>
                </a:moveTo>
                <a:lnTo>
                  <a:pt x="260019" y="164541"/>
                </a:lnTo>
                <a:lnTo>
                  <a:pt x="260019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05" name="object 105"/>
          <p:cNvSpPr/>
          <p:nvPr/>
        </p:nvSpPr>
        <p:spPr>
          <a:xfrm>
            <a:off x="1361694" y="5098338"/>
            <a:ext cx="260350" cy="165100"/>
          </a:xfrm>
          <a:custGeom>
            <a:avLst/>
            <a:gdLst/>
            <a:ahLst/>
            <a:cxnLst/>
            <a:rect l="l" t="t" r="r" b="b"/>
            <a:pathLst>
              <a:path w="260350" h="165100">
                <a:moveTo>
                  <a:pt x="0" y="164541"/>
                </a:moveTo>
                <a:lnTo>
                  <a:pt x="260019" y="164541"/>
                </a:lnTo>
                <a:lnTo>
                  <a:pt x="260019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06" name="object 106"/>
          <p:cNvSpPr/>
          <p:nvPr/>
        </p:nvSpPr>
        <p:spPr>
          <a:xfrm>
            <a:off x="1384808" y="5119674"/>
            <a:ext cx="260350" cy="165100"/>
          </a:xfrm>
          <a:custGeom>
            <a:avLst/>
            <a:gdLst/>
            <a:ahLst/>
            <a:cxnLst/>
            <a:rect l="l" t="t" r="r" b="b"/>
            <a:pathLst>
              <a:path w="260350" h="165100">
                <a:moveTo>
                  <a:pt x="0" y="164541"/>
                </a:moveTo>
                <a:lnTo>
                  <a:pt x="260019" y="164541"/>
                </a:lnTo>
                <a:lnTo>
                  <a:pt x="260019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07" name="object 107"/>
          <p:cNvSpPr/>
          <p:nvPr/>
        </p:nvSpPr>
        <p:spPr>
          <a:xfrm>
            <a:off x="1384808" y="5119674"/>
            <a:ext cx="260350" cy="165100"/>
          </a:xfrm>
          <a:custGeom>
            <a:avLst/>
            <a:gdLst/>
            <a:ahLst/>
            <a:cxnLst/>
            <a:rect l="l" t="t" r="r" b="b"/>
            <a:pathLst>
              <a:path w="260350" h="165100">
                <a:moveTo>
                  <a:pt x="0" y="164541"/>
                </a:moveTo>
                <a:lnTo>
                  <a:pt x="260019" y="164541"/>
                </a:lnTo>
                <a:lnTo>
                  <a:pt x="260019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08" name="object 108"/>
          <p:cNvSpPr/>
          <p:nvPr/>
        </p:nvSpPr>
        <p:spPr>
          <a:xfrm>
            <a:off x="1373250" y="5109006"/>
            <a:ext cx="260350" cy="165100"/>
          </a:xfrm>
          <a:custGeom>
            <a:avLst/>
            <a:gdLst/>
            <a:ahLst/>
            <a:cxnLst/>
            <a:rect l="l" t="t" r="r" b="b"/>
            <a:pathLst>
              <a:path w="260350" h="165100">
                <a:moveTo>
                  <a:pt x="0" y="164541"/>
                </a:moveTo>
                <a:lnTo>
                  <a:pt x="260019" y="164541"/>
                </a:lnTo>
                <a:lnTo>
                  <a:pt x="260019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09" name="object 109"/>
          <p:cNvSpPr/>
          <p:nvPr/>
        </p:nvSpPr>
        <p:spPr>
          <a:xfrm>
            <a:off x="1373250" y="5109006"/>
            <a:ext cx="260350" cy="165100"/>
          </a:xfrm>
          <a:custGeom>
            <a:avLst/>
            <a:gdLst/>
            <a:ahLst/>
            <a:cxnLst/>
            <a:rect l="l" t="t" r="r" b="b"/>
            <a:pathLst>
              <a:path w="260350" h="165100">
                <a:moveTo>
                  <a:pt x="0" y="164541"/>
                </a:moveTo>
                <a:lnTo>
                  <a:pt x="260019" y="164541"/>
                </a:lnTo>
                <a:lnTo>
                  <a:pt x="260019" y="0"/>
                </a:lnTo>
                <a:lnTo>
                  <a:pt x="0" y="0"/>
                </a:lnTo>
                <a:lnTo>
                  <a:pt x="0" y="16454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0" name="object 110"/>
          <p:cNvSpPr/>
          <p:nvPr/>
        </p:nvSpPr>
        <p:spPr>
          <a:xfrm>
            <a:off x="1877314" y="4820018"/>
            <a:ext cx="261620" cy="166370"/>
          </a:xfrm>
          <a:custGeom>
            <a:avLst/>
            <a:gdLst/>
            <a:ahLst/>
            <a:cxnLst/>
            <a:rect l="l" t="t" r="r" b="b"/>
            <a:pathLst>
              <a:path w="261619" h="166370">
                <a:moveTo>
                  <a:pt x="0" y="165874"/>
                </a:moveTo>
                <a:lnTo>
                  <a:pt x="261467" y="165874"/>
                </a:lnTo>
                <a:lnTo>
                  <a:pt x="26146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1" name="object 111"/>
          <p:cNvSpPr/>
          <p:nvPr/>
        </p:nvSpPr>
        <p:spPr>
          <a:xfrm>
            <a:off x="1900427" y="4841481"/>
            <a:ext cx="261620" cy="166370"/>
          </a:xfrm>
          <a:custGeom>
            <a:avLst/>
            <a:gdLst/>
            <a:ahLst/>
            <a:cxnLst/>
            <a:rect l="l" t="t" r="r" b="b"/>
            <a:pathLst>
              <a:path w="261619" h="166370">
                <a:moveTo>
                  <a:pt x="0" y="165874"/>
                </a:moveTo>
                <a:lnTo>
                  <a:pt x="261467" y="165874"/>
                </a:lnTo>
                <a:lnTo>
                  <a:pt x="26146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2" name="object 112"/>
          <p:cNvSpPr/>
          <p:nvPr/>
        </p:nvSpPr>
        <p:spPr>
          <a:xfrm>
            <a:off x="1888870" y="4830813"/>
            <a:ext cx="261620" cy="166370"/>
          </a:xfrm>
          <a:custGeom>
            <a:avLst/>
            <a:gdLst/>
            <a:ahLst/>
            <a:cxnLst/>
            <a:rect l="l" t="t" r="r" b="b"/>
            <a:pathLst>
              <a:path w="261619" h="166370">
                <a:moveTo>
                  <a:pt x="0" y="165874"/>
                </a:moveTo>
                <a:lnTo>
                  <a:pt x="261467" y="165874"/>
                </a:lnTo>
                <a:lnTo>
                  <a:pt x="26146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3" name="object 113"/>
          <p:cNvSpPr/>
          <p:nvPr/>
        </p:nvSpPr>
        <p:spPr>
          <a:xfrm>
            <a:off x="2395982" y="4711750"/>
            <a:ext cx="260350" cy="167640"/>
          </a:xfrm>
          <a:custGeom>
            <a:avLst/>
            <a:gdLst/>
            <a:ahLst/>
            <a:cxnLst/>
            <a:rect l="l" t="t" r="r" b="b"/>
            <a:pathLst>
              <a:path w="260350" h="167639">
                <a:moveTo>
                  <a:pt x="0" y="167208"/>
                </a:moveTo>
                <a:lnTo>
                  <a:pt x="260019" y="167208"/>
                </a:lnTo>
                <a:lnTo>
                  <a:pt x="260019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4" name="object 114"/>
          <p:cNvSpPr/>
          <p:nvPr/>
        </p:nvSpPr>
        <p:spPr>
          <a:xfrm>
            <a:off x="2419095" y="4734420"/>
            <a:ext cx="261620" cy="166370"/>
          </a:xfrm>
          <a:custGeom>
            <a:avLst/>
            <a:gdLst/>
            <a:ahLst/>
            <a:cxnLst/>
            <a:rect l="l" t="t" r="r" b="b"/>
            <a:pathLst>
              <a:path w="261619" h="166370">
                <a:moveTo>
                  <a:pt x="0" y="165874"/>
                </a:moveTo>
                <a:lnTo>
                  <a:pt x="261467" y="165874"/>
                </a:lnTo>
                <a:lnTo>
                  <a:pt x="26146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5" name="object 115"/>
          <p:cNvSpPr/>
          <p:nvPr/>
        </p:nvSpPr>
        <p:spPr>
          <a:xfrm>
            <a:off x="2407539" y="4723752"/>
            <a:ext cx="260350" cy="166370"/>
          </a:xfrm>
          <a:custGeom>
            <a:avLst/>
            <a:gdLst/>
            <a:ahLst/>
            <a:cxnLst/>
            <a:rect l="l" t="t" r="r" b="b"/>
            <a:pathLst>
              <a:path w="260350" h="166370">
                <a:moveTo>
                  <a:pt x="0" y="165874"/>
                </a:moveTo>
                <a:lnTo>
                  <a:pt x="260019" y="165874"/>
                </a:lnTo>
                <a:lnTo>
                  <a:pt x="260019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6" name="object 116"/>
          <p:cNvSpPr/>
          <p:nvPr/>
        </p:nvSpPr>
        <p:spPr>
          <a:xfrm>
            <a:off x="2395982" y="4975212"/>
            <a:ext cx="260350" cy="166370"/>
          </a:xfrm>
          <a:custGeom>
            <a:avLst/>
            <a:gdLst/>
            <a:ahLst/>
            <a:cxnLst/>
            <a:rect l="l" t="t" r="r" b="b"/>
            <a:pathLst>
              <a:path w="260350" h="166370">
                <a:moveTo>
                  <a:pt x="0" y="165874"/>
                </a:moveTo>
                <a:lnTo>
                  <a:pt x="260019" y="165874"/>
                </a:lnTo>
                <a:lnTo>
                  <a:pt x="260019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7" name="object 117"/>
          <p:cNvSpPr/>
          <p:nvPr/>
        </p:nvSpPr>
        <p:spPr>
          <a:xfrm>
            <a:off x="2419095" y="4996675"/>
            <a:ext cx="261620" cy="166370"/>
          </a:xfrm>
          <a:custGeom>
            <a:avLst/>
            <a:gdLst/>
            <a:ahLst/>
            <a:cxnLst/>
            <a:rect l="l" t="t" r="r" b="b"/>
            <a:pathLst>
              <a:path w="261619" h="166370">
                <a:moveTo>
                  <a:pt x="0" y="165874"/>
                </a:moveTo>
                <a:lnTo>
                  <a:pt x="261467" y="165874"/>
                </a:lnTo>
                <a:lnTo>
                  <a:pt x="26146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8" name="object 118"/>
          <p:cNvSpPr/>
          <p:nvPr/>
        </p:nvSpPr>
        <p:spPr>
          <a:xfrm>
            <a:off x="2407539" y="4986007"/>
            <a:ext cx="260350" cy="166370"/>
          </a:xfrm>
          <a:custGeom>
            <a:avLst/>
            <a:gdLst/>
            <a:ahLst/>
            <a:cxnLst/>
            <a:rect l="l" t="t" r="r" b="b"/>
            <a:pathLst>
              <a:path w="260350" h="166370">
                <a:moveTo>
                  <a:pt x="0" y="165874"/>
                </a:moveTo>
                <a:lnTo>
                  <a:pt x="260019" y="165874"/>
                </a:lnTo>
                <a:lnTo>
                  <a:pt x="260019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9" name="object 119"/>
          <p:cNvSpPr/>
          <p:nvPr/>
        </p:nvSpPr>
        <p:spPr>
          <a:xfrm>
            <a:off x="2395982" y="5241404"/>
            <a:ext cx="260350" cy="166370"/>
          </a:xfrm>
          <a:custGeom>
            <a:avLst/>
            <a:gdLst/>
            <a:ahLst/>
            <a:cxnLst/>
            <a:rect l="l" t="t" r="r" b="b"/>
            <a:pathLst>
              <a:path w="260350" h="166370">
                <a:moveTo>
                  <a:pt x="0" y="165874"/>
                </a:moveTo>
                <a:lnTo>
                  <a:pt x="260019" y="165874"/>
                </a:lnTo>
                <a:lnTo>
                  <a:pt x="260019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0" name="object 120"/>
          <p:cNvSpPr/>
          <p:nvPr/>
        </p:nvSpPr>
        <p:spPr>
          <a:xfrm>
            <a:off x="2419095" y="5262867"/>
            <a:ext cx="261620" cy="166370"/>
          </a:xfrm>
          <a:custGeom>
            <a:avLst/>
            <a:gdLst/>
            <a:ahLst/>
            <a:cxnLst/>
            <a:rect l="l" t="t" r="r" b="b"/>
            <a:pathLst>
              <a:path w="261619" h="166370">
                <a:moveTo>
                  <a:pt x="0" y="165874"/>
                </a:moveTo>
                <a:lnTo>
                  <a:pt x="261467" y="165874"/>
                </a:lnTo>
                <a:lnTo>
                  <a:pt x="26146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1" name="object 121"/>
          <p:cNvSpPr/>
          <p:nvPr/>
        </p:nvSpPr>
        <p:spPr>
          <a:xfrm>
            <a:off x="2407539" y="5252199"/>
            <a:ext cx="260350" cy="166370"/>
          </a:xfrm>
          <a:custGeom>
            <a:avLst/>
            <a:gdLst/>
            <a:ahLst/>
            <a:cxnLst/>
            <a:rect l="l" t="t" r="r" b="b"/>
            <a:pathLst>
              <a:path w="260350" h="166370">
                <a:moveTo>
                  <a:pt x="0" y="165874"/>
                </a:moveTo>
                <a:lnTo>
                  <a:pt x="260019" y="165874"/>
                </a:lnTo>
                <a:lnTo>
                  <a:pt x="260019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2" name="object 122"/>
          <p:cNvSpPr/>
          <p:nvPr/>
        </p:nvSpPr>
        <p:spPr>
          <a:xfrm>
            <a:off x="1877314" y="4385297"/>
            <a:ext cx="261620" cy="166370"/>
          </a:xfrm>
          <a:custGeom>
            <a:avLst/>
            <a:gdLst/>
            <a:ahLst/>
            <a:cxnLst/>
            <a:rect l="l" t="t" r="r" b="b"/>
            <a:pathLst>
              <a:path w="261619" h="166370">
                <a:moveTo>
                  <a:pt x="0" y="165874"/>
                </a:moveTo>
                <a:lnTo>
                  <a:pt x="261467" y="165874"/>
                </a:lnTo>
                <a:lnTo>
                  <a:pt x="26146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3" name="object 123"/>
          <p:cNvSpPr/>
          <p:nvPr/>
        </p:nvSpPr>
        <p:spPr>
          <a:xfrm>
            <a:off x="1900427" y="4406760"/>
            <a:ext cx="261620" cy="166370"/>
          </a:xfrm>
          <a:custGeom>
            <a:avLst/>
            <a:gdLst/>
            <a:ahLst/>
            <a:cxnLst/>
            <a:rect l="l" t="t" r="r" b="b"/>
            <a:pathLst>
              <a:path w="261619" h="166370">
                <a:moveTo>
                  <a:pt x="0" y="165874"/>
                </a:moveTo>
                <a:lnTo>
                  <a:pt x="261467" y="165874"/>
                </a:lnTo>
                <a:lnTo>
                  <a:pt x="26146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4" name="object 124"/>
          <p:cNvSpPr/>
          <p:nvPr/>
        </p:nvSpPr>
        <p:spPr>
          <a:xfrm>
            <a:off x="1888870" y="4396092"/>
            <a:ext cx="261620" cy="166370"/>
          </a:xfrm>
          <a:custGeom>
            <a:avLst/>
            <a:gdLst/>
            <a:ahLst/>
            <a:cxnLst/>
            <a:rect l="l" t="t" r="r" b="b"/>
            <a:pathLst>
              <a:path w="261619" h="166370">
                <a:moveTo>
                  <a:pt x="0" y="165874"/>
                </a:moveTo>
                <a:lnTo>
                  <a:pt x="261467" y="165874"/>
                </a:lnTo>
                <a:lnTo>
                  <a:pt x="26146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5" name="object 125"/>
          <p:cNvSpPr/>
          <p:nvPr/>
        </p:nvSpPr>
        <p:spPr>
          <a:xfrm>
            <a:off x="1877314" y="5562498"/>
            <a:ext cx="261620" cy="167640"/>
          </a:xfrm>
          <a:custGeom>
            <a:avLst/>
            <a:gdLst/>
            <a:ahLst/>
            <a:cxnLst/>
            <a:rect l="l" t="t" r="r" b="b"/>
            <a:pathLst>
              <a:path w="261619" h="167639">
                <a:moveTo>
                  <a:pt x="0" y="167208"/>
                </a:moveTo>
                <a:lnTo>
                  <a:pt x="261467" y="167208"/>
                </a:lnTo>
                <a:lnTo>
                  <a:pt x="261467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6" name="object 126"/>
          <p:cNvSpPr/>
          <p:nvPr/>
        </p:nvSpPr>
        <p:spPr>
          <a:xfrm>
            <a:off x="1877314" y="5562498"/>
            <a:ext cx="261620" cy="167640"/>
          </a:xfrm>
          <a:custGeom>
            <a:avLst/>
            <a:gdLst/>
            <a:ahLst/>
            <a:cxnLst/>
            <a:rect l="l" t="t" r="r" b="b"/>
            <a:pathLst>
              <a:path w="261619" h="167639">
                <a:moveTo>
                  <a:pt x="0" y="167208"/>
                </a:moveTo>
                <a:lnTo>
                  <a:pt x="261467" y="167208"/>
                </a:lnTo>
                <a:lnTo>
                  <a:pt x="261467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7" name="object 127"/>
          <p:cNvSpPr/>
          <p:nvPr/>
        </p:nvSpPr>
        <p:spPr>
          <a:xfrm>
            <a:off x="1900427" y="5583897"/>
            <a:ext cx="261620" cy="167640"/>
          </a:xfrm>
          <a:custGeom>
            <a:avLst/>
            <a:gdLst/>
            <a:ahLst/>
            <a:cxnLst/>
            <a:rect l="l" t="t" r="r" b="b"/>
            <a:pathLst>
              <a:path w="261619" h="167639">
                <a:moveTo>
                  <a:pt x="0" y="167208"/>
                </a:moveTo>
                <a:lnTo>
                  <a:pt x="261467" y="167208"/>
                </a:lnTo>
                <a:lnTo>
                  <a:pt x="261467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8" name="object 128"/>
          <p:cNvSpPr/>
          <p:nvPr/>
        </p:nvSpPr>
        <p:spPr>
          <a:xfrm>
            <a:off x="1900427" y="5583897"/>
            <a:ext cx="261620" cy="167640"/>
          </a:xfrm>
          <a:custGeom>
            <a:avLst/>
            <a:gdLst/>
            <a:ahLst/>
            <a:cxnLst/>
            <a:rect l="l" t="t" r="r" b="b"/>
            <a:pathLst>
              <a:path w="261619" h="167639">
                <a:moveTo>
                  <a:pt x="0" y="167208"/>
                </a:moveTo>
                <a:lnTo>
                  <a:pt x="261467" y="167208"/>
                </a:lnTo>
                <a:lnTo>
                  <a:pt x="261467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9" name="object 129"/>
          <p:cNvSpPr/>
          <p:nvPr/>
        </p:nvSpPr>
        <p:spPr>
          <a:xfrm>
            <a:off x="1888870" y="5573191"/>
            <a:ext cx="261620" cy="167640"/>
          </a:xfrm>
          <a:custGeom>
            <a:avLst/>
            <a:gdLst/>
            <a:ahLst/>
            <a:cxnLst/>
            <a:rect l="l" t="t" r="r" b="b"/>
            <a:pathLst>
              <a:path w="261619" h="167639">
                <a:moveTo>
                  <a:pt x="0" y="167208"/>
                </a:moveTo>
                <a:lnTo>
                  <a:pt x="261467" y="167208"/>
                </a:lnTo>
                <a:lnTo>
                  <a:pt x="261467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30" name="object 130"/>
          <p:cNvSpPr/>
          <p:nvPr/>
        </p:nvSpPr>
        <p:spPr>
          <a:xfrm>
            <a:off x="1888870" y="5573191"/>
            <a:ext cx="261620" cy="167640"/>
          </a:xfrm>
          <a:custGeom>
            <a:avLst/>
            <a:gdLst/>
            <a:ahLst/>
            <a:cxnLst/>
            <a:rect l="l" t="t" r="r" b="b"/>
            <a:pathLst>
              <a:path w="261619" h="167639">
                <a:moveTo>
                  <a:pt x="0" y="167208"/>
                </a:moveTo>
                <a:lnTo>
                  <a:pt x="261467" y="167208"/>
                </a:lnTo>
                <a:lnTo>
                  <a:pt x="261467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31" name="object 131"/>
          <p:cNvSpPr/>
          <p:nvPr/>
        </p:nvSpPr>
        <p:spPr>
          <a:xfrm>
            <a:off x="1877314" y="5809957"/>
            <a:ext cx="261620" cy="166370"/>
          </a:xfrm>
          <a:custGeom>
            <a:avLst/>
            <a:gdLst/>
            <a:ahLst/>
            <a:cxnLst/>
            <a:rect l="l" t="t" r="r" b="b"/>
            <a:pathLst>
              <a:path w="261619" h="166370">
                <a:moveTo>
                  <a:pt x="0" y="165874"/>
                </a:moveTo>
                <a:lnTo>
                  <a:pt x="261467" y="165874"/>
                </a:lnTo>
                <a:lnTo>
                  <a:pt x="26146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32" name="object 132"/>
          <p:cNvSpPr/>
          <p:nvPr/>
        </p:nvSpPr>
        <p:spPr>
          <a:xfrm>
            <a:off x="1877314" y="5809957"/>
            <a:ext cx="261620" cy="166370"/>
          </a:xfrm>
          <a:custGeom>
            <a:avLst/>
            <a:gdLst/>
            <a:ahLst/>
            <a:cxnLst/>
            <a:rect l="l" t="t" r="r" b="b"/>
            <a:pathLst>
              <a:path w="261619" h="166370">
                <a:moveTo>
                  <a:pt x="0" y="165874"/>
                </a:moveTo>
                <a:lnTo>
                  <a:pt x="261467" y="165874"/>
                </a:lnTo>
                <a:lnTo>
                  <a:pt x="26146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33" name="object 133"/>
          <p:cNvSpPr/>
          <p:nvPr/>
        </p:nvSpPr>
        <p:spPr>
          <a:xfrm>
            <a:off x="1900427" y="5831357"/>
            <a:ext cx="261620" cy="166370"/>
          </a:xfrm>
          <a:custGeom>
            <a:avLst/>
            <a:gdLst/>
            <a:ahLst/>
            <a:cxnLst/>
            <a:rect l="l" t="t" r="r" b="b"/>
            <a:pathLst>
              <a:path w="261619" h="166370">
                <a:moveTo>
                  <a:pt x="0" y="165874"/>
                </a:moveTo>
                <a:lnTo>
                  <a:pt x="261467" y="165874"/>
                </a:lnTo>
                <a:lnTo>
                  <a:pt x="26146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34" name="object 134"/>
          <p:cNvSpPr/>
          <p:nvPr/>
        </p:nvSpPr>
        <p:spPr>
          <a:xfrm>
            <a:off x="1900427" y="5831357"/>
            <a:ext cx="261620" cy="166370"/>
          </a:xfrm>
          <a:custGeom>
            <a:avLst/>
            <a:gdLst/>
            <a:ahLst/>
            <a:cxnLst/>
            <a:rect l="l" t="t" r="r" b="b"/>
            <a:pathLst>
              <a:path w="261619" h="166370">
                <a:moveTo>
                  <a:pt x="0" y="165874"/>
                </a:moveTo>
                <a:lnTo>
                  <a:pt x="261467" y="165874"/>
                </a:lnTo>
                <a:lnTo>
                  <a:pt x="26146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35" name="object 135"/>
          <p:cNvSpPr/>
          <p:nvPr/>
        </p:nvSpPr>
        <p:spPr>
          <a:xfrm>
            <a:off x="1888870" y="5820664"/>
            <a:ext cx="261620" cy="166370"/>
          </a:xfrm>
          <a:custGeom>
            <a:avLst/>
            <a:gdLst/>
            <a:ahLst/>
            <a:cxnLst/>
            <a:rect l="l" t="t" r="r" b="b"/>
            <a:pathLst>
              <a:path w="261619" h="166370">
                <a:moveTo>
                  <a:pt x="0" y="165874"/>
                </a:moveTo>
                <a:lnTo>
                  <a:pt x="261467" y="165874"/>
                </a:lnTo>
                <a:lnTo>
                  <a:pt x="26146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36" name="object 136"/>
          <p:cNvSpPr/>
          <p:nvPr/>
        </p:nvSpPr>
        <p:spPr>
          <a:xfrm>
            <a:off x="1888870" y="5820664"/>
            <a:ext cx="261620" cy="166370"/>
          </a:xfrm>
          <a:custGeom>
            <a:avLst/>
            <a:gdLst/>
            <a:ahLst/>
            <a:cxnLst/>
            <a:rect l="l" t="t" r="r" b="b"/>
            <a:pathLst>
              <a:path w="261619" h="166370">
                <a:moveTo>
                  <a:pt x="0" y="165874"/>
                </a:moveTo>
                <a:lnTo>
                  <a:pt x="261467" y="165874"/>
                </a:lnTo>
                <a:lnTo>
                  <a:pt x="26146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37" name="object 137"/>
          <p:cNvSpPr/>
          <p:nvPr/>
        </p:nvSpPr>
        <p:spPr>
          <a:xfrm>
            <a:off x="7073455" y="2301239"/>
            <a:ext cx="0" cy="440055"/>
          </a:xfrm>
          <a:custGeom>
            <a:avLst/>
            <a:gdLst/>
            <a:ahLst/>
            <a:cxnLst/>
            <a:rect l="l" t="t" r="r" b="b"/>
            <a:pathLst>
              <a:path h="440055">
                <a:moveTo>
                  <a:pt x="0" y="0"/>
                </a:moveTo>
                <a:lnTo>
                  <a:pt x="0" y="440055"/>
                </a:lnTo>
              </a:path>
            </a:pathLst>
          </a:custGeom>
          <a:ln w="26034">
            <a:solidFill>
              <a:srgbClr val="00279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38" name="object 138"/>
          <p:cNvSpPr/>
          <p:nvPr/>
        </p:nvSpPr>
        <p:spPr>
          <a:xfrm>
            <a:off x="6599681" y="2596845"/>
            <a:ext cx="0" cy="139700"/>
          </a:xfrm>
          <a:custGeom>
            <a:avLst/>
            <a:gdLst/>
            <a:ahLst/>
            <a:cxnLst/>
            <a:rect l="l" t="t" r="r" b="b"/>
            <a:pathLst>
              <a:path h="139700">
                <a:moveTo>
                  <a:pt x="0" y="0"/>
                </a:moveTo>
                <a:lnTo>
                  <a:pt x="0" y="139115"/>
                </a:lnTo>
              </a:path>
            </a:pathLst>
          </a:custGeom>
          <a:ln w="23112">
            <a:solidFill>
              <a:srgbClr val="00279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39" name="object 139"/>
          <p:cNvSpPr/>
          <p:nvPr/>
        </p:nvSpPr>
        <p:spPr>
          <a:xfrm>
            <a:off x="6141720" y="2586101"/>
            <a:ext cx="1859280" cy="171450"/>
          </a:xfrm>
          <a:custGeom>
            <a:avLst/>
            <a:gdLst/>
            <a:ahLst/>
            <a:cxnLst/>
            <a:rect l="l" t="t" r="r" b="b"/>
            <a:pathLst>
              <a:path w="1859279" h="171450">
                <a:moveTo>
                  <a:pt x="0" y="171323"/>
                </a:moveTo>
                <a:lnTo>
                  <a:pt x="0" y="0"/>
                </a:lnTo>
                <a:lnTo>
                  <a:pt x="1859152" y="0"/>
                </a:lnTo>
                <a:lnTo>
                  <a:pt x="1859152" y="165862"/>
                </a:lnTo>
              </a:path>
            </a:pathLst>
          </a:custGeom>
          <a:ln w="25400">
            <a:solidFill>
              <a:srgbClr val="00279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40" name="object 140"/>
          <p:cNvSpPr/>
          <p:nvPr/>
        </p:nvSpPr>
        <p:spPr>
          <a:xfrm>
            <a:off x="5988558" y="2749295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41" name="object 141"/>
          <p:cNvSpPr/>
          <p:nvPr/>
        </p:nvSpPr>
        <p:spPr>
          <a:xfrm>
            <a:off x="5988558" y="2749295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42" name="object 142"/>
          <p:cNvSpPr/>
          <p:nvPr/>
        </p:nvSpPr>
        <p:spPr>
          <a:xfrm>
            <a:off x="6011671" y="2770758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43" name="object 143"/>
          <p:cNvSpPr/>
          <p:nvPr/>
        </p:nvSpPr>
        <p:spPr>
          <a:xfrm>
            <a:off x="6011671" y="2770758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44" name="object 144"/>
          <p:cNvSpPr/>
          <p:nvPr/>
        </p:nvSpPr>
        <p:spPr>
          <a:xfrm>
            <a:off x="6000115" y="2760091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45" name="object 145"/>
          <p:cNvSpPr/>
          <p:nvPr/>
        </p:nvSpPr>
        <p:spPr>
          <a:xfrm>
            <a:off x="6000115" y="2760091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46" name="object 146"/>
          <p:cNvSpPr/>
          <p:nvPr/>
        </p:nvSpPr>
        <p:spPr>
          <a:xfrm>
            <a:off x="6458077" y="2749295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47" name="object 147"/>
          <p:cNvSpPr/>
          <p:nvPr/>
        </p:nvSpPr>
        <p:spPr>
          <a:xfrm>
            <a:off x="6458077" y="2749295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48" name="object 148"/>
          <p:cNvSpPr/>
          <p:nvPr/>
        </p:nvSpPr>
        <p:spPr>
          <a:xfrm>
            <a:off x="6481190" y="2770758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49" name="object 149"/>
          <p:cNvSpPr/>
          <p:nvPr/>
        </p:nvSpPr>
        <p:spPr>
          <a:xfrm>
            <a:off x="6481190" y="2770758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0" name="object 150"/>
          <p:cNvSpPr/>
          <p:nvPr/>
        </p:nvSpPr>
        <p:spPr>
          <a:xfrm>
            <a:off x="6469634" y="2760091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1" name="object 151"/>
          <p:cNvSpPr/>
          <p:nvPr/>
        </p:nvSpPr>
        <p:spPr>
          <a:xfrm>
            <a:off x="6469634" y="2760091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2" name="object 152"/>
          <p:cNvSpPr/>
          <p:nvPr/>
        </p:nvSpPr>
        <p:spPr>
          <a:xfrm>
            <a:off x="6926071" y="2749295"/>
            <a:ext cx="259079" cy="163195"/>
          </a:xfrm>
          <a:custGeom>
            <a:avLst/>
            <a:gdLst/>
            <a:ahLst/>
            <a:cxnLst/>
            <a:rect l="l" t="t" r="r" b="b"/>
            <a:pathLst>
              <a:path w="259079" h="163194">
                <a:moveTo>
                  <a:pt x="0" y="163195"/>
                </a:moveTo>
                <a:lnTo>
                  <a:pt x="258572" y="163195"/>
                </a:lnTo>
                <a:lnTo>
                  <a:pt x="258572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3" name="object 153"/>
          <p:cNvSpPr/>
          <p:nvPr/>
        </p:nvSpPr>
        <p:spPr>
          <a:xfrm>
            <a:off x="6926071" y="2749295"/>
            <a:ext cx="259079" cy="163195"/>
          </a:xfrm>
          <a:custGeom>
            <a:avLst/>
            <a:gdLst/>
            <a:ahLst/>
            <a:cxnLst/>
            <a:rect l="l" t="t" r="r" b="b"/>
            <a:pathLst>
              <a:path w="259079" h="163194">
                <a:moveTo>
                  <a:pt x="0" y="163195"/>
                </a:moveTo>
                <a:lnTo>
                  <a:pt x="258572" y="163195"/>
                </a:lnTo>
                <a:lnTo>
                  <a:pt x="258572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4" name="object 154"/>
          <p:cNvSpPr/>
          <p:nvPr/>
        </p:nvSpPr>
        <p:spPr>
          <a:xfrm>
            <a:off x="6949185" y="2770758"/>
            <a:ext cx="259079" cy="163195"/>
          </a:xfrm>
          <a:custGeom>
            <a:avLst/>
            <a:gdLst/>
            <a:ahLst/>
            <a:cxnLst/>
            <a:rect l="l" t="t" r="r" b="b"/>
            <a:pathLst>
              <a:path w="259079" h="163194">
                <a:moveTo>
                  <a:pt x="0" y="163195"/>
                </a:moveTo>
                <a:lnTo>
                  <a:pt x="258572" y="163195"/>
                </a:lnTo>
                <a:lnTo>
                  <a:pt x="258572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5" name="object 155"/>
          <p:cNvSpPr/>
          <p:nvPr/>
        </p:nvSpPr>
        <p:spPr>
          <a:xfrm>
            <a:off x="6949185" y="2770758"/>
            <a:ext cx="259079" cy="163195"/>
          </a:xfrm>
          <a:custGeom>
            <a:avLst/>
            <a:gdLst/>
            <a:ahLst/>
            <a:cxnLst/>
            <a:rect l="l" t="t" r="r" b="b"/>
            <a:pathLst>
              <a:path w="259079" h="163194">
                <a:moveTo>
                  <a:pt x="0" y="163195"/>
                </a:moveTo>
                <a:lnTo>
                  <a:pt x="258572" y="163195"/>
                </a:lnTo>
                <a:lnTo>
                  <a:pt x="258572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6" name="object 156"/>
          <p:cNvSpPr/>
          <p:nvPr/>
        </p:nvSpPr>
        <p:spPr>
          <a:xfrm>
            <a:off x="6937629" y="2760091"/>
            <a:ext cx="259079" cy="163195"/>
          </a:xfrm>
          <a:custGeom>
            <a:avLst/>
            <a:gdLst/>
            <a:ahLst/>
            <a:cxnLst/>
            <a:rect l="l" t="t" r="r" b="b"/>
            <a:pathLst>
              <a:path w="259079" h="163194">
                <a:moveTo>
                  <a:pt x="0" y="163195"/>
                </a:moveTo>
                <a:lnTo>
                  <a:pt x="258572" y="163195"/>
                </a:lnTo>
                <a:lnTo>
                  <a:pt x="258572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7" name="object 157"/>
          <p:cNvSpPr/>
          <p:nvPr/>
        </p:nvSpPr>
        <p:spPr>
          <a:xfrm>
            <a:off x="6937629" y="2760091"/>
            <a:ext cx="259079" cy="163195"/>
          </a:xfrm>
          <a:custGeom>
            <a:avLst/>
            <a:gdLst/>
            <a:ahLst/>
            <a:cxnLst/>
            <a:rect l="l" t="t" r="r" b="b"/>
            <a:pathLst>
              <a:path w="259079" h="163194">
                <a:moveTo>
                  <a:pt x="0" y="163195"/>
                </a:moveTo>
                <a:lnTo>
                  <a:pt x="258572" y="163195"/>
                </a:lnTo>
                <a:lnTo>
                  <a:pt x="258572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8" name="object 158"/>
          <p:cNvSpPr/>
          <p:nvPr/>
        </p:nvSpPr>
        <p:spPr>
          <a:xfrm>
            <a:off x="7841995" y="2749295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9" name="object 159"/>
          <p:cNvSpPr/>
          <p:nvPr/>
        </p:nvSpPr>
        <p:spPr>
          <a:xfrm>
            <a:off x="7841995" y="2749295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0" name="object 160"/>
          <p:cNvSpPr/>
          <p:nvPr/>
        </p:nvSpPr>
        <p:spPr>
          <a:xfrm>
            <a:off x="7865109" y="2770758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1" name="object 161"/>
          <p:cNvSpPr/>
          <p:nvPr/>
        </p:nvSpPr>
        <p:spPr>
          <a:xfrm>
            <a:off x="7865109" y="2770758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2" name="object 162"/>
          <p:cNvSpPr/>
          <p:nvPr/>
        </p:nvSpPr>
        <p:spPr>
          <a:xfrm>
            <a:off x="7853553" y="2760091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3" name="object 163"/>
          <p:cNvSpPr/>
          <p:nvPr/>
        </p:nvSpPr>
        <p:spPr>
          <a:xfrm>
            <a:off x="7853553" y="2760091"/>
            <a:ext cx="260350" cy="163195"/>
          </a:xfrm>
          <a:custGeom>
            <a:avLst/>
            <a:gdLst/>
            <a:ahLst/>
            <a:cxnLst/>
            <a:rect l="l" t="t" r="r" b="b"/>
            <a:pathLst>
              <a:path w="260350" h="163194">
                <a:moveTo>
                  <a:pt x="0" y="163195"/>
                </a:moveTo>
                <a:lnTo>
                  <a:pt x="260019" y="163195"/>
                </a:lnTo>
                <a:lnTo>
                  <a:pt x="260019" y="0"/>
                </a:lnTo>
                <a:lnTo>
                  <a:pt x="0" y="0"/>
                </a:lnTo>
                <a:lnTo>
                  <a:pt x="0" y="16319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4" name="object 164"/>
          <p:cNvSpPr/>
          <p:nvPr/>
        </p:nvSpPr>
        <p:spPr>
          <a:xfrm>
            <a:off x="5815203" y="1712607"/>
            <a:ext cx="2428875" cy="607695"/>
          </a:xfrm>
          <a:custGeom>
            <a:avLst/>
            <a:gdLst/>
            <a:ahLst/>
            <a:cxnLst/>
            <a:rect l="l" t="t" r="r" b="b"/>
            <a:pathLst>
              <a:path w="2428875" h="607694">
                <a:moveTo>
                  <a:pt x="0" y="607301"/>
                </a:moveTo>
                <a:lnTo>
                  <a:pt x="2428367" y="607301"/>
                </a:lnTo>
                <a:lnTo>
                  <a:pt x="2428367" y="0"/>
                </a:lnTo>
                <a:lnTo>
                  <a:pt x="0" y="0"/>
                </a:lnTo>
                <a:lnTo>
                  <a:pt x="0" y="607301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5" name="object 165"/>
          <p:cNvSpPr txBox="1"/>
          <p:nvPr/>
        </p:nvSpPr>
        <p:spPr>
          <a:xfrm>
            <a:off x="6104382" y="1751584"/>
            <a:ext cx="1905635" cy="5437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cs typeface="Arial"/>
              </a:rPr>
              <a:t>•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Con</a:t>
            </a:r>
            <a:r>
              <a:rPr sz="1600" b="1" spc="5" dirty="0">
                <a:solidFill>
                  <a:srgbClr val="FFFFFF"/>
                </a:solidFill>
                <a:cs typeface="Arial"/>
              </a:rPr>
              <a:t>f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igured</a:t>
            </a:r>
            <a:r>
              <a:rPr sz="1600" b="1" spc="-3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bi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l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l</a:t>
            </a:r>
            <a:endParaRPr sz="1600">
              <a:cs typeface="Arial"/>
            </a:endParaRPr>
          </a:p>
          <a:p>
            <a:pPr marL="318770" indent="-158115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319405" algn="l"/>
              </a:tabLst>
            </a:pPr>
            <a:r>
              <a:rPr sz="1600" b="1" dirty="0">
                <a:solidFill>
                  <a:srgbClr val="FFFFFF"/>
                </a:solidFill>
                <a:cs typeface="Arial"/>
              </a:rPr>
              <a:t>of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materials</a:t>
            </a:r>
            <a:endParaRPr sz="1600">
              <a:cs typeface="Arial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5812409" y="3537280"/>
            <a:ext cx="2428875" cy="606425"/>
          </a:xfrm>
          <a:custGeom>
            <a:avLst/>
            <a:gdLst/>
            <a:ahLst/>
            <a:cxnLst/>
            <a:rect l="l" t="t" r="r" b="b"/>
            <a:pathLst>
              <a:path w="2428875" h="606425">
                <a:moveTo>
                  <a:pt x="0" y="605967"/>
                </a:moveTo>
                <a:lnTo>
                  <a:pt x="2428366" y="605967"/>
                </a:lnTo>
                <a:lnTo>
                  <a:pt x="2428366" y="0"/>
                </a:lnTo>
                <a:lnTo>
                  <a:pt x="0" y="0"/>
                </a:lnTo>
                <a:lnTo>
                  <a:pt x="0" y="605967"/>
                </a:lnTo>
                <a:close/>
              </a:path>
            </a:pathLst>
          </a:custGeom>
          <a:solidFill>
            <a:srgbClr val="273B83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7" name="object 167"/>
          <p:cNvSpPr txBox="1"/>
          <p:nvPr/>
        </p:nvSpPr>
        <p:spPr>
          <a:xfrm>
            <a:off x="6488429" y="3548379"/>
            <a:ext cx="1471930" cy="556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cs typeface="Arial"/>
              </a:rPr>
              <a:t>•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Con</a:t>
            </a:r>
            <a:r>
              <a:rPr sz="1600" b="1" spc="5" dirty="0">
                <a:solidFill>
                  <a:srgbClr val="FFFFFF"/>
                </a:solidFill>
                <a:cs typeface="Arial"/>
              </a:rPr>
              <a:t>f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igured</a:t>
            </a:r>
            <a:endParaRPr sz="1600"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600" spc="-10" dirty="0">
                <a:solidFill>
                  <a:srgbClr val="FFFFFF"/>
                </a:solidFill>
                <a:cs typeface="Arial"/>
              </a:rPr>
              <a:t>•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rout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i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ng</a:t>
            </a:r>
            <a:endParaRPr sz="1600">
              <a:cs typeface="Arial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7024369" y="4628769"/>
            <a:ext cx="472440" cy="0"/>
          </a:xfrm>
          <a:custGeom>
            <a:avLst/>
            <a:gdLst/>
            <a:ahLst/>
            <a:cxnLst/>
            <a:rect l="l" t="t" r="r" b="b"/>
            <a:pathLst>
              <a:path w="472440">
                <a:moveTo>
                  <a:pt x="0" y="0"/>
                </a:moveTo>
                <a:lnTo>
                  <a:pt x="472312" y="0"/>
                </a:lnTo>
              </a:path>
            </a:pathLst>
          </a:custGeom>
          <a:ln w="285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9" name="object 169"/>
          <p:cNvSpPr/>
          <p:nvPr/>
        </p:nvSpPr>
        <p:spPr>
          <a:xfrm>
            <a:off x="7496682" y="4628769"/>
            <a:ext cx="0" cy="83185"/>
          </a:xfrm>
          <a:custGeom>
            <a:avLst/>
            <a:gdLst/>
            <a:ahLst/>
            <a:cxnLst/>
            <a:rect l="l" t="t" r="r" b="b"/>
            <a:pathLst>
              <a:path h="83185">
                <a:moveTo>
                  <a:pt x="0" y="0"/>
                </a:moveTo>
                <a:lnTo>
                  <a:pt x="0" y="82981"/>
                </a:lnTo>
              </a:path>
            </a:pathLst>
          </a:custGeom>
          <a:ln w="285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0" name="object 170"/>
          <p:cNvSpPr/>
          <p:nvPr/>
        </p:nvSpPr>
        <p:spPr>
          <a:xfrm>
            <a:off x="7496682" y="4900295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17"/>
                </a:lnTo>
              </a:path>
            </a:pathLst>
          </a:custGeom>
          <a:ln w="285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1" name="object 171"/>
          <p:cNvSpPr/>
          <p:nvPr/>
        </p:nvSpPr>
        <p:spPr>
          <a:xfrm>
            <a:off x="7496682" y="5162550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8854"/>
                </a:lnTo>
              </a:path>
            </a:pathLst>
          </a:custGeom>
          <a:ln w="285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2" name="object 172"/>
          <p:cNvSpPr/>
          <p:nvPr/>
        </p:nvSpPr>
        <p:spPr>
          <a:xfrm>
            <a:off x="7496682" y="5428741"/>
            <a:ext cx="0" cy="49530"/>
          </a:xfrm>
          <a:custGeom>
            <a:avLst/>
            <a:gdLst/>
            <a:ahLst/>
            <a:cxnLst/>
            <a:rect l="l" t="t" r="r" b="b"/>
            <a:pathLst>
              <a:path h="49529">
                <a:moveTo>
                  <a:pt x="0" y="0"/>
                </a:moveTo>
                <a:lnTo>
                  <a:pt x="0" y="49530"/>
                </a:lnTo>
              </a:path>
            </a:pathLst>
          </a:custGeom>
          <a:ln w="285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3" name="object 173"/>
          <p:cNvSpPr/>
          <p:nvPr/>
        </p:nvSpPr>
        <p:spPr>
          <a:xfrm>
            <a:off x="7024369" y="4568571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197"/>
                </a:lnTo>
              </a:path>
            </a:pathLst>
          </a:custGeom>
          <a:ln w="285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4" name="object 174"/>
          <p:cNvSpPr/>
          <p:nvPr/>
        </p:nvSpPr>
        <p:spPr>
          <a:xfrm>
            <a:off x="7079233" y="5478271"/>
            <a:ext cx="404495" cy="0"/>
          </a:xfrm>
          <a:custGeom>
            <a:avLst/>
            <a:gdLst/>
            <a:ahLst/>
            <a:cxnLst/>
            <a:rect l="l" t="t" r="r" b="b"/>
            <a:pathLst>
              <a:path w="404495">
                <a:moveTo>
                  <a:pt x="40449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5" name="object 175"/>
          <p:cNvSpPr/>
          <p:nvPr/>
        </p:nvSpPr>
        <p:spPr>
          <a:xfrm>
            <a:off x="7067677" y="5472810"/>
            <a:ext cx="0" cy="90170"/>
          </a:xfrm>
          <a:custGeom>
            <a:avLst/>
            <a:gdLst/>
            <a:ahLst/>
            <a:cxnLst/>
            <a:rect l="l" t="t" r="r" b="b"/>
            <a:pathLst>
              <a:path h="90170">
                <a:moveTo>
                  <a:pt x="0" y="0"/>
                </a:moveTo>
                <a:lnTo>
                  <a:pt x="0" y="89687"/>
                </a:lnTo>
              </a:path>
            </a:pathLst>
          </a:custGeom>
          <a:ln w="285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6" name="object 176"/>
          <p:cNvSpPr/>
          <p:nvPr/>
        </p:nvSpPr>
        <p:spPr>
          <a:xfrm>
            <a:off x="7067677" y="5751105"/>
            <a:ext cx="0" cy="59055"/>
          </a:xfrm>
          <a:custGeom>
            <a:avLst/>
            <a:gdLst/>
            <a:ahLst/>
            <a:cxnLst/>
            <a:rect l="l" t="t" r="r" b="b"/>
            <a:pathLst>
              <a:path h="59054">
                <a:moveTo>
                  <a:pt x="0" y="0"/>
                </a:moveTo>
                <a:lnTo>
                  <a:pt x="0" y="58851"/>
                </a:lnTo>
              </a:path>
            </a:pathLst>
          </a:custGeom>
          <a:ln w="285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7" name="object 177"/>
          <p:cNvSpPr/>
          <p:nvPr/>
        </p:nvSpPr>
        <p:spPr>
          <a:xfrm>
            <a:off x="7352283" y="4711750"/>
            <a:ext cx="267970" cy="167640"/>
          </a:xfrm>
          <a:custGeom>
            <a:avLst/>
            <a:gdLst/>
            <a:ahLst/>
            <a:cxnLst/>
            <a:rect l="l" t="t" r="r" b="b"/>
            <a:pathLst>
              <a:path w="267970" h="167639">
                <a:moveTo>
                  <a:pt x="0" y="167208"/>
                </a:moveTo>
                <a:lnTo>
                  <a:pt x="267944" y="167208"/>
                </a:lnTo>
                <a:lnTo>
                  <a:pt x="267944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8" name="object 178"/>
          <p:cNvSpPr/>
          <p:nvPr/>
        </p:nvSpPr>
        <p:spPr>
          <a:xfrm>
            <a:off x="7376032" y="4734420"/>
            <a:ext cx="269875" cy="166370"/>
          </a:xfrm>
          <a:custGeom>
            <a:avLst/>
            <a:gdLst/>
            <a:ahLst/>
            <a:cxnLst/>
            <a:rect l="l" t="t" r="r" b="b"/>
            <a:pathLst>
              <a:path w="269875" h="166370">
                <a:moveTo>
                  <a:pt x="0" y="165874"/>
                </a:moveTo>
                <a:lnTo>
                  <a:pt x="269430" y="165874"/>
                </a:lnTo>
                <a:lnTo>
                  <a:pt x="269430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9" name="object 179"/>
          <p:cNvSpPr/>
          <p:nvPr/>
        </p:nvSpPr>
        <p:spPr>
          <a:xfrm>
            <a:off x="7364221" y="4723752"/>
            <a:ext cx="267970" cy="166370"/>
          </a:xfrm>
          <a:custGeom>
            <a:avLst/>
            <a:gdLst/>
            <a:ahLst/>
            <a:cxnLst/>
            <a:rect l="l" t="t" r="r" b="b"/>
            <a:pathLst>
              <a:path w="267970" h="166370">
                <a:moveTo>
                  <a:pt x="0" y="165874"/>
                </a:moveTo>
                <a:lnTo>
                  <a:pt x="267944" y="165874"/>
                </a:lnTo>
                <a:lnTo>
                  <a:pt x="267944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0" name="object 180"/>
          <p:cNvSpPr/>
          <p:nvPr/>
        </p:nvSpPr>
        <p:spPr>
          <a:xfrm>
            <a:off x="7352283" y="4975212"/>
            <a:ext cx="267970" cy="166370"/>
          </a:xfrm>
          <a:custGeom>
            <a:avLst/>
            <a:gdLst/>
            <a:ahLst/>
            <a:cxnLst/>
            <a:rect l="l" t="t" r="r" b="b"/>
            <a:pathLst>
              <a:path w="267970" h="166370">
                <a:moveTo>
                  <a:pt x="0" y="165874"/>
                </a:moveTo>
                <a:lnTo>
                  <a:pt x="267944" y="165874"/>
                </a:lnTo>
                <a:lnTo>
                  <a:pt x="267944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1" name="object 181"/>
          <p:cNvSpPr/>
          <p:nvPr/>
        </p:nvSpPr>
        <p:spPr>
          <a:xfrm>
            <a:off x="7376032" y="4996675"/>
            <a:ext cx="269875" cy="166370"/>
          </a:xfrm>
          <a:custGeom>
            <a:avLst/>
            <a:gdLst/>
            <a:ahLst/>
            <a:cxnLst/>
            <a:rect l="l" t="t" r="r" b="b"/>
            <a:pathLst>
              <a:path w="269875" h="166370">
                <a:moveTo>
                  <a:pt x="0" y="165874"/>
                </a:moveTo>
                <a:lnTo>
                  <a:pt x="269430" y="165874"/>
                </a:lnTo>
                <a:lnTo>
                  <a:pt x="269430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2" name="object 182"/>
          <p:cNvSpPr/>
          <p:nvPr/>
        </p:nvSpPr>
        <p:spPr>
          <a:xfrm>
            <a:off x="7364221" y="4986007"/>
            <a:ext cx="267970" cy="166370"/>
          </a:xfrm>
          <a:custGeom>
            <a:avLst/>
            <a:gdLst/>
            <a:ahLst/>
            <a:cxnLst/>
            <a:rect l="l" t="t" r="r" b="b"/>
            <a:pathLst>
              <a:path w="267970" h="166370">
                <a:moveTo>
                  <a:pt x="0" y="165874"/>
                </a:moveTo>
                <a:lnTo>
                  <a:pt x="267944" y="165874"/>
                </a:lnTo>
                <a:lnTo>
                  <a:pt x="267944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3" name="object 183"/>
          <p:cNvSpPr/>
          <p:nvPr/>
        </p:nvSpPr>
        <p:spPr>
          <a:xfrm>
            <a:off x="7352283" y="5241404"/>
            <a:ext cx="267970" cy="166370"/>
          </a:xfrm>
          <a:custGeom>
            <a:avLst/>
            <a:gdLst/>
            <a:ahLst/>
            <a:cxnLst/>
            <a:rect l="l" t="t" r="r" b="b"/>
            <a:pathLst>
              <a:path w="267970" h="166370">
                <a:moveTo>
                  <a:pt x="0" y="165874"/>
                </a:moveTo>
                <a:lnTo>
                  <a:pt x="267944" y="165874"/>
                </a:lnTo>
                <a:lnTo>
                  <a:pt x="267944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4" name="object 184"/>
          <p:cNvSpPr/>
          <p:nvPr/>
        </p:nvSpPr>
        <p:spPr>
          <a:xfrm>
            <a:off x="7376032" y="5262867"/>
            <a:ext cx="269875" cy="166370"/>
          </a:xfrm>
          <a:custGeom>
            <a:avLst/>
            <a:gdLst/>
            <a:ahLst/>
            <a:cxnLst/>
            <a:rect l="l" t="t" r="r" b="b"/>
            <a:pathLst>
              <a:path w="269875" h="166370">
                <a:moveTo>
                  <a:pt x="0" y="165874"/>
                </a:moveTo>
                <a:lnTo>
                  <a:pt x="269430" y="165874"/>
                </a:lnTo>
                <a:lnTo>
                  <a:pt x="269430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5" name="object 185"/>
          <p:cNvSpPr/>
          <p:nvPr/>
        </p:nvSpPr>
        <p:spPr>
          <a:xfrm>
            <a:off x="7364221" y="5252199"/>
            <a:ext cx="267970" cy="166370"/>
          </a:xfrm>
          <a:custGeom>
            <a:avLst/>
            <a:gdLst/>
            <a:ahLst/>
            <a:cxnLst/>
            <a:rect l="l" t="t" r="r" b="b"/>
            <a:pathLst>
              <a:path w="267970" h="166370">
                <a:moveTo>
                  <a:pt x="0" y="165874"/>
                </a:moveTo>
                <a:lnTo>
                  <a:pt x="267944" y="165874"/>
                </a:lnTo>
                <a:lnTo>
                  <a:pt x="267944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6" name="object 186"/>
          <p:cNvSpPr/>
          <p:nvPr/>
        </p:nvSpPr>
        <p:spPr>
          <a:xfrm>
            <a:off x="6885685" y="4385297"/>
            <a:ext cx="269875" cy="166370"/>
          </a:xfrm>
          <a:custGeom>
            <a:avLst/>
            <a:gdLst/>
            <a:ahLst/>
            <a:cxnLst/>
            <a:rect l="l" t="t" r="r" b="b"/>
            <a:pathLst>
              <a:path w="269875" h="166370">
                <a:moveTo>
                  <a:pt x="0" y="165874"/>
                </a:moveTo>
                <a:lnTo>
                  <a:pt x="269430" y="165874"/>
                </a:lnTo>
                <a:lnTo>
                  <a:pt x="269430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7" name="object 187"/>
          <p:cNvSpPr/>
          <p:nvPr/>
        </p:nvSpPr>
        <p:spPr>
          <a:xfrm>
            <a:off x="6909434" y="4406760"/>
            <a:ext cx="269875" cy="166370"/>
          </a:xfrm>
          <a:custGeom>
            <a:avLst/>
            <a:gdLst/>
            <a:ahLst/>
            <a:cxnLst/>
            <a:rect l="l" t="t" r="r" b="b"/>
            <a:pathLst>
              <a:path w="269875" h="166370">
                <a:moveTo>
                  <a:pt x="0" y="165874"/>
                </a:moveTo>
                <a:lnTo>
                  <a:pt x="269430" y="165874"/>
                </a:lnTo>
                <a:lnTo>
                  <a:pt x="269430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8" name="object 188"/>
          <p:cNvSpPr/>
          <p:nvPr/>
        </p:nvSpPr>
        <p:spPr>
          <a:xfrm>
            <a:off x="6897623" y="4396092"/>
            <a:ext cx="269875" cy="166370"/>
          </a:xfrm>
          <a:custGeom>
            <a:avLst/>
            <a:gdLst/>
            <a:ahLst/>
            <a:cxnLst/>
            <a:rect l="l" t="t" r="r" b="b"/>
            <a:pathLst>
              <a:path w="269875" h="166370">
                <a:moveTo>
                  <a:pt x="0" y="165874"/>
                </a:moveTo>
                <a:lnTo>
                  <a:pt x="269430" y="165874"/>
                </a:lnTo>
                <a:lnTo>
                  <a:pt x="269430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9" name="object 189"/>
          <p:cNvSpPr/>
          <p:nvPr/>
        </p:nvSpPr>
        <p:spPr>
          <a:xfrm>
            <a:off x="6916039" y="5562498"/>
            <a:ext cx="268605" cy="167640"/>
          </a:xfrm>
          <a:custGeom>
            <a:avLst/>
            <a:gdLst/>
            <a:ahLst/>
            <a:cxnLst/>
            <a:rect l="l" t="t" r="r" b="b"/>
            <a:pathLst>
              <a:path w="268604" h="167639">
                <a:moveTo>
                  <a:pt x="0" y="167208"/>
                </a:moveTo>
                <a:lnTo>
                  <a:pt x="268097" y="167208"/>
                </a:lnTo>
                <a:lnTo>
                  <a:pt x="268097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0" name="object 190"/>
          <p:cNvSpPr/>
          <p:nvPr/>
        </p:nvSpPr>
        <p:spPr>
          <a:xfrm>
            <a:off x="6916039" y="5562498"/>
            <a:ext cx="268605" cy="167640"/>
          </a:xfrm>
          <a:custGeom>
            <a:avLst/>
            <a:gdLst/>
            <a:ahLst/>
            <a:cxnLst/>
            <a:rect l="l" t="t" r="r" b="b"/>
            <a:pathLst>
              <a:path w="268604" h="167639">
                <a:moveTo>
                  <a:pt x="0" y="167208"/>
                </a:moveTo>
                <a:lnTo>
                  <a:pt x="268097" y="167208"/>
                </a:lnTo>
                <a:lnTo>
                  <a:pt x="268097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1" name="object 191"/>
          <p:cNvSpPr/>
          <p:nvPr/>
        </p:nvSpPr>
        <p:spPr>
          <a:xfrm>
            <a:off x="6939660" y="5583897"/>
            <a:ext cx="268605" cy="167640"/>
          </a:xfrm>
          <a:custGeom>
            <a:avLst/>
            <a:gdLst/>
            <a:ahLst/>
            <a:cxnLst/>
            <a:rect l="l" t="t" r="r" b="b"/>
            <a:pathLst>
              <a:path w="268604" h="167639">
                <a:moveTo>
                  <a:pt x="0" y="167208"/>
                </a:moveTo>
                <a:lnTo>
                  <a:pt x="268097" y="167208"/>
                </a:lnTo>
                <a:lnTo>
                  <a:pt x="268097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2" name="object 192"/>
          <p:cNvSpPr/>
          <p:nvPr/>
        </p:nvSpPr>
        <p:spPr>
          <a:xfrm>
            <a:off x="6939660" y="5583897"/>
            <a:ext cx="268605" cy="167640"/>
          </a:xfrm>
          <a:custGeom>
            <a:avLst/>
            <a:gdLst/>
            <a:ahLst/>
            <a:cxnLst/>
            <a:rect l="l" t="t" r="r" b="b"/>
            <a:pathLst>
              <a:path w="268604" h="167639">
                <a:moveTo>
                  <a:pt x="0" y="167208"/>
                </a:moveTo>
                <a:lnTo>
                  <a:pt x="268097" y="167208"/>
                </a:lnTo>
                <a:lnTo>
                  <a:pt x="268097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3" name="object 193"/>
          <p:cNvSpPr/>
          <p:nvPr/>
        </p:nvSpPr>
        <p:spPr>
          <a:xfrm>
            <a:off x="6927850" y="5573191"/>
            <a:ext cx="268605" cy="167640"/>
          </a:xfrm>
          <a:custGeom>
            <a:avLst/>
            <a:gdLst/>
            <a:ahLst/>
            <a:cxnLst/>
            <a:rect l="l" t="t" r="r" b="b"/>
            <a:pathLst>
              <a:path w="268604" h="167639">
                <a:moveTo>
                  <a:pt x="0" y="167208"/>
                </a:moveTo>
                <a:lnTo>
                  <a:pt x="268097" y="167208"/>
                </a:lnTo>
                <a:lnTo>
                  <a:pt x="268097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4" name="object 194"/>
          <p:cNvSpPr/>
          <p:nvPr/>
        </p:nvSpPr>
        <p:spPr>
          <a:xfrm>
            <a:off x="6927850" y="5573191"/>
            <a:ext cx="268605" cy="167640"/>
          </a:xfrm>
          <a:custGeom>
            <a:avLst/>
            <a:gdLst/>
            <a:ahLst/>
            <a:cxnLst/>
            <a:rect l="l" t="t" r="r" b="b"/>
            <a:pathLst>
              <a:path w="268604" h="167639">
                <a:moveTo>
                  <a:pt x="0" y="167208"/>
                </a:moveTo>
                <a:lnTo>
                  <a:pt x="268097" y="167208"/>
                </a:lnTo>
                <a:lnTo>
                  <a:pt x="268097" y="0"/>
                </a:lnTo>
                <a:lnTo>
                  <a:pt x="0" y="0"/>
                </a:lnTo>
                <a:lnTo>
                  <a:pt x="0" y="167208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5" name="object 195"/>
          <p:cNvSpPr/>
          <p:nvPr/>
        </p:nvSpPr>
        <p:spPr>
          <a:xfrm>
            <a:off x="6916039" y="5809957"/>
            <a:ext cx="268605" cy="166370"/>
          </a:xfrm>
          <a:custGeom>
            <a:avLst/>
            <a:gdLst/>
            <a:ahLst/>
            <a:cxnLst/>
            <a:rect l="l" t="t" r="r" b="b"/>
            <a:pathLst>
              <a:path w="268604" h="166370">
                <a:moveTo>
                  <a:pt x="0" y="165874"/>
                </a:moveTo>
                <a:lnTo>
                  <a:pt x="268097" y="165874"/>
                </a:lnTo>
                <a:lnTo>
                  <a:pt x="26809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6" name="object 196"/>
          <p:cNvSpPr/>
          <p:nvPr/>
        </p:nvSpPr>
        <p:spPr>
          <a:xfrm>
            <a:off x="6916039" y="5809957"/>
            <a:ext cx="268605" cy="166370"/>
          </a:xfrm>
          <a:custGeom>
            <a:avLst/>
            <a:gdLst/>
            <a:ahLst/>
            <a:cxnLst/>
            <a:rect l="l" t="t" r="r" b="b"/>
            <a:pathLst>
              <a:path w="268604" h="166370">
                <a:moveTo>
                  <a:pt x="0" y="165874"/>
                </a:moveTo>
                <a:lnTo>
                  <a:pt x="268097" y="165874"/>
                </a:lnTo>
                <a:lnTo>
                  <a:pt x="26809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7" name="object 197"/>
          <p:cNvSpPr/>
          <p:nvPr/>
        </p:nvSpPr>
        <p:spPr>
          <a:xfrm>
            <a:off x="6939660" y="5831357"/>
            <a:ext cx="268605" cy="166370"/>
          </a:xfrm>
          <a:custGeom>
            <a:avLst/>
            <a:gdLst/>
            <a:ahLst/>
            <a:cxnLst/>
            <a:rect l="l" t="t" r="r" b="b"/>
            <a:pathLst>
              <a:path w="268604" h="166370">
                <a:moveTo>
                  <a:pt x="0" y="165874"/>
                </a:moveTo>
                <a:lnTo>
                  <a:pt x="268097" y="165874"/>
                </a:lnTo>
                <a:lnTo>
                  <a:pt x="26809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8" name="object 198"/>
          <p:cNvSpPr/>
          <p:nvPr/>
        </p:nvSpPr>
        <p:spPr>
          <a:xfrm>
            <a:off x="6939660" y="5831357"/>
            <a:ext cx="268605" cy="166370"/>
          </a:xfrm>
          <a:custGeom>
            <a:avLst/>
            <a:gdLst/>
            <a:ahLst/>
            <a:cxnLst/>
            <a:rect l="l" t="t" r="r" b="b"/>
            <a:pathLst>
              <a:path w="268604" h="166370">
                <a:moveTo>
                  <a:pt x="0" y="165874"/>
                </a:moveTo>
                <a:lnTo>
                  <a:pt x="268097" y="165874"/>
                </a:lnTo>
                <a:lnTo>
                  <a:pt x="26809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9" name="object 199"/>
          <p:cNvSpPr/>
          <p:nvPr/>
        </p:nvSpPr>
        <p:spPr>
          <a:xfrm>
            <a:off x="6927850" y="5820664"/>
            <a:ext cx="268605" cy="166370"/>
          </a:xfrm>
          <a:custGeom>
            <a:avLst/>
            <a:gdLst/>
            <a:ahLst/>
            <a:cxnLst/>
            <a:rect l="l" t="t" r="r" b="b"/>
            <a:pathLst>
              <a:path w="268604" h="166370">
                <a:moveTo>
                  <a:pt x="0" y="165874"/>
                </a:moveTo>
                <a:lnTo>
                  <a:pt x="268097" y="165874"/>
                </a:lnTo>
                <a:lnTo>
                  <a:pt x="26809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00" name="object 200"/>
          <p:cNvSpPr/>
          <p:nvPr/>
        </p:nvSpPr>
        <p:spPr>
          <a:xfrm>
            <a:off x="6927850" y="5820664"/>
            <a:ext cx="268605" cy="166370"/>
          </a:xfrm>
          <a:custGeom>
            <a:avLst/>
            <a:gdLst/>
            <a:ahLst/>
            <a:cxnLst/>
            <a:rect l="l" t="t" r="r" b="b"/>
            <a:pathLst>
              <a:path w="268604" h="166370">
                <a:moveTo>
                  <a:pt x="0" y="165874"/>
                </a:moveTo>
                <a:lnTo>
                  <a:pt x="268097" y="165874"/>
                </a:lnTo>
                <a:lnTo>
                  <a:pt x="268097" y="0"/>
                </a:lnTo>
                <a:lnTo>
                  <a:pt x="0" y="0"/>
                </a:lnTo>
                <a:lnTo>
                  <a:pt x="0" y="16587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01" name="object 201"/>
          <p:cNvSpPr/>
          <p:nvPr/>
        </p:nvSpPr>
        <p:spPr>
          <a:xfrm>
            <a:off x="3961891" y="3446310"/>
            <a:ext cx="1245222" cy="6969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02" name="object 202"/>
          <p:cNvSpPr/>
          <p:nvPr/>
        </p:nvSpPr>
        <p:spPr>
          <a:xfrm>
            <a:off x="3502533" y="1534794"/>
            <a:ext cx="2031364" cy="4732655"/>
          </a:xfrm>
          <a:custGeom>
            <a:avLst/>
            <a:gdLst/>
            <a:ahLst/>
            <a:cxnLst/>
            <a:rect l="l" t="t" r="r" b="b"/>
            <a:pathLst>
              <a:path w="2031364" h="4732655">
                <a:moveTo>
                  <a:pt x="0" y="0"/>
                </a:moveTo>
                <a:lnTo>
                  <a:pt x="0" y="4732655"/>
                </a:lnTo>
                <a:lnTo>
                  <a:pt x="2030983" y="2366263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03" name="object 203"/>
          <p:cNvSpPr/>
          <p:nvPr/>
        </p:nvSpPr>
        <p:spPr>
          <a:xfrm>
            <a:off x="3502533" y="1534794"/>
            <a:ext cx="2031364" cy="4732655"/>
          </a:xfrm>
          <a:custGeom>
            <a:avLst/>
            <a:gdLst/>
            <a:ahLst/>
            <a:cxnLst/>
            <a:rect l="l" t="t" r="r" b="b"/>
            <a:pathLst>
              <a:path w="2031364" h="4732655">
                <a:moveTo>
                  <a:pt x="0" y="0"/>
                </a:moveTo>
                <a:lnTo>
                  <a:pt x="2030983" y="2366263"/>
                </a:lnTo>
                <a:lnTo>
                  <a:pt x="0" y="473265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04" name="object 204"/>
          <p:cNvSpPr txBox="1"/>
          <p:nvPr/>
        </p:nvSpPr>
        <p:spPr>
          <a:xfrm>
            <a:off x="3645369" y="2055114"/>
            <a:ext cx="294568" cy="36957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55"/>
              </a:lnSpc>
            </a:pPr>
            <a:r>
              <a:rPr sz="1600" b="1" dirty="0">
                <a:solidFill>
                  <a:srgbClr val="FFFFFF"/>
                </a:solidFill>
                <a:cs typeface="Arial Black"/>
              </a:rPr>
              <a:t>•</a:t>
            </a:r>
            <a:r>
              <a:rPr sz="1600" b="1" dirty="0">
                <a:cs typeface="Arial Black"/>
              </a:rPr>
              <a:t>Object de</a:t>
            </a:r>
            <a:r>
              <a:rPr sz="1600" b="1" spc="-15" dirty="0">
                <a:cs typeface="Arial Black"/>
              </a:rPr>
              <a:t>p</a:t>
            </a:r>
            <a:r>
              <a:rPr sz="1600" b="1" dirty="0">
                <a:cs typeface="Arial Black"/>
              </a:rPr>
              <a:t>e</a:t>
            </a:r>
            <a:r>
              <a:rPr sz="1600" b="1" spc="-10" dirty="0">
                <a:cs typeface="Arial Black"/>
              </a:rPr>
              <a:t>n</a:t>
            </a:r>
            <a:r>
              <a:rPr sz="1600" b="1" dirty="0">
                <a:cs typeface="Arial Black"/>
              </a:rPr>
              <a:t>d</a:t>
            </a:r>
            <a:r>
              <a:rPr sz="1600" b="1" spc="-10" dirty="0">
                <a:cs typeface="Arial Black"/>
              </a:rPr>
              <a:t>e</a:t>
            </a:r>
            <a:r>
              <a:rPr sz="1600" b="1" dirty="0">
                <a:cs typeface="Arial Black"/>
              </a:rPr>
              <a:t>n</a:t>
            </a:r>
            <a:r>
              <a:rPr sz="1600" b="1" spc="-10" dirty="0">
                <a:cs typeface="Arial Black"/>
              </a:rPr>
              <a:t>c</a:t>
            </a:r>
            <a:r>
              <a:rPr sz="1600" b="1" dirty="0">
                <a:cs typeface="Arial Black"/>
              </a:rPr>
              <a:t>ies</a:t>
            </a:r>
            <a:endParaRPr sz="1600">
              <a:cs typeface="Arial Black"/>
            </a:endParaRPr>
          </a:p>
        </p:txBody>
      </p:sp>
      <p:sp>
        <p:nvSpPr>
          <p:cNvPr id="207" name="Τίτλος 20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Variant configuration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94965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Άδειες Χρήσης</a:t>
            </a:r>
            <a:endParaRPr lang="el-GR" dirty="0"/>
          </a:p>
        </p:txBody>
      </p:sp>
      <p:sp>
        <p:nvSpPr>
          <p:cNvPr id="9" name="Subtitle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800" dirty="0" smtClean="0"/>
              <a:t>Το παρόν εκπαιδευτικό υλικό υπόκειται σε</a:t>
            </a:r>
            <a:r>
              <a:rPr lang="en-US" sz="2800" dirty="0" smtClean="0"/>
              <a:t> </a:t>
            </a:r>
            <a:r>
              <a:rPr lang="el-GR" sz="2800" dirty="0" smtClean="0"/>
              <a:t>άδειες χρήσης </a:t>
            </a:r>
            <a:r>
              <a:rPr lang="en-US" sz="2800" dirty="0" smtClean="0"/>
              <a:t>Creative Commons. </a:t>
            </a:r>
            <a:endParaRPr lang="el-GR" sz="2800" dirty="0" smtClean="0"/>
          </a:p>
          <a:p>
            <a:r>
              <a:rPr lang="el-GR" sz="2800" dirty="0" smtClean="0"/>
              <a:t>Οι εικόνες προέρχονται … .</a:t>
            </a:r>
          </a:p>
          <a:p>
            <a:pPr algn="l"/>
            <a:endParaRPr lang="en-US" sz="2800" dirty="0" smtClean="0"/>
          </a:p>
        </p:txBody>
      </p:sp>
      <p:pic>
        <p:nvPicPr>
          <p:cNvPr id="2" name="Picture 1" descr="Λογότυπο για Άδειες χρήσης Creative Commons BY-NC-N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70" y="5234900"/>
            <a:ext cx="3070860" cy="10744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7298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01737" y="1714500"/>
            <a:ext cx="7136130" cy="4032250"/>
          </a:xfrm>
          <a:custGeom>
            <a:avLst/>
            <a:gdLst/>
            <a:ahLst/>
            <a:cxnLst/>
            <a:rect l="l" t="t" r="r" b="b"/>
            <a:pathLst>
              <a:path w="7136130" h="4032250">
                <a:moveTo>
                  <a:pt x="3565588" y="0"/>
                </a:moveTo>
                <a:lnTo>
                  <a:pt x="3749738" y="0"/>
                </a:lnTo>
                <a:lnTo>
                  <a:pt x="3929062" y="6350"/>
                </a:lnTo>
                <a:lnTo>
                  <a:pt x="4108513" y="23749"/>
                </a:lnTo>
                <a:lnTo>
                  <a:pt x="4281487" y="38100"/>
                </a:lnTo>
                <a:lnTo>
                  <a:pt x="4456112" y="61849"/>
                </a:lnTo>
                <a:lnTo>
                  <a:pt x="4624387" y="90424"/>
                </a:lnTo>
                <a:lnTo>
                  <a:pt x="4789487" y="122174"/>
                </a:lnTo>
                <a:lnTo>
                  <a:pt x="4951412" y="157099"/>
                </a:lnTo>
                <a:lnTo>
                  <a:pt x="5111686" y="198374"/>
                </a:lnTo>
                <a:lnTo>
                  <a:pt x="5262562" y="241300"/>
                </a:lnTo>
                <a:lnTo>
                  <a:pt x="5413438" y="288925"/>
                </a:lnTo>
                <a:lnTo>
                  <a:pt x="5554662" y="342900"/>
                </a:lnTo>
                <a:lnTo>
                  <a:pt x="5696013" y="396875"/>
                </a:lnTo>
                <a:lnTo>
                  <a:pt x="5832538" y="458724"/>
                </a:lnTo>
                <a:lnTo>
                  <a:pt x="5962713" y="522224"/>
                </a:lnTo>
                <a:lnTo>
                  <a:pt x="6089586" y="588899"/>
                </a:lnTo>
                <a:lnTo>
                  <a:pt x="6207061" y="660400"/>
                </a:lnTo>
                <a:lnTo>
                  <a:pt x="6316662" y="731774"/>
                </a:lnTo>
                <a:lnTo>
                  <a:pt x="6424612" y="809625"/>
                </a:lnTo>
                <a:lnTo>
                  <a:pt x="6524688" y="887349"/>
                </a:lnTo>
                <a:lnTo>
                  <a:pt x="6615112" y="971550"/>
                </a:lnTo>
                <a:lnTo>
                  <a:pt x="6702488" y="1052449"/>
                </a:lnTo>
                <a:lnTo>
                  <a:pt x="6780212" y="1144524"/>
                </a:lnTo>
                <a:lnTo>
                  <a:pt x="6850062" y="1233424"/>
                </a:lnTo>
                <a:lnTo>
                  <a:pt x="6916737" y="1323975"/>
                </a:lnTo>
                <a:lnTo>
                  <a:pt x="6972363" y="1417574"/>
                </a:lnTo>
                <a:lnTo>
                  <a:pt x="7019988" y="1512824"/>
                </a:lnTo>
                <a:lnTo>
                  <a:pt x="7061263" y="1611249"/>
                </a:lnTo>
                <a:lnTo>
                  <a:pt x="7093013" y="1709674"/>
                </a:lnTo>
                <a:lnTo>
                  <a:pt x="7116762" y="1808099"/>
                </a:lnTo>
                <a:lnTo>
                  <a:pt x="7127938" y="1912874"/>
                </a:lnTo>
                <a:lnTo>
                  <a:pt x="7135812" y="2016125"/>
                </a:lnTo>
                <a:lnTo>
                  <a:pt x="7127938" y="2120900"/>
                </a:lnTo>
                <a:lnTo>
                  <a:pt x="7116762" y="2220849"/>
                </a:lnTo>
                <a:lnTo>
                  <a:pt x="7093013" y="2324100"/>
                </a:lnTo>
                <a:lnTo>
                  <a:pt x="7061263" y="2420874"/>
                </a:lnTo>
                <a:lnTo>
                  <a:pt x="7019988" y="2519299"/>
                </a:lnTo>
                <a:lnTo>
                  <a:pt x="6972363" y="2611374"/>
                </a:lnTo>
                <a:lnTo>
                  <a:pt x="6916737" y="2708275"/>
                </a:lnTo>
                <a:lnTo>
                  <a:pt x="6850062" y="2798699"/>
                </a:lnTo>
                <a:lnTo>
                  <a:pt x="6780212" y="2889250"/>
                </a:lnTo>
                <a:lnTo>
                  <a:pt x="6702488" y="2976499"/>
                </a:lnTo>
                <a:lnTo>
                  <a:pt x="6615112" y="3059049"/>
                </a:lnTo>
                <a:lnTo>
                  <a:pt x="6524688" y="3141599"/>
                </a:lnTo>
                <a:lnTo>
                  <a:pt x="6424612" y="3222625"/>
                </a:lnTo>
                <a:lnTo>
                  <a:pt x="6316662" y="3297174"/>
                </a:lnTo>
                <a:lnTo>
                  <a:pt x="6207061" y="3370199"/>
                </a:lnTo>
                <a:lnTo>
                  <a:pt x="6089586" y="3440049"/>
                </a:lnTo>
                <a:lnTo>
                  <a:pt x="5962713" y="3506724"/>
                </a:lnTo>
                <a:lnTo>
                  <a:pt x="5832538" y="3570224"/>
                </a:lnTo>
                <a:lnTo>
                  <a:pt x="5696013" y="3632200"/>
                </a:lnTo>
                <a:lnTo>
                  <a:pt x="5554662" y="3684524"/>
                </a:lnTo>
                <a:lnTo>
                  <a:pt x="5413438" y="3740150"/>
                </a:lnTo>
                <a:lnTo>
                  <a:pt x="5262562" y="3787775"/>
                </a:lnTo>
                <a:lnTo>
                  <a:pt x="5111686" y="3833749"/>
                </a:lnTo>
                <a:lnTo>
                  <a:pt x="4951412" y="3873500"/>
                </a:lnTo>
                <a:lnTo>
                  <a:pt x="4789487" y="3910012"/>
                </a:lnTo>
                <a:lnTo>
                  <a:pt x="4624387" y="3940175"/>
                </a:lnTo>
                <a:lnTo>
                  <a:pt x="4456112" y="3968750"/>
                </a:lnTo>
                <a:lnTo>
                  <a:pt x="4281487" y="3990975"/>
                </a:lnTo>
                <a:lnTo>
                  <a:pt x="4108513" y="4010025"/>
                </a:lnTo>
                <a:lnTo>
                  <a:pt x="3929062" y="4022725"/>
                </a:lnTo>
                <a:lnTo>
                  <a:pt x="3749738" y="4029075"/>
                </a:lnTo>
                <a:lnTo>
                  <a:pt x="3565588" y="4032250"/>
                </a:lnTo>
                <a:lnTo>
                  <a:pt x="3382962" y="4029075"/>
                </a:lnTo>
                <a:lnTo>
                  <a:pt x="3201987" y="4022725"/>
                </a:lnTo>
                <a:lnTo>
                  <a:pt x="3024187" y="4010025"/>
                </a:lnTo>
                <a:lnTo>
                  <a:pt x="2849562" y="3990975"/>
                </a:lnTo>
                <a:lnTo>
                  <a:pt x="2676588" y="3968750"/>
                </a:lnTo>
                <a:lnTo>
                  <a:pt x="2509837" y="3940175"/>
                </a:lnTo>
                <a:lnTo>
                  <a:pt x="2340038" y="3910012"/>
                </a:lnTo>
                <a:lnTo>
                  <a:pt x="2176462" y="3873500"/>
                </a:lnTo>
                <a:lnTo>
                  <a:pt x="2020887" y="3833749"/>
                </a:lnTo>
                <a:lnTo>
                  <a:pt x="1868487" y="3787775"/>
                </a:lnTo>
                <a:lnTo>
                  <a:pt x="1719262" y="3740150"/>
                </a:lnTo>
                <a:lnTo>
                  <a:pt x="1573212" y="3684524"/>
                </a:lnTo>
                <a:lnTo>
                  <a:pt x="1431988" y="3632200"/>
                </a:lnTo>
                <a:lnTo>
                  <a:pt x="1300162" y="3570224"/>
                </a:lnTo>
                <a:lnTo>
                  <a:pt x="1168463" y="3506724"/>
                </a:lnTo>
                <a:lnTo>
                  <a:pt x="1044638" y="3440049"/>
                </a:lnTo>
                <a:lnTo>
                  <a:pt x="927163" y="3370199"/>
                </a:lnTo>
                <a:lnTo>
                  <a:pt x="814387" y="3297174"/>
                </a:lnTo>
                <a:lnTo>
                  <a:pt x="706437" y="3222625"/>
                </a:lnTo>
                <a:lnTo>
                  <a:pt x="608012" y="3141599"/>
                </a:lnTo>
                <a:lnTo>
                  <a:pt x="514413" y="3059049"/>
                </a:lnTo>
                <a:lnTo>
                  <a:pt x="431863" y="2976499"/>
                </a:lnTo>
                <a:lnTo>
                  <a:pt x="349313" y="2889250"/>
                </a:lnTo>
                <a:lnTo>
                  <a:pt x="280987" y="2798699"/>
                </a:lnTo>
                <a:lnTo>
                  <a:pt x="215963" y="2708275"/>
                </a:lnTo>
                <a:lnTo>
                  <a:pt x="160337" y="2611374"/>
                </a:lnTo>
                <a:lnTo>
                  <a:pt x="112712" y="2519299"/>
                </a:lnTo>
                <a:lnTo>
                  <a:pt x="71437" y="2420874"/>
                </a:lnTo>
                <a:lnTo>
                  <a:pt x="38100" y="2324100"/>
                </a:lnTo>
                <a:lnTo>
                  <a:pt x="17462" y="2220849"/>
                </a:lnTo>
                <a:lnTo>
                  <a:pt x="4762" y="2120900"/>
                </a:lnTo>
                <a:lnTo>
                  <a:pt x="0" y="2016125"/>
                </a:lnTo>
                <a:lnTo>
                  <a:pt x="4762" y="1912874"/>
                </a:lnTo>
                <a:lnTo>
                  <a:pt x="17462" y="1808099"/>
                </a:lnTo>
                <a:lnTo>
                  <a:pt x="38100" y="1709674"/>
                </a:lnTo>
                <a:lnTo>
                  <a:pt x="71437" y="1611249"/>
                </a:lnTo>
                <a:lnTo>
                  <a:pt x="112712" y="1512824"/>
                </a:lnTo>
                <a:lnTo>
                  <a:pt x="160337" y="1417574"/>
                </a:lnTo>
                <a:lnTo>
                  <a:pt x="215963" y="1323975"/>
                </a:lnTo>
                <a:lnTo>
                  <a:pt x="280987" y="1233424"/>
                </a:lnTo>
                <a:lnTo>
                  <a:pt x="349313" y="1144524"/>
                </a:lnTo>
                <a:lnTo>
                  <a:pt x="431863" y="1052449"/>
                </a:lnTo>
                <a:lnTo>
                  <a:pt x="514413" y="971550"/>
                </a:lnTo>
                <a:lnTo>
                  <a:pt x="608012" y="887349"/>
                </a:lnTo>
                <a:lnTo>
                  <a:pt x="706437" y="809625"/>
                </a:lnTo>
                <a:lnTo>
                  <a:pt x="814387" y="731774"/>
                </a:lnTo>
                <a:lnTo>
                  <a:pt x="927163" y="660400"/>
                </a:lnTo>
                <a:lnTo>
                  <a:pt x="1044638" y="588899"/>
                </a:lnTo>
                <a:lnTo>
                  <a:pt x="1168463" y="522224"/>
                </a:lnTo>
                <a:lnTo>
                  <a:pt x="1300162" y="458724"/>
                </a:lnTo>
                <a:lnTo>
                  <a:pt x="1431988" y="396875"/>
                </a:lnTo>
                <a:lnTo>
                  <a:pt x="1573212" y="342900"/>
                </a:lnTo>
                <a:lnTo>
                  <a:pt x="1719262" y="288925"/>
                </a:lnTo>
                <a:lnTo>
                  <a:pt x="1868487" y="241300"/>
                </a:lnTo>
                <a:lnTo>
                  <a:pt x="2020887" y="198374"/>
                </a:lnTo>
                <a:lnTo>
                  <a:pt x="2176462" y="157099"/>
                </a:lnTo>
                <a:lnTo>
                  <a:pt x="2340038" y="122174"/>
                </a:lnTo>
                <a:lnTo>
                  <a:pt x="2509837" y="90424"/>
                </a:lnTo>
                <a:lnTo>
                  <a:pt x="2676588" y="61849"/>
                </a:lnTo>
                <a:lnTo>
                  <a:pt x="2849562" y="38100"/>
                </a:lnTo>
                <a:lnTo>
                  <a:pt x="3024187" y="23749"/>
                </a:lnTo>
                <a:lnTo>
                  <a:pt x="3201987" y="6350"/>
                </a:lnTo>
                <a:lnTo>
                  <a:pt x="3382962" y="0"/>
                </a:lnTo>
                <a:lnTo>
                  <a:pt x="3565588" y="0"/>
                </a:lnTo>
              </a:path>
            </a:pathLst>
          </a:custGeom>
          <a:ln w="12700">
            <a:solidFill>
              <a:srgbClr val="A3AA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19525" y="1136650"/>
            <a:ext cx="1527175" cy="977832"/>
          </a:xfrm>
          <a:prstGeom prst="rect">
            <a:avLst/>
          </a:prstGeom>
          <a:solidFill>
            <a:srgbClr val="B4CDFD"/>
          </a:solidFill>
        </p:spPr>
        <p:txBody>
          <a:bodyPr vert="horz" wrap="square" lIns="0" tIns="53975" rIns="0" bIns="0" rtlCol="0">
            <a:spAutoFit/>
          </a:bodyPr>
          <a:lstStyle/>
          <a:p>
            <a:pPr marL="102235">
              <a:lnSpc>
                <a:spcPts val="2230"/>
              </a:lnSpc>
              <a:spcBef>
                <a:spcPts val="425"/>
              </a:spcBef>
            </a:pPr>
            <a:r>
              <a:rPr sz="1900" b="1" spc="-5" dirty="0">
                <a:cs typeface="Arial"/>
              </a:rPr>
              <a:t>Line</a:t>
            </a:r>
            <a:endParaRPr sz="1900">
              <a:cs typeface="Arial"/>
            </a:endParaRPr>
          </a:p>
          <a:p>
            <a:pPr marL="214629">
              <a:lnSpc>
                <a:spcPts val="1630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spc="-45" dirty="0">
                <a:cs typeface="Arial"/>
              </a:rPr>
              <a:t>A</a:t>
            </a:r>
            <a:r>
              <a:rPr sz="1400" b="1" dirty="0">
                <a:cs typeface="Arial"/>
              </a:rPr>
              <a:t>merica</a:t>
            </a:r>
            <a:endParaRPr sz="1400">
              <a:cs typeface="Arial"/>
            </a:endParaRPr>
          </a:p>
          <a:p>
            <a:pPr marL="214629">
              <a:lnSpc>
                <a:spcPts val="1675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dirty="0">
                <a:cs typeface="Arial"/>
              </a:rPr>
              <a:t>I</a:t>
            </a:r>
            <a:r>
              <a:rPr sz="1400" b="1" spc="-10" dirty="0">
                <a:cs typeface="Arial"/>
              </a:rPr>
              <a:t>n</a:t>
            </a:r>
            <a:r>
              <a:rPr sz="1400" b="1" dirty="0">
                <a:cs typeface="Arial"/>
              </a:rPr>
              <a:t>ter</a:t>
            </a:r>
            <a:r>
              <a:rPr sz="1400" b="1" spc="-10" dirty="0">
                <a:cs typeface="Arial"/>
              </a:rPr>
              <a:t>n</a:t>
            </a:r>
            <a:r>
              <a:rPr sz="1400" b="1" dirty="0">
                <a:cs typeface="Arial"/>
              </a:rPr>
              <a:t>at</a:t>
            </a:r>
            <a:r>
              <a:rPr sz="1400" b="1" spc="-10" dirty="0">
                <a:cs typeface="Arial"/>
              </a:rPr>
              <a:t>ion</a:t>
            </a:r>
            <a:r>
              <a:rPr sz="1400" b="1" dirty="0">
                <a:cs typeface="Arial"/>
              </a:rPr>
              <a:t>al</a:t>
            </a:r>
            <a:endParaRPr sz="1400">
              <a:cs typeface="Arial"/>
            </a:endParaRPr>
          </a:p>
          <a:p>
            <a:pPr marL="214629">
              <a:lnSpc>
                <a:spcPts val="1680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dirty="0">
                <a:cs typeface="Arial"/>
              </a:rPr>
              <a:t>E</a:t>
            </a:r>
            <a:r>
              <a:rPr sz="1400" b="1" spc="-10" dirty="0">
                <a:cs typeface="Arial"/>
              </a:rPr>
              <a:t>u</a:t>
            </a:r>
            <a:r>
              <a:rPr sz="1400" b="1" dirty="0">
                <a:cs typeface="Arial"/>
              </a:rPr>
              <a:t>r</a:t>
            </a:r>
            <a:r>
              <a:rPr sz="1400" b="1" spc="-10" dirty="0">
                <a:cs typeface="Arial"/>
              </a:rPr>
              <a:t>op</a:t>
            </a:r>
            <a:r>
              <a:rPr sz="1400" b="1" dirty="0">
                <a:cs typeface="Arial"/>
              </a:rPr>
              <a:t>e</a:t>
            </a:r>
            <a:endParaRPr sz="1400"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4812" y="2657475"/>
            <a:ext cx="2529205" cy="1539875"/>
          </a:xfrm>
          <a:custGeom>
            <a:avLst/>
            <a:gdLst/>
            <a:ahLst/>
            <a:cxnLst/>
            <a:rect l="l" t="t" r="r" b="b"/>
            <a:pathLst>
              <a:path w="2529205" h="1539875">
                <a:moveTo>
                  <a:pt x="0" y="1539875"/>
                </a:moveTo>
                <a:lnTo>
                  <a:pt x="2528824" y="1539875"/>
                </a:lnTo>
                <a:lnTo>
                  <a:pt x="2528824" y="0"/>
                </a:lnTo>
                <a:lnTo>
                  <a:pt x="0" y="0"/>
                </a:lnTo>
                <a:lnTo>
                  <a:pt x="0" y="1539875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7825" y="2632075"/>
            <a:ext cx="2532380" cy="1541780"/>
          </a:xfrm>
          <a:custGeom>
            <a:avLst/>
            <a:gdLst/>
            <a:ahLst/>
            <a:cxnLst/>
            <a:rect l="l" t="t" r="r" b="b"/>
            <a:pathLst>
              <a:path w="2532380" h="1541779">
                <a:moveTo>
                  <a:pt x="0" y="1541526"/>
                </a:moveTo>
                <a:lnTo>
                  <a:pt x="2532126" y="1541526"/>
                </a:lnTo>
                <a:lnTo>
                  <a:pt x="2532126" y="0"/>
                </a:lnTo>
                <a:lnTo>
                  <a:pt x="0" y="0"/>
                </a:lnTo>
                <a:lnTo>
                  <a:pt x="0" y="1541526"/>
                </a:lnTo>
                <a:close/>
              </a:path>
            </a:pathLst>
          </a:custGeom>
          <a:solidFill>
            <a:srgbClr val="B4C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68274" y="2686939"/>
            <a:ext cx="2349500" cy="1510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225"/>
              </a:lnSpc>
            </a:pPr>
            <a:r>
              <a:rPr sz="1900" b="1" spc="-5" dirty="0">
                <a:cs typeface="Arial"/>
              </a:rPr>
              <a:t>Acc</a:t>
            </a:r>
            <a:r>
              <a:rPr sz="1900" b="1" dirty="0">
                <a:cs typeface="Arial"/>
              </a:rPr>
              <a:t>e</a:t>
            </a:r>
            <a:r>
              <a:rPr sz="1900" b="1" spc="-5" dirty="0">
                <a:cs typeface="Arial"/>
              </a:rPr>
              <a:t>ss</a:t>
            </a:r>
            <a:r>
              <a:rPr sz="1900" b="1" dirty="0">
                <a:cs typeface="Arial"/>
              </a:rPr>
              <a:t>o</a:t>
            </a:r>
            <a:r>
              <a:rPr sz="1900" b="1" spc="-5" dirty="0">
                <a:cs typeface="Arial"/>
              </a:rPr>
              <a:t>ries</a:t>
            </a:r>
            <a:endParaRPr sz="1900">
              <a:cs typeface="Arial"/>
            </a:endParaRPr>
          </a:p>
          <a:p>
            <a:pPr marL="125095">
              <a:lnSpc>
                <a:spcPts val="1625"/>
              </a:lnSpc>
            </a:pPr>
            <a:r>
              <a:rPr sz="1400" spc="-5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dirty="0">
                <a:cs typeface="Arial"/>
              </a:rPr>
              <a:t>sa</a:t>
            </a:r>
            <a:r>
              <a:rPr sz="1400" b="1" spc="-15" dirty="0">
                <a:cs typeface="Arial"/>
              </a:rPr>
              <a:t>d</a:t>
            </a:r>
            <a:r>
              <a:rPr sz="1400" b="1" spc="-10" dirty="0">
                <a:cs typeface="Arial"/>
              </a:rPr>
              <a:t>d</a:t>
            </a:r>
            <a:r>
              <a:rPr sz="1400" b="1" dirty="0">
                <a:cs typeface="Arial"/>
              </a:rPr>
              <a:t>le</a:t>
            </a:r>
            <a:r>
              <a:rPr sz="1400" b="1" spc="-10" dirty="0">
                <a:cs typeface="Arial"/>
              </a:rPr>
              <a:t>b</a:t>
            </a:r>
            <a:r>
              <a:rPr sz="1400" b="1" dirty="0">
                <a:cs typeface="Arial"/>
              </a:rPr>
              <a:t>ag</a:t>
            </a:r>
            <a:r>
              <a:rPr sz="1400" b="1" spc="-55" dirty="0">
                <a:cs typeface="Arial"/>
              </a:rPr>
              <a:t> </a:t>
            </a:r>
            <a:r>
              <a:rPr sz="1400" b="1" dirty="0">
                <a:cs typeface="Arial"/>
              </a:rPr>
              <a:t>lea</a:t>
            </a:r>
            <a:r>
              <a:rPr sz="1400" b="1" spc="-5" dirty="0">
                <a:cs typeface="Arial"/>
              </a:rPr>
              <a:t>t</a:t>
            </a:r>
            <a:r>
              <a:rPr sz="1400" b="1" spc="-10" dirty="0">
                <a:cs typeface="Arial"/>
              </a:rPr>
              <a:t>h</a:t>
            </a:r>
            <a:r>
              <a:rPr sz="1400" b="1" dirty="0">
                <a:cs typeface="Arial"/>
              </a:rPr>
              <a:t>er</a:t>
            </a:r>
            <a:r>
              <a:rPr sz="1400" b="1" spc="-30" dirty="0">
                <a:cs typeface="Arial"/>
              </a:rPr>
              <a:t> </a:t>
            </a:r>
            <a:r>
              <a:rPr sz="1400" b="1" dirty="0">
                <a:cs typeface="Arial"/>
              </a:rPr>
              <a:t>fri</a:t>
            </a:r>
            <a:r>
              <a:rPr sz="1400" b="1" spc="-10" dirty="0">
                <a:cs typeface="Arial"/>
              </a:rPr>
              <a:t>ng</a:t>
            </a:r>
            <a:r>
              <a:rPr sz="1400" b="1" dirty="0">
                <a:cs typeface="Arial"/>
              </a:rPr>
              <a:t>es</a:t>
            </a:r>
            <a:endParaRPr sz="1400">
              <a:cs typeface="Arial"/>
            </a:endParaRPr>
          </a:p>
          <a:p>
            <a:pPr marL="114300" marR="656590">
              <a:lnSpc>
                <a:spcPts val="1639"/>
              </a:lnSpc>
              <a:spcBef>
                <a:spcPts val="130"/>
              </a:spcBef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dirty="0">
                <a:cs typeface="Arial"/>
              </a:rPr>
              <a:t>sa</a:t>
            </a:r>
            <a:r>
              <a:rPr sz="1400" b="1" spc="-10" dirty="0">
                <a:cs typeface="Arial"/>
              </a:rPr>
              <a:t>dd</a:t>
            </a:r>
            <a:r>
              <a:rPr sz="1400" b="1" dirty="0">
                <a:cs typeface="Arial"/>
              </a:rPr>
              <a:t>le</a:t>
            </a:r>
            <a:r>
              <a:rPr sz="1400" b="1" spc="-10" dirty="0">
                <a:cs typeface="Arial"/>
              </a:rPr>
              <a:t>b</a:t>
            </a:r>
            <a:r>
              <a:rPr sz="1400" b="1" dirty="0">
                <a:cs typeface="Arial"/>
              </a:rPr>
              <a:t>ag</a:t>
            </a:r>
            <a:r>
              <a:rPr sz="1400" b="1" spc="-50" dirty="0">
                <a:cs typeface="Arial"/>
              </a:rPr>
              <a:t> </a:t>
            </a:r>
            <a:r>
              <a:rPr sz="1400" b="1" dirty="0">
                <a:cs typeface="Arial"/>
              </a:rPr>
              <a:t>leat</a:t>
            </a:r>
            <a:r>
              <a:rPr sz="1400" b="1" spc="-10" dirty="0">
                <a:cs typeface="Arial"/>
              </a:rPr>
              <a:t>h</a:t>
            </a:r>
            <a:r>
              <a:rPr sz="1400" b="1" dirty="0">
                <a:cs typeface="Arial"/>
              </a:rPr>
              <a:t>er </a:t>
            </a:r>
            <a:r>
              <a:rPr sz="1400" b="1" spc="-10" dirty="0">
                <a:cs typeface="Arial"/>
              </a:rPr>
              <a:t>no</a:t>
            </a:r>
            <a:r>
              <a:rPr sz="1400" b="1" dirty="0">
                <a:cs typeface="Arial"/>
              </a:rPr>
              <a:t>rmal</a:t>
            </a:r>
            <a:endParaRPr sz="1400">
              <a:cs typeface="Arial"/>
            </a:endParaRPr>
          </a:p>
          <a:p>
            <a:pPr marL="125095">
              <a:lnSpc>
                <a:spcPts val="1610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spc="30" dirty="0">
                <a:cs typeface="Arial"/>
              </a:rPr>
              <a:t>w</a:t>
            </a:r>
            <a:r>
              <a:rPr sz="1400" b="1" spc="-10" dirty="0">
                <a:cs typeface="Arial"/>
              </a:rPr>
              <a:t>in</a:t>
            </a:r>
            <a:r>
              <a:rPr sz="1400" b="1" dirty="0">
                <a:cs typeface="Arial"/>
              </a:rPr>
              <a:t>d</a:t>
            </a:r>
            <a:r>
              <a:rPr sz="1400" b="1" spc="-50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d</a:t>
            </a:r>
            <a:r>
              <a:rPr sz="1400" b="1" dirty="0">
                <a:cs typeface="Arial"/>
              </a:rPr>
              <a:t>eflect</a:t>
            </a:r>
            <a:r>
              <a:rPr sz="1400" b="1" spc="-10" dirty="0">
                <a:cs typeface="Arial"/>
              </a:rPr>
              <a:t>o</a:t>
            </a:r>
            <a:r>
              <a:rPr sz="1400" b="1" dirty="0">
                <a:cs typeface="Arial"/>
              </a:rPr>
              <a:t>r</a:t>
            </a:r>
            <a:r>
              <a:rPr sz="1400" b="1" spc="-40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b</a:t>
            </a:r>
            <a:r>
              <a:rPr sz="1400" b="1" dirty="0">
                <a:cs typeface="Arial"/>
              </a:rPr>
              <a:t>ig</a:t>
            </a:r>
            <a:endParaRPr sz="1400">
              <a:cs typeface="Arial"/>
            </a:endParaRPr>
          </a:p>
          <a:p>
            <a:pPr marL="125095">
              <a:lnSpc>
                <a:spcPts val="1455"/>
              </a:lnSpc>
              <a:spcBef>
                <a:spcPts val="20"/>
              </a:spcBef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dirty="0">
                <a:cs typeface="Arial"/>
              </a:rPr>
              <a:t>c</a:t>
            </a:r>
            <a:r>
              <a:rPr sz="1400" b="1" spc="-10" dirty="0">
                <a:cs typeface="Arial"/>
              </a:rPr>
              <a:t>h</a:t>
            </a:r>
            <a:r>
              <a:rPr sz="1400" b="1" dirty="0">
                <a:cs typeface="Arial"/>
              </a:rPr>
              <a:t>r</a:t>
            </a:r>
            <a:r>
              <a:rPr sz="1400" b="1" spc="-10" dirty="0">
                <a:cs typeface="Arial"/>
              </a:rPr>
              <a:t>o</a:t>
            </a:r>
            <a:r>
              <a:rPr sz="1400" b="1" dirty="0">
                <a:cs typeface="Arial"/>
              </a:rPr>
              <a:t>me</a:t>
            </a:r>
            <a:r>
              <a:rPr sz="1400" b="1" spc="-20" dirty="0">
                <a:cs typeface="Arial"/>
              </a:rPr>
              <a:t> </a:t>
            </a:r>
            <a:r>
              <a:rPr sz="1400" b="1" dirty="0">
                <a:cs typeface="Arial"/>
              </a:rPr>
              <a:t>kit</a:t>
            </a:r>
            <a:endParaRPr sz="1400">
              <a:cs typeface="Arial"/>
            </a:endParaRPr>
          </a:p>
          <a:p>
            <a:pPr marL="74295">
              <a:lnSpc>
                <a:spcPts val="1455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spc="30" dirty="0">
                <a:cs typeface="Arial"/>
              </a:rPr>
              <a:t>w</a:t>
            </a:r>
            <a:r>
              <a:rPr sz="1400" b="1" spc="-10" dirty="0">
                <a:cs typeface="Arial"/>
              </a:rPr>
              <a:t>in</a:t>
            </a:r>
            <a:r>
              <a:rPr sz="1400" b="1" dirty="0">
                <a:cs typeface="Arial"/>
              </a:rPr>
              <a:t>d</a:t>
            </a:r>
            <a:r>
              <a:rPr sz="1400" b="1" spc="-50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d</a:t>
            </a:r>
            <a:r>
              <a:rPr sz="1400" b="1" dirty="0">
                <a:cs typeface="Arial"/>
              </a:rPr>
              <a:t>eflect</a:t>
            </a:r>
            <a:r>
              <a:rPr sz="1400" b="1" spc="-10" dirty="0">
                <a:cs typeface="Arial"/>
              </a:rPr>
              <a:t>o</a:t>
            </a:r>
            <a:r>
              <a:rPr sz="1400" b="1" dirty="0">
                <a:cs typeface="Arial"/>
              </a:rPr>
              <a:t>r</a:t>
            </a:r>
            <a:r>
              <a:rPr sz="1400" b="1" spc="-40" dirty="0">
                <a:cs typeface="Arial"/>
              </a:rPr>
              <a:t> </a:t>
            </a:r>
            <a:r>
              <a:rPr sz="1400" b="1" dirty="0">
                <a:cs typeface="Arial"/>
              </a:rPr>
              <a:t>c</a:t>
            </a:r>
            <a:r>
              <a:rPr sz="1400" b="1" spc="-10" dirty="0">
                <a:cs typeface="Arial"/>
              </a:rPr>
              <a:t>o</a:t>
            </a:r>
            <a:r>
              <a:rPr sz="1400" b="1" dirty="0">
                <a:cs typeface="Arial"/>
              </a:rPr>
              <a:t>m</a:t>
            </a:r>
            <a:r>
              <a:rPr sz="1400" b="1" spc="-10" dirty="0">
                <a:cs typeface="Arial"/>
              </a:rPr>
              <a:t>p</a:t>
            </a:r>
            <a:r>
              <a:rPr sz="1400" b="1" dirty="0">
                <a:cs typeface="Arial"/>
              </a:rPr>
              <a:t>act</a:t>
            </a:r>
            <a:endParaRPr sz="1400"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95801" y="5381625"/>
            <a:ext cx="1681480" cy="1133475"/>
          </a:xfrm>
          <a:custGeom>
            <a:avLst/>
            <a:gdLst/>
            <a:ahLst/>
            <a:cxnLst/>
            <a:rect l="l" t="t" r="r" b="b"/>
            <a:pathLst>
              <a:path w="1681479" h="1133475">
                <a:moveTo>
                  <a:pt x="0" y="1133475"/>
                </a:moveTo>
                <a:lnTo>
                  <a:pt x="1681099" y="1133475"/>
                </a:lnTo>
                <a:lnTo>
                  <a:pt x="1681099" y="0"/>
                </a:lnTo>
                <a:lnTo>
                  <a:pt x="0" y="0"/>
                </a:lnTo>
                <a:lnTo>
                  <a:pt x="0" y="1133475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70401" y="5356225"/>
            <a:ext cx="1679575" cy="1132205"/>
          </a:xfrm>
          <a:custGeom>
            <a:avLst/>
            <a:gdLst/>
            <a:ahLst/>
            <a:cxnLst/>
            <a:rect l="l" t="t" r="r" b="b"/>
            <a:pathLst>
              <a:path w="1679575" h="1132204">
                <a:moveTo>
                  <a:pt x="0" y="1131887"/>
                </a:moveTo>
                <a:lnTo>
                  <a:pt x="1679575" y="1131887"/>
                </a:lnTo>
                <a:lnTo>
                  <a:pt x="1679575" y="0"/>
                </a:lnTo>
                <a:lnTo>
                  <a:pt x="0" y="0"/>
                </a:lnTo>
                <a:lnTo>
                  <a:pt x="0" y="1131887"/>
                </a:lnTo>
                <a:close/>
              </a:path>
            </a:pathLst>
          </a:custGeom>
          <a:solidFill>
            <a:srgbClr val="B4C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161535" y="5386222"/>
            <a:ext cx="1243330" cy="987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235"/>
              </a:lnSpc>
            </a:pPr>
            <a:r>
              <a:rPr sz="1900" spc="-10" dirty="0">
                <a:solidFill>
                  <a:srgbClr val="FFFFFF"/>
                </a:solidFill>
                <a:cs typeface="Arial"/>
              </a:rPr>
              <a:t>•</a:t>
            </a:r>
            <a:r>
              <a:rPr sz="1900" b="1" spc="-5" dirty="0">
                <a:cs typeface="Arial"/>
              </a:rPr>
              <a:t>An</a:t>
            </a:r>
            <a:r>
              <a:rPr sz="1900" b="1" dirty="0">
                <a:cs typeface="Arial"/>
              </a:rPr>
              <a:t>t</a:t>
            </a:r>
            <a:r>
              <a:rPr sz="1900" b="1" spc="-5" dirty="0">
                <a:cs typeface="Arial"/>
              </a:rPr>
              <a:t>i-t</a:t>
            </a:r>
            <a:r>
              <a:rPr sz="1900" b="1" dirty="0">
                <a:cs typeface="Arial"/>
              </a:rPr>
              <a:t>h</a:t>
            </a:r>
            <a:r>
              <a:rPr sz="1900" b="1" spc="-5" dirty="0">
                <a:cs typeface="Arial"/>
              </a:rPr>
              <a:t>eft</a:t>
            </a:r>
            <a:endParaRPr sz="1900">
              <a:cs typeface="Arial"/>
            </a:endParaRPr>
          </a:p>
          <a:p>
            <a:pPr marL="12700">
              <a:lnSpc>
                <a:spcPts val="2165"/>
              </a:lnSpc>
            </a:pPr>
            <a:r>
              <a:rPr sz="1900" spc="-10" dirty="0">
                <a:solidFill>
                  <a:srgbClr val="FFFFFF"/>
                </a:solidFill>
                <a:cs typeface="Arial"/>
              </a:rPr>
              <a:t>•</a:t>
            </a:r>
            <a:r>
              <a:rPr sz="1900" b="1" spc="-5" dirty="0">
                <a:cs typeface="Arial"/>
              </a:rPr>
              <a:t>d</a:t>
            </a:r>
            <a:r>
              <a:rPr sz="1900" b="1" dirty="0">
                <a:cs typeface="Arial"/>
              </a:rPr>
              <a:t>e</a:t>
            </a:r>
            <a:r>
              <a:rPr sz="1900" b="1" spc="-55" dirty="0">
                <a:cs typeface="Arial"/>
              </a:rPr>
              <a:t>v</a:t>
            </a:r>
            <a:r>
              <a:rPr sz="1900" b="1" spc="-5" dirty="0">
                <a:cs typeface="Arial"/>
              </a:rPr>
              <a:t>i</a:t>
            </a:r>
            <a:r>
              <a:rPr sz="1900" b="1" spc="0" dirty="0">
                <a:cs typeface="Arial"/>
              </a:rPr>
              <a:t>c</a:t>
            </a:r>
            <a:r>
              <a:rPr sz="1900" b="1" spc="-5" dirty="0">
                <a:cs typeface="Arial"/>
              </a:rPr>
              <a:t>e</a:t>
            </a:r>
            <a:endParaRPr sz="1900">
              <a:cs typeface="Arial"/>
            </a:endParaRPr>
          </a:p>
          <a:p>
            <a:pPr marL="127000">
              <a:lnSpc>
                <a:spcPts val="1610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spc="-10" dirty="0">
                <a:cs typeface="Arial"/>
              </a:rPr>
              <a:t>U</a:t>
            </a:r>
            <a:r>
              <a:rPr sz="1400" b="1" dirty="0">
                <a:cs typeface="Arial"/>
              </a:rPr>
              <a:t>-l</a:t>
            </a:r>
            <a:r>
              <a:rPr sz="1400" b="1" spc="-10" dirty="0">
                <a:cs typeface="Arial"/>
              </a:rPr>
              <a:t>o</a:t>
            </a:r>
            <a:r>
              <a:rPr sz="1400" b="1" dirty="0">
                <a:cs typeface="Arial"/>
              </a:rPr>
              <a:t>ck</a:t>
            </a:r>
            <a:endParaRPr sz="1400">
              <a:cs typeface="Arial"/>
            </a:endParaRPr>
          </a:p>
          <a:p>
            <a:pPr marL="189230" indent="-111760">
              <a:lnSpc>
                <a:spcPts val="1680"/>
              </a:lnSpc>
              <a:buClr>
                <a:srgbClr val="FFFFFF"/>
              </a:buClr>
              <a:buFont typeface="Arial"/>
              <a:buChar char="•"/>
              <a:tabLst>
                <a:tab pos="189230" algn="l"/>
              </a:tabLst>
            </a:pPr>
            <a:r>
              <a:rPr sz="1400" b="1" dirty="0">
                <a:cs typeface="Arial"/>
              </a:rPr>
              <a:t>Imm</a:t>
            </a:r>
            <a:r>
              <a:rPr sz="1400" b="1" spc="-10" dirty="0">
                <a:cs typeface="Arial"/>
              </a:rPr>
              <a:t>ob</a:t>
            </a:r>
            <a:r>
              <a:rPr sz="1400" b="1" dirty="0">
                <a:cs typeface="Arial"/>
              </a:rPr>
              <a:t>illi</a:t>
            </a:r>
            <a:r>
              <a:rPr sz="1400" b="1" spc="-10" dirty="0">
                <a:cs typeface="Arial"/>
              </a:rPr>
              <a:t>z</a:t>
            </a:r>
            <a:r>
              <a:rPr sz="1400" b="1" dirty="0">
                <a:cs typeface="Arial"/>
              </a:rPr>
              <a:t>er</a:t>
            </a:r>
            <a:endParaRPr sz="1400"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47875" y="4505325"/>
            <a:ext cx="1450975" cy="1304925"/>
          </a:xfrm>
          <a:custGeom>
            <a:avLst/>
            <a:gdLst/>
            <a:ahLst/>
            <a:cxnLst/>
            <a:rect l="l" t="t" r="r" b="b"/>
            <a:pathLst>
              <a:path w="1450975" h="1304925">
                <a:moveTo>
                  <a:pt x="0" y="1304925"/>
                </a:moveTo>
                <a:lnTo>
                  <a:pt x="1450975" y="1304925"/>
                </a:lnTo>
                <a:lnTo>
                  <a:pt x="1450975" y="0"/>
                </a:lnTo>
                <a:lnTo>
                  <a:pt x="0" y="0"/>
                </a:lnTo>
                <a:lnTo>
                  <a:pt x="0" y="1304925"/>
                </a:lnTo>
                <a:close/>
              </a:path>
            </a:pathLst>
          </a:custGeom>
          <a:solidFill>
            <a:srgbClr val="B4C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721357" y="4527295"/>
            <a:ext cx="739140" cy="713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20"/>
              </a:lnSpc>
            </a:pPr>
            <a:r>
              <a:rPr sz="1900" spc="-10" dirty="0">
                <a:solidFill>
                  <a:srgbClr val="FFFFFF"/>
                </a:solidFill>
                <a:cs typeface="Arial"/>
              </a:rPr>
              <a:t>•</a:t>
            </a:r>
            <a:r>
              <a:rPr sz="1900" b="1" spc="-5" dirty="0">
                <a:cs typeface="Arial"/>
              </a:rPr>
              <a:t>Col</a:t>
            </a:r>
            <a:r>
              <a:rPr sz="1900" b="1" dirty="0">
                <a:cs typeface="Arial"/>
              </a:rPr>
              <a:t>o</a:t>
            </a:r>
            <a:r>
              <a:rPr sz="1900" b="1" spc="-5" dirty="0">
                <a:cs typeface="Arial"/>
              </a:rPr>
              <a:t>r</a:t>
            </a:r>
            <a:endParaRPr sz="1900">
              <a:cs typeface="Arial"/>
            </a:endParaRPr>
          </a:p>
          <a:p>
            <a:pPr marL="42545" algn="ctr">
              <a:lnSpc>
                <a:spcPts val="1620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dirty="0">
                <a:cs typeface="Arial"/>
              </a:rPr>
              <a:t>sil</a:t>
            </a:r>
            <a:r>
              <a:rPr sz="1400" b="1" spc="-15" dirty="0">
                <a:cs typeface="Arial"/>
              </a:rPr>
              <a:t>v</a:t>
            </a:r>
            <a:r>
              <a:rPr sz="1400" b="1" dirty="0">
                <a:cs typeface="Arial"/>
              </a:rPr>
              <a:t>er</a:t>
            </a:r>
            <a:endParaRPr sz="1400">
              <a:cs typeface="Arial"/>
            </a:endParaRPr>
          </a:p>
          <a:p>
            <a:pPr marL="33655" algn="ctr">
              <a:lnSpc>
                <a:spcPct val="100000"/>
              </a:lnSpc>
              <a:spcBef>
                <a:spcPts val="10"/>
              </a:spcBef>
            </a:pPr>
            <a:r>
              <a:rPr sz="1400" spc="-5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spc="-10" dirty="0">
                <a:cs typeface="Arial"/>
              </a:rPr>
              <a:t>b</a:t>
            </a:r>
            <a:r>
              <a:rPr sz="1400" b="1" dirty="0">
                <a:cs typeface="Arial"/>
              </a:rPr>
              <a:t>lack</a:t>
            </a:r>
            <a:endParaRPr sz="1400"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35657" y="5441188"/>
            <a:ext cx="13017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dirty="0">
                <a:cs typeface="Arial"/>
              </a:rPr>
              <a:t>S</a:t>
            </a:r>
            <a:r>
              <a:rPr sz="1400" b="1" spc="-10" dirty="0">
                <a:cs typeface="Arial"/>
              </a:rPr>
              <a:t>p</a:t>
            </a:r>
            <a:r>
              <a:rPr sz="1400" b="1" dirty="0">
                <a:cs typeface="Arial"/>
              </a:rPr>
              <a:t>ecial</a:t>
            </a:r>
            <a:r>
              <a:rPr sz="1400" b="1" spc="-30" dirty="0">
                <a:cs typeface="Arial"/>
              </a:rPr>
              <a:t> </a:t>
            </a:r>
            <a:r>
              <a:rPr sz="1400" b="1" dirty="0">
                <a:cs typeface="Arial"/>
              </a:rPr>
              <a:t>c</a:t>
            </a:r>
            <a:r>
              <a:rPr sz="1400" b="1" spc="-10" dirty="0">
                <a:cs typeface="Arial"/>
              </a:rPr>
              <a:t>o</a:t>
            </a:r>
            <a:r>
              <a:rPr sz="1400" b="1" dirty="0">
                <a:cs typeface="Arial"/>
              </a:rPr>
              <a:t>l</a:t>
            </a:r>
            <a:r>
              <a:rPr sz="1400" b="1" spc="-10" dirty="0">
                <a:cs typeface="Arial"/>
              </a:rPr>
              <a:t>ou</a:t>
            </a:r>
            <a:r>
              <a:rPr sz="1400" b="1" dirty="0">
                <a:cs typeface="Arial"/>
              </a:rPr>
              <a:t>r</a:t>
            </a:r>
            <a:endParaRPr sz="1400"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46926" y="1468500"/>
            <a:ext cx="1084580" cy="769441"/>
          </a:xfrm>
          <a:prstGeom prst="rect">
            <a:avLst/>
          </a:prstGeom>
          <a:solidFill>
            <a:srgbClr val="B4CDFD"/>
          </a:solidFill>
        </p:spPr>
        <p:txBody>
          <a:bodyPr vert="horz" wrap="square" lIns="0" tIns="63500" rIns="0" bIns="0" rtlCol="0">
            <a:spAutoFit/>
          </a:bodyPr>
          <a:lstStyle/>
          <a:p>
            <a:pPr marL="86360">
              <a:lnSpc>
                <a:spcPts val="2215"/>
              </a:lnSpc>
              <a:spcBef>
                <a:spcPts val="500"/>
              </a:spcBef>
            </a:pPr>
            <a:r>
              <a:rPr sz="1900" b="1" spc="-5" dirty="0">
                <a:cs typeface="Arial"/>
              </a:rPr>
              <a:t>Seat</a:t>
            </a:r>
            <a:endParaRPr sz="1900">
              <a:cs typeface="Arial"/>
            </a:endParaRPr>
          </a:p>
          <a:p>
            <a:pPr marL="202565">
              <a:lnSpc>
                <a:spcPts val="1610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dirty="0">
                <a:cs typeface="Arial"/>
              </a:rPr>
              <a:t>Sta</a:t>
            </a:r>
            <a:r>
              <a:rPr sz="1400" b="1" spc="-10" dirty="0">
                <a:cs typeface="Arial"/>
              </a:rPr>
              <a:t>nd</a:t>
            </a:r>
            <a:r>
              <a:rPr sz="1400" b="1" dirty="0">
                <a:cs typeface="Arial"/>
              </a:rPr>
              <a:t>ard</a:t>
            </a:r>
            <a:endParaRPr sz="1400">
              <a:cs typeface="Arial"/>
            </a:endParaRPr>
          </a:p>
          <a:p>
            <a:pPr marL="202565">
              <a:lnSpc>
                <a:spcPts val="1680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spc="-10" dirty="0">
                <a:cs typeface="Arial"/>
              </a:rPr>
              <a:t>D</a:t>
            </a:r>
            <a:r>
              <a:rPr sz="1400" b="1" dirty="0">
                <a:cs typeface="Arial"/>
              </a:rPr>
              <a:t>e</a:t>
            </a:r>
            <a:r>
              <a:rPr sz="1400" b="1" spc="-10" dirty="0">
                <a:cs typeface="Arial"/>
              </a:rPr>
              <a:t>Lu</a:t>
            </a:r>
            <a:r>
              <a:rPr sz="1400" b="1" dirty="0">
                <a:cs typeface="Arial"/>
              </a:rPr>
              <a:t>xe</a:t>
            </a:r>
            <a:endParaRPr sz="1400"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43775" y="3200400"/>
            <a:ext cx="1462405" cy="850900"/>
          </a:xfrm>
          <a:custGeom>
            <a:avLst/>
            <a:gdLst/>
            <a:ahLst/>
            <a:cxnLst/>
            <a:rect l="l" t="t" r="r" b="b"/>
            <a:pathLst>
              <a:path w="1462404" h="850900">
                <a:moveTo>
                  <a:pt x="0" y="850900"/>
                </a:moveTo>
                <a:lnTo>
                  <a:pt x="1462151" y="850900"/>
                </a:lnTo>
                <a:lnTo>
                  <a:pt x="1462151" y="0"/>
                </a:lnTo>
                <a:lnTo>
                  <a:pt x="0" y="0"/>
                </a:lnTo>
                <a:lnTo>
                  <a:pt x="0" y="850900"/>
                </a:lnTo>
                <a:close/>
              </a:path>
            </a:pathLst>
          </a:custGeom>
          <a:solidFill>
            <a:srgbClr val="B4C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343775" y="3200400"/>
            <a:ext cx="1462405" cy="750847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065" algn="ctr">
              <a:lnSpc>
                <a:spcPts val="2210"/>
              </a:lnSpc>
              <a:spcBef>
                <a:spcPts val="355"/>
              </a:spcBef>
            </a:pPr>
            <a:r>
              <a:rPr sz="1900" b="1" spc="-5" dirty="0">
                <a:cs typeface="Arial"/>
              </a:rPr>
              <a:t>Rear</a:t>
            </a:r>
            <a:r>
              <a:rPr sz="1900" b="1" spc="10" dirty="0">
                <a:cs typeface="Arial"/>
              </a:rPr>
              <a:t> </a:t>
            </a:r>
            <a:r>
              <a:rPr sz="1900" b="1" spc="35" dirty="0">
                <a:cs typeface="Arial"/>
              </a:rPr>
              <a:t>w</a:t>
            </a:r>
            <a:r>
              <a:rPr sz="1900" b="1" spc="-5" dirty="0">
                <a:cs typeface="Arial"/>
              </a:rPr>
              <a:t>heel</a:t>
            </a:r>
            <a:endParaRPr sz="1900">
              <a:cs typeface="Arial"/>
            </a:endParaRPr>
          </a:p>
          <a:p>
            <a:pPr marL="212090">
              <a:lnSpc>
                <a:spcPts val="1610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spc="-10" dirty="0">
                <a:cs typeface="Arial"/>
              </a:rPr>
              <a:t>no</a:t>
            </a:r>
            <a:r>
              <a:rPr sz="1400" b="1" dirty="0">
                <a:cs typeface="Arial"/>
              </a:rPr>
              <a:t>rmal</a:t>
            </a:r>
            <a:endParaRPr sz="1400">
              <a:cs typeface="Arial"/>
            </a:endParaRPr>
          </a:p>
          <a:p>
            <a:pPr marL="212090">
              <a:lnSpc>
                <a:spcPts val="1680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dirty="0">
                <a:cs typeface="Arial"/>
              </a:rPr>
              <a:t>S</a:t>
            </a:r>
            <a:r>
              <a:rPr sz="1400" b="1" spc="-10" dirty="0">
                <a:cs typeface="Arial"/>
              </a:rPr>
              <a:t>p</a:t>
            </a:r>
            <a:r>
              <a:rPr sz="1400" b="1" dirty="0">
                <a:cs typeface="Arial"/>
              </a:rPr>
              <a:t>ecial</a:t>
            </a:r>
            <a:r>
              <a:rPr sz="1400" b="1" spc="-30" dirty="0">
                <a:cs typeface="Arial"/>
              </a:rPr>
              <a:t> </a:t>
            </a:r>
            <a:r>
              <a:rPr sz="1400" b="1" spc="20" dirty="0">
                <a:cs typeface="Arial"/>
              </a:rPr>
              <a:t>w</a:t>
            </a:r>
            <a:r>
              <a:rPr sz="1400" b="1" spc="-10" dirty="0">
                <a:cs typeface="Arial"/>
              </a:rPr>
              <a:t>id</a:t>
            </a:r>
            <a:r>
              <a:rPr sz="1400" b="1" dirty="0">
                <a:cs typeface="Arial"/>
              </a:rPr>
              <a:t>e</a:t>
            </a:r>
            <a:endParaRPr sz="1400"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720850" y="1563750"/>
            <a:ext cx="1003300" cy="844550"/>
          </a:xfrm>
          <a:custGeom>
            <a:avLst/>
            <a:gdLst/>
            <a:ahLst/>
            <a:cxnLst/>
            <a:rect l="l" t="t" r="r" b="b"/>
            <a:pathLst>
              <a:path w="1003300" h="844550">
                <a:moveTo>
                  <a:pt x="0" y="844550"/>
                </a:moveTo>
                <a:lnTo>
                  <a:pt x="1003300" y="844550"/>
                </a:lnTo>
                <a:lnTo>
                  <a:pt x="1003300" y="0"/>
                </a:lnTo>
                <a:lnTo>
                  <a:pt x="0" y="0"/>
                </a:lnTo>
                <a:lnTo>
                  <a:pt x="0" y="844550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95450" y="1536763"/>
            <a:ext cx="1003300" cy="846455"/>
          </a:xfrm>
          <a:custGeom>
            <a:avLst/>
            <a:gdLst/>
            <a:ahLst/>
            <a:cxnLst/>
            <a:rect l="l" t="t" r="r" b="b"/>
            <a:pathLst>
              <a:path w="1003300" h="846455">
                <a:moveTo>
                  <a:pt x="0" y="846137"/>
                </a:moveTo>
                <a:lnTo>
                  <a:pt x="1003300" y="846137"/>
                </a:lnTo>
                <a:lnTo>
                  <a:pt x="1003300" y="0"/>
                </a:lnTo>
                <a:lnTo>
                  <a:pt x="0" y="0"/>
                </a:lnTo>
                <a:lnTo>
                  <a:pt x="0" y="846137"/>
                </a:lnTo>
                <a:close/>
              </a:path>
            </a:pathLst>
          </a:custGeom>
          <a:solidFill>
            <a:srgbClr val="B4C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868804" y="1565909"/>
            <a:ext cx="829310" cy="716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225"/>
              </a:lnSpc>
            </a:pPr>
            <a:r>
              <a:rPr sz="1900" b="1" spc="-5" dirty="0">
                <a:cs typeface="Arial"/>
              </a:rPr>
              <a:t>Engine</a:t>
            </a:r>
            <a:endParaRPr sz="1900">
              <a:cs typeface="Arial"/>
            </a:endParaRPr>
          </a:p>
          <a:p>
            <a:pPr marL="75565">
              <a:lnSpc>
                <a:spcPts val="1625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spc="-1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5" dirty="0">
                <a:cs typeface="Arial"/>
              </a:rPr>
              <a:t>1300</a:t>
            </a:r>
            <a:endParaRPr sz="1400">
              <a:cs typeface="Arial"/>
            </a:endParaRPr>
          </a:p>
          <a:p>
            <a:pPr marL="75565">
              <a:lnSpc>
                <a:spcPct val="100000"/>
              </a:lnSpc>
              <a:spcBef>
                <a:spcPts val="15"/>
              </a:spcBef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5" dirty="0">
                <a:cs typeface="Arial"/>
              </a:rPr>
              <a:t>1600</a:t>
            </a:r>
            <a:endParaRPr sz="1400"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580251" y="4602162"/>
            <a:ext cx="1154430" cy="1041400"/>
          </a:xfrm>
          <a:custGeom>
            <a:avLst/>
            <a:gdLst/>
            <a:ahLst/>
            <a:cxnLst/>
            <a:rect l="l" t="t" r="r" b="b"/>
            <a:pathLst>
              <a:path w="1154429" h="1041400">
                <a:moveTo>
                  <a:pt x="0" y="1041400"/>
                </a:moveTo>
                <a:lnTo>
                  <a:pt x="1154112" y="1041400"/>
                </a:lnTo>
                <a:lnTo>
                  <a:pt x="1154112" y="0"/>
                </a:lnTo>
                <a:lnTo>
                  <a:pt x="0" y="0"/>
                </a:lnTo>
                <a:lnTo>
                  <a:pt x="0" y="1041400"/>
                </a:lnTo>
                <a:close/>
              </a:path>
            </a:pathLst>
          </a:custGeom>
          <a:solidFill>
            <a:srgbClr val="B4C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656069" y="4643120"/>
            <a:ext cx="963294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225"/>
              </a:lnSpc>
            </a:pPr>
            <a:r>
              <a:rPr sz="1900" b="1" spc="-5" dirty="0">
                <a:cs typeface="Arial"/>
              </a:rPr>
              <a:t>Exha</a:t>
            </a:r>
            <a:r>
              <a:rPr sz="1900" b="1" dirty="0">
                <a:cs typeface="Arial"/>
              </a:rPr>
              <a:t>u</a:t>
            </a:r>
            <a:r>
              <a:rPr sz="1900" b="1" spc="-5" dirty="0">
                <a:cs typeface="Arial"/>
              </a:rPr>
              <a:t>st</a:t>
            </a:r>
            <a:endParaRPr sz="1900">
              <a:cs typeface="Arial"/>
            </a:endParaRPr>
          </a:p>
          <a:p>
            <a:pPr marL="128270">
              <a:lnSpc>
                <a:spcPts val="1614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spc="-5" dirty="0">
                <a:cs typeface="Arial"/>
              </a:rPr>
              <a:t>7</a:t>
            </a:r>
            <a:r>
              <a:rPr sz="1400" b="1" spc="-505" dirty="0">
                <a:cs typeface="Arial"/>
              </a:rPr>
              <a:t>4</a:t>
            </a: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cs typeface="Arial"/>
              </a:rPr>
              <a:t>db</a:t>
            </a:r>
            <a:endParaRPr sz="1400">
              <a:cs typeface="Arial"/>
            </a:endParaRPr>
          </a:p>
          <a:p>
            <a:pPr marL="128270">
              <a:lnSpc>
                <a:spcPts val="1670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spc="-5" dirty="0">
                <a:cs typeface="Arial"/>
              </a:rPr>
              <a:t>7</a:t>
            </a:r>
            <a:r>
              <a:rPr sz="1400" b="1" spc="-505" dirty="0">
                <a:cs typeface="Arial"/>
              </a:rPr>
              <a:t>8</a:t>
            </a: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cs typeface="Arial"/>
              </a:rPr>
              <a:t>db</a:t>
            </a:r>
            <a:endParaRPr sz="1400"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771893" y="5344286"/>
            <a:ext cx="54991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b="1" spc="-5" dirty="0">
                <a:cs typeface="Arial"/>
              </a:rPr>
              <a:t>8</a:t>
            </a:r>
            <a:r>
              <a:rPr sz="1400" b="1" spc="-505" dirty="0">
                <a:cs typeface="Arial"/>
              </a:rPr>
              <a:t>2</a:t>
            </a:r>
            <a:r>
              <a:rPr sz="1400" dirty="0">
                <a:solidFill>
                  <a:srgbClr val="FFFFFF"/>
                </a:solidFill>
                <a:cs typeface="Arial"/>
              </a:rPr>
              <a:t>•</a:t>
            </a:r>
            <a:r>
              <a:rPr sz="1400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cs typeface="Arial"/>
              </a:rPr>
              <a:t>db</a:t>
            </a:r>
            <a:endParaRPr sz="1400"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800350" y="2357373"/>
            <a:ext cx="3543300" cy="2143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56000" y="1725676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80">
                <a:moveTo>
                  <a:pt x="216662" y="0"/>
                </a:moveTo>
                <a:lnTo>
                  <a:pt x="0" y="0"/>
                </a:lnTo>
                <a:lnTo>
                  <a:pt x="72262" y="72136"/>
                </a:lnTo>
                <a:lnTo>
                  <a:pt x="0" y="144399"/>
                </a:lnTo>
                <a:lnTo>
                  <a:pt x="216662" y="144399"/>
                </a:lnTo>
                <a:lnTo>
                  <a:pt x="288925" y="72136"/>
                </a:lnTo>
                <a:lnTo>
                  <a:pt x="216662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56000" y="1725676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80">
                <a:moveTo>
                  <a:pt x="0" y="0"/>
                </a:moveTo>
                <a:lnTo>
                  <a:pt x="216662" y="0"/>
                </a:lnTo>
                <a:lnTo>
                  <a:pt x="288925" y="72136"/>
                </a:lnTo>
                <a:lnTo>
                  <a:pt x="216662" y="144399"/>
                </a:lnTo>
                <a:lnTo>
                  <a:pt x="0" y="144399"/>
                </a:lnTo>
                <a:lnTo>
                  <a:pt x="72262" y="7213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66850" y="1903476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80">
                <a:moveTo>
                  <a:pt x="216662" y="0"/>
                </a:moveTo>
                <a:lnTo>
                  <a:pt x="0" y="0"/>
                </a:lnTo>
                <a:lnTo>
                  <a:pt x="72262" y="72136"/>
                </a:lnTo>
                <a:lnTo>
                  <a:pt x="0" y="144399"/>
                </a:lnTo>
                <a:lnTo>
                  <a:pt x="216662" y="144399"/>
                </a:lnTo>
                <a:lnTo>
                  <a:pt x="288925" y="72136"/>
                </a:lnTo>
                <a:lnTo>
                  <a:pt x="216662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66850" y="1903476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80">
                <a:moveTo>
                  <a:pt x="0" y="0"/>
                </a:moveTo>
                <a:lnTo>
                  <a:pt x="216662" y="0"/>
                </a:lnTo>
                <a:lnTo>
                  <a:pt x="288925" y="72136"/>
                </a:lnTo>
                <a:lnTo>
                  <a:pt x="216662" y="144399"/>
                </a:lnTo>
                <a:lnTo>
                  <a:pt x="0" y="144399"/>
                </a:lnTo>
                <a:lnTo>
                  <a:pt x="72262" y="7213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57375" y="5051425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79">
                <a:moveTo>
                  <a:pt x="216662" y="0"/>
                </a:moveTo>
                <a:lnTo>
                  <a:pt x="0" y="0"/>
                </a:lnTo>
                <a:lnTo>
                  <a:pt x="72136" y="72262"/>
                </a:lnTo>
                <a:lnTo>
                  <a:pt x="0" y="144399"/>
                </a:lnTo>
                <a:lnTo>
                  <a:pt x="216662" y="144399"/>
                </a:lnTo>
                <a:lnTo>
                  <a:pt x="288925" y="72262"/>
                </a:lnTo>
                <a:lnTo>
                  <a:pt x="216662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57375" y="5051425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79">
                <a:moveTo>
                  <a:pt x="0" y="0"/>
                </a:moveTo>
                <a:lnTo>
                  <a:pt x="216662" y="0"/>
                </a:lnTo>
                <a:lnTo>
                  <a:pt x="288925" y="72262"/>
                </a:lnTo>
                <a:lnTo>
                  <a:pt x="216662" y="144399"/>
                </a:lnTo>
                <a:lnTo>
                  <a:pt x="0" y="144399"/>
                </a:lnTo>
                <a:lnTo>
                  <a:pt x="72136" y="7226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83425" y="3789426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79">
                <a:moveTo>
                  <a:pt x="216661" y="0"/>
                </a:moveTo>
                <a:lnTo>
                  <a:pt x="0" y="0"/>
                </a:lnTo>
                <a:lnTo>
                  <a:pt x="72263" y="72136"/>
                </a:lnTo>
                <a:lnTo>
                  <a:pt x="0" y="144399"/>
                </a:lnTo>
                <a:lnTo>
                  <a:pt x="216661" y="144399"/>
                </a:lnTo>
                <a:lnTo>
                  <a:pt x="288925" y="72136"/>
                </a:lnTo>
                <a:lnTo>
                  <a:pt x="216661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83425" y="3789426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79">
                <a:moveTo>
                  <a:pt x="0" y="0"/>
                </a:moveTo>
                <a:lnTo>
                  <a:pt x="216661" y="0"/>
                </a:lnTo>
                <a:lnTo>
                  <a:pt x="288925" y="72136"/>
                </a:lnTo>
                <a:lnTo>
                  <a:pt x="216661" y="144399"/>
                </a:lnTo>
                <a:lnTo>
                  <a:pt x="0" y="144399"/>
                </a:lnTo>
                <a:lnTo>
                  <a:pt x="72263" y="7213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338951" y="5191125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79">
                <a:moveTo>
                  <a:pt x="216662" y="0"/>
                </a:moveTo>
                <a:lnTo>
                  <a:pt x="0" y="0"/>
                </a:lnTo>
                <a:lnTo>
                  <a:pt x="72136" y="72262"/>
                </a:lnTo>
                <a:lnTo>
                  <a:pt x="0" y="144525"/>
                </a:lnTo>
                <a:lnTo>
                  <a:pt x="216662" y="144525"/>
                </a:lnTo>
                <a:lnTo>
                  <a:pt x="288925" y="72262"/>
                </a:lnTo>
                <a:lnTo>
                  <a:pt x="216662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338951" y="5191125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79">
                <a:moveTo>
                  <a:pt x="0" y="0"/>
                </a:moveTo>
                <a:lnTo>
                  <a:pt x="216662" y="0"/>
                </a:lnTo>
                <a:lnTo>
                  <a:pt x="288925" y="72262"/>
                </a:lnTo>
                <a:lnTo>
                  <a:pt x="216662" y="144525"/>
                </a:lnTo>
                <a:lnTo>
                  <a:pt x="0" y="144525"/>
                </a:lnTo>
                <a:lnTo>
                  <a:pt x="72136" y="7226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762375" y="6224587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79">
                <a:moveTo>
                  <a:pt x="216662" y="0"/>
                </a:moveTo>
                <a:lnTo>
                  <a:pt x="0" y="0"/>
                </a:lnTo>
                <a:lnTo>
                  <a:pt x="72262" y="72224"/>
                </a:lnTo>
                <a:lnTo>
                  <a:pt x="0" y="144462"/>
                </a:lnTo>
                <a:lnTo>
                  <a:pt x="216662" y="144462"/>
                </a:lnTo>
                <a:lnTo>
                  <a:pt x="288925" y="72224"/>
                </a:lnTo>
                <a:lnTo>
                  <a:pt x="216662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762375" y="6224587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79">
                <a:moveTo>
                  <a:pt x="0" y="0"/>
                </a:moveTo>
                <a:lnTo>
                  <a:pt x="216662" y="0"/>
                </a:lnTo>
                <a:lnTo>
                  <a:pt x="288925" y="72224"/>
                </a:lnTo>
                <a:lnTo>
                  <a:pt x="216662" y="144462"/>
                </a:lnTo>
                <a:lnTo>
                  <a:pt x="0" y="144462"/>
                </a:lnTo>
                <a:lnTo>
                  <a:pt x="72262" y="7222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384925" y="2060575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80">
                <a:moveTo>
                  <a:pt x="216661" y="0"/>
                </a:moveTo>
                <a:lnTo>
                  <a:pt x="0" y="0"/>
                </a:lnTo>
                <a:lnTo>
                  <a:pt x="72262" y="72262"/>
                </a:lnTo>
                <a:lnTo>
                  <a:pt x="0" y="144525"/>
                </a:lnTo>
                <a:lnTo>
                  <a:pt x="216661" y="144525"/>
                </a:lnTo>
                <a:lnTo>
                  <a:pt x="288925" y="72262"/>
                </a:lnTo>
                <a:lnTo>
                  <a:pt x="216661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384925" y="2060575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80">
                <a:moveTo>
                  <a:pt x="0" y="0"/>
                </a:moveTo>
                <a:lnTo>
                  <a:pt x="216661" y="0"/>
                </a:lnTo>
                <a:lnTo>
                  <a:pt x="288925" y="72262"/>
                </a:lnTo>
                <a:lnTo>
                  <a:pt x="216661" y="144525"/>
                </a:lnTo>
                <a:lnTo>
                  <a:pt x="0" y="144525"/>
                </a:lnTo>
                <a:lnTo>
                  <a:pt x="72262" y="7226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7637" y="3246501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79">
                <a:moveTo>
                  <a:pt x="216700" y="0"/>
                </a:moveTo>
                <a:lnTo>
                  <a:pt x="0" y="0"/>
                </a:lnTo>
                <a:lnTo>
                  <a:pt x="72237" y="72136"/>
                </a:lnTo>
                <a:lnTo>
                  <a:pt x="0" y="144399"/>
                </a:lnTo>
                <a:lnTo>
                  <a:pt x="216700" y="144399"/>
                </a:lnTo>
                <a:lnTo>
                  <a:pt x="288925" y="72136"/>
                </a:lnTo>
                <a:lnTo>
                  <a:pt x="216700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7637" y="3246501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79">
                <a:moveTo>
                  <a:pt x="0" y="0"/>
                </a:moveTo>
                <a:lnTo>
                  <a:pt x="216700" y="0"/>
                </a:lnTo>
                <a:lnTo>
                  <a:pt x="288925" y="72136"/>
                </a:lnTo>
                <a:lnTo>
                  <a:pt x="216700" y="144399"/>
                </a:lnTo>
                <a:lnTo>
                  <a:pt x="0" y="144399"/>
                </a:lnTo>
                <a:lnTo>
                  <a:pt x="72237" y="7213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0812" y="3856101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79">
                <a:moveTo>
                  <a:pt x="216700" y="0"/>
                </a:moveTo>
                <a:lnTo>
                  <a:pt x="0" y="0"/>
                </a:lnTo>
                <a:lnTo>
                  <a:pt x="72237" y="72136"/>
                </a:lnTo>
                <a:lnTo>
                  <a:pt x="0" y="144399"/>
                </a:lnTo>
                <a:lnTo>
                  <a:pt x="216700" y="144399"/>
                </a:lnTo>
                <a:lnTo>
                  <a:pt x="288925" y="72136"/>
                </a:lnTo>
                <a:lnTo>
                  <a:pt x="216700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0812" y="3856101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79">
                <a:moveTo>
                  <a:pt x="0" y="0"/>
                </a:moveTo>
                <a:lnTo>
                  <a:pt x="216700" y="0"/>
                </a:lnTo>
                <a:lnTo>
                  <a:pt x="288925" y="72136"/>
                </a:lnTo>
                <a:lnTo>
                  <a:pt x="216700" y="144399"/>
                </a:lnTo>
                <a:lnTo>
                  <a:pt x="0" y="144399"/>
                </a:lnTo>
                <a:lnTo>
                  <a:pt x="72237" y="7213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9225" y="3443223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79">
                <a:moveTo>
                  <a:pt x="216700" y="0"/>
                </a:moveTo>
                <a:lnTo>
                  <a:pt x="0" y="0"/>
                </a:lnTo>
                <a:lnTo>
                  <a:pt x="72224" y="72262"/>
                </a:lnTo>
                <a:lnTo>
                  <a:pt x="0" y="144525"/>
                </a:lnTo>
                <a:lnTo>
                  <a:pt x="216700" y="144525"/>
                </a:lnTo>
                <a:lnTo>
                  <a:pt x="288925" y="72262"/>
                </a:lnTo>
                <a:lnTo>
                  <a:pt x="216700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9225" y="3443223"/>
            <a:ext cx="288925" cy="144780"/>
          </a:xfrm>
          <a:custGeom>
            <a:avLst/>
            <a:gdLst/>
            <a:ahLst/>
            <a:cxnLst/>
            <a:rect l="l" t="t" r="r" b="b"/>
            <a:pathLst>
              <a:path w="288925" h="144779">
                <a:moveTo>
                  <a:pt x="0" y="0"/>
                </a:moveTo>
                <a:lnTo>
                  <a:pt x="216700" y="0"/>
                </a:lnTo>
                <a:lnTo>
                  <a:pt x="288925" y="72262"/>
                </a:lnTo>
                <a:lnTo>
                  <a:pt x="216700" y="144525"/>
                </a:lnTo>
                <a:lnTo>
                  <a:pt x="0" y="144525"/>
                </a:lnTo>
                <a:lnTo>
                  <a:pt x="72224" y="7226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Τίτλος 206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Variant Selection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29861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30623"/>
          </a:xfrm>
        </p:spPr>
        <p:txBody>
          <a:bodyPr>
            <a:normAutofit/>
          </a:bodyPr>
          <a:lstStyle/>
          <a:p>
            <a:pPr algn="l"/>
            <a:r>
              <a:rPr lang="el-GR" spc="-5" dirty="0">
                <a:cs typeface="Calibri"/>
              </a:rPr>
              <a:t>Πραγματική μελέτη περίπτωσης 1 – VIANOX Α.Ε.</a:t>
            </a:r>
          </a:p>
        </p:txBody>
      </p:sp>
      <p:sp>
        <p:nvSpPr>
          <p:cNvPr id="6" name="Θέση κειμένου 5"/>
          <p:cNvSpPr txBox="1">
            <a:spLocks/>
          </p:cNvSpPr>
          <p:nvPr/>
        </p:nvSpPr>
        <p:spPr>
          <a:xfrm>
            <a:off x="683568" y="4305077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2400" b="1" dirty="0" smtClean="0"/>
              <a:t>Μάθημα: </a:t>
            </a:r>
            <a:r>
              <a:rPr lang="el-GR" sz="2400" dirty="0"/>
              <a:t>Καινοτομία και </a:t>
            </a:r>
            <a:r>
              <a:rPr lang="el-GR" sz="2400" dirty="0" smtClean="0"/>
              <a:t>Επιχειρηματικότητα</a:t>
            </a:r>
          </a:p>
          <a:p>
            <a:pPr algn="l"/>
            <a:r>
              <a:rPr lang="el-GR" sz="2400" b="1" dirty="0" smtClean="0"/>
              <a:t>Ενότητα </a:t>
            </a:r>
            <a:r>
              <a:rPr lang="en-US" sz="2400" b="1" dirty="0" smtClean="0"/>
              <a:t># </a:t>
            </a:r>
            <a:r>
              <a:rPr lang="el-GR" sz="2400" b="1" dirty="0" smtClean="0"/>
              <a:t>6:</a:t>
            </a:r>
            <a:r>
              <a:rPr lang="en-US" sz="2400" b="1" dirty="0" smtClean="0"/>
              <a:t> </a:t>
            </a:r>
            <a:r>
              <a:rPr lang="el-GR" sz="2400" dirty="0"/>
              <a:t>Πληροφοριακά Συστήματα και Διαχείριση Εφοδιαστικής Αλυσίδας</a:t>
            </a:r>
          </a:p>
          <a:p>
            <a:pPr algn="l"/>
            <a:r>
              <a:rPr lang="el-GR" sz="2400" b="1" dirty="0" smtClean="0"/>
              <a:t>Διδάσκων: </a:t>
            </a:r>
            <a:r>
              <a:rPr lang="el-GR" sz="2400" spc="-5" dirty="0">
                <a:cs typeface="Calibri"/>
              </a:rPr>
              <a:t>Θεόδωρος Αποστολόπουλος</a:t>
            </a:r>
            <a:endParaRPr lang="en-US" sz="2400" spc="-5" dirty="0" smtClean="0">
              <a:cs typeface="Calibri"/>
            </a:endParaRPr>
          </a:p>
          <a:p>
            <a:pPr algn="l"/>
            <a:r>
              <a:rPr lang="el-GR" sz="2400" b="1" dirty="0" smtClean="0"/>
              <a:t>Τμήμα: </a:t>
            </a:r>
            <a:r>
              <a:rPr lang="el-GR" sz="2400" dirty="0"/>
              <a:t>Μεταπτυχιακό Πρόγραμμα </a:t>
            </a:r>
            <a:r>
              <a:rPr lang="el-GR" sz="2400" dirty="0" smtClean="0"/>
              <a:t>Σπουδών Πληροφορικής</a:t>
            </a:r>
            <a:endParaRPr lang="el-GR" sz="2400" b="1" dirty="0"/>
          </a:p>
          <a:p>
            <a:pPr algn="l"/>
            <a:endParaRPr lang="el-GR" sz="2400" dirty="0" smtClean="0"/>
          </a:p>
          <a:p>
            <a:pPr algn="l"/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40188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396341" y="1295019"/>
            <a:ext cx="799782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endParaRPr sz="1800" dirty="0">
              <a:latin typeface="Calibri"/>
              <a:cs typeface="Calibri"/>
            </a:endParaRPr>
          </a:p>
        </p:txBody>
      </p:sp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cs typeface="Calibri"/>
              </a:rPr>
              <a:t>Η </a:t>
            </a:r>
            <a:r>
              <a:rPr lang="el-GR" spc="-15" dirty="0">
                <a:cs typeface="Calibri"/>
              </a:rPr>
              <a:t>ε</a:t>
            </a:r>
            <a:r>
              <a:rPr lang="el-GR" dirty="0">
                <a:cs typeface="Calibri"/>
              </a:rPr>
              <a:t>ταιρεία </a:t>
            </a:r>
            <a:r>
              <a:rPr lang="en-US" spc="-5" dirty="0" err="1"/>
              <a:t>Vianox</a:t>
            </a:r>
            <a:endParaRPr lang="el-GR" dirty="0"/>
          </a:p>
        </p:txBody>
      </p:sp>
      <p:sp>
        <p:nvSpPr>
          <p:cNvPr id="12" name="Θέση περιεχομένου 1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5600">
              <a:tabLst>
                <a:tab pos="355600" algn="l"/>
              </a:tabLst>
            </a:pPr>
            <a:r>
              <a:rPr lang="el-GR" sz="1800" dirty="0">
                <a:cs typeface="Calibri"/>
              </a:rPr>
              <a:t>Ετ</a:t>
            </a:r>
            <a:r>
              <a:rPr lang="el-GR" sz="1800" spc="5" dirty="0">
                <a:cs typeface="Calibri"/>
              </a:rPr>
              <a:t>α</a:t>
            </a:r>
            <a:r>
              <a:rPr lang="el-GR" sz="1800" dirty="0">
                <a:cs typeface="Calibri"/>
              </a:rPr>
              <a:t>ιρεία</a:t>
            </a:r>
            <a:r>
              <a:rPr lang="el-GR" sz="1800" spc="-30" dirty="0">
                <a:cs typeface="Calibri"/>
              </a:rPr>
              <a:t> </a:t>
            </a:r>
            <a:r>
              <a:rPr lang="el-GR" sz="1800" spc="-30" dirty="0" smtClean="0">
                <a:cs typeface="Calibri"/>
              </a:rPr>
              <a:t>Παροχής Υπηρεσιών Αποθήκευσης και Διανομής σε τρίτους</a:t>
            </a:r>
            <a:endParaRPr lang="el-GR" sz="1800" dirty="0">
              <a:cs typeface="Calibri"/>
            </a:endParaRPr>
          </a:p>
          <a:p>
            <a:pPr marR="4560570" algn="ctr">
              <a:lnSpc>
                <a:spcPct val="100000"/>
              </a:lnSpc>
            </a:pPr>
            <a:r>
              <a:rPr lang="el-GR" sz="1800" spc="-5" dirty="0">
                <a:cs typeface="Calibri"/>
              </a:rPr>
              <a:t>(</a:t>
            </a:r>
            <a:r>
              <a:rPr lang="en-US" sz="1800" spc="-5" dirty="0">
                <a:cs typeface="Calibri"/>
              </a:rPr>
              <a:t>t</a:t>
            </a:r>
            <a:r>
              <a:rPr lang="en-US" sz="1800" dirty="0">
                <a:cs typeface="Calibri"/>
              </a:rPr>
              <a:t>hi</a:t>
            </a:r>
            <a:r>
              <a:rPr lang="en-US" sz="1800" spc="-10" dirty="0">
                <a:cs typeface="Calibri"/>
              </a:rPr>
              <a:t>r</a:t>
            </a:r>
            <a:r>
              <a:rPr lang="en-US" sz="1800" spc="5" dirty="0">
                <a:cs typeface="Calibri"/>
              </a:rPr>
              <a:t>d</a:t>
            </a:r>
            <a:r>
              <a:rPr lang="en-US" sz="1800" spc="-5" dirty="0">
                <a:cs typeface="Calibri"/>
              </a:rPr>
              <a:t>-part</a:t>
            </a:r>
            <a:r>
              <a:rPr lang="en-US" sz="1800" dirty="0">
                <a:cs typeface="Calibri"/>
              </a:rPr>
              <a:t>y</a:t>
            </a:r>
            <a:r>
              <a:rPr lang="en-US" sz="1800" spc="-5" dirty="0">
                <a:cs typeface="Calibri"/>
              </a:rPr>
              <a:t> </a:t>
            </a:r>
            <a:r>
              <a:rPr lang="en-US" sz="1800" dirty="0">
                <a:cs typeface="Calibri"/>
              </a:rPr>
              <a:t>l</a:t>
            </a:r>
            <a:r>
              <a:rPr lang="en-US" sz="1800" spc="-10" dirty="0">
                <a:cs typeface="Calibri"/>
              </a:rPr>
              <a:t>o</a:t>
            </a:r>
            <a:r>
              <a:rPr lang="en-US" sz="1800" dirty="0">
                <a:cs typeface="Calibri"/>
              </a:rPr>
              <a:t>gi</a:t>
            </a:r>
            <a:r>
              <a:rPr lang="en-US" sz="1800" spc="-10" dirty="0">
                <a:cs typeface="Calibri"/>
              </a:rPr>
              <a:t>s</a:t>
            </a:r>
            <a:r>
              <a:rPr lang="en-US" sz="1800" dirty="0">
                <a:cs typeface="Calibri"/>
              </a:rPr>
              <a:t>tics</a:t>
            </a:r>
            <a:r>
              <a:rPr lang="en-US" sz="1800" spc="10" dirty="0">
                <a:cs typeface="Calibri"/>
              </a:rPr>
              <a:t> </a:t>
            </a:r>
            <a:r>
              <a:rPr lang="en-US" sz="1800" dirty="0">
                <a:cs typeface="Calibri"/>
              </a:rPr>
              <a:t>- 3PL)</a:t>
            </a:r>
          </a:p>
          <a:p>
            <a:pPr marL="756285" marR="5080" lvl="1" indent="-286385">
              <a:spcBef>
                <a:spcPts val="1085"/>
              </a:spcBef>
              <a:tabLst>
                <a:tab pos="756920" algn="l"/>
              </a:tabLst>
            </a:pPr>
            <a:r>
              <a:rPr lang="el-GR" sz="1800" dirty="0">
                <a:cs typeface="Calibri"/>
              </a:rPr>
              <a:t>Από το</a:t>
            </a:r>
            <a:r>
              <a:rPr lang="el-GR" sz="1800" spc="10" dirty="0">
                <a:cs typeface="Calibri"/>
              </a:rPr>
              <a:t> </a:t>
            </a:r>
            <a:r>
              <a:rPr lang="el-GR" sz="1800" dirty="0">
                <a:cs typeface="Calibri"/>
              </a:rPr>
              <a:t>1997</a:t>
            </a:r>
            <a:r>
              <a:rPr lang="el-GR" sz="1800" spc="5" dirty="0">
                <a:cs typeface="Calibri"/>
              </a:rPr>
              <a:t> </a:t>
            </a:r>
            <a:r>
              <a:rPr lang="el-GR" sz="1800" spc="5" dirty="0" smtClean="0">
                <a:cs typeface="Calibri"/>
              </a:rPr>
              <a:t>διαθέτοντας</a:t>
            </a:r>
            <a:r>
              <a:rPr lang="el-GR" sz="1800" spc="50" dirty="0" smtClean="0">
                <a:cs typeface="Calibri"/>
              </a:rPr>
              <a:t> </a:t>
            </a:r>
            <a:r>
              <a:rPr lang="el-GR" sz="1800" dirty="0">
                <a:cs typeface="Calibri"/>
              </a:rPr>
              <a:t>20.000 </a:t>
            </a:r>
            <a:r>
              <a:rPr lang="el-GR" sz="1800" dirty="0" err="1">
                <a:cs typeface="Calibri"/>
              </a:rPr>
              <a:t>τ.μ</a:t>
            </a:r>
            <a:r>
              <a:rPr lang="el-GR" sz="1800" dirty="0">
                <a:cs typeface="Calibri"/>
              </a:rPr>
              <a:t>. </a:t>
            </a:r>
            <a:r>
              <a:rPr lang="el-GR" sz="1800" dirty="0" smtClean="0">
                <a:cs typeface="Calibri"/>
              </a:rPr>
              <a:t>ιδιόκτητων</a:t>
            </a:r>
            <a:r>
              <a:rPr lang="el-GR" sz="1800" spc="5" dirty="0" smtClean="0">
                <a:cs typeface="Calibri"/>
              </a:rPr>
              <a:t> </a:t>
            </a:r>
            <a:r>
              <a:rPr lang="el-GR" sz="1800" dirty="0" smtClean="0">
                <a:cs typeface="Calibri"/>
              </a:rPr>
              <a:t>σύγχρονων αποθηκευτικών </a:t>
            </a:r>
            <a:r>
              <a:rPr lang="el-GR" sz="1800" dirty="0">
                <a:cs typeface="Calibri"/>
              </a:rPr>
              <a:t>και</a:t>
            </a:r>
            <a:r>
              <a:rPr lang="el-GR" sz="1800" spc="5" dirty="0">
                <a:cs typeface="Calibri"/>
              </a:rPr>
              <a:t> </a:t>
            </a:r>
            <a:r>
              <a:rPr lang="el-GR" sz="1800" dirty="0">
                <a:cs typeface="Calibri"/>
              </a:rPr>
              <a:t>4.000 </a:t>
            </a:r>
            <a:r>
              <a:rPr lang="el-GR" sz="1800" dirty="0" err="1">
                <a:cs typeface="Calibri"/>
              </a:rPr>
              <a:t>τ.μ</a:t>
            </a:r>
            <a:r>
              <a:rPr lang="el-GR" sz="1800" dirty="0">
                <a:cs typeface="Calibri"/>
              </a:rPr>
              <a:t>. </a:t>
            </a:r>
            <a:r>
              <a:rPr lang="el-GR" sz="1800" dirty="0" smtClean="0">
                <a:cs typeface="Calibri"/>
              </a:rPr>
              <a:t>ενοικιασμένων χώρων έχει εισέλθει δυναμικά στο χώρο αυτό.</a:t>
            </a:r>
            <a:endParaRPr lang="el-GR" sz="1800" dirty="0">
              <a:latin typeface="Times New Roman"/>
              <a:cs typeface="Times New Roman"/>
            </a:endParaRPr>
          </a:p>
          <a:p>
            <a:pPr marL="355600" marR="328930">
              <a:tabLst>
                <a:tab pos="355600" algn="l"/>
              </a:tabLst>
            </a:pPr>
            <a:r>
              <a:rPr lang="en-US" sz="1800" dirty="0">
                <a:cs typeface="Calibri"/>
              </a:rPr>
              <a:t>O</a:t>
            </a:r>
            <a:r>
              <a:rPr lang="el-GR" sz="1800" dirty="0">
                <a:cs typeface="Calibri"/>
              </a:rPr>
              <a:t>ι</a:t>
            </a:r>
            <a:r>
              <a:rPr lang="el-GR" sz="1800" spc="-5" dirty="0">
                <a:cs typeface="Calibri"/>
              </a:rPr>
              <a:t> </a:t>
            </a:r>
            <a:r>
              <a:rPr lang="el-GR" sz="1800" spc="30" dirty="0" smtClean="0">
                <a:cs typeface="Calibri"/>
              </a:rPr>
              <a:t>προσφερ</a:t>
            </a:r>
            <a:r>
              <a:rPr lang="el-GR" sz="1800" spc="15" dirty="0" smtClean="0">
                <a:cs typeface="Calibri"/>
              </a:rPr>
              <a:t>ό</a:t>
            </a:r>
            <a:r>
              <a:rPr lang="el-GR" sz="1800" spc="-40" dirty="0" smtClean="0">
                <a:cs typeface="Calibri"/>
              </a:rPr>
              <a:t>μενες, </a:t>
            </a:r>
            <a:r>
              <a:rPr lang="el-GR" sz="1800" dirty="0">
                <a:cs typeface="Calibri"/>
              </a:rPr>
              <a:t>για</a:t>
            </a:r>
            <a:r>
              <a:rPr lang="el-GR" sz="1800" spc="-20" dirty="0">
                <a:cs typeface="Calibri"/>
              </a:rPr>
              <a:t> </a:t>
            </a:r>
            <a:r>
              <a:rPr lang="el-GR" sz="1800" dirty="0" smtClean="0">
                <a:cs typeface="Calibri"/>
              </a:rPr>
              <a:t>λογαρ</a:t>
            </a:r>
            <a:r>
              <a:rPr lang="el-GR" sz="1800" spc="5" dirty="0" smtClean="0">
                <a:cs typeface="Calibri"/>
              </a:rPr>
              <a:t>ι</a:t>
            </a:r>
            <a:r>
              <a:rPr lang="el-GR" sz="1800" spc="60" dirty="0" smtClean="0">
                <a:cs typeface="Calibri"/>
              </a:rPr>
              <a:t>ασμό</a:t>
            </a:r>
            <a:r>
              <a:rPr lang="el-GR" sz="1800" spc="-50" dirty="0" smtClean="0">
                <a:cs typeface="Calibri"/>
              </a:rPr>
              <a:t> </a:t>
            </a:r>
            <a:r>
              <a:rPr lang="el-GR" sz="1800" dirty="0">
                <a:cs typeface="Calibri"/>
              </a:rPr>
              <a:t>τρ</a:t>
            </a:r>
            <a:r>
              <a:rPr lang="el-GR" sz="1800" spc="5" dirty="0">
                <a:cs typeface="Calibri"/>
              </a:rPr>
              <a:t>ί</a:t>
            </a:r>
            <a:r>
              <a:rPr lang="el-GR" sz="1800" dirty="0">
                <a:cs typeface="Calibri"/>
              </a:rPr>
              <a:t>των,</a:t>
            </a:r>
            <a:r>
              <a:rPr lang="el-GR" sz="1800" spc="-20" dirty="0">
                <a:cs typeface="Calibri"/>
              </a:rPr>
              <a:t> </a:t>
            </a:r>
            <a:r>
              <a:rPr lang="el-GR" sz="1800" spc="-10" dirty="0" smtClean="0">
                <a:cs typeface="Calibri"/>
              </a:rPr>
              <a:t>υπηρεσίες καλύπτουν ένα ευρύ φάσμα:</a:t>
            </a:r>
            <a:endParaRPr lang="el-GR" sz="1800" dirty="0">
              <a:cs typeface="Calibri"/>
            </a:endParaRPr>
          </a:p>
          <a:p>
            <a:pPr marL="756285" lvl="1" indent="-286385">
              <a:spcBef>
                <a:spcPts val="439"/>
              </a:spcBef>
              <a:tabLst>
                <a:tab pos="756920" algn="l"/>
              </a:tabLst>
            </a:pPr>
            <a:r>
              <a:rPr lang="el-GR" sz="1800" spc="-10" dirty="0" smtClean="0">
                <a:cs typeface="Calibri"/>
              </a:rPr>
              <a:t>Παραλαβές</a:t>
            </a:r>
            <a:r>
              <a:rPr lang="el-GR" sz="1800" spc="50" dirty="0" smtClean="0">
                <a:cs typeface="Calibri"/>
              </a:rPr>
              <a:t> </a:t>
            </a:r>
            <a:r>
              <a:rPr lang="el-GR" sz="1800" dirty="0">
                <a:cs typeface="Calibri"/>
              </a:rPr>
              <a:t>ε</a:t>
            </a:r>
            <a:r>
              <a:rPr lang="el-GR" sz="1800" spc="-15" dirty="0">
                <a:cs typeface="Calibri"/>
              </a:rPr>
              <a:t>μ</a:t>
            </a:r>
            <a:r>
              <a:rPr lang="el-GR" sz="1800" dirty="0">
                <a:cs typeface="Calibri"/>
              </a:rPr>
              <a:t>πορ</a:t>
            </a:r>
            <a:r>
              <a:rPr lang="el-GR" sz="1800" spc="-10" dirty="0">
                <a:cs typeface="Calibri"/>
              </a:rPr>
              <a:t>ε</a:t>
            </a:r>
            <a:r>
              <a:rPr lang="el-GR" sz="1800" dirty="0">
                <a:cs typeface="Calibri"/>
              </a:rPr>
              <a:t>υ</a:t>
            </a:r>
            <a:r>
              <a:rPr lang="el-GR" sz="1800" spc="-10" dirty="0">
                <a:cs typeface="Calibri"/>
              </a:rPr>
              <a:t>μ</a:t>
            </a:r>
            <a:r>
              <a:rPr lang="el-GR" sz="1800" dirty="0">
                <a:cs typeface="Calibri"/>
              </a:rPr>
              <a:t>άτ</a:t>
            </a:r>
            <a:r>
              <a:rPr lang="el-GR" sz="1800" spc="-10" dirty="0">
                <a:cs typeface="Calibri"/>
              </a:rPr>
              <a:t>ω</a:t>
            </a:r>
            <a:r>
              <a:rPr lang="el-GR" sz="1800" dirty="0">
                <a:cs typeface="Calibri"/>
              </a:rPr>
              <a:t>ν</a:t>
            </a:r>
          </a:p>
          <a:p>
            <a:pPr marL="756285" lvl="1" indent="-286385">
              <a:spcBef>
                <a:spcPts val="434"/>
              </a:spcBef>
              <a:tabLst>
                <a:tab pos="756920" algn="l"/>
              </a:tabLst>
            </a:pPr>
            <a:r>
              <a:rPr lang="el-GR" sz="1800" spc="-10" dirty="0" smtClean="0">
                <a:cs typeface="Calibri"/>
              </a:rPr>
              <a:t>Προσωρινή εναπόθεση</a:t>
            </a:r>
            <a:endParaRPr lang="el-GR" sz="1800" dirty="0">
              <a:cs typeface="Calibri"/>
            </a:endParaRPr>
          </a:p>
          <a:p>
            <a:pPr marL="756285" lvl="1" indent="-286385">
              <a:spcBef>
                <a:spcPts val="430"/>
              </a:spcBef>
              <a:tabLst>
                <a:tab pos="756920" algn="l"/>
              </a:tabLst>
            </a:pPr>
            <a:r>
              <a:rPr lang="el-GR" sz="1800" spc="-10" dirty="0" smtClean="0">
                <a:cs typeface="Calibri"/>
              </a:rPr>
              <a:t>Παρακολούθηση αποθεμάτων </a:t>
            </a:r>
            <a:r>
              <a:rPr lang="el-GR" sz="1800" dirty="0" smtClean="0">
                <a:cs typeface="Calibri"/>
              </a:rPr>
              <a:t>(</a:t>
            </a:r>
            <a:r>
              <a:rPr lang="en-US" sz="1800" dirty="0">
                <a:cs typeface="Calibri"/>
              </a:rPr>
              <a:t>sto</a:t>
            </a:r>
            <a:r>
              <a:rPr lang="en-US" sz="1800" spc="-15" dirty="0">
                <a:cs typeface="Calibri"/>
              </a:rPr>
              <a:t>c</a:t>
            </a:r>
            <a:r>
              <a:rPr lang="en-US" sz="1800" dirty="0">
                <a:cs typeface="Calibri"/>
              </a:rPr>
              <a:t>k</a:t>
            </a:r>
            <a:r>
              <a:rPr lang="en-US" sz="1800" spc="5" dirty="0">
                <a:cs typeface="Calibri"/>
              </a:rPr>
              <a:t> </a:t>
            </a:r>
            <a:r>
              <a:rPr lang="en-US" sz="1800" dirty="0">
                <a:cs typeface="Calibri"/>
              </a:rPr>
              <a:t>kee</a:t>
            </a:r>
            <a:r>
              <a:rPr lang="en-US" sz="1800" spc="5" dirty="0">
                <a:cs typeface="Calibri"/>
              </a:rPr>
              <a:t>p</a:t>
            </a:r>
            <a:r>
              <a:rPr lang="en-US" sz="1800" spc="-10" dirty="0">
                <a:cs typeface="Calibri"/>
              </a:rPr>
              <a:t>i</a:t>
            </a:r>
            <a:r>
              <a:rPr lang="en-US" sz="1800" dirty="0">
                <a:cs typeface="Calibri"/>
              </a:rPr>
              <a:t>n</a:t>
            </a:r>
            <a:r>
              <a:rPr lang="en-US" sz="1800" spc="5" dirty="0">
                <a:cs typeface="Calibri"/>
              </a:rPr>
              <a:t>g</a:t>
            </a:r>
            <a:r>
              <a:rPr lang="en-US" sz="1800" dirty="0">
                <a:cs typeface="Calibri"/>
              </a:rPr>
              <a:t>)</a:t>
            </a:r>
          </a:p>
          <a:p>
            <a:pPr marL="756285" lvl="1" indent="-286385">
              <a:spcBef>
                <a:spcPts val="430"/>
              </a:spcBef>
              <a:tabLst>
                <a:tab pos="756920" algn="l"/>
              </a:tabLst>
            </a:pPr>
            <a:r>
              <a:rPr lang="en-US" sz="1800" spc="-10" dirty="0">
                <a:cs typeface="Calibri"/>
              </a:rPr>
              <a:t>Pic</a:t>
            </a:r>
            <a:r>
              <a:rPr lang="en-US" sz="1800" dirty="0">
                <a:cs typeface="Calibri"/>
              </a:rPr>
              <a:t>k</a:t>
            </a:r>
            <a:r>
              <a:rPr lang="en-US" sz="1800" spc="-10" dirty="0">
                <a:cs typeface="Calibri"/>
              </a:rPr>
              <a:t>i</a:t>
            </a:r>
            <a:r>
              <a:rPr lang="en-US" sz="1800" dirty="0">
                <a:cs typeface="Calibri"/>
              </a:rPr>
              <a:t>ng</a:t>
            </a:r>
            <a:r>
              <a:rPr lang="en-US" sz="1800" spc="15" dirty="0">
                <a:cs typeface="Calibri"/>
              </a:rPr>
              <a:t> </a:t>
            </a:r>
            <a:r>
              <a:rPr lang="el-GR" sz="1800" dirty="0">
                <a:cs typeface="Calibri"/>
              </a:rPr>
              <a:t>και</a:t>
            </a:r>
            <a:r>
              <a:rPr lang="el-GR" sz="1800" spc="15" dirty="0">
                <a:cs typeface="Calibri"/>
              </a:rPr>
              <a:t> </a:t>
            </a:r>
            <a:r>
              <a:rPr lang="en-US" sz="1800" dirty="0">
                <a:cs typeface="Calibri"/>
              </a:rPr>
              <a:t>Lab</a:t>
            </a:r>
            <a:r>
              <a:rPr lang="en-US" sz="1800" spc="5" dirty="0">
                <a:cs typeface="Calibri"/>
              </a:rPr>
              <a:t>e</a:t>
            </a:r>
            <a:r>
              <a:rPr lang="en-US" sz="1800" spc="-10" dirty="0">
                <a:cs typeface="Calibri"/>
              </a:rPr>
              <a:t>li</a:t>
            </a:r>
            <a:r>
              <a:rPr lang="en-US" sz="1800" dirty="0">
                <a:cs typeface="Calibri"/>
              </a:rPr>
              <a:t>ng</a:t>
            </a:r>
          </a:p>
          <a:p>
            <a:pPr marL="756285" lvl="1" indent="-286385">
              <a:spcBef>
                <a:spcPts val="430"/>
              </a:spcBef>
              <a:tabLst>
                <a:tab pos="756920" algn="l"/>
              </a:tabLst>
            </a:pPr>
            <a:r>
              <a:rPr lang="el-GR" sz="1800" spc="-10" dirty="0" err="1" smtClean="0">
                <a:cs typeface="Calibri"/>
              </a:rPr>
              <a:t>Παραγγελιοληψία</a:t>
            </a:r>
            <a:r>
              <a:rPr lang="el-GR" sz="1800" spc="55" dirty="0" smtClean="0">
                <a:cs typeface="Calibri"/>
              </a:rPr>
              <a:t> </a:t>
            </a:r>
            <a:r>
              <a:rPr lang="el-GR" sz="1800" dirty="0">
                <a:cs typeface="Calibri"/>
              </a:rPr>
              <a:t>και</a:t>
            </a:r>
            <a:r>
              <a:rPr lang="el-GR" sz="1800" spc="5" dirty="0">
                <a:cs typeface="Calibri"/>
              </a:rPr>
              <a:t> </a:t>
            </a:r>
            <a:r>
              <a:rPr lang="el-GR" sz="1800" dirty="0" smtClean="0">
                <a:cs typeface="Calibri"/>
              </a:rPr>
              <a:t>ετοιμασία παραγγελιών</a:t>
            </a:r>
            <a:endParaRPr lang="el-GR" sz="1800" dirty="0">
              <a:cs typeface="Calibri"/>
            </a:endParaRPr>
          </a:p>
          <a:p>
            <a:pPr marL="756285" lvl="1" indent="-286385">
              <a:spcBef>
                <a:spcPts val="434"/>
              </a:spcBef>
              <a:tabLst>
                <a:tab pos="756920" algn="l"/>
              </a:tabLst>
            </a:pPr>
            <a:r>
              <a:rPr lang="el-GR" sz="1800" dirty="0" smtClean="0">
                <a:cs typeface="Calibri"/>
              </a:rPr>
              <a:t>Φόρτωση - εκφόρτωση</a:t>
            </a:r>
            <a:endParaRPr lang="el-GR" sz="1800" dirty="0">
              <a:cs typeface="Calibri"/>
            </a:endParaRPr>
          </a:p>
          <a:p>
            <a:pPr marL="756285" lvl="1" indent="-286385">
              <a:spcBef>
                <a:spcPts val="430"/>
              </a:spcBef>
              <a:tabLst>
                <a:tab pos="756920" algn="l"/>
              </a:tabLst>
            </a:pPr>
            <a:r>
              <a:rPr lang="el-GR" sz="1800" dirty="0" smtClean="0">
                <a:cs typeface="Calibri"/>
              </a:rPr>
              <a:t>Μεταφορά/ </a:t>
            </a:r>
            <a:r>
              <a:rPr lang="el-GR" sz="1800" spc="5" dirty="0" smtClean="0">
                <a:cs typeface="Calibri"/>
              </a:rPr>
              <a:t>Δ</a:t>
            </a:r>
            <a:r>
              <a:rPr lang="el-GR" sz="1800" dirty="0" smtClean="0">
                <a:cs typeface="Calibri"/>
              </a:rPr>
              <a:t>ια</a:t>
            </a:r>
            <a:r>
              <a:rPr lang="el-GR" sz="1800" spc="-10" dirty="0" smtClean="0">
                <a:cs typeface="Calibri"/>
              </a:rPr>
              <a:t>ν</a:t>
            </a:r>
            <a:r>
              <a:rPr lang="el-GR" sz="1800" dirty="0" smtClean="0">
                <a:cs typeface="Calibri"/>
              </a:rPr>
              <a:t>ο</a:t>
            </a:r>
            <a:r>
              <a:rPr lang="el-GR" sz="1800" spc="-10" dirty="0" smtClean="0">
                <a:cs typeface="Calibri"/>
              </a:rPr>
              <a:t>μή</a:t>
            </a:r>
            <a:r>
              <a:rPr lang="el-GR" sz="1800" spc="10" dirty="0" smtClean="0">
                <a:cs typeface="Calibri"/>
              </a:rPr>
              <a:t> </a:t>
            </a:r>
            <a:r>
              <a:rPr lang="el-GR" sz="1800" dirty="0">
                <a:cs typeface="Calibri"/>
              </a:rPr>
              <a:t>και</a:t>
            </a:r>
            <a:r>
              <a:rPr lang="el-GR" sz="1800" spc="15" dirty="0">
                <a:cs typeface="Calibri"/>
              </a:rPr>
              <a:t> </a:t>
            </a:r>
            <a:r>
              <a:rPr lang="el-GR" sz="1800" spc="25" dirty="0" smtClean="0">
                <a:cs typeface="Calibri"/>
              </a:rPr>
              <a:t>παράδοση</a:t>
            </a:r>
            <a:r>
              <a:rPr lang="el-GR" sz="1800" spc="5" dirty="0" smtClean="0">
                <a:cs typeface="Calibri"/>
              </a:rPr>
              <a:t> </a:t>
            </a:r>
            <a:r>
              <a:rPr lang="el-GR" sz="1800" spc="105" dirty="0" smtClean="0">
                <a:cs typeface="Calibri"/>
              </a:rPr>
              <a:t>σε</a:t>
            </a:r>
            <a:r>
              <a:rPr lang="el-GR" sz="1800" spc="10" dirty="0" smtClean="0">
                <a:cs typeface="Calibri"/>
              </a:rPr>
              <a:t> </a:t>
            </a:r>
            <a:r>
              <a:rPr lang="el-GR" sz="1800" spc="5" dirty="0">
                <a:cs typeface="Calibri"/>
              </a:rPr>
              <a:t>δ</a:t>
            </a:r>
            <a:r>
              <a:rPr lang="el-GR" sz="1800" dirty="0">
                <a:cs typeface="Calibri"/>
              </a:rPr>
              <a:t>ιάφορα</a:t>
            </a:r>
            <a:r>
              <a:rPr lang="el-GR" sz="1800" spc="5" dirty="0">
                <a:cs typeface="Calibri"/>
              </a:rPr>
              <a:t> </a:t>
            </a:r>
            <a:r>
              <a:rPr lang="el-GR" sz="1800" spc="95" dirty="0" smtClean="0">
                <a:cs typeface="Calibri"/>
              </a:rPr>
              <a:t>σημεία</a:t>
            </a:r>
            <a:endParaRPr lang="el-GR" sz="1800" dirty="0">
              <a:cs typeface="Calibri"/>
            </a:endParaRPr>
          </a:p>
          <a:p>
            <a:pPr marL="756285" lvl="1" indent="-286385">
              <a:spcBef>
                <a:spcPts val="430"/>
              </a:spcBef>
              <a:tabLst>
                <a:tab pos="756920" algn="l"/>
              </a:tabLst>
            </a:pPr>
            <a:r>
              <a:rPr lang="el-GR" sz="1800" spc="45" dirty="0" err="1" smtClean="0">
                <a:cs typeface="Calibri"/>
              </a:rPr>
              <a:t>Αποσυσκευασία</a:t>
            </a:r>
            <a:r>
              <a:rPr lang="el-GR" sz="1800" spc="45" dirty="0" smtClean="0">
                <a:cs typeface="Calibri"/>
              </a:rPr>
              <a:t> / </a:t>
            </a:r>
            <a:r>
              <a:rPr lang="el-GR" sz="1800" spc="45" dirty="0" err="1" smtClean="0">
                <a:cs typeface="Calibri"/>
              </a:rPr>
              <a:t>ανασυσκευασία</a:t>
            </a:r>
            <a:endParaRPr lang="el-GR" sz="1800" dirty="0">
              <a:cs typeface="Calibri"/>
            </a:endParaRPr>
          </a:p>
          <a:p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212719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cs typeface="Calibri"/>
              </a:rPr>
              <a:t>Η </a:t>
            </a:r>
            <a:r>
              <a:rPr lang="el-GR" spc="-15" dirty="0">
                <a:cs typeface="Calibri"/>
              </a:rPr>
              <a:t>ε</a:t>
            </a:r>
            <a:r>
              <a:rPr lang="el-GR" dirty="0">
                <a:cs typeface="Calibri"/>
              </a:rPr>
              <a:t>υκαιρία</a:t>
            </a:r>
            <a:endParaRPr lang="el-GR" dirty="0"/>
          </a:p>
        </p:txBody>
      </p:sp>
      <p:sp>
        <p:nvSpPr>
          <p:cNvPr id="14" name="Θέση περιεχομένου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4"/>
              </a:spcBef>
              <a:buNone/>
            </a:pPr>
            <a:r>
              <a:rPr lang="el-GR" sz="2400" dirty="0" smtClean="0">
                <a:cs typeface="Times New Roman"/>
              </a:rPr>
              <a:t>Τεχνολογία </a:t>
            </a:r>
            <a:r>
              <a:rPr lang="el-GR" sz="2400" dirty="0">
                <a:cs typeface="Times New Roman"/>
              </a:rPr>
              <a:t>της </a:t>
            </a:r>
            <a:r>
              <a:rPr lang="el-GR" sz="2400" dirty="0" err="1">
                <a:cs typeface="Times New Roman"/>
              </a:rPr>
              <a:t>Ραδιοσυχνικής</a:t>
            </a:r>
            <a:r>
              <a:rPr lang="el-GR" sz="2400" dirty="0">
                <a:cs typeface="Times New Roman"/>
              </a:rPr>
              <a:t> Αναγνώρισης (RFID – </a:t>
            </a:r>
            <a:r>
              <a:rPr lang="el-GR" sz="2400" dirty="0" err="1">
                <a:cs typeface="Times New Roman"/>
              </a:rPr>
              <a:t>Radio</a:t>
            </a:r>
            <a:r>
              <a:rPr lang="el-GR" sz="2400" dirty="0">
                <a:cs typeface="Times New Roman"/>
              </a:rPr>
              <a:t> </a:t>
            </a:r>
            <a:r>
              <a:rPr lang="el-GR" sz="2400" dirty="0" err="1">
                <a:cs typeface="Times New Roman"/>
              </a:rPr>
              <a:t>Frequency</a:t>
            </a:r>
            <a:r>
              <a:rPr lang="el-GR" sz="2400" dirty="0">
                <a:cs typeface="Times New Roman"/>
              </a:rPr>
              <a:t> </a:t>
            </a:r>
            <a:r>
              <a:rPr lang="el-GR" sz="2400" dirty="0" err="1">
                <a:cs typeface="Times New Roman"/>
              </a:rPr>
              <a:t>Identification</a:t>
            </a:r>
            <a:r>
              <a:rPr lang="el-GR" sz="2400" dirty="0">
                <a:cs typeface="Times New Roman"/>
              </a:rPr>
              <a:t>)</a:t>
            </a:r>
          </a:p>
          <a:p>
            <a:pPr>
              <a:lnSpc>
                <a:spcPct val="100000"/>
              </a:lnSpc>
              <a:spcBef>
                <a:spcPts val="14"/>
              </a:spcBef>
            </a:pPr>
            <a:endParaRPr lang="el-GR" sz="2400" dirty="0"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"/>
              </a:spcBef>
            </a:pPr>
            <a:r>
              <a:rPr lang="el-GR" sz="2400" dirty="0">
                <a:cs typeface="Times New Roman"/>
              </a:rPr>
              <a:t>μια από τις πιο ένθερμες τάσεις στον κλάδο των </a:t>
            </a:r>
            <a:r>
              <a:rPr lang="el-GR" sz="2400" dirty="0" err="1">
                <a:cs typeface="Times New Roman"/>
              </a:rPr>
              <a:t>Logistics</a:t>
            </a:r>
            <a:r>
              <a:rPr lang="el-GR" sz="2400" dirty="0">
                <a:cs typeface="Times New Roman"/>
              </a:rPr>
              <a:t> την</a:t>
            </a:r>
          </a:p>
          <a:p>
            <a:pPr>
              <a:lnSpc>
                <a:spcPct val="100000"/>
              </a:lnSpc>
              <a:spcBef>
                <a:spcPts val="14"/>
              </a:spcBef>
            </a:pPr>
            <a:r>
              <a:rPr lang="el-GR" sz="2400" dirty="0">
                <a:cs typeface="Times New Roman"/>
              </a:rPr>
              <a:t>τελευταία τριετία</a:t>
            </a:r>
          </a:p>
          <a:p>
            <a:pPr>
              <a:lnSpc>
                <a:spcPct val="100000"/>
              </a:lnSpc>
              <a:spcBef>
                <a:spcPts val="14"/>
              </a:spcBef>
            </a:pPr>
            <a:r>
              <a:rPr lang="el-GR" sz="2400" dirty="0" err="1">
                <a:cs typeface="Times New Roman"/>
              </a:rPr>
              <a:t>Yπόσχεται</a:t>
            </a:r>
            <a:r>
              <a:rPr lang="el-GR" sz="2400" dirty="0">
                <a:cs typeface="Times New Roman"/>
              </a:rPr>
              <a:t> σημαντικές βελτιώσεις σε διάφορες διαστάσεις της διαχείρισης εφοδιαστικής αλυσίδας.</a:t>
            </a:r>
          </a:p>
          <a:p>
            <a:pPr>
              <a:lnSpc>
                <a:spcPct val="100000"/>
              </a:lnSpc>
              <a:spcBef>
                <a:spcPts val="14"/>
              </a:spcBef>
            </a:pPr>
            <a:r>
              <a:rPr lang="el-GR" sz="2400" dirty="0">
                <a:cs typeface="Times New Roman"/>
              </a:rPr>
              <a:t>Σηματοδοτεί τον επαναπροσδιορισμό των διαδικασιών διαχείρισης της εφοδιαστικής αλυσίδας.</a:t>
            </a:r>
          </a:p>
          <a:p>
            <a:pPr>
              <a:lnSpc>
                <a:spcPct val="100000"/>
              </a:lnSpc>
              <a:spcBef>
                <a:spcPts val="14"/>
              </a:spcBef>
            </a:pPr>
            <a:endParaRPr lang="el-GR" sz="2400" dirty="0" smtClean="0">
              <a:cs typeface="Times New Roman"/>
            </a:endParaRPr>
          </a:p>
          <a:p>
            <a:endParaRPr lang="el-GR" dirty="0"/>
          </a:p>
        </p:txBody>
      </p:sp>
      <p:sp>
        <p:nvSpPr>
          <p:cNvPr id="10" name="object 10"/>
          <p:cNvSpPr/>
          <p:nvPr/>
        </p:nvSpPr>
        <p:spPr>
          <a:xfrm>
            <a:off x="3851920" y="5013176"/>
            <a:ext cx="1247447" cy="787426"/>
          </a:xfrm>
          <a:custGeom>
            <a:avLst/>
            <a:gdLst/>
            <a:ahLst/>
            <a:cxnLst/>
            <a:rect l="l" t="t" r="r" b="b"/>
            <a:pathLst>
              <a:path w="957579" h="595629">
                <a:moveTo>
                  <a:pt x="717930" y="496062"/>
                </a:moveTo>
                <a:lnTo>
                  <a:pt x="239267" y="496062"/>
                </a:lnTo>
                <a:lnTo>
                  <a:pt x="478663" y="595249"/>
                </a:lnTo>
                <a:lnTo>
                  <a:pt x="717930" y="496062"/>
                </a:lnTo>
                <a:close/>
              </a:path>
              <a:path w="957579" h="595629">
                <a:moveTo>
                  <a:pt x="598297" y="338200"/>
                </a:moveTo>
                <a:lnTo>
                  <a:pt x="359028" y="338200"/>
                </a:lnTo>
                <a:lnTo>
                  <a:pt x="359028" y="496062"/>
                </a:lnTo>
                <a:lnTo>
                  <a:pt x="598297" y="496062"/>
                </a:lnTo>
                <a:lnTo>
                  <a:pt x="598297" y="338200"/>
                </a:lnTo>
                <a:close/>
              </a:path>
              <a:path w="957579" h="595629">
                <a:moveTo>
                  <a:pt x="957326" y="0"/>
                </a:moveTo>
                <a:lnTo>
                  <a:pt x="0" y="0"/>
                </a:lnTo>
                <a:lnTo>
                  <a:pt x="0" y="338200"/>
                </a:lnTo>
                <a:lnTo>
                  <a:pt x="957326" y="338200"/>
                </a:lnTo>
                <a:lnTo>
                  <a:pt x="957326" y="0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102106" y="5013176"/>
            <a:ext cx="747074" cy="75501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VIAN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OX</a:t>
            </a:r>
            <a:endParaRPr lang="el-GR" b="1" dirty="0" smtClean="0">
              <a:solidFill>
                <a:schemeClr val="bg1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547664" y="5800602"/>
            <a:ext cx="6192688" cy="94076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/>
              <a:t>Λήψη απόφασης για τον ανασχεδιασμό επιχειρηματικών διαδικασιών με την εισαγωγή της νέας τεχνολογίας RFID</a:t>
            </a:r>
          </a:p>
        </p:txBody>
      </p:sp>
    </p:spTree>
    <p:extLst>
      <p:ext uri="{BB962C8B-B14F-4D97-AF65-F5344CB8AC3E}">
        <p14:creationId xmlns:p14="http://schemas.microsoft.com/office/powerpoint/2010/main" val="593071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Θέση περιεχομένου 37"/>
          <p:cNvSpPr>
            <a:spLocks noGrp="1"/>
          </p:cNvSpPr>
          <p:nvPr>
            <p:ph idx="1"/>
          </p:nvPr>
        </p:nvSpPr>
        <p:spPr>
          <a:xfrm>
            <a:off x="514454" y="166157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l-GR" sz="2000" dirty="0" smtClean="0"/>
              <a:t>Βασικά χαρακτηριστικά:</a:t>
            </a:r>
          </a:p>
          <a:p>
            <a:r>
              <a:rPr lang="el-GR" sz="2000" dirty="0" smtClean="0"/>
              <a:t>Αυτόματη και μαζική ανάγνωση πληροφορίας  χωρίς οπτική επαφή.</a:t>
            </a:r>
          </a:p>
          <a:p>
            <a:r>
              <a:rPr lang="el-GR" sz="2000" dirty="0" smtClean="0"/>
              <a:t>Μοναδική ανάγνωση προϊόντος (παλέτα/κιβώτιο/</a:t>
            </a:r>
            <a:r>
              <a:rPr lang="el-GR" sz="2000" dirty="0" err="1" smtClean="0"/>
              <a:t>τεμάχι</a:t>
            </a:r>
            <a:r>
              <a:rPr lang="el-GR" sz="2000" dirty="0" smtClean="0"/>
              <a:t>ο).</a:t>
            </a:r>
          </a:p>
          <a:p>
            <a:pPr marL="0" indent="0">
              <a:buNone/>
            </a:pPr>
            <a:r>
              <a:rPr lang="el-GR" sz="2000" dirty="0" smtClean="0"/>
              <a:t>Βασικά συστατικά:</a:t>
            </a:r>
          </a:p>
          <a:p>
            <a:r>
              <a:rPr lang="el-GR" sz="2000" dirty="0" smtClean="0"/>
              <a:t>Ετικέτα (</a:t>
            </a:r>
            <a:r>
              <a:rPr lang="en-US" sz="2000" dirty="0" smtClean="0"/>
              <a:t>RFID Tag</a:t>
            </a:r>
            <a:r>
              <a:rPr lang="el-GR" sz="2000" dirty="0" smtClean="0"/>
              <a:t>)</a:t>
            </a:r>
            <a:r>
              <a:rPr lang="en-US" sz="2000" dirty="0" smtClean="0"/>
              <a:t>: chip +antenna</a:t>
            </a:r>
          </a:p>
          <a:p>
            <a:r>
              <a:rPr lang="el-GR" sz="2000" dirty="0" smtClean="0"/>
              <a:t>Αναγνώστης (</a:t>
            </a:r>
            <a:r>
              <a:rPr lang="en-US" sz="2000" dirty="0" smtClean="0"/>
              <a:t>RFID Reader</a:t>
            </a:r>
            <a:r>
              <a:rPr lang="el-GR" sz="2000" dirty="0" smtClean="0"/>
              <a:t>)</a:t>
            </a:r>
            <a:endParaRPr lang="el-GR" sz="2000" dirty="0"/>
          </a:p>
        </p:txBody>
      </p:sp>
      <p:sp>
        <p:nvSpPr>
          <p:cNvPr id="13" name="object 13"/>
          <p:cNvSpPr/>
          <p:nvPr/>
        </p:nvSpPr>
        <p:spPr>
          <a:xfrm>
            <a:off x="4012184" y="5101716"/>
            <a:ext cx="675640" cy="417195"/>
          </a:xfrm>
          <a:custGeom>
            <a:avLst/>
            <a:gdLst/>
            <a:ahLst/>
            <a:cxnLst/>
            <a:rect l="l" t="t" r="r" b="b"/>
            <a:pathLst>
              <a:path w="675639" h="417195">
                <a:moveTo>
                  <a:pt x="553592" y="0"/>
                </a:moveTo>
                <a:lnTo>
                  <a:pt x="122046" y="0"/>
                </a:lnTo>
                <a:lnTo>
                  <a:pt x="0" y="122173"/>
                </a:lnTo>
                <a:lnTo>
                  <a:pt x="0" y="294766"/>
                </a:lnTo>
                <a:lnTo>
                  <a:pt x="122046" y="416940"/>
                </a:lnTo>
                <a:lnTo>
                  <a:pt x="553592" y="416940"/>
                </a:lnTo>
                <a:lnTo>
                  <a:pt x="675639" y="294766"/>
                </a:lnTo>
                <a:lnTo>
                  <a:pt x="675639" y="122173"/>
                </a:lnTo>
                <a:lnTo>
                  <a:pt x="553592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12184" y="5101716"/>
            <a:ext cx="675640" cy="417195"/>
          </a:xfrm>
          <a:custGeom>
            <a:avLst/>
            <a:gdLst/>
            <a:ahLst/>
            <a:cxnLst/>
            <a:rect l="l" t="t" r="r" b="b"/>
            <a:pathLst>
              <a:path w="675639" h="417195">
                <a:moveTo>
                  <a:pt x="0" y="122173"/>
                </a:moveTo>
                <a:lnTo>
                  <a:pt x="122046" y="0"/>
                </a:lnTo>
                <a:lnTo>
                  <a:pt x="553592" y="0"/>
                </a:lnTo>
                <a:lnTo>
                  <a:pt x="675639" y="122173"/>
                </a:lnTo>
                <a:lnTo>
                  <a:pt x="675639" y="294766"/>
                </a:lnTo>
                <a:lnTo>
                  <a:pt x="553592" y="416940"/>
                </a:lnTo>
                <a:lnTo>
                  <a:pt x="122046" y="416940"/>
                </a:lnTo>
                <a:lnTo>
                  <a:pt x="0" y="294766"/>
                </a:lnTo>
                <a:lnTo>
                  <a:pt x="0" y="122173"/>
                </a:lnTo>
                <a:close/>
              </a:path>
            </a:pathLst>
          </a:custGeom>
          <a:ln w="9525">
            <a:solidFill>
              <a:srgbClr val="0043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037203" y="5199126"/>
            <a:ext cx="628650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ea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19162" y="5120817"/>
            <a:ext cx="677545" cy="365125"/>
          </a:xfrm>
          <a:custGeom>
            <a:avLst/>
            <a:gdLst/>
            <a:ahLst/>
            <a:cxnLst/>
            <a:rect l="l" t="t" r="r" b="b"/>
            <a:pathLst>
              <a:path w="677544" h="365125">
                <a:moveTo>
                  <a:pt x="0" y="364566"/>
                </a:moveTo>
                <a:lnTo>
                  <a:pt x="677189" y="364566"/>
                </a:lnTo>
                <a:lnTo>
                  <a:pt x="677189" y="0"/>
                </a:lnTo>
                <a:lnTo>
                  <a:pt x="0" y="0"/>
                </a:lnTo>
                <a:lnTo>
                  <a:pt x="0" y="364566"/>
                </a:lnTo>
                <a:close/>
              </a:path>
            </a:pathLst>
          </a:custGeom>
          <a:solidFill>
            <a:srgbClr val="CC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9162" y="5120817"/>
            <a:ext cx="677545" cy="365125"/>
          </a:xfrm>
          <a:custGeom>
            <a:avLst/>
            <a:gdLst/>
            <a:ahLst/>
            <a:cxnLst/>
            <a:rect l="l" t="t" r="r" b="b"/>
            <a:pathLst>
              <a:path w="677544" h="365125">
                <a:moveTo>
                  <a:pt x="0" y="364566"/>
                </a:moveTo>
                <a:lnTo>
                  <a:pt x="677189" y="364566"/>
                </a:lnTo>
                <a:lnTo>
                  <a:pt x="677189" y="0"/>
                </a:lnTo>
                <a:lnTo>
                  <a:pt x="0" y="0"/>
                </a:lnTo>
                <a:lnTo>
                  <a:pt x="0" y="364566"/>
                </a:lnTo>
                <a:close/>
              </a:path>
            </a:pathLst>
          </a:custGeom>
          <a:ln w="9525">
            <a:solidFill>
              <a:srgbClr val="0043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94333" y="5192141"/>
            <a:ext cx="32829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14" dirty="0">
                <a:latin typeface="Arial"/>
                <a:cs typeface="Arial"/>
              </a:rPr>
              <a:t>T</a:t>
            </a:r>
            <a:r>
              <a:rPr sz="1400" b="1" dirty="0">
                <a:latin typeface="Arial"/>
                <a:cs typeface="Arial"/>
              </a:rPr>
              <a:t>ag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73275" y="4927346"/>
            <a:ext cx="922019" cy="781685"/>
          </a:xfrm>
          <a:custGeom>
            <a:avLst/>
            <a:gdLst/>
            <a:ahLst/>
            <a:cxnLst/>
            <a:rect l="l" t="t" r="r" b="b"/>
            <a:pathLst>
              <a:path w="922019" h="781685">
                <a:moveTo>
                  <a:pt x="0" y="390778"/>
                </a:moveTo>
                <a:lnTo>
                  <a:pt x="2704" y="348207"/>
                </a:lnTo>
                <a:lnTo>
                  <a:pt x="10631" y="306962"/>
                </a:lnTo>
                <a:lnTo>
                  <a:pt x="23499" y="267281"/>
                </a:lnTo>
                <a:lnTo>
                  <a:pt x="41025" y="229403"/>
                </a:lnTo>
                <a:lnTo>
                  <a:pt x="62930" y="193566"/>
                </a:lnTo>
                <a:lnTo>
                  <a:pt x="88932" y="160010"/>
                </a:lnTo>
                <a:lnTo>
                  <a:pt x="118749" y="128973"/>
                </a:lnTo>
                <a:lnTo>
                  <a:pt x="152100" y="100694"/>
                </a:lnTo>
                <a:lnTo>
                  <a:pt x="188704" y="75411"/>
                </a:lnTo>
                <a:lnTo>
                  <a:pt x="228280" y="53363"/>
                </a:lnTo>
                <a:lnTo>
                  <a:pt x="270545" y="34789"/>
                </a:lnTo>
                <a:lnTo>
                  <a:pt x="315220" y="19926"/>
                </a:lnTo>
                <a:lnTo>
                  <a:pt x="362021" y="9015"/>
                </a:lnTo>
                <a:lnTo>
                  <a:pt x="410670" y="2293"/>
                </a:lnTo>
                <a:lnTo>
                  <a:pt x="460882" y="0"/>
                </a:lnTo>
                <a:lnTo>
                  <a:pt x="511072" y="2293"/>
                </a:lnTo>
                <a:lnTo>
                  <a:pt x="559699" y="9015"/>
                </a:lnTo>
                <a:lnTo>
                  <a:pt x="606483" y="19926"/>
                </a:lnTo>
                <a:lnTo>
                  <a:pt x="651143" y="34789"/>
                </a:lnTo>
                <a:lnTo>
                  <a:pt x="693396" y="53363"/>
                </a:lnTo>
                <a:lnTo>
                  <a:pt x="732961" y="75411"/>
                </a:lnTo>
                <a:lnTo>
                  <a:pt x="769557" y="100694"/>
                </a:lnTo>
                <a:lnTo>
                  <a:pt x="802902" y="128973"/>
                </a:lnTo>
                <a:lnTo>
                  <a:pt x="832714" y="160010"/>
                </a:lnTo>
                <a:lnTo>
                  <a:pt x="858712" y="193566"/>
                </a:lnTo>
                <a:lnTo>
                  <a:pt x="880615" y="229403"/>
                </a:lnTo>
                <a:lnTo>
                  <a:pt x="898140" y="267281"/>
                </a:lnTo>
                <a:lnTo>
                  <a:pt x="911007" y="306962"/>
                </a:lnTo>
                <a:lnTo>
                  <a:pt x="918934" y="348207"/>
                </a:lnTo>
                <a:lnTo>
                  <a:pt x="921638" y="390778"/>
                </a:lnTo>
                <a:lnTo>
                  <a:pt x="918934" y="433349"/>
                </a:lnTo>
                <a:lnTo>
                  <a:pt x="911007" y="474592"/>
                </a:lnTo>
                <a:lnTo>
                  <a:pt x="898140" y="514270"/>
                </a:lnTo>
                <a:lnTo>
                  <a:pt x="880615" y="552143"/>
                </a:lnTo>
                <a:lnTo>
                  <a:pt x="858712" y="587974"/>
                </a:lnTo>
                <a:lnTo>
                  <a:pt x="832714" y="621524"/>
                </a:lnTo>
                <a:lnTo>
                  <a:pt x="802902" y="652555"/>
                </a:lnTo>
                <a:lnTo>
                  <a:pt x="769557" y="680828"/>
                </a:lnTo>
                <a:lnTo>
                  <a:pt x="732961" y="706105"/>
                </a:lnTo>
                <a:lnTo>
                  <a:pt x="693396" y="728147"/>
                </a:lnTo>
                <a:lnTo>
                  <a:pt x="651143" y="746716"/>
                </a:lnTo>
                <a:lnTo>
                  <a:pt x="606483" y="761574"/>
                </a:lnTo>
                <a:lnTo>
                  <a:pt x="559699" y="772482"/>
                </a:lnTo>
                <a:lnTo>
                  <a:pt x="511072" y="779201"/>
                </a:lnTo>
                <a:lnTo>
                  <a:pt x="460882" y="781494"/>
                </a:lnTo>
                <a:lnTo>
                  <a:pt x="410670" y="779201"/>
                </a:lnTo>
                <a:lnTo>
                  <a:pt x="362021" y="772482"/>
                </a:lnTo>
                <a:lnTo>
                  <a:pt x="315220" y="761574"/>
                </a:lnTo>
                <a:lnTo>
                  <a:pt x="270545" y="746716"/>
                </a:lnTo>
                <a:lnTo>
                  <a:pt x="228280" y="728147"/>
                </a:lnTo>
                <a:lnTo>
                  <a:pt x="188704" y="706105"/>
                </a:lnTo>
                <a:lnTo>
                  <a:pt x="152100" y="680828"/>
                </a:lnTo>
                <a:lnTo>
                  <a:pt x="118749" y="652555"/>
                </a:lnTo>
                <a:lnTo>
                  <a:pt x="88932" y="621524"/>
                </a:lnTo>
                <a:lnTo>
                  <a:pt x="62930" y="587974"/>
                </a:lnTo>
                <a:lnTo>
                  <a:pt x="41025" y="552143"/>
                </a:lnTo>
                <a:lnTo>
                  <a:pt x="23499" y="514270"/>
                </a:lnTo>
                <a:lnTo>
                  <a:pt x="10631" y="474592"/>
                </a:lnTo>
                <a:lnTo>
                  <a:pt x="2704" y="433349"/>
                </a:lnTo>
                <a:lnTo>
                  <a:pt x="0" y="390778"/>
                </a:lnTo>
                <a:close/>
              </a:path>
            </a:pathLst>
          </a:custGeom>
          <a:ln w="9525">
            <a:solidFill>
              <a:srgbClr val="0043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24685" y="4787900"/>
            <a:ext cx="1230630" cy="1043305"/>
          </a:xfrm>
          <a:custGeom>
            <a:avLst/>
            <a:gdLst/>
            <a:ahLst/>
            <a:cxnLst/>
            <a:rect l="l" t="t" r="r" b="b"/>
            <a:pathLst>
              <a:path w="1230630" h="1043304">
                <a:moveTo>
                  <a:pt x="0" y="521462"/>
                </a:moveTo>
                <a:lnTo>
                  <a:pt x="2258" y="476462"/>
                </a:lnTo>
                <a:lnTo>
                  <a:pt x="8910" y="432527"/>
                </a:lnTo>
                <a:lnTo>
                  <a:pt x="19771" y="389812"/>
                </a:lnTo>
                <a:lnTo>
                  <a:pt x="34657" y="348474"/>
                </a:lnTo>
                <a:lnTo>
                  <a:pt x="53382" y="308669"/>
                </a:lnTo>
                <a:lnTo>
                  <a:pt x="75762" y="270554"/>
                </a:lnTo>
                <a:lnTo>
                  <a:pt x="101613" y="234285"/>
                </a:lnTo>
                <a:lnTo>
                  <a:pt x="130750" y="200019"/>
                </a:lnTo>
                <a:lnTo>
                  <a:pt x="162988" y="167912"/>
                </a:lnTo>
                <a:lnTo>
                  <a:pt x="198143" y="138120"/>
                </a:lnTo>
                <a:lnTo>
                  <a:pt x="236029" y="110801"/>
                </a:lnTo>
                <a:lnTo>
                  <a:pt x="276463" y="86109"/>
                </a:lnTo>
                <a:lnTo>
                  <a:pt x="319260" y="64202"/>
                </a:lnTo>
                <a:lnTo>
                  <a:pt x="364234" y="45236"/>
                </a:lnTo>
                <a:lnTo>
                  <a:pt x="411202" y="29368"/>
                </a:lnTo>
                <a:lnTo>
                  <a:pt x="459979" y="16754"/>
                </a:lnTo>
                <a:lnTo>
                  <a:pt x="510379" y="7550"/>
                </a:lnTo>
                <a:lnTo>
                  <a:pt x="562220" y="1913"/>
                </a:lnTo>
                <a:lnTo>
                  <a:pt x="615314" y="0"/>
                </a:lnTo>
                <a:lnTo>
                  <a:pt x="668409" y="1913"/>
                </a:lnTo>
                <a:lnTo>
                  <a:pt x="720250" y="7550"/>
                </a:lnTo>
                <a:lnTo>
                  <a:pt x="770650" y="16754"/>
                </a:lnTo>
                <a:lnTo>
                  <a:pt x="819427" y="29368"/>
                </a:lnTo>
                <a:lnTo>
                  <a:pt x="866395" y="45236"/>
                </a:lnTo>
                <a:lnTo>
                  <a:pt x="911369" y="64202"/>
                </a:lnTo>
                <a:lnTo>
                  <a:pt x="954166" y="86109"/>
                </a:lnTo>
                <a:lnTo>
                  <a:pt x="994600" y="110801"/>
                </a:lnTo>
                <a:lnTo>
                  <a:pt x="1032486" y="138120"/>
                </a:lnTo>
                <a:lnTo>
                  <a:pt x="1067641" y="167912"/>
                </a:lnTo>
                <a:lnTo>
                  <a:pt x="1099879" y="200019"/>
                </a:lnTo>
                <a:lnTo>
                  <a:pt x="1129016" y="234285"/>
                </a:lnTo>
                <a:lnTo>
                  <a:pt x="1154867" y="270554"/>
                </a:lnTo>
                <a:lnTo>
                  <a:pt x="1177247" y="308669"/>
                </a:lnTo>
                <a:lnTo>
                  <a:pt x="1195972" y="348474"/>
                </a:lnTo>
                <a:lnTo>
                  <a:pt x="1210858" y="389812"/>
                </a:lnTo>
                <a:lnTo>
                  <a:pt x="1221719" y="432527"/>
                </a:lnTo>
                <a:lnTo>
                  <a:pt x="1228371" y="476462"/>
                </a:lnTo>
                <a:lnTo>
                  <a:pt x="1230629" y="521462"/>
                </a:lnTo>
                <a:lnTo>
                  <a:pt x="1228371" y="566463"/>
                </a:lnTo>
                <a:lnTo>
                  <a:pt x="1221719" y="610402"/>
                </a:lnTo>
                <a:lnTo>
                  <a:pt x="1210858" y="653120"/>
                </a:lnTo>
                <a:lnTo>
                  <a:pt x="1195972" y="694462"/>
                </a:lnTo>
                <a:lnTo>
                  <a:pt x="1177247" y="734270"/>
                </a:lnTo>
                <a:lnTo>
                  <a:pt x="1154867" y="772390"/>
                </a:lnTo>
                <a:lnTo>
                  <a:pt x="1129016" y="808663"/>
                </a:lnTo>
                <a:lnTo>
                  <a:pt x="1099879" y="842933"/>
                </a:lnTo>
                <a:lnTo>
                  <a:pt x="1067641" y="875045"/>
                </a:lnTo>
                <a:lnTo>
                  <a:pt x="1032486" y="904841"/>
                </a:lnTo>
                <a:lnTo>
                  <a:pt x="994600" y="932166"/>
                </a:lnTo>
                <a:lnTo>
                  <a:pt x="954166" y="956861"/>
                </a:lnTo>
                <a:lnTo>
                  <a:pt x="911369" y="978772"/>
                </a:lnTo>
                <a:lnTo>
                  <a:pt x="866395" y="997741"/>
                </a:lnTo>
                <a:lnTo>
                  <a:pt x="819427" y="1013612"/>
                </a:lnTo>
                <a:lnTo>
                  <a:pt x="770650" y="1026229"/>
                </a:lnTo>
                <a:lnTo>
                  <a:pt x="720250" y="1035435"/>
                </a:lnTo>
                <a:lnTo>
                  <a:pt x="668409" y="1041073"/>
                </a:lnTo>
                <a:lnTo>
                  <a:pt x="615314" y="1042987"/>
                </a:lnTo>
                <a:lnTo>
                  <a:pt x="562220" y="1041073"/>
                </a:lnTo>
                <a:lnTo>
                  <a:pt x="510379" y="1035435"/>
                </a:lnTo>
                <a:lnTo>
                  <a:pt x="459979" y="1026229"/>
                </a:lnTo>
                <a:lnTo>
                  <a:pt x="411202" y="1013612"/>
                </a:lnTo>
                <a:lnTo>
                  <a:pt x="364234" y="997741"/>
                </a:lnTo>
                <a:lnTo>
                  <a:pt x="319260" y="978772"/>
                </a:lnTo>
                <a:lnTo>
                  <a:pt x="276463" y="956861"/>
                </a:lnTo>
                <a:lnTo>
                  <a:pt x="236029" y="932166"/>
                </a:lnTo>
                <a:lnTo>
                  <a:pt x="198143" y="904841"/>
                </a:lnTo>
                <a:lnTo>
                  <a:pt x="162988" y="875045"/>
                </a:lnTo>
                <a:lnTo>
                  <a:pt x="130750" y="842933"/>
                </a:lnTo>
                <a:lnTo>
                  <a:pt x="101613" y="808663"/>
                </a:lnTo>
                <a:lnTo>
                  <a:pt x="75762" y="772390"/>
                </a:lnTo>
                <a:lnTo>
                  <a:pt x="53382" y="734270"/>
                </a:lnTo>
                <a:lnTo>
                  <a:pt x="34657" y="694462"/>
                </a:lnTo>
                <a:lnTo>
                  <a:pt x="19771" y="653120"/>
                </a:lnTo>
                <a:lnTo>
                  <a:pt x="8910" y="610402"/>
                </a:lnTo>
                <a:lnTo>
                  <a:pt x="2258" y="566463"/>
                </a:lnTo>
                <a:lnTo>
                  <a:pt x="0" y="521462"/>
                </a:lnTo>
                <a:close/>
              </a:path>
            </a:pathLst>
          </a:custGeom>
          <a:ln w="9525">
            <a:solidFill>
              <a:srgbClr val="0043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29357" y="5057394"/>
            <a:ext cx="614045" cy="521970"/>
          </a:xfrm>
          <a:custGeom>
            <a:avLst/>
            <a:gdLst/>
            <a:ahLst/>
            <a:cxnLst/>
            <a:rect l="l" t="t" r="r" b="b"/>
            <a:pathLst>
              <a:path w="614044" h="521970">
                <a:moveTo>
                  <a:pt x="0" y="260730"/>
                </a:moveTo>
                <a:lnTo>
                  <a:pt x="4017" y="218434"/>
                </a:lnTo>
                <a:lnTo>
                  <a:pt x="15647" y="178312"/>
                </a:lnTo>
                <a:lnTo>
                  <a:pt x="34259" y="140901"/>
                </a:lnTo>
                <a:lnTo>
                  <a:pt x="59220" y="106737"/>
                </a:lnTo>
                <a:lnTo>
                  <a:pt x="89900" y="76358"/>
                </a:lnTo>
                <a:lnTo>
                  <a:pt x="125665" y="50300"/>
                </a:lnTo>
                <a:lnTo>
                  <a:pt x="165886" y="29098"/>
                </a:lnTo>
                <a:lnTo>
                  <a:pt x="209929" y="13290"/>
                </a:lnTo>
                <a:lnTo>
                  <a:pt x="257164" y="3411"/>
                </a:lnTo>
                <a:lnTo>
                  <a:pt x="306959" y="0"/>
                </a:lnTo>
                <a:lnTo>
                  <a:pt x="356753" y="3411"/>
                </a:lnTo>
                <a:lnTo>
                  <a:pt x="403988" y="13290"/>
                </a:lnTo>
                <a:lnTo>
                  <a:pt x="448031" y="29098"/>
                </a:lnTo>
                <a:lnTo>
                  <a:pt x="488252" y="50300"/>
                </a:lnTo>
                <a:lnTo>
                  <a:pt x="524017" y="76358"/>
                </a:lnTo>
                <a:lnTo>
                  <a:pt x="554697" y="106737"/>
                </a:lnTo>
                <a:lnTo>
                  <a:pt x="579658" y="140901"/>
                </a:lnTo>
                <a:lnTo>
                  <a:pt x="598270" y="178312"/>
                </a:lnTo>
                <a:lnTo>
                  <a:pt x="609900" y="218434"/>
                </a:lnTo>
                <a:lnTo>
                  <a:pt x="613918" y="260730"/>
                </a:lnTo>
                <a:lnTo>
                  <a:pt x="609900" y="303027"/>
                </a:lnTo>
                <a:lnTo>
                  <a:pt x="598270" y="343149"/>
                </a:lnTo>
                <a:lnTo>
                  <a:pt x="579658" y="380560"/>
                </a:lnTo>
                <a:lnTo>
                  <a:pt x="554697" y="414724"/>
                </a:lnTo>
                <a:lnTo>
                  <a:pt x="524017" y="445103"/>
                </a:lnTo>
                <a:lnTo>
                  <a:pt x="488252" y="471161"/>
                </a:lnTo>
                <a:lnTo>
                  <a:pt x="448031" y="492363"/>
                </a:lnTo>
                <a:lnTo>
                  <a:pt x="403988" y="508171"/>
                </a:lnTo>
                <a:lnTo>
                  <a:pt x="356753" y="518050"/>
                </a:lnTo>
                <a:lnTo>
                  <a:pt x="306959" y="521461"/>
                </a:lnTo>
                <a:lnTo>
                  <a:pt x="257164" y="518050"/>
                </a:lnTo>
                <a:lnTo>
                  <a:pt x="209929" y="508171"/>
                </a:lnTo>
                <a:lnTo>
                  <a:pt x="165886" y="492363"/>
                </a:lnTo>
                <a:lnTo>
                  <a:pt x="125665" y="471161"/>
                </a:lnTo>
                <a:lnTo>
                  <a:pt x="89900" y="445103"/>
                </a:lnTo>
                <a:lnTo>
                  <a:pt x="59220" y="414724"/>
                </a:lnTo>
                <a:lnTo>
                  <a:pt x="34259" y="380560"/>
                </a:lnTo>
                <a:lnTo>
                  <a:pt x="15647" y="343149"/>
                </a:lnTo>
                <a:lnTo>
                  <a:pt x="4017" y="303027"/>
                </a:lnTo>
                <a:lnTo>
                  <a:pt x="0" y="260730"/>
                </a:lnTo>
                <a:close/>
              </a:path>
            </a:pathLst>
          </a:custGeom>
          <a:ln w="9525">
            <a:solidFill>
              <a:srgbClr val="0043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80995" y="5187315"/>
            <a:ext cx="307975" cy="260350"/>
          </a:xfrm>
          <a:custGeom>
            <a:avLst/>
            <a:gdLst/>
            <a:ahLst/>
            <a:cxnLst/>
            <a:rect l="l" t="t" r="r" b="b"/>
            <a:pathLst>
              <a:path w="307975" h="260350">
                <a:moveTo>
                  <a:pt x="0" y="130048"/>
                </a:moveTo>
                <a:lnTo>
                  <a:pt x="7838" y="88920"/>
                </a:lnTo>
                <a:lnTo>
                  <a:pt x="29667" y="53218"/>
                </a:lnTo>
                <a:lnTo>
                  <a:pt x="62956" y="25074"/>
                </a:lnTo>
                <a:lnTo>
                  <a:pt x="105176" y="6624"/>
                </a:lnTo>
                <a:lnTo>
                  <a:pt x="153797" y="0"/>
                </a:lnTo>
                <a:lnTo>
                  <a:pt x="202430" y="6624"/>
                </a:lnTo>
                <a:lnTo>
                  <a:pt x="244682" y="25074"/>
                </a:lnTo>
                <a:lnTo>
                  <a:pt x="278009" y="53218"/>
                </a:lnTo>
                <a:lnTo>
                  <a:pt x="299869" y="88920"/>
                </a:lnTo>
                <a:lnTo>
                  <a:pt x="307721" y="130048"/>
                </a:lnTo>
                <a:lnTo>
                  <a:pt x="299869" y="171113"/>
                </a:lnTo>
                <a:lnTo>
                  <a:pt x="278009" y="206778"/>
                </a:lnTo>
                <a:lnTo>
                  <a:pt x="244682" y="234902"/>
                </a:lnTo>
                <a:lnTo>
                  <a:pt x="202430" y="253345"/>
                </a:lnTo>
                <a:lnTo>
                  <a:pt x="153797" y="259969"/>
                </a:lnTo>
                <a:lnTo>
                  <a:pt x="105176" y="253345"/>
                </a:lnTo>
                <a:lnTo>
                  <a:pt x="62956" y="234902"/>
                </a:lnTo>
                <a:lnTo>
                  <a:pt x="29667" y="206778"/>
                </a:lnTo>
                <a:lnTo>
                  <a:pt x="7838" y="171113"/>
                </a:lnTo>
                <a:lnTo>
                  <a:pt x="0" y="130048"/>
                </a:lnTo>
                <a:close/>
              </a:path>
            </a:pathLst>
          </a:custGeom>
          <a:ln w="9525">
            <a:solidFill>
              <a:srgbClr val="0043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00708" y="5311013"/>
            <a:ext cx="862965" cy="1905"/>
          </a:xfrm>
          <a:custGeom>
            <a:avLst/>
            <a:gdLst/>
            <a:ahLst/>
            <a:cxnLst/>
            <a:rect l="l" t="t" r="r" b="b"/>
            <a:pathLst>
              <a:path w="862964" h="1904">
                <a:moveTo>
                  <a:pt x="862710" y="0"/>
                </a:moveTo>
                <a:lnTo>
                  <a:pt x="0" y="1524"/>
                </a:lnTo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58973" y="5249164"/>
            <a:ext cx="153670" cy="130175"/>
          </a:xfrm>
          <a:custGeom>
            <a:avLst/>
            <a:gdLst/>
            <a:ahLst/>
            <a:cxnLst/>
            <a:rect l="l" t="t" r="r" b="b"/>
            <a:pathLst>
              <a:path w="153669" h="130175">
                <a:moveTo>
                  <a:pt x="76581" y="0"/>
                </a:moveTo>
                <a:lnTo>
                  <a:pt x="46773" y="5105"/>
                </a:lnTo>
                <a:lnTo>
                  <a:pt x="22431" y="19034"/>
                </a:lnTo>
                <a:lnTo>
                  <a:pt x="6018" y="39701"/>
                </a:lnTo>
                <a:lnTo>
                  <a:pt x="0" y="65024"/>
                </a:lnTo>
                <a:lnTo>
                  <a:pt x="6018" y="90273"/>
                </a:lnTo>
                <a:lnTo>
                  <a:pt x="22431" y="110902"/>
                </a:lnTo>
                <a:lnTo>
                  <a:pt x="46773" y="124817"/>
                </a:lnTo>
                <a:lnTo>
                  <a:pt x="76581" y="129921"/>
                </a:lnTo>
                <a:lnTo>
                  <a:pt x="106388" y="124817"/>
                </a:lnTo>
                <a:lnTo>
                  <a:pt x="130730" y="110902"/>
                </a:lnTo>
                <a:lnTo>
                  <a:pt x="147143" y="90273"/>
                </a:lnTo>
                <a:lnTo>
                  <a:pt x="153162" y="65024"/>
                </a:lnTo>
                <a:lnTo>
                  <a:pt x="147143" y="39701"/>
                </a:lnTo>
                <a:lnTo>
                  <a:pt x="130730" y="19034"/>
                </a:lnTo>
                <a:lnTo>
                  <a:pt x="106388" y="5105"/>
                </a:lnTo>
                <a:lnTo>
                  <a:pt x="7658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58973" y="5249164"/>
            <a:ext cx="153670" cy="130175"/>
          </a:xfrm>
          <a:custGeom>
            <a:avLst/>
            <a:gdLst/>
            <a:ahLst/>
            <a:cxnLst/>
            <a:rect l="l" t="t" r="r" b="b"/>
            <a:pathLst>
              <a:path w="153669" h="130175">
                <a:moveTo>
                  <a:pt x="0" y="65024"/>
                </a:moveTo>
                <a:lnTo>
                  <a:pt x="6018" y="39701"/>
                </a:lnTo>
                <a:lnTo>
                  <a:pt x="22431" y="19034"/>
                </a:lnTo>
                <a:lnTo>
                  <a:pt x="46773" y="5105"/>
                </a:lnTo>
                <a:lnTo>
                  <a:pt x="76581" y="0"/>
                </a:lnTo>
                <a:lnTo>
                  <a:pt x="106388" y="5105"/>
                </a:lnTo>
                <a:lnTo>
                  <a:pt x="130730" y="19034"/>
                </a:lnTo>
                <a:lnTo>
                  <a:pt x="147143" y="39701"/>
                </a:lnTo>
                <a:lnTo>
                  <a:pt x="153162" y="65024"/>
                </a:lnTo>
                <a:lnTo>
                  <a:pt x="147143" y="90273"/>
                </a:lnTo>
                <a:lnTo>
                  <a:pt x="130730" y="110902"/>
                </a:lnTo>
                <a:lnTo>
                  <a:pt x="106388" y="124817"/>
                </a:lnTo>
                <a:lnTo>
                  <a:pt x="76581" y="129921"/>
                </a:lnTo>
                <a:lnTo>
                  <a:pt x="46773" y="124817"/>
                </a:lnTo>
                <a:lnTo>
                  <a:pt x="22431" y="110902"/>
                </a:lnTo>
                <a:lnTo>
                  <a:pt x="6018" y="90273"/>
                </a:lnTo>
                <a:lnTo>
                  <a:pt x="0" y="65024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61283" y="5261990"/>
            <a:ext cx="850900" cy="95250"/>
          </a:xfrm>
          <a:custGeom>
            <a:avLst/>
            <a:gdLst/>
            <a:ahLst/>
            <a:cxnLst/>
            <a:rect l="l" t="t" r="r" b="b"/>
            <a:pathLst>
              <a:path w="850900" h="95250">
                <a:moveTo>
                  <a:pt x="819192" y="31623"/>
                </a:moveTo>
                <a:lnTo>
                  <a:pt x="771525" y="31623"/>
                </a:lnTo>
                <a:lnTo>
                  <a:pt x="771525" y="63373"/>
                </a:lnTo>
                <a:lnTo>
                  <a:pt x="755607" y="63404"/>
                </a:lnTo>
                <a:lnTo>
                  <a:pt x="755650" y="95250"/>
                </a:lnTo>
                <a:lnTo>
                  <a:pt x="850900" y="47371"/>
                </a:lnTo>
                <a:lnTo>
                  <a:pt x="819192" y="31623"/>
                </a:lnTo>
                <a:close/>
              </a:path>
              <a:path w="850900" h="95250">
                <a:moveTo>
                  <a:pt x="755565" y="31654"/>
                </a:moveTo>
                <a:lnTo>
                  <a:pt x="0" y="33147"/>
                </a:lnTo>
                <a:lnTo>
                  <a:pt x="0" y="64897"/>
                </a:lnTo>
                <a:lnTo>
                  <a:pt x="755607" y="63404"/>
                </a:lnTo>
                <a:lnTo>
                  <a:pt x="755565" y="31654"/>
                </a:lnTo>
                <a:close/>
              </a:path>
              <a:path w="850900" h="95250">
                <a:moveTo>
                  <a:pt x="771525" y="31623"/>
                </a:moveTo>
                <a:lnTo>
                  <a:pt x="755565" y="31654"/>
                </a:lnTo>
                <a:lnTo>
                  <a:pt x="755607" y="63404"/>
                </a:lnTo>
                <a:lnTo>
                  <a:pt x="771525" y="63373"/>
                </a:lnTo>
                <a:lnTo>
                  <a:pt x="771525" y="31623"/>
                </a:lnTo>
                <a:close/>
              </a:path>
              <a:path w="850900" h="95250">
                <a:moveTo>
                  <a:pt x="755523" y="0"/>
                </a:moveTo>
                <a:lnTo>
                  <a:pt x="755565" y="31654"/>
                </a:lnTo>
                <a:lnTo>
                  <a:pt x="819192" y="31623"/>
                </a:lnTo>
                <a:lnTo>
                  <a:pt x="755523" y="0"/>
                </a:lnTo>
                <a:close/>
              </a:path>
            </a:pathLst>
          </a:custGeom>
          <a:solidFill>
            <a:srgbClr val="0043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378200" y="5098922"/>
            <a:ext cx="39306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EPC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782816" y="4944833"/>
            <a:ext cx="1146809" cy="730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87823" y="5261990"/>
            <a:ext cx="799465" cy="95250"/>
          </a:xfrm>
          <a:custGeom>
            <a:avLst/>
            <a:gdLst/>
            <a:ahLst/>
            <a:cxnLst/>
            <a:rect l="l" t="t" r="r" b="b"/>
            <a:pathLst>
              <a:path w="799464" h="95250">
                <a:moveTo>
                  <a:pt x="767757" y="31623"/>
                </a:moveTo>
                <a:lnTo>
                  <a:pt x="720089" y="31623"/>
                </a:lnTo>
                <a:lnTo>
                  <a:pt x="720089" y="63373"/>
                </a:lnTo>
                <a:lnTo>
                  <a:pt x="704257" y="63406"/>
                </a:lnTo>
                <a:lnTo>
                  <a:pt x="704341" y="95250"/>
                </a:lnTo>
                <a:lnTo>
                  <a:pt x="799464" y="47371"/>
                </a:lnTo>
                <a:lnTo>
                  <a:pt x="767757" y="31623"/>
                </a:lnTo>
                <a:close/>
              </a:path>
              <a:path w="799464" h="95250">
                <a:moveTo>
                  <a:pt x="704172" y="31656"/>
                </a:moveTo>
                <a:lnTo>
                  <a:pt x="0" y="33147"/>
                </a:lnTo>
                <a:lnTo>
                  <a:pt x="126" y="64897"/>
                </a:lnTo>
                <a:lnTo>
                  <a:pt x="704257" y="63406"/>
                </a:lnTo>
                <a:lnTo>
                  <a:pt x="704172" y="31656"/>
                </a:lnTo>
                <a:close/>
              </a:path>
              <a:path w="799464" h="95250">
                <a:moveTo>
                  <a:pt x="720089" y="31623"/>
                </a:moveTo>
                <a:lnTo>
                  <a:pt x="704172" y="31656"/>
                </a:lnTo>
                <a:lnTo>
                  <a:pt x="704257" y="63406"/>
                </a:lnTo>
                <a:lnTo>
                  <a:pt x="720089" y="63373"/>
                </a:lnTo>
                <a:lnTo>
                  <a:pt x="720089" y="31623"/>
                </a:lnTo>
                <a:close/>
              </a:path>
              <a:path w="799464" h="95250">
                <a:moveTo>
                  <a:pt x="704088" y="0"/>
                </a:moveTo>
                <a:lnTo>
                  <a:pt x="704172" y="31656"/>
                </a:lnTo>
                <a:lnTo>
                  <a:pt x="767757" y="31623"/>
                </a:lnTo>
                <a:lnTo>
                  <a:pt x="704088" y="0"/>
                </a:lnTo>
                <a:close/>
              </a:path>
            </a:pathLst>
          </a:custGeom>
          <a:solidFill>
            <a:srgbClr val="0043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20919" y="4927346"/>
            <a:ext cx="1273810" cy="729615"/>
          </a:xfrm>
          <a:custGeom>
            <a:avLst/>
            <a:gdLst/>
            <a:ahLst/>
            <a:cxnLst/>
            <a:rect l="l" t="t" r="r" b="b"/>
            <a:pathLst>
              <a:path w="1273809" h="729614">
                <a:moveTo>
                  <a:pt x="636651" y="195833"/>
                </a:moveTo>
                <a:lnTo>
                  <a:pt x="856106" y="0"/>
                </a:lnTo>
                <a:lnTo>
                  <a:pt x="834516" y="179831"/>
                </a:lnTo>
                <a:lnTo>
                  <a:pt x="1083564" y="150494"/>
                </a:lnTo>
                <a:lnTo>
                  <a:pt x="984630" y="247014"/>
                </a:lnTo>
                <a:lnTo>
                  <a:pt x="1243710" y="274700"/>
                </a:lnTo>
                <a:lnTo>
                  <a:pt x="1037970" y="353694"/>
                </a:lnTo>
                <a:lnTo>
                  <a:pt x="1273428" y="448690"/>
                </a:lnTo>
                <a:lnTo>
                  <a:pt x="992631" y="436879"/>
                </a:lnTo>
                <a:lnTo>
                  <a:pt x="1069720" y="610869"/>
                </a:lnTo>
                <a:lnTo>
                  <a:pt x="826515" y="488060"/>
                </a:lnTo>
                <a:lnTo>
                  <a:pt x="780922" y="666292"/>
                </a:lnTo>
                <a:lnTo>
                  <a:pt x="620902" y="504189"/>
                </a:lnTo>
                <a:lnTo>
                  <a:pt x="500252" y="729183"/>
                </a:lnTo>
                <a:lnTo>
                  <a:pt x="454786" y="527557"/>
                </a:lnTo>
                <a:lnTo>
                  <a:pt x="280669" y="594740"/>
                </a:lnTo>
                <a:lnTo>
                  <a:pt x="334136" y="470534"/>
                </a:lnTo>
                <a:lnTo>
                  <a:pt x="8000" y="492505"/>
                </a:lnTo>
                <a:lnTo>
                  <a:pt x="219455" y="397509"/>
                </a:lnTo>
                <a:lnTo>
                  <a:pt x="0" y="290829"/>
                </a:lnTo>
                <a:lnTo>
                  <a:pt x="272795" y="257174"/>
                </a:lnTo>
                <a:lnTo>
                  <a:pt x="21843" y="77469"/>
                </a:lnTo>
                <a:lnTo>
                  <a:pt x="431038" y="213359"/>
                </a:lnTo>
                <a:lnTo>
                  <a:pt x="492378" y="77469"/>
                </a:lnTo>
                <a:lnTo>
                  <a:pt x="636651" y="195833"/>
                </a:lnTo>
                <a:close/>
              </a:path>
            </a:pathLst>
          </a:custGeom>
          <a:ln w="9524">
            <a:solidFill>
              <a:srgbClr val="0043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610859" y="5158358"/>
            <a:ext cx="679450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ter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et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451472" y="5235066"/>
            <a:ext cx="543560" cy="95250"/>
          </a:xfrm>
          <a:custGeom>
            <a:avLst/>
            <a:gdLst/>
            <a:ahLst/>
            <a:cxnLst/>
            <a:rect l="l" t="t" r="r" b="b"/>
            <a:pathLst>
              <a:path w="543559" h="95250">
                <a:moveTo>
                  <a:pt x="511854" y="31750"/>
                </a:moveTo>
                <a:lnTo>
                  <a:pt x="463803" y="31750"/>
                </a:lnTo>
                <a:lnTo>
                  <a:pt x="463930" y="63500"/>
                </a:lnTo>
                <a:lnTo>
                  <a:pt x="448098" y="63547"/>
                </a:lnTo>
                <a:lnTo>
                  <a:pt x="448182" y="95250"/>
                </a:lnTo>
                <a:lnTo>
                  <a:pt x="543305" y="47371"/>
                </a:lnTo>
                <a:lnTo>
                  <a:pt x="511854" y="31750"/>
                </a:lnTo>
                <a:close/>
              </a:path>
              <a:path w="543559" h="95250">
                <a:moveTo>
                  <a:pt x="448013" y="31797"/>
                </a:moveTo>
                <a:lnTo>
                  <a:pt x="0" y="33147"/>
                </a:lnTo>
                <a:lnTo>
                  <a:pt x="126" y="64897"/>
                </a:lnTo>
                <a:lnTo>
                  <a:pt x="448098" y="63547"/>
                </a:lnTo>
                <a:lnTo>
                  <a:pt x="448013" y="31797"/>
                </a:lnTo>
                <a:close/>
              </a:path>
              <a:path w="543559" h="95250">
                <a:moveTo>
                  <a:pt x="463803" y="31750"/>
                </a:moveTo>
                <a:lnTo>
                  <a:pt x="448013" y="31797"/>
                </a:lnTo>
                <a:lnTo>
                  <a:pt x="448098" y="63547"/>
                </a:lnTo>
                <a:lnTo>
                  <a:pt x="463930" y="63500"/>
                </a:lnTo>
                <a:lnTo>
                  <a:pt x="463803" y="31750"/>
                </a:lnTo>
                <a:close/>
              </a:path>
              <a:path w="543559" h="95250">
                <a:moveTo>
                  <a:pt x="447928" y="0"/>
                </a:moveTo>
                <a:lnTo>
                  <a:pt x="448013" y="31797"/>
                </a:lnTo>
                <a:lnTo>
                  <a:pt x="511854" y="31750"/>
                </a:lnTo>
                <a:lnTo>
                  <a:pt x="447928" y="0"/>
                </a:lnTo>
                <a:close/>
              </a:path>
            </a:pathLst>
          </a:custGeom>
          <a:solidFill>
            <a:srgbClr val="0043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64389" y="3491072"/>
            <a:ext cx="2117725" cy="7137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064500" y="3529063"/>
            <a:ext cx="76796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b="1" dirty="0" smtClean="0">
                <a:cs typeface="Palatino Linotype"/>
              </a:rPr>
              <a:t>c</a:t>
            </a:r>
            <a:r>
              <a:rPr sz="1800" b="1" spc="5" dirty="0" smtClean="0">
                <a:cs typeface="Palatino Linotype"/>
              </a:rPr>
              <a:t>h</a:t>
            </a:r>
            <a:r>
              <a:rPr sz="1800" b="1" dirty="0" smtClean="0">
                <a:cs typeface="Palatino Linotype"/>
              </a:rPr>
              <a:t>i</a:t>
            </a:r>
            <a:r>
              <a:rPr sz="1800" b="1" spc="-5" dirty="0" smtClean="0">
                <a:cs typeface="Palatino Linotype"/>
              </a:rPr>
              <a:t>p</a:t>
            </a:r>
            <a:endParaRPr sz="1800" dirty="0">
              <a:cs typeface="Palatino Linotyp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979876" y="4088105"/>
            <a:ext cx="116412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500" marR="5080" indent="-304800">
              <a:lnSpc>
                <a:spcPct val="100000"/>
              </a:lnSpc>
            </a:pPr>
            <a:r>
              <a:rPr sz="1800" b="1" spc="-5" dirty="0" smtClean="0">
                <a:cs typeface="Palatino Linotype"/>
              </a:rPr>
              <a:t>ante</a:t>
            </a:r>
            <a:r>
              <a:rPr sz="1800" b="1" dirty="0" smtClean="0">
                <a:cs typeface="Palatino Linotype"/>
              </a:rPr>
              <a:t>n</a:t>
            </a:r>
            <a:r>
              <a:rPr sz="1800" b="1" spc="-5" dirty="0" smtClean="0">
                <a:cs typeface="Palatino Linotype"/>
              </a:rPr>
              <a:t>n</a:t>
            </a:r>
            <a:r>
              <a:rPr sz="1800" b="1" dirty="0" smtClean="0">
                <a:cs typeface="Palatino Linotype"/>
              </a:rPr>
              <a:t>a</a:t>
            </a:r>
            <a:endParaRPr sz="1800" dirty="0">
              <a:cs typeface="Palatino Linotype"/>
            </a:endParaRPr>
          </a:p>
        </p:txBody>
      </p:sp>
      <p:sp>
        <p:nvSpPr>
          <p:cNvPr id="37" name="Τίτλος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cs typeface="Calibri"/>
              </a:rPr>
              <a:t>Η τεχ</a:t>
            </a:r>
            <a:r>
              <a:rPr lang="el-GR" spc="5" dirty="0">
                <a:cs typeface="Calibri"/>
              </a:rPr>
              <a:t>ν</a:t>
            </a:r>
            <a:r>
              <a:rPr lang="el-GR" dirty="0">
                <a:cs typeface="Calibri"/>
              </a:rPr>
              <a:t>ο</a:t>
            </a:r>
            <a:r>
              <a:rPr lang="el-GR" spc="5" dirty="0">
                <a:cs typeface="Calibri"/>
              </a:rPr>
              <a:t>λ</a:t>
            </a:r>
            <a:r>
              <a:rPr lang="el-GR" dirty="0">
                <a:cs typeface="Calibri"/>
              </a:rPr>
              <a:t>ογία</a:t>
            </a:r>
            <a:r>
              <a:rPr lang="el-GR" spc="-30" dirty="0">
                <a:cs typeface="Calibri"/>
              </a:rPr>
              <a:t> </a:t>
            </a:r>
            <a:r>
              <a:rPr lang="en-US" dirty="0"/>
              <a:t>RFID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0147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5724128" y="1772816"/>
            <a:ext cx="2875676" cy="2432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1966" y="2989019"/>
            <a:ext cx="1652342" cy="1216457"/>
          </a:xfrm>
          <a:custGeom>
            <a:avLst/>
            <a:gdLst/>
            <a:ahLst/>
            <a:cxnLst/>
            <a:rect l="l" t="t" r="r" b="b"/>
            <a:pathLst>
              <a:path w="2193290" h="1631314">
                <a:moveTo>
                  <a:pt x="0" y="1631061"/>
                </a:moveTo>
                <a:lnTo>
                  <a:pt x="2192781" y="1631061"/>
                </a:lnTo>
                <a:lnTo>
                  <a:pt x="2192781" y="0"/>
                </a:lnTo>
                <a:lnTo>
                  <a:pt x="0" y="0"/>
                </a:lnTo>
                <a:lnTo>
                  <a:pt x="0" y="1631061"/>
                </a:lnTo>
                <a:close/>
              </a:path>
            </a:pathLst>
          </a:custGeom>
          <a:ln w="38100">
            <a:solidFill>
              <a:srgbClr val="9900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Τίτλος 2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6350">
              <a:lnSpc>
                <a:spcPct val="100000"/>
              </a:lnSpc>
            </a:pPr>
            <a:r>
              <a:rPr lang="el-GR" dirty="0" smtClean="0">
                <a:cs typeface="Calibri"/>
              </a:rPr>
              <a:t>Επι</a:t>
            </a:r>
            <a:r>
              <a:rPr lang="el-GR" spc="5" dirty="0" smtClean="0">
                <a:cs typeface="Calibri"/>
              </a:rPr>
              <a:t>λ</a:t>
            </a:r>
            <a:r>
              <a:rPr lang="el-GR" spc="280" dirty="0" smtClean="0">
                <a:cs typeface="Calibri"/>
              </a:rPr>
              <a:t>ογή</a:t>
            </a:r>
            <a:r>
              <a:rPr lang="el-GR" spc="10" dirty="0" smtClean="0">
                <a:cs typeface="Calibri"/>
              </a:rPr>
              <a:t> </a:t>
            </a:r>
            <a:r>
              <a:rPr lang="el-GR" spc="155" dirty="0" smtClean="0">
                <a:cs typeface="Calibri"/>
              </a:rPr>
              <a:t>διαδικασιών </a:t>
            </a:r>
            <a:r>
              <a:rPr lang="el-GR" dirty="0" smtClean="0">
                <a:cs typeface="Calibri"/>
              </a:rPr>
              <a:t>για </a:t>
            </a:r>
            <a:r>
              <a:rPr lang="el-GR" spc="75" dirty="0" smtClean="0">
                <a:cs typeface="Calibri"/>
              </a:rPr>
              <a:t>ενσω</a:t>
            </a:r>
            <a:r>
              <a:rPr lang="el-GR" spc="90" dirty="0" smtClean="0">
                <a:cs typeface="Calibri"/>
              </a:rPr>
              <a:t>μ</a:t>
            </a:r>
            <a:r>
              <a:rPr lang="el-GR" spc="80" dirty="0" smtClean="0">
                <a:cs typeface="Calibri"/>
              </a:rPr>
              <a:t>άτωση</a:t>
            </a:r>
            <a:r>
              <a:rPr lang="el-GR" spc="-20" dirty="0" smtClean="0">
                <a:cs typeface="Calibri"/>
              </a:rPr>
              <a:t> </a:t>
            </a:r>
            <a:r>
              <a:rPr lang="el-GR" spc="-125" dirty="0" smtClean="0">
                <a:cs typeface="Calibri"/>
              </a:rPr>
              <a:t>της</a:t>
            </a:r>
            <a:r>
              <a:rPr lang="en-US" dirty="0" smtClean="0">
                <a:cs typeface="Calibri"/>
              </a:rPr>
              <a:t> </a:t>
            </a:r>
            <a:r>
              <a:rPr lang="el-GR" dirty="0" smtClean="0">
                <a:cs typeface="Calibri"/>
              </a:rPr>
              <a:t>τεχν</a:t>
            </a:r>
            <a:r>
              <a:rPr lang="el-GR" spc="5" dirty="0" smtClean="0">
                <a:cs typeface="Calibri"/>
              </a:rPr>
              <a:t>ο</a:t>
            </a:r>
            <a:r>
              <a:rPr lang="el-GR" dirty="0" smtClean="0">
                <a:cs typeface="Calibri"/>
              </a:rPr>
              <a:t>λ</a:t>
            </a:r>
            <a:r>
              <a:rPr lang="el-GR" spc="5" dirty="0" smtClean="0">
                <a:cs typeface="Calibri"/>
              </a:rPr>
              <a:t>ο</a:t>
            </a:r>
            <a:r>
              <a:rPr lang="el-GR" dirty="0" smtClean="0">
                <a:cs typeface="Calibri"/>
              </a:rPr>
              <a:t>γία</a:t>
            </a:r>
            <a:r>
              <a:rPr lang="el-GR" spc="-385" dirty="0">
                <a:cs typeface="Calibri"/>
              </a:rPr>
              <a:t>ς</a:t>
            </a:r>
            <a:r>
              <a:rPr lang="el-GR" spc="-45" dirty="0" smtClean="0">
                <a:cs typeface="Calibri"/>
              </a:rPr>
              <a:t> </a:t>
            </a:r>
            <a:r>
              <a:rPr lang="el-GR" dirty="0"/>
              <a:t>RF</a:t>
            </a:r>
            <a:r>
              <a:rPr lang="el-GR" spc="-5" dirty="0"/>
              <a:t>I</a:t>
            </a:r>
            <a:r>
              <a:rPr lang="el-GR" dirty="0"/>
              <a:t>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0816" y="1692875"/>
            <a:ext cx="4968552" cy="259228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l-GR" dirty="0" smtClean="0"/>
              <a:t>Εντοπισμός διαδικασιών θα μπορούσαν να </a:t>
            </a:r>
          </a:p>
          <a:p>
            <a:r>
              <a:rPr lang="el-GR" dirty="0" smtClean="0"/>
              <a:t>επανασχεδιαστούν με την χρήση τεχνολογίας</a:t>
            </a:r>
          </a:p>
          <a:p>
            <a:r>
              <a:rPr lang="en-US" dirty="0" smtClean="0"/>
              <a:t>RFID.</a:t>
            </a:r>
          </a:p>
          <a:p>
            <a:r>
              <a:rPr lang="el-GR" dirty="0" smtClean="0"/>
              <a:t>Επιλογή για τη μελέτη και πιλοτική εφαρμογή του </a:t>
            </a:r>
            <a:r>
              <a:rPr lang="en-US" dirty="0" smtClean="0"/>
              <a:t>RFID </a:t>
            </a:r>
            <a:endParaRPr lang="el-GR" dirty="0" smtClean="0"/>
          </a:p>
          <a:p>
            <a:r>
              <a:rPr lang="el-GR" dirty="0" smtClean="0"/>
              <a:t>με βάση διάφορα κριτήρια όπως: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Προβλήματα των υφιστάμενων διαδικασιών και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Αναμενόμενων οφελών και αντίστοιχου κόστους/ρίσκου.</a:t>
            </a:r>
            <a:endParaRPr lang="en-US" dirty="0" smtClean="0"/>
          </a:p>
          <a:p>
            <a:r>
              <a:rPr lang="el-GR" dirty="0" smtClean="0"/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5536" y="4509120"/>
            <a:ext cx="8568952" cy="22322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l-GR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395536" y="4149080"/>
            <a:ext cx="8418772" cy="266429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l-GR" dirty="0" smtClean="0"/>
              <a:t>Επιλογή των διαδικασιών αποθήκευσης </a:t>
            </a:r>
            <a:r>
              <a:rPr lang="el-GR" dirty="0"/>
              <a:t> ρόλων </a:t>
            </a:r>
            <a:r>
              <a:rPr lang="el-GR" dirty="0" smtClean="0"/>
              <a:t>χάρτου</a:t>
            </a:r>
          </a:p>
          <a:p>
            <a:r>
              <a:rPr lang="el-GR" b="1" dirty="0" smtClean="0"/>
              <a:t>Προβλήματα υφιστάμενης διαδικασίας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Χρονοβόρα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Δαπανούσε αρκετούς πόρους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Απαιτούσε τη χειροκίνητη εισαγωγή δεδομένων από τους χειριστές (με μεγάλη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πιθανότητα λαθών) </a:t>
            </a:r>
          </a:p>
          <a:p>
            <a:r>
              <a:rPr lang="el-GR" dirty="0" smtClean="0"/>
              <a:t>Εκτιμώμενο κόστος/ρίσκο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Απαιτούμενη αναδιάρθρωση επιχειρηματικών διαδικασιών μικρή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Κόστος </a:t>
            </a:r>
            <a:r>
              <a:rPr lang="en-US" dirty="0" smtClean="0"/>
              <a:t>hardware – software </a:t>
            </a:r>
            <a:r>
              <a:rPr lang="el-GR" dirty="0" smtClean="0"/>
              <a:t>σχετικά μικρό.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64772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Θέση περιεχομένου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200" b="1" dirty="0"/>
              <a:t> </a:t>
            </a:r>
            <a:r>
              <a:rPr lang="el-GR" sz="2200" b="1" dirty="0" smtClean="0"/>
              <a:t>Αυτοματοποίηση </a:t>
            </a:r>
            <a:r>
              <a:rPr lang="el-GR" sz="2200" dirty="0" smtClean="0"/>
              <a:t>διαδικασιών αποθήκευσης ρόλων χάρτου</a:t>
            </a:r>
          </a:p>
          <a:p>
            <a:r>
              <a:rPr lang="el-GR" sz="2200" dirty="0" smtClean="0"/>
              <a:t>Εξοικονόμηση χρόνου παραλαβής και εξαγωγής προϊόντος από την αποθήκη και φόρτο-εκφόρτωσης αυτού</a:t>
            </a:r>
          </a:p>
          <a:p>
            <a:r>
              <a:rPr lang="el-GR" sz="2200" dirty="0" smtClean="0"/>
              <a:t>Μείωση της χρήσης ανθρωπίνων πόρων αλλά και πόρων υποδομής</a:t>
            </a:r>
          </a:p>
          <a:p>
            <a:r>
              <a:rPr lang="el-GR" sz="2200" dirty="0" smtClean="0"/>
              <a:t>Εξάλειψη της χειροκίνητης καταχώρησης δεδομένων και επομένως εξάλειψη λαθών.</a:t>
            </a:r>
            <a:endParaRPr lang="el-GR" sz="2200" dirty="0"/>
          </a:p>
        </p:txBody>
      </p:sp>
      <p:sp>
        <p:nvSpPr>
          <p:cNvPr id="13" name="Τίτλος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Διατύπωση στόχου</a:t>
            </a:r>
            <a:endParaRPr lang="el-GR" dirty="0"/>
          </a:p>
        </p:txBody>
      </p:sp>
      <p:sp>
        <p:nvSpPr>
          <p:cNvPr id="15" name="Ορθογώνιο 14"/>
          <p:cNvSpPr/>
          <p:nvPr/>
        </p:nvSpPr>
        <p:spPr>
          <a:xfrm>
            <a:off x="971600" y="5013176"/>
            <a:ext cx="7488832" cy="115212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/>
              <a:t>Στόχος: </a:t>
            </a:r>
            <a:r>
              <a:rPr lang="el-GR" sz="2000" dirty="0" smtClean="0"/>
              <a:t>Αυτοματοποίηση διαδικασιών αποθήκευσης (παραλαβή – εναπόθεση – συλλογή - αποστολή) με την εφαρμογή της τεχνολογίας </a:t>
            </a:r>
            <a:r>
              <a:rPr lang="en-US" sz="2000" dirty="0" smtClean="0"/>
              <a:t>RFID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03895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667918" y="1579879"/>
            <a:ext cx="8050530" cy="40626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lang="el-GR" sz="2400" dirty="0" smtClean="0">
                <a:latin typeface="Calibri"/>
                <a:cs typeface="Calibri"/>
              </a:rPr>
              <a:t>Η βασική ιδέα της προσομοίωσης είναι:</a:t>
            </a:r>
          </a:p>
          <a:p>
            <a:pPr marL="812800" lvl="1" indent="-342900">
              <a:buChar char="•"/>
              <a:tabLst>
                <a:tab pos="355600" algn="l"/>
              </a:tabLst>
            </a:pPr>
            <a:r>
              <a:rPr lang="el-GR" sz="2400" dirty="0" smtClean="0">
                <a:latin typeface="Calibri"/>
                <a:cs typeface="Calibri"/>
              </a:rPr>
              <a:t>Κατασκευή ενός πειραματικού μοντέλου το οποίο μιμείται το πραγματικό σύστημα στις υπό μελέτη λειτουργίες</a:t>
            </a:r>
          </a:p>
          <a:p>
            <a:pPr marL="812800" lvl="1" indent="-342900">
              <a:buChar char="•"/>
              <a:tabLst>
                <a:tab pos="355600" algn="l"/>
              </a:tabLst>
            </a:pPr>
            <a:r>
              <a:rPr lang="el-GR" sz="2400" dirty="0" smtClean="0">
                <a:latin typeface="Calibri"/>
                <a:cs typeface="Calibri"/>
              </a:rPr>
              <a:t>Εφαρμογή πειραματισμών προκειμένου να αξιολογηθούν διαφορετικές στρατηγικές (με διάφορα κριτήρια) και να επιλεγεί η πιο κατάλληλη</a:t>
            </a:r>
          </a:p>
          <a:p>
            <a:pPr marL="355600" indent="-342900">
              <a:buChar char="•"/>
              <a:tabLst>
                <a:tab pos="355600" algn="l"/>
              </a:tabLst>
            </a:pPr>
            <a:r>
              <a:rPr lang="el-GR" sz="2400" dirty="0" smtClean="0">
                <a:latin typeface="Calibri"/>
                <a:cs typeface="Calibri"/>
              </a:rPr>
              <a:t>Ένα μοντέλο προσομοίωσης είναι εξαιρετικά χρήσιμο, καθώς μπορεί να μελετηθεί η συμπεριφορά ενός συστήματος σε σύντομο χρονικό διάστημα και χωρίς την </a:t>
            </a:r>
            <a:r>
              <a:rPr lang="el-GR" sz="2400" dirty="0">
                <a:latin typeface="Calibri"/>
                <a:cs typeface="Calibri"/>
              </a:rPr>
              <a:t>α</a:t>
            </a:r>
            <a:r>
              <a:rPr lang="el-GR" sz="2400" dirty="0" smtClean="0">
                <a:latin typeface="Calibri"/>
                <a:cs typeface="Calibri"/>
              </a:rPr>
              <a:t>νάγκη πειραματισμών στο ίδιο το πραγματικό σύστημα.</a:t>
            </a:r>
          </a:p>
        </p:txBody>
      </p:sp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μέθοδος της προσομοίωσης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975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Κύρια χαρακτηριστικά της προσομοίωσης</a:t>
            </a:r>
            <a:endParaRPr lang="el-GR" dirty="0"/>
          </a:p>
        </p:txBody>
      </p:sp>
      <p:sp>
        <p:nvSpPr>
          <p:cNvPr id="12" name="Θέση περιεχομένου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600" dirty="0" smtClean="0"/>
              <a:t>Απαιτεί λιγότερες απλουστεύσεις στη κατασκευή του μοντέλου από ότι οι αναλυτικές μέθοδοι, και επομένως μπορεί να αντιμετωπιστεί πιο περίπλοκα συστήματα</a:t>
            </a:r>
          </a:p>
          <a:p>
            <a:r>
              <a:rPr lang="el-GR" sz="2600" dirty="0" smtClean="0"/>
              <a:t>Δεν προτείνει στρατηγική, αλλά περιγράφει – αξιολογεί μια στρατηγική</a:t>
            </a:r>
          </a:p>
          <a:p>
            <a:r>
              <a:rPr lang="el-GR" sz="2600" dirty="0" smtClean="0"/>
              <a:t>Επιτρέπει τη χρήση πολλαπλών κριτηρίων αξιολόγησης, ώστε η επιλογή της στρατηγικής που θα υλοποιηθεί να είναι περισσότερο ρεαλιστική.</a:t>
            </a:r>
            <a:endParaRPr lang="el-GR" sz="2600" dirty="0"/>
          </a:p>
        </p:txBody>
      </p:sp>
    </p:spTree>
    <p:extLst>
      <p:ext uri="{BB962C8B-B14F-4D97-AF65-F5344CB8AC3E}">
        <p14:creationId xmlns:p14="http://schemas.microsoft.com/office/powerpoint/2010/main" val="2688248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Θέση περιεχομένου 21"/>
          <p:cNvSpPr>
            <a:spLocks noGrp="1"/>
          </p:cNvSpPr>
          <p:nvPr>
            <p:ph idx="1"/>
          </p:nvPr>
        </p:nvSpPr>
        <p:spPr>
          <a:xfrm>
            <a:off x="457200" y="1600200"/>
            <a:ext cx="4367212" cy="4525963"/>
          </a:xfrm>
        </p:spPr>
        <p:txBody>
          <a:bodyPr>
            <a:normAutofit lnSpcReduction="10000"/>
          </a:bodyPr>
          <a:lstStyle/>
          <a:p>
            <a:r>
              <a:rPr lang="el-GR" sz="2200" dirty="0" smtClean="0"/>
              <a:t>Αρχικός σχεδιασμός</a:t>
            </a:r>
          </a:p>
          <a:p>
            <a:r>
              <a:rPr lang="el-GR" sz="2200" dirty="0" smtClean="0"/>
              <a:t>Μοντελοποίηση δεδομένων </a:t>
            </a:r>
          </a:p>
          <a:p>
            <a:r>
              <a:rPr lang="el-GR" sz="2200" dirty="0" smtClean="0"/>
              <a:t>Ανάπτυξη Η/Υ</a:t>
            </a:r>
          </a:p>
          <a:p>
            <a:r>
              <a:rPr lang="el-GR" sz="2200" dirty="0" smtClean="0"/>
              <a:t>Επικύρωση μοντέλου</a:t>
            </a:r>
          </a:p>
          <a:p>
            <a:pPr lvl="1"/>
            <a:r>
              <a:rPr lang="el-GR" sz="1800" dirty="0" smtClean="0"/>
              <a:t>Επίσημες μεθόδους</a:t>
            </a:r>
          </a:p>
          <a:p>
            <a:pPr lvl="1"/>
            <a:r>
              <a:rPr lang="el-GR" sz="1800" dirty="0" smtClean="0"/>
              <a:t>Εμπλοκή των στελεχών</a:t>
            </a:r>
          </a:p>
          <a:p>
            <a:r>
              <a:rPr lang="el-GR" sz="2200" dirty="0" smtClean="0"/>
              <a:t>Καθορισμός των αρχικών συνθηκών και σταθερής κατάστασης</a:t>
            </a:r>
          </a:p>
          <a:p>
            <a:r>
              <a:rPr lang="el-GR" sz="2200" dirty="0" smtClean="0"/>
              <a:t>Πειραματισμός</a:t>
            </a:r>
          </a:p>
          <a:p>
            <a:r>
              <a:rPr lang="el-GR" sz="2200" dirty="0" smtClean="0"/>
              <a:t>Ανάλυση αποτελεσμάτων</a:t>
            </a:r>
            <a:endParaRPr lang="el-GR" sz="2200" dirty="0"/>
          </a:p>
        </p:txBody>
      </p:sp>
      <p:sp>
        <p:nvSpPr>
          <p:cNvPr id="12" name="object 12"/>
          <p:cNvSpPr/>
          <p:nvPr/>
        </p:nvSpPr>
        <p:spPr>
          <a:xfrm>
            <a:off x="4824412" y="1985753"/>
            <a:ext cx="4041775" cy="349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281801" y="2444668"/>
            <a:ext cx="1187450" cy="37338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45415">
              <a:lnSpc>
                <a:spcPct val="100000"/>
              </a:lnSpc>
              <a:spcBef>
                <a:spcPts val="600"/>
              </a:spcBef>
            </a:pP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eal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30" dirty="0">
                <a:latin typeface="Arial"/>
                <a:cs typeface="Arial"/>
              </a:rPr>
              <a:t>w</a:t>
            </a:r>
            <a:r>
              <a:rPr sz="1400" b="1" spc="-10" dirty="0">
                <a:latin typeface="Arial"/>
                <a:cs typeface="Arial"/>
              </a:rPr>
              <a:t>or</a:t>
            </a:r>
            <a:r>
              <a:rPr sz="1400" b="1" dirty="0">
                <a:latin typeface="Arial"/>
                <a:cs typeface="Arial"/>
              </a:rPr>
              <a:t>ld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29175" y="3500292"/>
            <a:ext cx="1452880" cy="49720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03505" marR="85725" indent="171450">
              <a:lnSpc>
                <a:spcPct val="100000"/>
              </a:lnSpc>
              <a:spcBef>
                <a:spcPts val="275"/>
              </a:spcBef>
            </a:pP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l</a:t>
            </a:r>
            <a:r>
              <a:rPr sz="1400" b="1" spc="-10" dirty="0">
                <a:latin typeface="Arial"/>
                <a:cs typeface="Arial"/>
              </a:rPr>
              <a:t>u</a:t>
            </a:r>
            <a:r>
              <a:rPr sz="1400" b="1" dirty="0">
                <a:latin typeface="Arial"/>
                <a:cs typeface="Arial"/>
              </a:rPr>
              <a:t>ti</a:t>
            </a:r>
            <a:r>
              <a:rPr sz="1400" b="1" spc="-10" dirty="0">
                <a:latin typeface="Arial"/>
                <a:cs typeface="Arial"/>
              </a:rPr>
              <a:t>on</a:t>
            </a:r>
            <a:r>
              <a:rPr sz="1400" b="1" dirty="0">
                <a:latin typeface="Arial"/>
                <a:cs typeface="Arial"/>
              </a:rPr>
              <a:t>s/ </a:t>
            </a:r>
            <a:r>
              <a:rPr sz="1400" b="1" spc="-10" dirty="0">
                <a:latin typeface="Arial"/>
                <a:cs typeface="Arial"/>
              </a:rPr>
              <a:t>Und</a:t>
            </a:r>
            <a:r>
              <a:rPr sz="1400" b="1" dirty="0">
                <a:latin typeface="Arial"/>
                <a:cs typeface="Arial"/>
              </a:rPr>
              <a:t>ersta</a:t>
            </a:r>
            <a:r>
              <a:rPr sz="1400" b="1" spc="-10" dirty="0">
                <a:latin typeface="Arial"/>
                <a:cs typeface="Arial"/>
              </a:rPr>
              <a:t>nd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13500" y="4557631"/>
            <a:ext cx="1297305" cy="47625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7985" marR="243840" indent="-182880">
              <a:lnSpc>
                <a:spcPct val="100000"/>
              </a:lnSpc>
              <a:spcBef>
                <a:spcPts val="190"/>
              </a:spcBef>
            </a:pPr>
            <a:r>
              <a:rPr sz="1400" b="1" spc="-10" dirty="0">
                <a:latin typeface="Arial"/>
                <a:cs typeface="Arial"/>
              </a:rPr>
              <a:t>Co</a:t>
            </a:r>
            <a:r>
              <a:rPr sz="1400" b="1" dirty="0">
                <a:latin typeface="Arial"/>
                <a:cs typeface="Arial"/>
              </a:rPr>
              <a:t>m</a:t>
            </a:r>
            <a:r>
              <a:rPr sz="1400" b="1" spc="-10" dirty="0">
                <a:latin typeface="Arial"/>
                <a:cs typeface="Arial"/>
              </a:rPr>
              <a:t>pu</a:t>
            </a:r>
            <a:r>
              <a:rPr sz="1400" b="1" dirty="0">
                <a:latin typeface="Arial"/>
                <a:cs typeface="Arial"/>
              </a:rPr>
              <a:t>ter m</a:t>
            </a:r>
            <a:r>
              <a:rPr sz="1400" b="1" spc="-10" dirty="0">
                <a:latin typeface="Arial"/>
                <a:cs typeface="Arial"/>
              </a:rPr>
              <a:t>od</a:t>
            </a:r>
            <a:r>
              <a:rPr sz="1400" b="1" dirty="0">
                <a:latin typeface="Arial"/>
                <a:cs typeface="Arial"/>
              </a:rPr>
              <a:t>el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00950" y="3500356"/>
            <a:ext cx="1260475" cy="46990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72745" marR="160020" indent="-248285">
              <a:lnSpc>
                <a:spcPct val="100000"/>
              </a:lnSpc>
              <a:spcBef>
                <a:spcPts val="165"/>
              </a:spcBef>
            </a:pPr>
            <a:r>
              <a:rPr sz="1400" b="1" spc="-10" dirty="0">
                <a:latin typeface="Arial"/>
                <a:cs typeface="Arial"/>
              </a:rPr>
              <a:t>Con</a:t>
            </a:r>
            <a:r>
              <a:rPr sz="1400" b="1" dirty="0">
                <a:latin typeface="Arial"/>
                <a:cs typeface="Arial"/>
              </a:rPr>
              <a:t>ce</a:t>
            </a:r>
            <a:r>
              <a:rPr sz="1400" b="1" spc="-10" dirty="0">
                <a:latin typeface="Arial"/>
                <a:cs typeface="Arial"/>
              </a:rPr>
              <a:t>p</a:t>
            </a:r>
            <a:r>
              <a:rPr sz="1400" b="1" dirty="0">
                <a:latin typeface="Arial"/>
                <a:cs typeface="Arial"/>
              </a:rPr>
              <a:t>t</a:t>
            </a:r>
            <a:r>
              <a:rPr sz="1400" b="1" spc="-10" dirty="0">
                <a:latin typeface="Arial"/>
                <a:cs typeface="Arial"/>
              </a:rPr>
              <a:t>u</a:t>
            </a:r>
            <a:r>
              <a:rPr sz="1400" b="1" dirty="0">
                <a:latin typeface="Arial"/>
                <a:cs typeface="Arial"/>
              </a:rPr>
              <a:t>al m</a:t>
            </a:r>
            <a:r>
              <a:rPr sz="1400" b="1" spc="-10" dirty="0">
                <a:latin typeface="Arial"/>
                <a:cs typeface="Arial"/>
              </a:rPr>
              <a:t>od</a:t>
            </a:r>
            <a:r>
              <a:rPr sz="1400" b="1" dirty="0">
                <a:latin typeface="Arial"/>
                <a:cs typeface="Arial"/>
              </a:rPr>
              <a:t>el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69863" y="2803158"/>
            <a:ext cx="1305560" cy="3452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8120" marR="5080" indent="-186055" algn="ctr">
              <a:lnSpc>
                <a:spcPct val="78900"/>
              </a:lnSpc>
            </a:pPr>
            <a:r>
              <a:rPr lang="el-GR" sz="1400" b="1" spc="-70" dirty="0" smtClean="0">
                <a:cs typeface="Arial"/>
              </a:rPr>
              <a:t>Πραγματικό σύστημα</a:t>
            </a:r>
            <a:endParaRPr sz="1400" dirty="0"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55615" y="3068036"/>
            <a:ext cx="1913636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>
              <a:lnSpc>
                <a:spcPts val="1664"/>
              </a:lnSpc>
            </a:pPr>
            <a:r>
              <a:rPr lang="el-GR" sz="1400" b="1" spc="70" dirty="0" smtClean="0">
                <a:cs typeface="Arial"/>
              </a:rPr>
              <a:t>Λύσεις/</a:t>
            </a:r>
            <a:endParaRPr sz="1400" dirty="0">
              <a:cs typeface="Arial"/>
            </a:endParaRPr>
          </a:p>
          <a:p>
            <a:pPr marL="12700">
              <a:lnSpc>
                <a:spcPts val="2145"/>
              </a:lnSpc>
            </a:pPr>
            <a:r>
              <a:rPr sz="1400" b="1" spc="75" dirty="0">
                <a:cs typeface="Times New Roman"/>
              </a:rPr>
              <a:t>Καταν</a:t>
            </a:r>
            <a:r>
              <a:rPr sz="1400" b="1" spc="55" dirty="0">
                <a:cs typeface="Times New Roman"/>
              </a:rPr>
              <a:t>ό</a:t>
            </a:r>
            <a:r>
              <a:rPr sz="1400" b="1" spc="50" dirty="0">
                <a:cs typeface="Times New Roman"/>
              </a:rPr>
              <a:t>ηση</a:t>
            </a:r>
            <a:endParaRPr sz="1400" dirty="0"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44006" y="5084934"/>
            <a:ext cx="956944" cy="4322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4945" marR="5080" indent="-182880">
              <a:lnSpc>
                <a:spcPct val="77500"/>
              </a:lnSpc>
            </a:pPr>
            <a:r>
              <a:rPr sz="1800" b="1" spc="140" dirty="0" err="1">
                <a:cs typeface="Times New Roman"/>
              </a:rPr>
              <a:t>Μο</a:t>
            </a:r>
            <a:r>
              <a:rPr sz="1800" b="1" spc="70" dirty="0" err="1">
                <a:cs typeface="Times New Roman"/>
              </a:rPr>
              <a:t>ν</a:t>
            </a:r>
            <a:r>
              <a:rPr sz="1800" b="1" spc="45" dirty="0" err="1">
                <a:cs typeface="Times New Roman"/>
              </a:rPr>
              <a:t>τέλο</a:t>
            </a:r>
            <a:r>
              <a:rPr sz="1800" b="1" spc="20" dirty="0">
                <a:cs typeface="Times New Roman"/>
              </a:rPr>
              <a:t> </a:t>
            </a:r>
            <a:r>
              <a:rPr lang="el-GR" b="1" spc="40" dirty="0">
                <a:cs typeface="Times New Roman"/>
              </a:rPr>
              <a:t> </a:t>
            </a:r>
            <a:r>
              <a:rPr lang="el-GR" b="1" spc="40" dirty="0" smtClean="0">
                <a:cs typeface="Times New Roman"/>
              </a:rPr>
              <a:t>Η/Υ</a:t>
            </a:r>
            <a:endParaRPr sz="1800" dirty="0"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48525" y="3970256"/>
            <a:ext cx="924560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5"/>
              </a:lnSpc>
            </a:pPr>
            <a:r>
              <a:rPr lang="el-GR" sz="1400" b="1" spc="-45" dirty="0" smtClean="0">
                <a:cs typeface="Arial"/>
              </a:rPr>
              <a:t>Αρχικό μοντέλο</a:t>
            </a:r>
            <a:endParaRPr sz="1800" dirty="0">
              <a:cs typeface="Times New Roman"/>
            </a:endParaRPr>
          </a:p>
        </p:txBody>
      </p:sp>
      <p:sp>
        <p:nvSpPr>
          <p:cNvPr id="23" name="Τίτλος 2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Βήματα μιας τυπικής μελέτης προσομοίωσης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93239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Σκοποί ενότητας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Η μέθοδος της προσομοίωσης για τη μοντελοποίηση της εφοδιαστικής αλυσίδας</a:t>
            </a:r>
          </a:p>
          <a:p>
            <a:r>
              <a:rPr lang="el-GR" dirty="0"/>
              <a:t>Εξέταση δύο μελετών περίπτωσης (</a:t>
            </a:r>
            <a:r>
              <a:rPr lang="el-GR" dirty="0" err="1"/>
              <a:t>case</a:t>
            </a:r>
            <a:r>
              <a:rPr lang="el-GR" dirty="0"/>
              <a:t> </a:t>
            </a:r>
            <a:r>
              <a:rPr lang="el-GR" dirty="0" err="1"/>
              <a:t>studies</a:t>
            </a:r>
            <a:r>
              <a:rPr lang="el-GR" dirty="0"/>
              <a:t>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8175" y="2444467"/>
            <a:ext cx="341630" cy="107950"/>
          </a:xfrm>
          <a:custGeom>
            <a:avLst/>
            <a:gdLst/>
            <a:ahLst/>
            <a:cxnLst/>
            <a:rect l="l" t="t" r="r" b="b"/>
            <a:pathLst>
              <a:path w="341630" h="107950">
                <a:moveTo>
                  <a:pt x="319277" y="0"/>
                </a:moveTo>
                <a:lnTo>
                  <a:pt x="22252" y="0"/>
                </a:lnTo>
                <a:lnTo>
                  <a:pt x="0" y="26188"/>
                </a:lnTo>
                <a:lnTo>
                  <a:pt x="0" y="81610"/>
                </a:lnTo>
                <a:lnTo>
                  <a:pt x="319277" y="107798"/>
                </a:lnTo>
                <a:lnTo>
                  <a:pt x="327978" y="105752"/>
                </a:lnTo>
                <a:lnTo>
                  <a:pt x="335047" y="100160"/>
                </a:lnTo>
                <a:lnTo>
                  <a:pt x="339794" y="91840"/>
                </a:lnTo>
                <a:lnTo>
                  <a:pt x="341530" y="81610"/>
                </a:lnTo>
                <a:lnTo>
                  <a:pt x="341530" y="26188"/>
                </a:lnTo>
                <a:lnTo>
                  <a:pt x="339794" y="15958"/>
                </a:lnTo>
                <a:lnTo>
                  <a:pt x="335047" y="7638"/>
                </a:lnTo>
                <a:lnTo>
                  <a:pt x="327978" y="2045"/>
                </a:lnTo>
                <a:lnTo>
                  <a:pt x="319277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18175" y="2444467"/>
            <a:ext cx="341630" cy="107950"/>
          </a:xfrm>
          <a:custGeom>
            <a:avLst/>
            <a:gdLst/>
            <a:ahLst/>
            <a:cxnLst/>
            <a:rect l="l" t="t" r="r" b="b"/>
            <a:pathLst>
              <a:path w="341630" h="107950">
                <a:moveTo>
                  <a:pt x="0" y="81610"/>
                </a:moveTo>
                <a:lnTo>
                  <a:pt x="319277" y="107798"/>
                </a:lnTo>
                <a:lnTo>
                  <a:pt x="327978" y="105752"/>
                </a:lnTo>
                <a:lnTo>
                  <a:pt x="335047" y="100160"/>
                </a:lnTo>
                <a:lnTo>
                  <a:pt x="339794" y="91840"/>
                </a:lnTo>
                <a:lnTo>
                  <a:pt x="341530" y="81610"/>
                </a:lnTo>
                <a:lnTo>
                  <a:pt x="341530" y="26188"/>
                </a:lnTo>
                <a:lnTo>
                  <a:pt x="22252" y="0"/>
                </a:lnTo>
                <a:lnTo>
                  <a:pt x="13566" y="2045"/>
                </a:lnTo>
                <a:lnTo>
                  <a:pt x="6496" y="7638"/>
                </a:lnTo>
                <a:lnTo>
                  <a:pt x="1740" y="15958"/>
                </a:lnTo>
                <a:lnTo>
                  <a:pt x="0" y="26188"/>
                </a:lnTo>
                <a:lnTo>
                  <a:pt x="0" y="81610"/>
                </a:lnTo>
                <a:close/>
              </a:path>
            </a:pathLst>
          </a:custGeom>
          <a:ln w="4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59955" y="2486094"/>
            <a:ext cx="255270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25" dirty="0">
                <a:latin typeface="Arial"/>
                <a:cs typeface="Arial"/>
              </a:rPr>
              <a:t>Con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aine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a</a:t>
            </a:r>
            <a:r>
              <a:rPr sz="200" spc="10" dirty="0">
                <a:latin typeface="Arial"/>
                <a:cs typeface="Arial"/>
              </a:rPr>
              <a:t>rri</a:t>
            </a:r>
            <a:r>
              <a:rPr sz="200" spc="-5" dirty="0">
                <a:latin typeface="Arial"/>
                <a:cs typeface="Arial"/>
              </a:rPr>
              <a:t>v</a:t>
            </a:r>
            <a:r>
              <a:rPr sz="200" spc="20" dirty="0">
                <a:latin typeface="Arial"/>
                <a:cs typeface="Arial"/>
              </a:rPr>
              <a:t>e</a:t>
            </a:r>
            <a:r>
              <a:rPr sz="200" spc="15" dirty="0">
                <a:latin typeface="Arial"/>
                <a:cs typeface="Arial"/>
              </a:rPr>
              <a:t>s</a:t>
            </a:r>
            <a:endParaRPr sz="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55234" y="3187495"/>
            <a:ext cx="252729" cy="137160"/>
          </a:xfrm>
          <a:custGeom>
            <a:avLst/>
            <a:gdLst/>
            <a:ahLst/>
            <a:cxnLst/>
            <a:rect l="l" t="t" r="r" b="b"/>
            <a:pathLst>
              <a:path w="252730" h="137160">
                <a:moveTo>
                  <a:pt x="0" y="136924"/>
                </a:moveTo>
                <a:lnTo>
                  <a:pt x="252454" y="136924"/>
                </a:lnTo>
                <a:lnTo>
                  <a:pt x="252454" y="0"/>
                </a:lnTo>
                <a:lnTo>
                  <a:pt x="0" y="0"/>
                </a:lnTo>
                <a:lnTo>
                  <a:pt x="0" y="136924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55234" y="3187495"/>
            <a:ext cx="252729" cy="137160"/>
          </a:xfrm>
          <a:custGeom>
            <a:avLst/>
            <a:gdLst/>
            <a:ahLst/>
            <a:cxnLst/>
            <a:rect l="l" t="t" r="r" b="b"/>
            <a:pathLst>
              <a:path w="252730" h="137160">
                <a:moveTo>
                  <a:pt x="0" y="136924"/>
                </a:moveTo>
                <a:lnTo>
                  <a:pt x="252454" y="136924"/>
                </a:lnTo>
                <a:lnTo>
                  <a:pt x="252454" y="0"/>
                </a:lnTo>
                <a:lnTo>
                  <a:pt x="0" y="0"/>
                </a:lnTo>
                <a:lnTo>
                  <a:pt x="0" y="136924"/>
                </a:lnTo>
                <a:close/>
              </a:path>
            </a:pathLst>
          </a:custGeom>
          <a:ln w="48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764787" y="3207059"/>
            <a:ext cx="233679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9525">
              <a:lnSpc>
                <a:spcPct val="143500"/>
              </a:lnSpc>
            </a:pPr>
            <a:r>
              <a:rPr sz="200" spc="25" dirty="0">
                <a:latin typeface="Arial"/>
                <a:cs typeface="Arial"/>
              </a:rPr>
              <a:t>D</a:t>
            </a:r>
            <a:r>
              <a:rPr sz="200" spc="10" dirty="0">
                <a:latin typeface="Arial"/>
                <a:cs typeface="Arial"/>
              </a:rPr>
              <a:t>ri</a:t>
            </a:r>
            <a:r>
              <a:rPr sz="200" spc="-5" dirty="0">
                <a:latin typeface="Arial"/>
                <a:cs typeface="Arial"/>
              </a:rPr>
              <a:t>v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a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f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spc="10" dirty="0">
                <a:latin typeface="Arial"/>
                <a:cs typeface="Arial"/>
              </a:rPr>
              <a:t>rkli</a:t>
            </a:r>
            <a:r>
              <a:rPr sz="200" spc="-5" dirty="0">
                <a:latin typeface="Arial"/>
                <a:cs typeface="Arial"/>
              </a:rPr>
              <a:t>f</a:t>
            </a:r>
            <a:r>
              <a:rPr sz="200" spc="5" dirty="0">
                <a:latin typeface="Arial"/>
                <a:cs typeface="Arial"/>
              </a:rPr>
              <a:t>t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15" dirty="0">
                <a:latin typeface="Arial"/>
                <a:cs typeface="Arial"/>
              </a:rPr>
              <a:t>o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c</a:t>
            </a:r>
            <a:r>
              <a:rPr sz="200" spc="20" dirty="0">
                <a:latin typeface="Arial"/>
                <a:cs typeface="Arial"/>
              </a:rPr>
              <a:t>on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aine</a:t>
            </a:r>
            <a:r>
              <a:rPr sz="200" spc="10" dirty="0">
                <a:latin typeface="Arial"/>
                <a:cs typeface="Arial"/>
              </a:rPr>
              <a:t>r</a:t>
            </a:r>
            <a:endParaRPr sz="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718054" y="3373903"/>
            <a:ext cx="327025" cy="116839"/>
          </a:xfrm>
          <a:custGeom>
            <a:avLst/>
            <a:gdLst/>
            <a:ahLst/>
            <a:cxnLst/>
            <a:rect l="l" t="t" r="r" b="b"/>
            <a:pathLst>
              <a:path w="327025" h="116839">
                <a:moveTo>
                  <a:pt x="0" y="116545"/>
                </a:moveTo>
                <a:lnTo>
                  <a:pt x="326692" y="116545"/>
                </a:lnTo>
                <a:lnTo>
                  <a:pt x="326692" y="0"/>
                </a:lnTo>
                <a:lnTo>
                  <a:pt x="0" y="0"/>
                </a:lnTo>
                <a:lnTo>
                  <a:pt x="0" y="116545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18054" y="3373903"/>
            <a:ext cx="327025" cy="116839"/>
          </a:xfrm>
          <a:custGeom>
            <a:avLst/>
            <a:gdLst/>
            <a:ahLst/>
            <a:cxnLst/>
            <a:rect l="l" t="t" r="r" b="b"/>
            <a:pathLst>
              <a:path w="327025" h="116839">
                <a:moveTo>
                  <a:pt x="0" y="116545"/>
                </a:moveTo>
                <a:lnTo>
                  <a:pt x="326692" y="116545"/>
                </a:lnTo>
                <a:lnTo>
                  <a:pt x="326692" y="0"/>
                </a:lnTo>
                <a:lnTo>
                  <a:pt x="0" y="0"/>
                </a:lnTo>
                <a:lnTo>
                  <a:pt x="0" y="116545"/>
                </a:lnTo>
                <a:close/>
              </a:path>
            </a:pathLst>
          </a:custGeom>
          <a:ln w="48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727711" y="3384890"/>
            <a:ext cx="297180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" marR="5080" indent="-17780">
              <a:lnSpc>
                <a:spcPct val="143300"/>
              </a:lnSpc>
            </a:pPr>
            <a:r>
              <a:rPr sz="200" spc="20" dirty="0">
                <a:latin typeface="Arial"/>
                <a:cs typeface="Arial"/>
              </a:rPr>
              <a:t>P</a:t>
            </a:r>
            <a:r>
              <a:rPr sz="200" spc="10" dirty="0">
                <a:latin typeface="Arial"/>
                <a:cs typeface="Arial"/>
              </a:rPr>
              <a:t>i</a:t>
            </a:r>
            <a:r>
              <a:rPr sz="200" spc="15" dirty="0">
                <a:latin typeface="Arial"/>
                <a:cs typeface="Arial"/>
              </a:rPr>
              <a:t>ck</a:t>
            </a:r>
            <a:r>
              <a:rPr sz="200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u</a:t>
            </a:r>
            <a:r>
              <a:rPr sz="200" spc="15" dirty="0">
                <a:latin typeface="Arial"/>
                <a:cs typeface="Arial"/>
              </a:rPr>
              <a:t>p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odu</a:t>
            </a:r>
            <a:r>
              <a:rPr sz="200" spc="15" dirty="0">
                <a:latin typeface="Arial"/>
                <a:cs typeface="Arial"/>
              </a:rPr>
              <a:t>c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15" dirty="0">
                <a:latin typeface="Arial"/>
                <a:cs typeface="Arial"/>
              </a:rPr>
              <a:t>s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f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spc="25" dirty="0">
                <a:latin typeface="Arial"/>
                <a:cs typeface="Arial"/>
              </a:rPr>
              <a:t>m</a:t>
            </a:r>
            <a:r>
              <a:rPr sz="200" spc="20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c</a:t>
            </a:r>
            <a:r>
              <a:rPr sz="200" spc="20" dirty="0">
                <a:latin typeface="Arial"/>
                <a:cs typeface="Arial"/>
              </a:rPr>
              <a:t>on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aine</a:t>
            </a:r>
            <a:r>
              <a:rPr sz="200" spc="10" dirty="0">
                <a:latin typeface="Arial"/>
                <a:cs typeface="Arial"/>
              </a:rPr>
              <a:t>r</a:t>
            </a:r>
            <a:endParaRPr sz="2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720530" y="3898409"/>
            <a:ext cx="321945" cy="128270"/>
          </a:xfrm>
          <a:custGeom>
            <a:avLst/>
            <a:gdLst/>
            <a:ahLst/>
            <a:cxnLst/>
            <a:rect l="l" t="t" r="r" b="b"/>
            <a:pathLst>
              <a:path w="321944" h="128270">
                <a:moveTo>
                  <a:pt x="0" y="128191"/>
                </a:moveTo>
                <a:lnTo>
                  <a:pt x="321747" y="128191"/>
                </a:lnTo>
                <a:lnTo>
                  <a:pt x="321747" y="0"/>
                </a:lnTo>
                <a:lnTo>
                  <a:pt x="0" y="0"/>
                </a:lnTo>
                <a:lnTo>
                  <a:pt x="0" y="128191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00754" y="4574382"/>
            <a:ext cx="344170" cy="180975"/>
          </a:xfrm>
          <a:custGeom>
            <a:avLst/>
            <a:gdLst/>
            <a:ahLst/>
            <a:cxnLst/>
            <a:rect l="l" t="t" r="r" b="b"/>
            <a:pathLst>
              <a:path w="344169" h="180975">
                <a:moveTo>
                  <a:pt x="0" y="180690"/>
                </a:moveTo>
                <a:lnTo>
                  <a:pt x="343992" y="180690"/>
                </a:lnTo>
                <a:lnTo>
                  <a:pt x="343992" y="0"/>
                </a:lnTo>
                <a:lnTo>
                  <a:pt x="0" y="0"/>
                </a:lnTo>
                <a:lnTo>
                  <a:pt x="0" y="180690"/>
                </a:lnTo>
                <a:close/>
              </a:path>
            </a:pathLst>
          </a:custGeom>
          <a:ln w="4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700754" y="4574382"/>
            <a:ext cx="344170" cy="180975"/>
          </a:xfrm>
          <a:prstGeom prst="rect">
            <a:avLst/>
          </a:prstGeom>
          <a:solidFill>
            <a:srgbClr val="97CACA"/>
          </a:solidFill>
        </p:spPr>
        <p:txBody>
          <a:bodyPr vert="horz" wrap="square" lIns="0" tIns="19685" rIns="0" bIns="0" rtlCol="0">
            <a:spAutoFit/>
          </a:bodyPr>
          <a:lstStyle/>
          <a:p>
            <a:pPr marL="34290" marR="35560" algn="ctr">
              <a:lnSpc>
                <a:spcPct val="143400"/>
              </a:lnSpc>
              <a:spcBef>
                <a:spcPts val="155"/>
              </a:spcBef>
            </a:pPr>
            <a:r>
              <a:rPr sz="200" dirty="0">
                <a:latin typeface="Arial"/>
                <a:cs typeface="Arial"/>
              </a:rPr>
              <a:t>A</a:t>
            </a:r>
            <a:r>
              <a:rPr sz="200" spc="20" dirty="0">
                <a:latin typeface="Arial"/>
                <a:cs typeface="Arial"/>
              </a:rPr>
              <a:t>ppl</a:t>
            </a:r>
            <a:r>
              <a:rPr sz="200" spc="15" dirty="0">
                <a:latin typeface="Arial"/>
                <a:cs typeface="Arial"/>
              </a:rPr>
              <a:t>y</a:t>
            </a:r>
            <a:r>
              <a:rPr sz="200" spc="-20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a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new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labe</a:t>
            </a:r>
            <a:r>
              <a:rPr sz="200" spc="5" dirty="0">
                <a:latin typeface="Arial"/>
                <a:cs typeface="Arial"/>
              </a:rPr>
              <a:t>l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15" dirty="0">
                <a:latin typeface="Arial"/>
                <a:cs typeface="Arial"/>
              </a:rPr>
              <a:t>o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ea</a:t>
            </a:r>
            <a:r>
              <a:rPr sz="200" spc="15" dirty="0">
                <a:latin typeface="Arial"/>
                <a:cs typeface="Arial"/>
              </a:rPr>
              <a:t>ch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odu</a:t>
            </a:r>
            <a:r>
              <a:rPr sz="200" spc="10" dirty="0">
                <a:latin typeface="Arial"/>
                <a:cs typeface="Arial"/>
              </a:rPr>
              <a:t>ct</a:t>
            </a:r>
            <a:r>
              <a:rPr sz="200" spc="-5" dirty="0">
                <a:latin typeface="Arial"/>
                <a:cs typeface="Arial"/>
              </a:rPr>
              <a:t> f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in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e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na</a:t>
            </a:r>
            <a:r>
              <a:rPr sz="200" spc="5" dirty="0">
                <a:latin typeface="Arial"/>
                <a:cs typeface="Arial"/>
              </a:rPr>
              <a:t>l </a:t>
            </a:r>
            <a:r>
              <a:rPr sz="200" spc="20" dirty="0">
                <a:latin typeface="Arial"/>
                <a:cs typeface="Arial"/>
              </a:rPr>
              <a:t>u</a:t>
            </a:r>
            <a:r>
              <a:rPr sz="200" spc="30" dirty="0">
                <a:latin typeface="Arial"/>
                <a:cs typeface="Arial"/>
              </a:rPr>
              <a:t>s</a:t>
            </a:r>
            <a:r>
              <a:rPr sz="200" spc="15" dirty="0">
                <a:latin typeface="Arial"/>
                <a:cs typeface="Arial"/>
              </a:rPr>
              <a:t>e</a:t>
            </a:r>
            <a:endParaRPr sz="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08305" y="2826196"/>
            <a:ext cx="356870" cy="224790"/>
          </a:xfrm>
          <a:custGeom>
            <a:avLst/>
            <a:gdLst/>
            <a:ahLst/>
            <a:cxnLst/>
            <a:rect l="l" t="t" r="r" b="b"/>
            <a:pathLst>
              <a:path w="356869" h="224789">
                <a:moveTo>
                  <a:pt x="178124" y="0"/>
                </a:moveTo>
                <a:lnTo>
                  <a:pt x="0" y="110742"/>
                </a:lnTo>
                <a:lnTo>
                  <a:pt x="178124" y="224361"/>
                </a:lnTo>
                <a:lnTo>
                  <a:pt x="356353" y="110742"/>
                </a:lnTo>
                <a:lnTo>
                  <a:pt x="178124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08305" y="2826196"/>
            <a:ext cx="356870" cy="224790"/>
          </a:xfrm>
          <a:custGeom>
            <a:avLst/>
            <a:gdLst/>
            <a:ahLst/>
            <a:cxnLst/>
            <a:rect l="l" t="t" r="r" b="b"/>
            <a:pathLst>
              <a:path w="356869" h="224789">
                <a:moveTo>
                  <a:pt x="178124" y="0"/>
                </a:moveTo>
                <a:lnTo>
                  <a:pt x="356353" y="110742"/>
                </a:lnTo>
                <a:lnTo>
                  <a:pt x="178124" y="224361"/>
                </a:lnTo>
                <a:lnTo>
                  <a:pt x="0" y="110742"/>
                </a:lnTo>
                <a:lnTo>
                  <a:pt x="178124" y="0"/>
                </a:lnTo>
                <a:close/>
              </a:path>
            </a:pathLst>
          </a:custGeom>
          <a:ln w="48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282208" y="2889448"/>
            <a:ext cx="205740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9525">
              <a:lnSpc>
                <a:spcPct val="143500"/>
              </a:lnSpc>
            </a:pPr>
            <a:r>
              <a:rPr sz="200" spc="10" dirty="0">
                <a:latin typeface="Arial"/>
                <a:cs typeface="Arial"/>
              </a:rPr>
              <a:t>i</a:t>
            </a:r>
            <a:r>
              <a:rPr sz="200" spc="15" dirty="0">
                <a:latin typeface="Arial"/>
                <a:cs typeface="Arial"/>
              </a:rPr>
              <a:t>s</a:t>
            </a:r>
            <a:r>
              <a:rPr sz="200" spc="20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he</a:t>
            </a:r>
            <a:r>
              <a:rPr sz="200" spc="15" dirty="0">
                <a:latin typeface="Arial"/>
                <a:cs typeface="Arial"/>
              </a:rPr>
              <a:t>re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an</a:t>
            </a:r>
            <a:r>
              <a:rPr sz="200" spc="15" dirty="0">
                <a:latin typeface="Arial"/>
                <a:cs typeface="Arial"/>
              </a:rPr>
              <a:t>y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di</a:t>
            </a:r>
            <a:r>
              <a:rPr sz="200" spc="30" dirty="0">
                <a:latin typeface="Arial"/>
                <a:cs typeface="Arial"/>
              </a:rPr>
              <a:t>s</a:t>
            </a:r>
            <a:r>
              <a:rPr sz="200" spc="10" dirty="0">
                <a:latin typeface="Arial"/>
                <a:cs typeface="Arial"/>
              </a:rPr>
              <a:t>cr</a:t>
            </a:r>
            <a:r>
              <a:rPr sz="200" spc="20" dirty="0">
                <a:latin typeface="Arial"/>
                <a:cs typeface="Arial"/>
              </a:rPr>
              <a:t>epan</a:t>
            </a:r>
            <a:r>
              <a:rPr sz="200" spc="15" dirty="0">
                <a:latin typeface="Arial"/>
                <a:cs typeface="Arial"/>
              </a:rPr>
              <a:t>c</a:t>
            </a:r>
            <a:r>
              <a:rPr sz="200" spc="-5" dirty="0">
                <a:latin typeface="Arial"/>
                <a:cs typeface="Arial"/>
              </a:rPr>
              <a:t>y</a:t>
            </a:r>
            <a:r>
              <a:rPr sz="200" spc="15" dirty="0">
                <a:latin typeface="Arial"/>
                <a:cs typeface="Arial"/>
              </a:rPr>
              <a:t>?</a:t>
            </a:r>
            <a:endParaRPr sz="2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66155" y="4084933"/>
            <a:ext cx="418465" cy="417195"/>
          </a:xfrm>
          <a:custGeom>
            <a:avLst/>
            <a:gdLst/>
            <a:ahLst/>
            <a:cxnLst/>
            <a:rect l="l" t="t" r="r" b="b"/>
            <a:pathLst>
              <a:path w="418464" h="417195">
                <a:moveTo>
                  <a:pt x="207875" y="0"/>
                </a:moveTo>
                <a:lnTo>
                  <a:pt x="0" y="209778"/>
                </a:lnTo>
                <a:lnTo>
                  <a:pt x="207875" y="416680"/>
                </a:lnTo>
                <a:lnTo>
                  <a:pt x="418227" y="209778"/>
                </a:lnTo>
                <a:lnTo>
                  <a:pt x="207875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66155" y="4084933"/>
            <a:ext cx="418465" cy="417195"/>
          </a:xfrm>
          <a:custGeom>
            <a:avLst/>
            <a:gdLst/>
            <a:ahLst/>
            <a:cxnLst/>
            <a:rect l="l" t="t" r="r" b="b"/>
            <a:pathLst>
              <a:path w="418464" h="417195">
                <a:moveTo>
                  <a:pt x="207875" y="0"/>
                </a:moveTo>
                <a:lnTo>
                  <a:pt x="418227" y="209778"/>
                </a:lnTo>
                <a:lnTo>
                  <a:pt x="207875" y="416680"/>
                </a:lnTo>
                <a:lnTo>
                  <a:pt x="0" y="209778"/>
                </a:lnTo>
                <a:lnTo>
                  <a:pt x="207875" y="0"/>
                </a:lnTo>
                <a:close/>
              </a:path>
            </a:pathLst>
          </a:custGeom>
          <a:ln w="48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779610" y="4193520"/>
            <a:ext cx="18351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0" dirty="0">
                <a:latin typeface="Arial"/>
                <a:cs typeface="Arial"/>
              </a:rPr>
              <a:t>i</a:t>
            </a:r>
            <a:r>
              <a:rPr sz="200" spc="15" dirty="0">
                <a:latin typeface="Arial"/>
                <a:cs typeface="Arial"/>
              </a:rPr>
              <a:t>s</a:t>
            </a:r>
            <a:r>
              <a:rPr sz="200" spc="20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he</a:t>
            </a:r>
            <a:r>
              <a:rPr sz="200" spc="15" dirty="0">
                <a:latin typeface="Arial"/>
                <a:cs typeface="Arial"/>
              </a:rPr>
              <a:t>re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an</a:t>
            </a:r>
            <a:r>
              <a:rPr sz="200" spc="15" dirty="0">
                <a:latin typeface="Arial"/>
                <a:cs typeface="Arial"/>
              </a:rPr>
              <a:t>y</a:t>
            </a:r>
            <a:endParaRPr sz="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782086" y="4223912"/>
            <a:ext cx="176530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2225">
              <a:lnSpc>
                <a:spcPct val="143600"/>
              </a:lnSpc>
            </a:pPr>
            <a:r>
              <a:rPr sz="200" spc="40" dirty="0">
                <a:latin typeface="Arial"/>
                <a:cs typeface="Arial"/>
              </a:rPr>
              <a:t>m</a:t>
            </a:r>
            <a:r>
              <a:rPr sz="200" spc="10" dirty="0">
                <a:latin typeface="Arial"/>
                <a:cs typeface="Arial"/>
              </a:rPr>
              <a:t>i</a:t>
            </a:r>
            <a:r>
              <a:rPr sz="200" spc="30" dirty="0">
                <a:latin typeface="Arial"/>
                <a:cs typeface="Arial"/>
              </a:rPr>
              <a:t>s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ea</a:t>
            </a:r>
            <a:r>
              <a:rPr sz="200" spc="15" dirty="0">
                <a:latin typeface="Arial"/>
                <a:cs typeface="Arial"/>
              </a:rPr>
              <a:t>d</a:t>
            </a:r>
            <a:r>
              <a:rPr sz="200" spc="10" dirty="0">
                <a:latin typeface="Arial"/>
                <a:cs typeface="Arial"/>
              </a:rPr>
              <a:t> (c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spc="-5" dirty="0">
                <a:latin typeface="Arial"/>
                <a:cs typeface="Arial"/>
              </a:rPr>
              <a:t>v</a:t>
            </a:r>
            <a:r>
              <a:rPr sz="200" spc="20" dirty="0">
                <a:latin typeface="Arial"/>
                <a:cs typeface="Arial"/>
              </a:rPr>
              <a:t>e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e</a:t>
            </a:r>
            <a:r>
              <a:rPr sz="200" spc="15" dirty="0">
                <a:latin typeface="Arial"/>
                <a:cs typeface="Arial"/>
              </a:rPr>
              <a:t>d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spc="10" dirty="0">
                <a:latin typeface="Arial"/>
                <a:cs typeface="Arial"/>
              </a:rPr>
              <a:t>r</a:t>
            </a:r>
            <a:endParaRPr sz="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84633" y="4311342"/>
            <a:ext cx="180975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985">
              <a:lnSpc>
                <a:spcPct val="143600"/>
              </a:lnSpc>
            </a:pPr>
            <a:r>
              <a:rPr sz="200" spc="20" dirty="0">
                <a:latin typeface="Arial"/>
                <a:cs typeface="Arial"/>
              </a:rPr>
              <a:t>da</a:t>
            </a:r>
            <a:r>
              <a:rPr sz="200" spc="45" dirty="0">
                <a:latin typeface="Arial"/>
                <a:cs typeface="Arial"/>
              </a:rPr>
              <a:t>m</a:t>
            </a:r>
            <a:r>
              <a:rPr sz="200" spc="20" dirty="0">
                <a:latin typeface="Arial"/>
                <a:cs typeface="Arial"/>
              </a:rPr>
              <a:t>age</a:t>
            </a:r>
            <a:r>
              <a:rPr sz="200" spc="15" dirty="0">
                <a:latin typeface="Arial"/>
                <a:cs typeface="Arial"/>
              </a:rPr>
              <a:t>d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ba</a:t>
            </a:r>
            <a:r>
              <a:rPr sz="200" spc="10" dirty="0">
                <a:latin typeface="Arial"/>
                <a:cs typeface="Arial"/>
              </a:rPr>
              <a:t>rc</a:t>
            </a:r>
            <a:r>
              <a:rPr sz="200" spc="20" dirty="0">
                <a:latin typeface="Arial"/>
                <a:cs typeface="Arial"/>
              </a:rPr>
              <a:t>ode</a:t>
            </a:r>
            <a:r>
              <a:rPr sz="200" spc="25" dirty="0">
                <a:latin typeface="Arial"/>
                <a:cs typeface="Arial"/>
              </a:rPr>
              <a:t>s</a:t>
            </a:r>
            <a:r>
              <a:rPr sz="200" spc="15" dirty="0">
                <a:latin typeface="Arial"/>
                <a:cs typeface="Arial"/>
              </a:rPr>
              <a:t>)?</a:t>
            </a:r>
            <a:endParaRPr sz="2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874030" y="3359336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4">
                <a:moveTo>
                  <a:pt x="0" y="0"/>
                </a:moveTo>
                <a:lnTo>
                  <a:pt x="7429" y="14583"/>
                </a:lnTo>
                <a:lnTo>
                  <a:pt x="7429" y="5819"/>
                </a:lnTo>
                <a:lnTo>
                  <a:pt x="0" y="0"/>
                </a:lnTo>
                <a:close/>
              </a:path>
              <a:path w="15239" h="14604">
                <a:moveTo>
                  <a:pt x="14858" y="0"/>
                </a:moveTo>
                <a:lnTo>
                  <a:pt x="7429" y="0"/>
                </a:lnTo>
                <a:lnTo>
                  <a:pt x="7429" y="5819"/>
                </a:lnTo>
                <a:lnTo>
                  <a:pt x="148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81459" y="3324419"/>
            <a:ext cx="0" cy="49530"/>
          </a:xfrm>
          <a:custGeom>
            <a:avLst/>
            <a:gdLst/>
            <a:ahLst/>
            <a:cxnLst/>
            <a:rect l="l" t="t" r="r" b="b"/>
            <a:pathLst>
              <a:path h="49529">
                <a:moveTo>
                  <a:pt x="0" y="0"/>
                </a:moveTo>
                <a:lnTo>
                  <a:pt x="0" y="49500"/>
                </a:lnTo>
              </a:path>
            </a:pathLst>
          </a:custGeom>
          <a:ln w="49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74030" y="3359336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4">
                <a:moveTo>
                  <a:pt x="7429" y="14583"/>
                </a:moveTo>
                <a:lnTo>
                  <a:pt x="0" y="0"/>
                </a:lnTo>
                <a:lnTo>
                  <a:pt x="7429" y="5819"/>
                </a:lnTo>
                <a:lnTo>
                  <a:pt x="14858" y="0"/>
                </a:lnTo>
                <a:lnTo>
                  <a:pt x="7429" y="14583"/>
                </a:lnTo>
                <a:close/>
              </a:path>
            </a:pathLst>
          </a:custGeom>
          <a:ln w="48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05707" y="3534232"/>
            <a:ext cx="354330" cy="154940"/>
          </a:xfrm>
          <a:custGeom>
            <a:avLst/>
            <a:gdLst/>
            <a:ahLst/>
            <a:cxnLst/>
            <a:rect l="l" t="t" r="r" b="b"/>
            <a:pathLst>
              <a:path w="354330" h="154939">
                <a:moveTo>
                  <a:pt x="0" y="154389"/>
                </a:moveTo>
                <a:lnTo>
                  <a:pt x="353877" y="154389"/>
                </a:lnTo>
                <a:lnTo>
                  <a:pt x="353877" y="0"/>
                </a:lnTo>
                <a:lnTo>
                  <a:pt x="0" y="0"/>
                </a:lnTo>
                <a:lnTo>
                  <a:pt x="0" y="154389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05707" y="3534232"/>
            <a:ext cx="354330" cy="154940"/>
          </a:xfrm>
          <a:custGeom>
            <a:avLst/>
            <a:gdLst/>
            <a:ahLst/>
            <a:cxnLst/>
            <a:rect l="l" t="t" r="r" b="b"/>
            <a:pathLst>
              <a:path w="354330" h="154939">
                <a:moveTo>
                  <a:pt x="0" y="154389"/>
                </a:moveTo>
                <a:lnTo>
                  <a:pt x="353877" y="154389"/>
                </a:lnTo>
                <a:lnTo>
                  <a:pt x="353877" y="0"/>
                </a:lnTo>
                <a:lnTo>
                  <a:pt x="0" y="0"/>
                </a:lnTo>
                <a:lnTo>
                  <a:pt x="0" y="154389"/>
                </a:lnTo>
                <a:close/>
              </a:path>
            </a:pathLst>
          </a:custGeom>
          <a:ln w="48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715259" y="3542160"/>
            <a:ext cx="332740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85" marR="5080" indent="-7620">
              <a:lnSpc>
                <a:spcPct val="143400"/>
              </a:lnSpc>
            </a:pPr>
            <a:r>
              <a:rPr sz="200" spc="5" dirty="0">
                <a:latin typeface="Arial"/>
                <a:cs typeface="Arial"/>
              </a:rPr>
              <a:t>M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spc="-5" dirty="0">
                <a:latin typeface="Arial"/>
                <a:cs typeface="Arial"/>
              </a:rPr>
              <a:t>v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loade</a:t>
            </a:r>
            <a:r>
              <a:rPr sz="200" spc="15" dirty="0">
                <a:latin typeface="Arial"/>
                <a:cs typeface="Arial"/>
              </a:rPr>
              <a:t>d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f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spc="10" dirty="0">
                <a:latin typeface="Arial"/>
                <a:cs typeface="Arial"/>
              </a:rPr>
              <a:t>rkli</a:t>
            </a:r>
            <a:r>
              <a:rPr sz="200" spc="-5" dirty="0">
                <a:latin typeface="Arial"/>
                <a:cs typeface="Arial"/>
              </a:rPr>
              <a:t>f</a:t>
            </a:r>
            <a:r>
              <a:rPr sz="200" spc="5" dirty="0">
                <a:latin typeface="Arial"/>
                <a:cs typeface="Arial"/>
              </a:rPr>
              <a:t>t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15" dirty="0">
                <a:latin typeface="Arial"/>
                <a:cs typeface="Arial"/>
              </a:rPr>
              <a:t>o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a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spc="-5" dirty="0">
                <a:latin typeface="Arial"/>
                <a:cs typeface="Arial"/>
              </a:rPr>
              <a:t>v</a:t>
            </a:r>
            <a:r>
              <a:rPr sz="200" spc="10" dirty="0">
                <a:latin typeface="Arial"/>
                <a:cs typeface="Arial"/>
              </a:rPr>
              <a:t>i</a:t>
            </a:r>
            <a:r>
              <a:rPr sz="200" spc="25" dirty="0">
                <a:latin typeface="Arial"/>
                <a:cs typeface="Arial"/>
              </a:rPr>
              <a:t>s</a:t>
            </a:r>
            <a:r>
              <a:rPr sz="200" spc="20" dirty="0">
                <a:latin typeface="Arial"/>
                <a:cs typeface="Arial"/>
              </a:rPr>
              <a:t>iona</a:t>
            </a:r>
            <a:r>
              <a:rPr sz="200" spc="5" dirty="0">
                <a:latin typeface="Arial"/>
                <a:cs typeface="Arial"/>
              </a:rPr>
              <a:t>l </a:t>
            </a:r>
            <a:r>
              <a:rPr sz="200" spc="20" dirty="0">
                <a:latin typeface="Arial"/>
                <a:cs typeface="Arial"/>
              </a:rPr>
              <a:t>a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e</a:t>
            </a:r>
            <a:r>
              <a:rPr sz="200" spc="15" dirty="0">
                <a:latin typeface="Arial"/>
                <a:cs typeface="Arial"/>
              </a:rPr>
              <a:t>a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in</a:t>
            </a:r>
            <a:r>
              <a:rPr sz="200" spc="25" dirty="0">
                <a:latin typeface="Arial"/>
                <a:cs typeface="Arial"/>
              </a:rPr>
              <a:t>s</a:t>
            </a:r>
            <a:r>
              <a:rPr sz="200" spc="15" dirty="0">
                <a:latin typeface="Arial"/>
                <a:cs typeface="Arial"/>
              </a:rPr>
              <a:t>ide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5" dirty="0">
                <a:latin typeface="Arial"/>
                <a:cs typeface="Arial"/>
              </a:rPr>
              <a:t>wa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ehou</a:t>
            </a:r>
            <a:r>
              <a:rPr sz="200" spc="30" dirty="0">
                <a:latin typeface="Arial"/>
                <a:cs typeface="Arial"/>
              </a:rPr>
              <a:t>s</a:t>
            </a:r>
            <a:r>
              <a:rPr sz="200" spc="15" dirty="0">
                <a:latin typeface="Arial"/>
                <a:cs typeface="Arial"/>
              </a:rPr>
              <a:t>e</a:t>
            </a:r>
            <a:endParaRPr sz="2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876507" y="3519648"/>
            <a:ext cx="12700" cy="14604"/>
          </a:xfrm>
          <a:custGeom>
            <a:avLst/>
            <a:gdLst/>
            <a:ahLst/>
            <a:cxnLst/>
            <a:rect l="l" t="t" r="r" b="b"/>
            <a:pathLst>
              <a:path w="12700" h="14604">
                <a:moveTo>
                  <a:pt x="0" y="0"/>
                </a:moveTo>
                <a:lnTo>
                  <a:pt x="7429" y="14583"/>
                </a:lnTo>
                <a:lnTo>
                  <a:pt x="6910" y="5413"/>
                </a:lnTo>
                <a:lnTo>
                  <a:pt x="0" y="0"/>
                </a:lnTo>
                <a:close/>
              </a:path>
              <a:path w="12700" h="14604">
                <a:moveTo>
                  <a:pt x="12381" y="0"/>
                </a:moveTo>
                <a:lnTo>
                  <a:pt x="6604" y="0"/>
                </a:lnTo>
                <a:lnTo>
                  <a:pt x="6910" y="5413"/>
                </a:lnTo>
                <a:lnTo>
                  <a:pt x="7429" y="5819"/>
                </a:lnTo>
                <a:lnTo>
                  <a:pt x="123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881459" y="3490448"/>
            <a:ext cx="2540" cy="43815"/>
          </a:xfrm>
          <a:custGeom>
            <a:avLst/>
            <a:gdLst/>
            <a:ahLst/>
            <a:cxnLst/>
            <a:rect l="l" t="t" r="r" b="b"/>
            <a:pathLst>
              <a:path w="2539" h="43814">
                <a:moveTo>
                  <a:pt x="0" y="0"/>
                </a:moveTo>
                <a:lnTo>
                  <a:pt x="2476" y="43783"/>
                </a:lnTo>
              </a:path>
            </a:pathLst>
          </a:custGeom>
          <a:ln w="49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876507" y="3519648"/>
            <a:ext cx="12700" cy="14604"/>
          </a:xfrm>
          <a:custGeom>
            <a:avLst/>
            <a:gdLst/>
            <a:ahLst/>
            <a:cxnLst/>
            <a:rect l="l" t="t" r="r" b="b"/>
            <a:pathLst>
              <a:path w="12700" h="14604">
                <a:moveTo>
                  <a:pt x="7429" y="14583"/>
                </a:moveTo>
                <a:lnTo>
                  <a:pt x="0" y="0"/>
                </a:lnTo>
                <a:lnTo>
                  <a:pt x="7429" y="5819"/>
                </a:lnTo>
                <a:lnTo>
                  <a:pt x="12381" y="0"/>
                </a:lnTo>
                <a:lnTo>
                  <a:pt x="7429" y="14583"/>
                </a:lnTo>
                <a:close/>
              </a:path>
            </a:pathLst>
          </a:custGeom>
          <a:ln w="4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876507" y="3720731"/>
            <a:ext cx="12700" cy="14604"/>
          </a:xfrm>
          <a:custGeom>
            <a:avLst/>
            <a:gdLst/>
            <a:ahLst/>
            <a:cxnLst/>
            <a:rect l="l" t="t" r="r" b="b"/>
            <a:pathLst>
              <a:path w="12700" h="14604">
                <a:moveTo>
                  <a:pt x="0" y="0"/>
                </a:moveTo>
                <a:lnTo>
                  <a:pt x="4952" y="14548"/>
                </a:lnTo>
                <a:lnTo>
                  <a:pt x="5416" y="5819"/>
                </a:lnTo>
                <a:lnTo>
                  <a:pt x="4952" y="5819"/>
                </a:lnTo>
                <a:lnTo>
                  <a:pt x="0" y="0"/>
                </a:lnTo>
                <a:close/>
              </a:path>
              <a:path w="12700" h="14604">
                <a:moveTo>
                  <a:pt x="5436" y="5440"/>
                </a:moveTo>
                <a:lnTo>
                  <a:pt x="4952" y="5819"/>
                </a:lnTo>
                <a:lnTo>
                  <a:pt x="5416" y="5819"/>
                </a:lnTo>
                <a:lnTo>
                  <a:pt x="5436" y="5440"/>
                </a:lnTo>
                <a:close/>
              </a:path>
              <a:path w="12700" h="14604">
                <a:moveTo>
                  <a:pt x="12381" y="0"/>
                </a:moveTo>
                <a:lnTo>
                  <a:pt x="5724" y="0"/>
                </a:lnTo>
                <a:lnTo>
                  <a:pt x="5436" y="5440"/>
                </a:lnTo>
                <a:lnTo>
                  <a:pt x="123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81459" y="3688621"/>
            <a:ext cx="2540" cy="46990"/>
          </a:xfrm>
          <a:custGeom>
            <a:avLst/>
            <a:gdLst/>
            <a:ahLst/>
            <a:cxnLst/>
            <a:rect l="l" t="t" r="r" b="b"/>
            <a:pathLst>
              <a:path w="2539" h="46989">
                <a:moveTo>
                  <a:pt x="2476" y="0"/>
                </a:moveTo>
                <a:lnTo>
                  <a:pt x="0" y="46659"/>
                </a:lnTo>
              </a:path>
            </a:pathLst>
          </a:custGeom>
          <a:ln w="49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76507" y="3720731"/>
            <a:ext cx="12700" cy="14604"/>
          </a:xfrm>
          <a:custGeom>
            <a:avLst/>
            <a:gdLst/>
            <a:ahLst/>
            <a:cxnLst/>
            <a:rect l="l" t="t" r="r" b="b"/>
            <a:pathLst>
              <a:path w="12700" h="14604">
                <a:moveTo>
                  <a:pt x="4952" y="14548"/>
                </a:moveTo>
                <a:lnTo>
                  <a:pt x="0" y="0"/>
                </a:lnTo>
                <a:lnTo>
                  <a:pt x="4952" y="5819"/>
                </a:lnTo>
                <a:lnTo>
                  <a:pt x="12381" y="0"/>
                </a:lnTo>
                <a:lnTo>
                  <a:pt x="4952" y="14548"/>
                </a:lnTo>
                <a:close/>
              </a:path>
            </a:pathLst>
          </a:custGeom>
          <a:ln w="4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663360" y="2899797"/>
            <a:ext cx="7175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30" dirty="0">
                <a:latin typeface="Arial"/>
                <a:cs typeface="Arial"/>
              </a:rPr>
              <a:t>NO</a:t>
            </a:r>
            <a:endParaRPr sz="2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866636" y="4559844"/>
            <a:ext cx="12700" cy="14604"/>
          </a:xfrm>
          <a:custGeom>
            <a:avLst/>
            <a:gdLst/>
            <a:ahLst/>
            <a:cxnLst/>
            <a:rect l="l" t="t" r="r" b="b"/>
            <a:pathLst>
              <a:path w="12700" h="14604">
                <a:moveTo>
                  <a:pt x="0" y="0"/>
                </a:moveTo>
                <a:lnTo>
                  <a:pt x="4952" y="14548"/>
                </a:lnTo>
                <a:lnTo>
                  <a:pt x="5245" y="5819"/>
                </a:lnTo>
                <a:lnTo>
                  <a:pt x="4952" y="5819"/>
                </a:lnTo>
                <a:lnTo>
                  <a:pt x="0" y="0"/>
                </a:lnTo>
                <a:close/>
              </a:path>
              <a:path w="12700" h="14604">
                <a:moveTo>
                  <a:pt x="5253" y="5582"/>
                </a:moveTo>
                <a:lnTo>
                  <a:pt x="4952" y="5819"/>
                </a:lnTo>
                <a:lnTo>
                  <a:pt x="5245" y="5819"/>
                </a:lnTo>
                <a:lnTo>
                  <a:pt x="5253" y="5582"/>
                </a:lnTo>
                <a:close/>
              </a:path>
              <a:path w="12700" h="14604">
                <a:moveTo>
                  <a:pt x="12346" y="0"/>
                </a:moveTo>
                <a:lnTo>
                  <a:pt x="5440" y="0"/>
                </a:lnTo>
                <a:lnTo>
                  <a:pt x="5253" y="5582"/>
                </a:lnTo>
                <a:lnTo>
                  <a:pt x="123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71589" y="4501614"/>
            <a:ext cx="2540" cy="73025"/>
          </a:xfrm>
          <a:custGeom>
            <a:avLst/>
            <a:gdLst/>
            <a:ahLst/>
            <a:cxnLst/>
            <a:rect l="l" t="t" r="r" b="b"/>
            <a:pathLst>
              <a:path w="2539" h="73025">
                <a:moveTo>
                  <a:pt x="2441" y="0"/>
                </a:moveTo>
                <a:lnTo>
                  <a:pt x="0" y="72778"/>
                </a:lnTo>
              </a:path>
            </a:pathLst>
          </a:custGeom>
          <a:ln w="49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66636" y="4559844"/>
            <a:ext cx="12700" cy="14604"/>
          </a:xfrm>
          <a:custGeom>
            <a:avLst/>
            <a:gdLst/>
            <a:ahLst/>
            <a:cxnLst/>
            <a:rect l="l" t="t" r="r" b="b"/>
            <a:pathLst>
              <a:path w="12700" h="14604">
                <a:moveTo>
                  <a:pt x="4952" y="14548"/>
                </a:moveTo>
                <a:lnTo>
                  <a:pt x="0" y="0"/>
                </a:lnTo>
                <a:lnTo>
                  <a:pt x="4952" y="5819"/>
                </a:lnTo>
                <a:lnTo>
                  <a:pt x="12346" y="0"/>
                </a:lnTo>
                <a:lnTo>
                  <a:pt x="4952" y="14548"/>
                </a:lnTo>
                <a:close/>
              </a:path>
            </a:pathLst>
          </a:custGeom>
          <a:ln w="4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01374" y="3059314"/>
            <a:ext cx="240665" cy="166370"/>
          </a:xfrm>
          <a:custGeom>
            <a:avLst/>
            <a:gdLst/>
            <a:ahLst/>
            <a:cxnLst/>
            <a:rect l="l" t="t" r="r" b="b"/>
            <a:pathLst>
              <a:path w="240665" h="166369">
                <a:moveTo>
                  <a:pt x="0" y="166035"/>
                </a:moveTo>
                <a:lnTo>
                  <a:pt x="240096" y="166035"/>
                </a:lnTo>
                <a:lnTo>
                  <a:pt x="240096" y="0"/>
                </a:lnTo>
                <a:lnTo>
                  <a:pt x="0" y="0"/>
                </a:lnTo>
                <a:lnTo>
                  <a:pt x="0" y="166035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01374" y="3059314"/>
            <a:ext cx="240665" cy="166370"/>
          </a:xfrm>
          <a:custGeom>
            <a:avLst/>
            <a:gdLst/>
            <a:ahLst/>
            <a:cxnLst/>
            <a:rect l="l" t="t" r="r" b="b"/>
            <a:pathLst>
              <a:path w="240665" h="166369">
                <a:moveTo>
                  <a:pt x="0" y="166035"/>
                </a:moveTo>
                <a:lnTo>
                  <a:pt x="240096" y="166035"/>
                </a:lnTo>
                <a:lnTo>
                  <a:pt x="240096" y="0"/>
                </a:lnTo>
                <a:lnTo>
                  <a:pt x="0" y="0"/>
                </a:lnTo>
                <a:lnTo>
                  <a:pt x="0" y="166035"/>
                </a:lnTo>
                <a:close/>
              </a:path>
            </a:pathLst>
          </a:custGeom>
          <a:ln w="48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913473" y="3093376"/>
            <a:ext cx="213360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84" marR="5080" indent="-20320">
              <a:lnSpc>
                <a:spcPct val="143600"/>
              </a:lnSpc>
            </a:pPr>
            <a:r>
              <a:rPr sz="200" spc="20" dirty="0">
                <a:latin typeface="Arial"/>
                <a:cs typeface="Arial"/>
              </a:rPr>
              <a:t>Double</a:t>
            </a:r>
            <a:r>
              <a:rPr sz="200" spc="10" dirty="0">
                <a:latin typeface="Arial"/>
                <a:cs typeface="Arial"/>
              </a:rPr>
              <a:t>-c</a:t>
            </a:r>
            <a:r>
              <a:rPr sz="200" spc="20" dirty="0">
                <a:latin typeface="Arial"/>
                <a:cs typeface="Arial"/>
              </a:rPr>
              <a:t>he</a:t>
            </a:r>
            <a:r>
              <a:rPr sz="200" spc="15" dirty="0">
                <a:latin typeface="Arial"/>
                <a:cs typeface="Arial"/>
              </a:rPr>
              <a:t>ck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f</a:t>
            </a:r>
            <a:r>
              <a:rPr sz="200" spc="20" dirty="0">
                <a:latin typeface="Arial"/>
                <a:cs typeface="Arial"/>
              </a:rPr>
              <a:t>inding</a:t>
            </a:r>
            <a:r>
              <a:rPr sz="200" spc="15" dirty="0">
                <a:latin typeface="Arial"/>
                <a:cs typeface="Arial"/>
              </a:rPr>
              <a:t>s</a:t>
            </a:r>
            <a:endParaRPr sz="2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175939" y="4210184"/>
            <a:ext cx="324485" cy="166370"/>
          </a:xfrm>
          <a:custGeom>
            <a:avLst/>
            <a:gdLst/>
            <a:ahLst/>
            <a:cxnLst/>
            <a:rect l="l" t="t" r="r" b="b"/>
            <a:pathLst>
              <a:path w="324485" h="166370">
                <a:moveTo>
                  <a:pt x="0" y="166035"/>
                </a:moveTo>
                <a:lnTo>
                  <a:pt x="324219" y="166035"/>
                </a:lnTo>
                <a:lnTo>
                  <a:pt x="324219" y="0"/>
                </a:lnTo>
                <a:lnTo>
                  <a:pt x="0" y="0"/>
                </a:lnTo>
                <a:lnTo>
                  <a:pt x="0" y="166035"/>
                </a:lnTo>
                <a:close/>
              </a:path>
            </a:pathLst>
          </a:custGeom>
          <a:ln w="4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2175939" y="4210184"/>
            <a:ext cx="324485" cy="166370"/>
          </a:xfrm>
          <a:prstGeom prst="rect">
            <a:avLst/>
          </a:prstGeom>
          <a:solidFill>
            <a:srgbClr val="97CACA"/>
          </a:solidFill>
        </p:spPr>
        <p:txBody>
          <a:bodyPr vert="horz" wrap="square" lIns="0" tIns="5082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00">
              <a:latin typeface="Times New Roman"/>
              <a:cs typeface="Times New Roman"/>
            </a:endParaRPr>
          </a:p>
          <a:p>
            <a:pPr marL="56515" marR="18415" indent="-32384">
              <a:lnSpc>
                <a:spcPct val="143300"/>
              </a:lnSpc>
            </a:pPr>
            <a:r>
              <a:rPr sz="200" spc="15" dirty="0">
                <a:latin typeface="Arial"/>
                <a:cs typeface="Arial"/>
              </a:rPr>
              <a:t>Sc</a:t>
            </a:r>
            <a:r>
              <a:rPr sz="200" spc="20" dirty="0">
                <a:latin typeface="Arial"/>
                <a:cs typeface="Arial"/>
              </a:rPr>
              <a:t>a</a:t>
            </a:r>
            <a:r>
              <a:rPr sz="200" spc="15" dirty="0">
                <a:latin typeface="Arial"/>
                <a:cs typeface="Arial"/>
              </a:rPr>
              <a:t>n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40" dirty="0">
                <a:latin typeface="Arial"/>
                <a:cs typeface="Arial"/>
              </a:rPr>
              <a:t>m</a:t>
            </a:r>
            <a:r>
              <a:rPr sz="200" spc="20" dirty="0">
                <a:latin typeface="Arial"/>
                <a:cs typeface="Arial"/>
              </a:rPr>
              <a:t>anuall</a:t>
            </a:r>
            <a:r>
              <a:rPr sz="200" spc="15" dirty="0">
                <a:latin typeface="Arial"/>
                <a:cs typeface="Arial"/>
              </a:rPr>
              <a:t>y</a:t>
            </a:r>
            <a:r>
              <a:rPr sz="200" spc="-20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ea</a:t>
            </a:r>
            <a:r>
              <a:rPr sz="200" spc="15" dirty="0">
                <a:latin typeface="Arial"/>
                <a:cs typeface="Arial"/>
              </a:rPr>
              <a:t>ch</a:t>
            </a:r>
            <a:r>
              <a:rPr sz="200" spc="10" dirty="0">
                <a:latin typeface="Arial"/>
                <a:cs typeface="Arial"/>
              </a:rPr>
              <a:t> r</a:t>
            </a:r>
            <a:r>
              <a:rPr sz="200" spc="20" dirty="0">
                <a:latin typeface="Arial"/>
                <a:cs typeface="Arial"/>
              </a:rPr>
              <a:t>eje</a:t>
            </a:r>
            <a:r>
              <a:rPr sz="200" spc="15" dirty="0">
                <a:latin typeface="Arial"/>
                <a:cs typeface="Arial"/>
              </a:rPr>
              <a:t>c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e</a:t>
            </a:r>
            <a:r>
              <a:rPr sz="200" spc="15" dirty="0">
                <a:latin typeface="Arial"/>
                <a:cs typeface="Arial"/>
              </a:rPr>
              <a:t>d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odu</a:t>
            </a:r>
            <a:r>
              <a:rPr sz="200" spc="10" dirty="0">
                <a:latin typeface="Arial"/>
                <a:cs typeface="Arial"/>
              </a:rPr>
              <a:t>ct</a:t>
            </a:r>
            <a:endParaRPr sz="2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163592" y="4285982"/>
            <a:ext cx="12700" cy="17780"/>
          </a:xfrm>
          <a:custGeom>
            <a:avLst/>
            <a:gdLst/>
            <a:ahLst/>
            <a:cxnLst/>
            <a:rect l="l" t="t" r="r" b="b"/>
            <a:pathLst>
              <a:path w="12700" h="17779">
                <a:moveTo>
                  <a:pt x="0" y="0"/>
                </a:moveTo>
                <a:lnTo>
                  <a:pt x="4917" y="8729"/>
                </a:lnTo>
                <a:lnTo>
                  <a:pt x="0" y="17458"/>
                </a:lnTo>
                <a:lnTo>
                  <a:pt x="12346" y="87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084383" y="4294711"/>
            <a:ext cx="92075" cy="0"/>
          </a:xfrm>
          <a:custGeom>
            <a:avLst/>
            <a:gdLst/>
            <a:ahLst/>
            <a:cxnLst/>
            <a:rect l="l" t="t" r="r" b="b"/>
            <a:pathLst>
              <a:path w="92075">
                <a:moveTo>
                  <a:pt x="0" y="0"/>
                </a:moveTo>
                <a:lnTo>
                  <a:pt x="91556" y="0"/>
                </a:lnTo>
              </a:path>
            </a:pathLst>
          </a:custGeom>
          <a:ln w="48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163592" y="4285982"/>
            <a:ext cx="12700" cy="17780"/>
          </a:xfrm>
          <a:custGeom>
            <a:avLst/>
            <a:gdLst/>
            <a:ahLst/>
            <a:cxnLst/>
            <a:rect l="l" t="t" r="r" b="b"/>
            <a:pathLst>
              <a:path w="12700" h="17779">
                <a:moveTo>
                  <a:pt x="12346" y="8729"/>
                </a:moveTo>
                <a:lnTo>
                  <a:pt x="0" y="17458"/>
                </a:lnTo>
                <a:lnTo>
                  <a:pt x="4917" y="8729"/>
                </a:lnTo>
                <a:lnTo>
                  <a:pt x="0" y="0"/>
                </a:lnTo>
                <a:lnTo>
                  <a:pt x="12346" y="8729"/>
                </a:lnTo>
                <a:close/>
              </a:path>
            </a:pathLst>
          </a:custGeom>
          <a:ln w="4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2079112" y="4263492"/>
            <a:ext cx="82550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dirty="0">
                <a:latin typeface="Arial"/>
                <a:cs typeface="Arial"/>
              </a:rPr>
              <a:t>Y</a:t>
            </a:r>
            <a:r>
              <a:rPr sz="200" spc="20" dirty="0">
                <a:latin typeface="Arial"/>
                <a:cs typeface="Arial"/>
              </a:rPr>
              <a:t>ES</a:t>
            </a:r>
            <a:endParaRPr sz="2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044761" y="4376220"/>
            <a:ext cx="294640" cy="297815"/>
          </a:xfrm>
          <a:custGeom>
            <a:avLst/>
            <a:gdLst/>
            <a:ahLst/>
            <a:cxnLst/>
            <a:rect l="l" t="t" r="r" b="b"/>
            <a:pathLst>
              <a:path w="294639" h="297814">
                <a:moveTo>
                  <a:pt x="7429" y="288513"/>
                </a:moveTo>
                <a:lnTo>
                  <a:pt x="0" y="288513"/>
                </a:lnTo>
                <a:lnTo>
                  <a:pt x="12346" y="297242"/>
                </a:lnTo>
                <a:lnTo>
                  <a:pt x="7429" y="288513"/>
                </a:lnTo>
                <a:close/>
              </a:path>
              <a:path w="294639" h="297814">
                <a:moveTo>
                  <a:pt x="294548" y="0"/>
                </a:moveTo>
                <a:lnTo>
                  <a:pt x="0" y="288513"/>
                </a:lnTo>
                <a:lnTo>
                  <a:pt x="12346" y="279784"/>
                </a:lnTo>
                <a:lnTo>
                  <a:pt x="294548" y="279784"/>
                </a:lnTo>
                <a:lnTo>
                  <a:pt x="294548" y="0"/>
                </a:lnTo>
                <a:close/>
              </a:path>
              <a:path w="294639" h="297814">
                <a:moveTo>
                  <a:pt x="294548" y="279784"/>
                </a:moveTo>
                <a:lnTo>
                  <a:pt x="12346" y="279784"/>
                </a:lnTo>
                <a:lnTo>
                  <a:pt x="7429" y="288513"/>
                </a:lnTo>
                <a:lnTo>
                  <a:pt x="294548" y="288513"/>
                </a:lnTo>
                <a:lnTo>
                  <a:pt x="294548" y="2797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044761" y="4376220"/>
            <a:ext cx="294640" cy="288925"/>
          </a:xfrm>
          <a:custGeom>
            <a:avLst/>
            <a:gdLst/>
            <a:ahLst/>
            <a:cxnLst/>
            <a:rect l="l" t="t" r="r" b="b"/>
            <a:pathLst>
              <a:path w="294639" h="288925">
                <a:moveTo>
                  <a:pt x="294548" y="0"/>
                </a:moveTo>
                <a:lnTo>
                  <a:pt x="294548" y="288513"/>
                </a:lnTo>
                <a:lnTo>
                  <a:pt x="0" y="288513"/>
                </a:lnTo>
              </a:path>
            </a:pathLst>
          </a:custGeom>
          <a:ln w="48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044761" y="4656003"/>
            <a:ext cx="12700" cy="17780"/>
          </a:xfrm>
          <a:custGeom>
            <a:avLst/>
            <a:gdLst/>
            <a:ahLst/>
            <a:cxnLst/>
            <a:rect l="l" t="t" r="r" b="b"/>
            <a:pathLst>
              <a:path w="12700" h="17779">
                <a:moveTo>
                  <a:pt x="0" y="8729"/>
                </a:moveTo>
                <a:lnTo>
                  <a:pt x="12346" y="0"/>
                </a:lnTo>
                <a:lnTo>
                  <a:pt x="7429" y="8729"/>
                </a:lnTo>
                <a:lnTo>
                  <a:pt x="12346" y="17458"/>
                </a:lnTo>
                <a:lnTo>
                  <a:pt x="0" y="8729"/>
                </a:lnTo>
                <a:close/>
              </a:path>
            </a:pathLst>
          </a:custGeom>
          <a:ln w="4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34564" y="3286585"/>
            <a:ext cx="363855" cy="169545"/>
          </a:xfrm>
          <a:custGeom>
            <a:avLst/>
            <a:gdLst/>
            <a:ahLst/>
            <a:cxnLst/>
            <a:rect l="l" t="t" r="r" b="b"/>
            <a:pathLst>
              <a:path w="363855" h="169545">
                <a:moveTo>
                  <a:pt x="0" y="168945"/>
                </a:moveTo>
                <a:lnTo>
                  <a:pt x="363852" y="168945"/>
                </a:lnTo>
                <a:lnTo>
                  <a:pt x="363852" y="0"/>
                </a:lnTo>
                <a:lnTo>
                  <a:pt x="0" y="0"/>
                </a:lnTo>
                <a:lnTo>
                  <a:pt x="0" y="168945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34564" y="3286585"/>
            <a:ext cx="363855" cy="169545"/>
          </a:xfrm>
          <a:custGeom>
            <a:avLst/>
            <a:gdLst/>
            <a:ahLst/>
            <a:cxnLst/>
            <a:rect l="l" t="t" r="r" b="b"/>
            <a:pathLst>
              <a:path w="363855" h="169545">
                <a:moveTo>
                  <a:pt x="0" y="168945"/>
                </a:moveTo>
                <a:lnTo>
                  <a:pt x="363852" y="168945"/>
                </a:lnTo>
                <a:lnTo>
                  <a:pt x="363852" y="0"/>
                </a:lnTo>
                <a:lnTo>
                  <a:pt x="0" y="0"/>
                </a:lnTo>
                <a:lnTo>
                  <a:pt x="0" y="168945"/>
                </a:lnTo>
                <a:close/>
              </a:path>
            </a:pathLst>
          </a:custGeom>
          <a:ln w="48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849139" y="3313568"/>
            <a:ext cx="32448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latin typeface="Arial"/>
                <a:cs typeface="Arial"/>
              </a:rPr>
              <a:t>G</a:t>
            </a:r>
            <a:r>
              <a:rPr sz="200" spc="20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t</a:t>
            </a:r>
            <a:r>
              <a:rPr sz="200" spc="-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ano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he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c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spc="10" dirty="0">
                <a:latin typeface="Arial"/>
                <a:cs typeface="Arial"/>
              </a:rPr>
              <a:t>-</a:t>
            </a:r>
            <a:r>
              <a:rPr sz="200" spc="25" dirty="0">
                <a:latin typeface="Arial"/>
                <a:cs typeface="Arial"/>
              </a:rPr>
              <a:t>wo</a:t>
            </a:r>
            <a:r>
              <a:rPr sz="200" spc="10" dirty="0">
                <a:latin typeface="Arial"/>
                <a:cs typeface="Arial"/>
              </a:rPr>
              <a:t>rk</a:t>
            </a:r>
            <a:r>
              <a:rPr sz="200" spc="20" dirty="0">
                <a:latin typeface="Arial"/>
                <a:cs typeface="Arial"/>
              </a:rPr>
              <a:t>e</a:t>
            </a:r>
            <a:r>
              <a:rPr sz="200" spc="10" dirty="0">
                <a:latin typeface="Arial"/>
                <a:cs typeface="Arial"/>
              </a:rPr>
              <a:t>r</a:t>
            </a:r>
            <a:endParaRPr sz="2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41724" y="3357352"/>
            <a:ext cx="339090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40" dirty="0">
                <a:latin typeface="Arial"/>
                <a:cs typeface="Arial"/>
              </a:rPr>
              <a:t>m</a:t>
            </a:r>
            <a:r>
              <a:rPr sz="200" spc="10" dirty="0">
                <a:latin typeface="Arial"/>
                <a:cs typeface="Arial"/>
              </a:rPr>
              <a:t>i</a:t>
            </a:r>
            <a:r>
              <a:rPr sz="200" spc="-5" dirty="0">
                <a:latin typeface="Arial"/>
                <a:cs typeface="Arial"/>
              </a:rPr>
              <a:t>x</a:t>
            </a:r>
            <a:r>
              <a:rPr sz="200" spc="20" dirty="0">
                <a:latin typeface="Arial"/>
                <a:cs typeface="Arial"/>
              </a:rPr>
              <a:t>e</a:t>
            </a:r>
            <a:r>
              <a:rPr sz="200" spc="15" dirty="0">
                <a:latin typeface="Arial"/>
                <a:cs typeface="Arial"/>
              </a:rPr>
              <a:t>d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u</a:t>
            </a:r>
            <a:r>
              <a:rPr sz="200" spc="15" dirty="0">
                <a:latin typeface="Arial"/>
                <a:cs typeface="Arial"/>
              </a:rPr>
              <a:t>p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15" dirty="0">
                <a:latin typeface="Arial"/>
                <a:cs typeface="Arial"/>
              </a:rPr>
              <a:t>o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c</a:t>
            </a:r>
            <a:r>
              <a:rPr sz="200" spc="20" dirty="0">
                <a:latin typeface="Arial"/>
                <a:cs typeface="Arial"/>
              </a:rPr>
              <a:t>ollabo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a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15" dirty="0">
                <a:latin typeface="Arial"/>
                <a:cs typeface="Arial"/>
              </a:rPr>
              <a:t>e</a:t>
            </a:r>
            <a:endParaRPr sz="2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88674" y="3400998"/>
            <a:ext cx="252729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20" dirty="0">
                <a:latin typeface="Arial"/>
                <a:cs typeface="Arial"/>
              </a:rPr>
              <a:t>o</a:t>
            </a:r>
            <a:r>
              <a:rPr sz="200" spc="15" dirty="0">
                <a:latin typeface="Arial"/>
                <a:cs typeface="Arial"/>
              </a:rPr>
              <a:t>n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40" dirty="0">
                <a:latin typeface="Arial"/>
                <a:cs typeface="Arial"/>
              </a:rPr>
              <a:t>m</a:t>
            </a:r>
            <a:r>
              <a:rPr sz="200" spc="10" dirty="0">
                <a:latin typeface="Arial"/>
                <a:cs typeface="Arial"/>
              </a:rPr>
              <a:t>i</a:t>
            </a:r>
            <a:r>
              <a:rPr sz="200" spc="25" dirty="0">
                <a:latin typeface="Arial"/>
                <a:cs typeface="Arial"/>
              </a:rPr>
              <a:t>s</a:t>
            </a:r>
            <a:r>
              <a:rPr sz="200" spc="45" dirty="0">
                <a:latin typeface="Arial"/>
                <a:cs typeface="Arial"/>
              </a:rPr>
              <a:t>m</a:t>
            </a:r>
            <a:r>
              <a:rPr sz="200" spc="20" dirty="0">
                <a:latin typeface="Arial"/>
                <a:cs typeface="Arial"/>
              </a:rPr>
              <a:t>a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15" dirty="0">
                <a:latin typeface="Arial"/>
                <a:cs typeface="Arial"/>
              </a:rPr>
              <a:t>ch</a:t>
            </a:r>
            <a:endParaRPr sz="20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869113" y="4067440"/>
            <a:ext cx="12700" cy="17780"/>
          </a:xfrm>
          <a:custGeom>
            <a:avLst/>
            <a:gdLst/>
            <a:ahLst/>
            <a:cxnLst/>
            <a:rect l="l" t="t" r="r" b="b"/>
            <a:pathLst>
              <a:path w="12700" h="17779">
                <a:moveTo>
                  <a:pt x="0" y="0"/>
                </a:moveTo>
                <a:lnTo>
                  <a:pt x="4917" y="17492"/>
                </a:lnTo>
                <a:lnTo>
                  <a:pt x="6029" y="8763"/>
                </a:lnTo>
                <a:lnTo>
                  <a:pt x="4917" y="8763"/>
                </a:lnTo>
                <a:lnTo>
                  <a:pt x="0" y="0"/>
                </a:lnTo>
                <a:close/>
              </a:path>
              <a:path w="12700" h="17779">
                <a:moveTo>
                  <a:pt x="6153" y="7789"/>
                </a:moveTo>
                <a:lnTo>
                  <a:pt x="4917" y="8763"/>
                </a:lnTo>
                <a:lnTo>
                  <a:pt x="6029" y="8763"/>
                </a:lnTo>
                <a:lnTo>
                  <a:pt x="6153" y="7789"/>
                </a:lnTo>
                <a:close/>
              </a:path>
              <a:path w="12700" h="17779">
                <a:moveTo>
                  <a:pt x="12346" y="2909"/>
                </a:moveTo>
                <a:lnTo>
                  <a:pt x="6775" y="2909"/>
                </a:lnTo>
                <a:lnTo>
                  <a:pt x="6153" y="7789"/>
                </a:lnTo>
                <a:lnTo>
                  <a:pt x="12346" y="29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874030" y="4026601"/>
            <a:ext cx="7620" cy="58419"/>
          </a:xfrm>
          <a:custGeom>
            <a:avLst/>
            <a:gdLst/>
            <a:ahLst/>
            <a:cxnLst/>
            <a:rect l="l" t="t" r="r" b="b"/>
            <a:pathLst>
              <a:path w="7619" h="58420">
                <a:moveTo>
                  <a:pt x="7429" y="0"/>
                </a:moveTo>
                <a:lnTo>
                  <a:pt x="0" y="58332"/>
                </a:lnTo>
              </a:path>
            </a:pathLst>
          </a:custGeom>
          <a:ln w="4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69113" y="4067440"/>
            <a:ext cx="12700" cy="17780"/>
          </a:xfrm>
          <a:custGeom>
            <a:avLst/>
            <a:gdLst/>
            <a:ahLst/>
            <a:cxnLst/>
            <a:rect l="l" t="t" r="r" b="b"/>
            <a:pathLst>
              <a:path w="12700" h="17779">
                <a:moveTo>
                  <a:pt x="4917" y="17492"/>
                </a:moveTo>
                <a:lnTo>
                  <a:pt x="0" y="0"/>
                </a:lnTo>
                <a:lnTo>
                  <a:pt x="4917" y="8763"/>
                </a:lnTo>
                <a:lnTo>
                  <a:pt x="12346" y="2909"/>
                </a:lnTo>
                <a:lnTo>
                  <a:pt x="4917" y="17492"/>
                </a:lnTo>
                <a:close/>
              </a:path>
            </a:pathLst>
          </a:custGeom>
          <a:ln w="4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012776" y="3269099"/>
            <a:ext cx="12700" cy="17780"/>
          </a:xfrm>
          <a:custGeom>
            <a:avLst/>
            <a:gdLst/>
            <a:ahLst/>
            <a:cxnLst/>
            <a:rect l="l" t="t" r="r" b="b"/>
            <a:pathLst>
              <a:path w="12700" h="17780">
                <a:moveTo>
                  <a:pt x="0" y="0"/>
                </a:moveTo>
                <a:lnTo>
                  <a:pt x="4952" y="17458"/>
                </a:lnTo>
                <a:lnTo>
                  <a:pt x="5659" y="8729"/>
                </a:lnTo>
                <a:lnTo>
                  <a:pt x="4952" y="8729"/>
                </a:lnTo>
                <a:lnTo>
                  <a:pt x="0" y="0"/>
                </a:lnTo>
                <a:close/>
              </a:path>
              <a:path w="12700" h="17780">
                <a:moveTo>
                  <a:pt x="5706" y="8138"/>
                </a:moveTo>
                <a:lnTo>
                  <a:pt x="4952" y="8729"/>
                </a:lnTo>
                <a:lnTo>
                  <a:pt x="5659" y="8729"/>
                </a:lnTo>
                <a:lnTo>
                  <a:pt x="5706" y="8138"/>
                </a:lnTo>
                <a:close/>
              </a:path>
              <a:path w="12700" h="17780">
                <a:moveTo>
                  <a:pt x="12381" y="2909"/>
                </a:moveTo>
                <a:lnTo>
                  <a:pt x="6129" y="2909"/>
                </a:lnTo>
                <a:lnTo>
                  <a:pt x="5706" y="8138"/>
                </a:lnTo>
                <a:lnTo>
                  <a:pt x="12381" y="29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017729" y="3225350"/>
            <a:ext cx="5080" cy="61594"/>
          </a:xfrm>
          <a:custGeom>
            <a:avLst/>
            <a:gdLst/>
            <a:ahLst/>
            <a:cxnLst/>
            <a:rect l="l" t="t" r="r" b="b"/>
            <a:pathLst>
              <a:path w="5080" h="61594">
                <a:moveTo>
                  <a:pt x="4952" y="0"/>
                </a:moveTo>
                <a:lnTo>
                  <a:pt x="0" y="61208"/>
                </a:lnTo>
              </a:path>
            </a:pathLst>
          </a:custGeom>
          <a:ln w="49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12776" y="3269099"/>
            <a:ext cx="12700" cy="17780"/>
          </a:xfrm>
          <a:custGeom>
            <a:avLst/>
            <a:gdLst/>
            <a:ahLst/>
            <a:cxnLst/>
            <a:rect l="l" t="t" r="r" b="b"/>
            <a:pathLst>
              <a:path w="12700" h="17780">
                <a:moveTo>
                  <a:pt x="4952" y="17458"/>
                </a:moveTo>
                <a:lnTo>
                  <a:pt x="0" y="0"/>
                </a:lnTo>
                <a:lnTo>
                  <a:pt x="4952" y="8729"/>
                </a:lnTo>
                <a:lnTo>
                  <a:pt x="12381" y="2909"/>
                </a:lnTo>
                <a:lnTo>
                  <a:pt x="4952" y="17458"/>
                </a:lnTo>
                <a:close/>
              </a:path>
            </a:pathLst>
          </a:custGeom>
          <a:ln w="4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15252" y="2939849"/>
            <a:ext cx="193040" cy="120014"/>
          </a:xfrm>
          <a:custGeom>
            <a:avLst/>
            <a:gdLst/>
            <a:ahLst/>
            <a:cxnLst/>
            <a:rect l="l" t="t" r="r" b="b"/>
            <a:pathLst>
              <a:path w="193040" h="120014">
                <a:moveTo>
                  <a:pt x="0" y="104786"/>
                </a:moveTo>
                <a:lnTo>
                  <a:pt x="7429" y="119437"/>
                </a:lnTo>
                <a:lnTo>
                  <a:pt x="7429" y="110708"/>
                </a:lnTo>
                <a:lnTo>
                  <a:pt x="0" y="104786"/>
                </a:lnTo>
                <a:close/>
              </a:path>
              <a:path w="193040" h="120014">
                <a:moveTo>
                  <a:pt x="30199" y="104786"/>
                </a:moveTo>
                <a:lnTo>
                  <a:pt x="14823" y="104786"/>
                </a:lnTo>
                <a:lnTo>
                  <a:pt x="7429" y="119437"/>
                </a:lnTo>
                <a:lnTo>
                  <a:pt x="30199" y="104786"/>
                </a:lnTo>
                <a:close/>
              </a:path>
              <a:path w="193040" h="120014">
                <a:moveTo>
                  <a:pt x="193052" y="0"/>
                </a:moveTo>
                <a:lnTo>
                  <a:pt x="7429" y="0"/>
                </a:lnTo>
                <a:lnTo>
                  <a:pt x="7429" y="110708"/>
                </a:lnTo>
                <a:lnTo>
                  <a:pt x="14823" y="104786"/>
                </a:lnTo>
                <a:lnTo>
                  <a:pt x="30199" y="104786"/>
                </a:lnTo>
                <a:lnTo>
                  <a:pt x="1930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22681" y="2939849"/>
            <a:ext cx="186055" cy="120014"/>
          </a:xfrm>
          <a:custGeom>
            <a:avLst/>
            <a:gdLst/>
            <a:ahLst/>
            <a:cxnLst/>
            <a:rect l="l" t="t" r="r" b="b"/>
            <a:pathLst>
              <a:path w="186055" h="120014">
                <a:moveTo>
                  <a:pt x="185623" y="0"/>
                </a:moveTo>
                <a:lnTo>
                  <a:pt x="0" y="0"/>
                </a:lnTo>
                <a:lnTo>
                  <a:pt x="0" y="119437"/>
                </a:lnTo>
              </a:path>
            </a:pathLst>
          </a:custGeom>
          <a:ln w="48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015252" y="304463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7429" y="14651"/>
                </a:moveTo>
                <a:lnTo>
                  <a:pt x="0" y="0"/>
                </a:lnTo>
                <a:lnTo>
                  <a:pt x="7429" y="5922"/>
                </a:lnTo>
                <a:lnTo>
                  <a:pt x="14823" y="0"/>
                </a:lnTo>
                <a:lnTo>
                  <a:pt x="7429" y="14651"/>
                </a:lnTo>
                <a:close/>
              </a:path>
            </a:pathLst>
          </a:custGeom>
          <a:ln w="48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1049603" y="2899797"/>
            <a:ext cx="82550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dirty="0">
                <a:latin typeface="Arial"/>
                <a:cs typeface="Arial"/>
              </a:rPr>
              <a:t>Y</a:t>
            </a:r>
            <a:r>
              <a:rPr sz="200" spc="20" dirty="0">
                <a:latin typeface="Arial"/>
                <a:cs typeface="Arial"/>
              </a:rPr>
              <a:t>ES</a:t>
            </a:r>
            <a:endParaRPr sz="2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868759" y="4516985"/>
            <a:ext cx="7175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30" dirty="0">
                <a:latin typeface="Arial"/>
                <a:cs typeface="Arial"/>
              </a:rPr>
              <a:t>NO</a:t>
            </a:r>
            <a:endParaRPr sz="200">
              <a:latin typeface="Arial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727959" y="3021357"/>
            <a:ext cx="312420" cy="128270"/>
          </a:xfrm>
          <a:custGeom>
            <a:avLst/>
            <a:gdLst/>
            <a:ahLst/>
            <a:cxnLst/>
            <a:rect l="l" t="t" r="r" b="b"/>
            <a:pathLst>
              <a:path w="312419" h="128269">
                <a:moveTo>
                  <a:pt x="311848" y="0"/>
                </a:moveTo>
                <a:lnTo>
                  <a:pt x="29751" y="0"/>
                </a:lnTo>
                <a:lnTo>
                  <a:pt x="0" y="128201"/>
                </a:lnTo>
                <a:lnTo>
                  <a:pt x="282201" y="128201"/>
                </a:lnTo>
                <a:lnTo>
                  <a:pt x="311848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727959" y="3021357"/>
            <a:ext cx="312420" cy="128270"/>
          </a:xfrm>
          <a:custGeom>
            <a:avLst/>
            <a:gdLst/>
            <a:ahLst/>
            <a:cxnLst/>
            <a:rect l="l" t="t" r="r" b="b"/>
            <a:pathLst>
              <a:path w="312419" h="128269">
                <a:moveTo>
                  <a:pt x="29751" y="0"/>
                </a:moveTo>
                <a:lnTo>
                  <a:pt x="311848" y="0"/>
                </a:lnTo>
                <a:lnTo>
                  <a:pt x="282201" y="128201"/>
                </a:lnTo>
                <a:lnTo>
                  <a:pt x="0" y="128201"/>
                </a:lnTo>
                <a:lnTo>
                  <a:pt x="29751" y="0"/>
                </a:lnTo>
                <a:close/>
              </a:path>
            </a:pathLst>
          </a:custGeom>
          <a:ln w="4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1752405" y="3071748"/>
            <a:ext cx="256540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-5" dirty="0">
                <a:latin typeface="Arial"/>
                <a:cs typeface="Arial"/>
              </a:rPr>
              <a:t>I</a:t>
            </a:r>
            <a:r>
              <a:rPr sz="200" spc="15" dirty="0">
                <a:latin typeface="Arial"/>
                <a:cs typeface="Arial"/>
              </a:rPr>
              <a:t>ni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15" dirty="0">
                <a:latin typeface="Arial"/>
                <a:cs typeface="Arial"/>
              </a:rPr>
              <a:t>ia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unloadin</a:t>
            </a:r>
            <a:r>
              <a:rPr sz="200" spc="15" dirty="0">
                <a:latin typeface="Arial"/>
                <a:cs typeface="Arial"/>
              </a:rPr>
              <a:t>g</a:t>
            </a:r>
            <a:endParaRPr sz="200">
              <a:latin typeface="Arial"/>
              <a:cs typeface="Arial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564658" y="2939849"/>
            <a:ext cx="324485" cy="81915"/>
          </a:xfrm>
          <a:custGeom>
            <a:avLst/>
            <a:gdLst/>
            <a:ahLst/>
            <a:cxnLst/>
            <a:rect l="l" t="t" r="r" b="b"/>
            <a:pathLst>
              <a:path w="324485" h="81914">
                <a:moveTo>
                  <a:pt x="316801" y="0"/>
                </a:moveTo>
                <a:lnTo>
                  <a:pt x="0" y="0"/>
                </a:lnTo>
                <a:lnTo>
                  <a:pt x="316801" y="81508"/>
                </a:lnTo>
                <a:lnTo>
                  <a:pt x="309372" y="66959"/>
                </a:lnTo>
                <a:lnTo>
                  <a:pt x="316801" y="66959"/>
                </a:lnTo>
                <a:lnTo>
                  <a:pt x="316801" y="0"/>
                </a:lnTo>
                <a:close/>
              </a:path>
              <a:path w="324485" h="81914">
                <a:moveTo>
                  <a:pt x="324230" y="66959"/>
                </a:moveTo>
                <a:lnTo>
                  <a:pt x="316801" y="72778"/>
                </a:lnTo>
                <a:lnTo>
                  <a:pt x="316801" y="81508"/>
                </a:lnTo>
                <a:lnTo>
                  <a:pt x="324230" y="66959"/>
                </a:lnTo>
                <a:close/>
              </a:path>
              <a:path w="324485" h="81914">
                <a:moveTo>
                  <a:pt x="316801" y="66959"/>
                </a:moveTo>
                <a:lnTo>
                  <a:pt x="309372" y="66959"/>
                </a:lnTo>
                <a:lnTo>
                  <a:pt x="316801" y="72778"/>
                </a:lnTo>
                <a:lnTo>
                  <a:pt x="316801" y="669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564658" y="2939849"/>
            <a:ext cx="316865" cy="81915"/>
          </a:xfrm>
          <a:custGeom>
            <a:avLst/>
            <a:gdLst/>
            <a:ahLst/>
            <a:cxnLst/>
            <a:rect l="l" t="t" r="r" b="b"/>
            <a:pathLst>
              <a:path w="316864" h="81914">
                <a:moveTo>
                  <a:pt x="0" y="0"/>
                </a:moveTo>
                <a:lnTo>
                  <a:pt x="316801" y="0"/>
                </a:lnTo>
                <a:lnTo>
                  <a:pt x="316801" y="81508"/>
                </a:lnTo>
              </a:path>
            </a:pathLst>
          </a:custGeom>
          <a:ln w="4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74030" y="3006808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5">
                <a:moveTo>
                  <a:pt x="7429" y="14548"/>
                </a:moveTo>
                <a:lnTo>
                  <a:pt x="0" y="0"/>
                </a:lnTo>
                <a:lnTo>
                  <a:pt x="7429" y="5819"/>
                </a:lnTo>
                <a:lnTo>
                  <a:pt x="14858" y="0"/>
                </a:lnTo>
                <a:lnTo>
                  <a:pt x="7429" y="14548"/>
                </a:lnTo>
                <a:close/>
              </a:path>
            </a:pathLst>
          </a:custGeom>
          <a:ln w="48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874030" y="3172939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5">
                <a:moveTo>
                  <a:pt x="0" y="0"/>
                </a:moveTo>
                <a:lnTo>
                  <a:pt x="7429" y="14548"/>
                </a:lnTo>
                <a:lnTo>
                  <a:pt x="7429" y="5819"/>
                </a:lnTo>
                <a:lnTo>
                  <a:pt x="0" y="0"/>
                </a:lnTo>
                <a:close/>
              </a:path>
              <a:path w="15239" h="14605">
                <a:moveTo>
                  <a:pt x="14858" y="0"/>
                </a:moveTo>
                <a:lnTo>
                  <a:pt x="7429" y="0"/>
                </a:lnTo>
                <a:lnTo>
                  <a:pt x="7429" y="5819"/>
                </a:lnTo>
                <a:lnTo>
                  <a:pt x="148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881459" y="3146648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0839"/>
                </a:lnTo>
              </a:path>
            </a:pathLst>
          </a:custGeom>
          <a:ln w="49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874030" y="3172939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5">
                <a:moveTo>
                  <a:pt x="7429" y="14548"/>
                </a:moveTo>
                <a:lnTo>
                  <a:pt x="0" y="0"/>
                </a:lnTo>
                <a:lnTo>
                  <a:pt x="7429" y="5819"/>
                </a:lnTo>
                <a:lnTo>
                  <a:pt x="14858" y="0"/>
                </a:lnTo>
                <a:lnTo>
                  <a:pt x="7429" y="14548"/>
                </a:lnTo>
                <a:close/>
              </a:path>
            </a:pathLst>
          </a:custGeom>
          <a:ln w="48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153824" y="2642623"/>
            <a:ext cx="462915" cy="120014"/>
          </a:xfrm>
          <a:custGeom>
            <a:avLst/>
            <a:gdLst/>
            <a:ahLst/>
            <a:cxnLst/>
            <a:rect l="l" t="t" r="r" b="b"/>
            <a:pathLst>
              <a:path w="462915" h="120014">
                <a:moveTo>
                  <a:pt x="0" y="119455"/>
                </a:moveTo>
                <a:lnTo>
                  <a:pt x="462802" y="119455"/>
                </a:lnTo>
                <a:lnTo>
                  <a:pt x="462802" y="0"/>
                </a:lnTo>
                <a:lnTo>
                  <a:pt x="0" y="0"/>
                </a:lnTo>
                <a:lnTo>
                  <a:pt x="0" y="119455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153824" y="2642623"/>
            <a:ext cx="462915" cy="120014"/>
          </a:xfrm>
          <a:custGeom>
            <a:avLst/>
            <a:gdLst/>
            <a:ahLst/>
            <a:cxnLst/>
            <a:rect l="l" t="t" r="r" b="b"/>
            <a:pathLst>
              <a:path w="462915" h="120014">
                <a:moveTo>
                  <a:pt x="0" y="119455"/>
                </a:moveTo>
                <a:lnTo>
                  <a:pt x="462802" y="119455"/>
                </a:lnTo>
                <a:lnTo>
                  <a:pt x="462802" y="0"/>
                </a:lnTo>
                <a:lnTo>
                  <a:pt x="0" y="0"/>
                </a:lnTo>
                <a:lnTo>
                  <a:pt x="0" y="119455"/>
                </a:lnTo>
                <a:close/>
              </a:path>
            </a:pathLst>
          </a:custGeom>
          <a:ln w="4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1175759" y="2653447"/>
            <a:ext cx="417830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604">
              <a:lnSpc>
                <a:spcPct val="143500"/>
              </a:lnSpc>
            </a:pPr>
            <a:r>
              <a:rPr sz="200" spc="25" dirty="0">
                <a:latin typeface="Arial"/>
                <a:cs typeface="Arial"/>
              </a:rPr>
              <a:t>Che</a:t>
            </a:r>
            <a:r>
              <a:rPr sz="200" spc="15" dirty="0">
                <a:latin typeface="Arial"/>
                <a:cs typeface="Arial"/>
              </a:rPr>
              <a:t>ck</a:t>
            </a:r>
            <a:r>
              <a:rPr sz="200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f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an</a:t>
            </a:r>
            <a:r>
              <a:rPr sz="200" spc="15" dirty="0">
                <a:latin typeface="Arial"/>
                <a:cs typeface="Arial"/>
              </a:rPr>
              <a:t>y</a:t>
            </a:r>
            <a:r>
              <a:rPr sz="200" spc="-20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dis</a:t>
            </a:r>
            <a:r>
              <a:rPr sz="200" spc="-40" dirty="0">
                <a:latin typeface="Arial"/>
                <a:cs typeface="Arial"/>
              </a:rPr>
              <a:t> </a:t>
            </a:r>
            <a:r>
              <a:rPr sz="200" spc="10" dirty="0">
                <a:latin typeface="Arial"/>
                <a:cs typeface="Arial"/>
              </a:rPr>
              <a:t>cr</a:t>
            </a:r>
            <a:r>
              <a:rPr sz="200" spc="20" dirty="0">
                <a:latin typeface="Arial"/>
                <a:cs typeface="Arial"/>
              </a:rPr>
              <a:t>epan</a:t>
            </a:r>
            <a:r>
              <a:rPr sz="200" spc="15" dirty="0">
                <a:latin typeface="Arial"/>
                <a:cs typeface="Arial"/>
              </a:rPr>
              <a:t>cy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be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5" dirty="0">
                <a:latin typeface="Arial"/>
                <a:cs typeface="Arial"/>
              </a:rPr>
              <a:t>wee</a:t>
            </a:r>
            <a:r>
              <a:rPr sz="200" spc="15" dirty="0">
                <a:latin typeface="Arial"/>
                <a:cs typeface="Arial"/>
              </a:rPr>
              <a:t>n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BOL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an</a:t>
            </a:r>
            <a:r>
              <a:rPr sz="200" spc="15" dirty="0">
                <a:latin typeface="Arial"/>
                <a:cs typeface="Arial"/>
              </a:rPr>
              <a:t>d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PO</a:t>
            </a:r>
            <a:endParaRPr sz="200">
              <a:latin typeface="Arial"/>
              <a:cs typeface="Arial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381476" y="2628057"/>
            <a:ext cx="12700" cy="14604"/>
          </a:xfrm>
          <a:custGeom>
            <a:avLst/>
            <a:gdLst/>
            <a:ahLst/>
            <a:cxnLst/>
            <a:rect l="l" t="t" r="r" b="b"/>
            <a:pathLst>
              <a:path w="12700" h="14605">
                <a:moveTo>
                  <a:pt x="0" y="0"/>
                </a:moveTo>
                <a:lnTo>
                  <a:pt x="4952" y="14548"/>
                </a:lnTo>
                <a:lnTo>
                  <a:pt x="5192" y="5819"/>
                </a:lnTo>
                <a:lnTo>
                  <a:pt x="4952" y="5819"/>
                </a:lnTo>
                <a:lnTo>
                  <a:pt x="0" y="0"/>
                </a:lnTo>
                <a:close/>
              </a:path>
              <a:path w="12700" h="14605">
                <a:moveTo>
                  <a:pt x="5197" y="5629"/>
                </a:moveTo>
                <a:lnTo>
                  <a:pt x="4952" y="5819"/>
                </a:lnTo>
                <a:lnTo>
                  <a:pt x="5192" y="5819"/>
                </a:lnTo>
                <a:lnTo>
                  <a:pt x="5197" y="5629"/>
                </a:lnTo>
                <a:close/>
              </a:path>
              <a:path w="12700" h="14605">
                <a:moveTo>
                  <a:pt x="12451" y="0"/>
                </a:moveTo>
                <a:lnTo>
                  <a:pt x="5351" y="0"/>
                </a:lnTo>
                <a:lnTo>
                  <a:pt x="5197" y="5629"/>
                </a:lnTo>
                <a:lnTo>
                  <a:pt x="124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386429" y="2552266"/>
            <a:ext cx="2540" cy="90805"/>
          </a:xfrm>
          <a:custGeom>
            <a:avLst/>
            <a:gdLst/>
            <a:ahLst/>
            <a:cxnLst/>
            <a:rect l="l" t="t" r="r" b="b"/>
            <a:pathLst>
              <a:path w="2540" h="90805">
                <a:moveTo>
                  <a:pt x="2476" y="0"/>
                </a:moveTo>
                <a:lnTo>
                  <a:pt x="0" y="90340"/>
                </a:lnTo>
              </a:path>
            </a:pathLst>
          </a:custGeom>
          <a:ln w="49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381476" y="2628057"/>
            <a:ext cx="12700" cy="14604"/>
          </a:xfrm>
          <a:custGeom>
            <a:avLst/>
            <a:gdLst/>
            <a:ahLst/>
            <a:cxnLst/>
            <a:rect l="l" t="t" r="r" b="b"/>
            <a:pathLst>
              <a:path w="12700" h="14605">
                <a:moveTo>
                  <a:pt x="4952" y="14548"/>
                </a:moveTo>
                <a:lnTo>
                  <a:pt x="0" y="0"/>
                </a:lnTo>
                <a:lnTo>
                  <a:pt x="4952" y="5819"/>
                </a:lnTo>
                <a:lnTo>
                  <a:pt x="12451" y="0"/>
                </a:lnTo>
                <a:lnTo>
                  <a:pt x="4952" y="14548"/>
                </a:lnTo>
                <a:close/>
              </a:path>
            </a:pathLst>
          </a:custGeom>
          <a:ln w="4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379035" y="2811544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0" y="0"/>
                </a:moveTo>
                <a:lnTo>
                  <a:pt x="7394" y="14651"/>
                </a:lnTo>
                <a:lnTo>
                  <a:pt x="7394" y="5819"/>
                </a:lnTo>
                <a:lnTo>
                  <a:pt x="0" y="0"/>
                </a:lnTo>
                <a:close/>
              </a:path>
              <a:path w="15240" h="15239">
                <a:moveTo>
                  <a:pt x="14893" y="0"/>
                </a:moveTo>
                <a:lnTo>
                  <a:pt x="7394" y="0"/>
                </a:lnTo>
                <a:lnTo>
                  <a:pt x="7394" y="5819"/>
                </a:lnTo>
                <a:lnTo>
                  <a:pt x="148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386429" y="2762078"/>
            <a:ext cx="0" cy="64135"/>
          </a:xfrm>
          <a:custGeom>
            <a:avLst/>
            <a:gdLst/>
            <a:ahLst/>
            <a:cxnLst/>
            <a:rect l="l" t="t" r="r" b="b"/>
            <a:pathLst>
              <a:path h="64135">
                <a:moveTo>
                  <a:pt x="0" y="0"/>
                </a:moveTo>
                <a:lnTo>
                  <a:pt x="0" y="64117"/>
                </a:lnTo>
              </a:path>
            </a:pathLst>
          </a:custGeom>
          <a:ln w="49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379035" y="2811544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7394" y="14651"/>
                </a:moveTo>
                <a:lnTo>
                  <a:pt x="0" y="0"/>
                </a:lnTo>
                <a:lnTo>
                  <a:pt x="7394" y="5819"/>
                </a:lnTo>
                <a:lnTo>
                  <a:pt x="14893" y="0"/>
                </a:lnTo>
                <a:lnTo>
                  <a:pt x="7394" y="14651"/>
                </a:lnTo>
                <a:close/>
              </a:path>
            </a:pathLst>
          </a:custGeom>
          <a:ln w="48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695836" y="2555186"/>
            <a:ext cx="146001" cy="1281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>
            <a:off x="1700436" y="2554313"/>
            <a:ext cx="118745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43600"/>
              </a:lnSpc>
            </a:pPr>
            <a:r>
              <a:rPr sz="200" spc="20" dirty="0">
                <a:latin typeface="Arial"/>
                <a:cs typeface="Arial"/>
              </a:rPr>
              <a:t>B</a:t>
            </a:r>
            <a:r>
              <a:rPr sz="200" spc="10" dirty="0">
                <a:latin typeface="Arial"/>
                <a:cs typeface="Arial"/>
              </a:rPr>
              <a:t>il</a:t>
            </a:r>
            <a:r>
              <a:rPr sz="200" spc="5" dirty="0">
                <a:latin typeface="Arial"/>
                <a:cs typeface="Arial"/>
              </a:rPr>
              <a:t>l 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spc="5" dirty="0">
                <a:latin typeface="Arial"/>
                <a:cs typeface="Arial"/>
              </a:rPr>
              <a:t>f </a:t>
            </a:r>
            <a:r>
              <a:rPr sz="200" spc="20" dirty="0">
                <a:latin typeface="Arial"/>
                <a:cs typeface="Arial"/>
              </a:rPr>
              <a:t>Ladin</a:t>
            </a:r>
            <a:r>
              <a:rPr sz="200" spc="15" dirty="0">
                <a:latin typeface="Arial"/>
                <a:cs typeface="Arial"/>
              </a:rPr>
              <a:t>g</a:t>
            </a:r>
            <a:endParaRPr sz="200">
              <a:latin typeface="Arial"/>
              <a:cs typeface="Arial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1695836" y="2697905"/>
            <a:ext cx="146001" cy="1282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1690530" y="2700168"/>
            <a:ext cx="155575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43300"/>
              </a:lnSpc>
            </a:pPr>
            <a:r>
              <a:rPr sz="200" spc="20" dirty="0">
                <a:latin typeface="Arial"/>
                <a:cs typeface="Arial"/>
              </a:rPr>
              <a:t>Pu</a:t>
            </a:r>
            <a:r>
              <a:rPr sz="200" spc="10" dirty="0">
                <a:latin typeface="Arial"/>
                <a:cs typeface="Arial"/>
              </a:rPr>
              <a:t>rc</a:t>
            </a:r>
            <a:r>
              <a:rPr sz="200" spc="20" dirty="0">
                <a:latin typeface="Arial"/>
                <a:cs typeface="Arial"/>
              </a:rPr>
              <a:t>ha</a:t>
            </a:r>
            <a:r>
              <a:rPr sz="200" spc="15" dirty="0">
                <a:latin typeface="Arial"/>
                <a:cs typeface="Arial"/>
              </a:rPr>
              <a:t>s</a:t>
            </a:r>
            <a:r>
              <a:rPr sz="200" spc="-40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O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de</a:t>
            </a:r>
            <a:r>
              <a:rPr sz="200" spc="10" dirty="0">
                <a:latin typeface="Arial"/>
                <a:cs typeface="Arial"/>
              </a:rPr>
              <a:t>r</a:t>
            </a:r>
            <a:endParaRPr sz="200">
              <a:latin typeface="Arial"/>
              <a:cs typeface="Arial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1619104" y="2639696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5">
                <a:moveTo>
                  <a:pt x="11143" y="11639"/>
                </a:moveTo>
                <a:lnTo>
                  <a:pt x="0" y="11639"/>
                </a:lnTo>
                <a:lnTo>
                  <a:pt x="14858" y="14548"/>
                </a:lnTo>
                <a:lnTo>
                  <a:pt x="11143" y="11639"/>
                </a:lnTo>
                <a:close/>
              </a:path>
              <a:path w="15239" h="14605">
                <a:moveTo>
                  <a:pt x="9905" y="0"/>
                </a:moveTo>
                <a:lnTo>
                  <a:pt x="0" y="11639"/>
                </a:lnTo>
                <a:lnTo>
                  <a:pt x="7489" y="8514"/>
                </a:lnTo>
                <a:lnTo>
                  <a:pt x="9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619104" y="2619328"/>
            <a:ext cx="76835" cy="32384"/>
          </a:xfrm>
          <a:custGeom>
            <a:avLst/>
            <a:gdLst/>
            <a:ahLst/>
            <a:cxnLst/>
            <a:rect l="l" t="t" r="r" b="b"/>
            <a:pathLst>
              <a:path w="76835" h="32385">
                <a:moveTo>
                  <a:pt x="76732" y="0"/>
                </a:moveTo>
                <a:lnTo>
                  <a:pt x="0" y="32007"/>
                </a:lnTo>
              </a:path>
            </a:pathLst>
          </a:custGeom>
          <a:ln w="4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619104" y="2639696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5">
                <a:moveTo>
                  <a:pt x="0" y="11639"/>
                </a:moveTo>
                <a:lnTo>
                  <a:pt x="9905" y="0"/>
                </a:lnTo>
                <a:lnTo>
                  <a:pt x="7429" y="8729"/>
                </a:lnTo>
                <a:lnTo>
                  <a:pt x="14858" y="14548"/>
                </a:lnTo>
                <a:lnTo>
                  <a:pt x="0" y="11639"/>
                </a:lnTo>
                <a:close/>
              </a:path>
            </a:pathLst>
          </a:custGeom>
          <a:ln w="48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619104" y="2727127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5">
                <a:moveTo>
                  <a:pt x="0" y="2909"/>
                </a:moveTo>
                <a:lnTo>
                  <a:pt x="9905" y="14548"/>
                </a:lnTo>
                <a:lnTo>
                  <a:pt x="7491" y="6037"/>
                </a:lnTo>
                <a:lnTo>
                  <a:pt x="0" y="2909"/>
                </a:lnTo>
                <a:close/>
              </a:path>
              <a:path w="15239" h="14605">
                <a:moveTo>
                  <a:pt x="14858" y="0"/>
                </a:moveTo>
                <a:lnTo>
                  <a:pt x="0" y="2909"/>
                </a:lnTo>
                <a:lnTo>
                  <a:pt x="11143" y="2909"/>
                </a:lnTo>
                <a:lnTo>
                  <a:pt x="148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619104" y="2730036"/>
            <a:ext cx="76835" cy="32384"/>
          </a:xfrm>
          <a:custGeom>
            <a:avLst/>
            <a:gdLst/>
            <a:ahLst/>
            <a:cxnLst/>
            <a:rect l="l" t="t" r="r" b="b"/>
            <a:pathLst>
              <a:path w="76835" h="32385">
                <a:moveTo>
                  <a:pt x="76732" y="32041"/>
                </a:moveTo>
                <a:lnTo>
                  <a:pt x="0" y="0"/>
                </a:lnTo>
              </a:path>
            </a:pathLst>
          </a:custGeom>
          <a:ln w="4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619104" y="2727127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5">
                <a:moveTo>
                  <a:pt x="0" y="2909"/>
                </a:moveTo>
                <a:lnTo>
                  <a:pt x="14858" y="0"/>
                </a:lnTo>
                <a:lnTo>
                  <a:pt x="7429" y="5819"/>
                </a:lnTo>
                <a:lnTo>
                  <a:pt x="9905" y="14548"/>
                </a:lnTo>
                <a:lnTo>
                  <a:pt x="0" y="2909"/>
                </a:lnTo>
                <a:close/>
              </a:path>
            </a:pathLst>
          </a:custGeom>
          <a:ln w="48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059584" y="5530147"/>
            <a:ext cx="321945" cy="125730"/>
          </a:xfrm>
          <a:custGeom>
            <a:avLst/>
            <a:gdLst/>
            <a:ahLst/>
            <a:cxnLst/>
            <a:rect l="l" t="t" r="r" b="b"/>
            <a:pathLst>
              <a:path w="321944" h="125729">
                <a:moveTo>
                  <a:pt x="294583" y="0"/>
                </a:moveTo>
                <a:lnTo>
                  <a:pt x="27274" y="0"/>
                </a:lnTo>
                <a:lnTo>
                  <a:pt x="0" y="32021"/>
                </a:lnTo>
                <a:lnTo>
                  <a:pt x="0" y="93256"/>
                </a:lnTo>
                <a:lnTo>
                  <a:pt x="27274" y="125279"/>
                </a:lnTo>
                <a:lnTo>
                  <a:pt x="294583" y="125279"/>
                </a:lnTo>
                <a:lnTo>
                  <a:pt x="305082" y="122732"/>
                </a:lnTo>
                <a:lnTo>
                  <a:pt x="313727" y="115818"/>
                </a:lnTo>
                <a:lnTo>
                  <a:pt x="319593" y="105629"/>
                </a:lnTo>
                <a:lnTo>
                  <a:pt x="321754" y="93256"/>
                </a:lnTo>
                <a:lnTo>
                  <a:pt x="321754" y="32021"/>
                </a:lnTo>
                <a:lnTo>
                  <a:pt x="319593" y="19649"/>
                </a:lnTo>
                <a:lnTo>
                  <a:pt x="313727" y="9461"/>
                </a:lnTo>
                <a:lnTo>
                  <a:pt x="305082" y="2547"/>
                </a:lnTo>
                <a:lnTo>
                  <a:pt x="294583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059584" y="5530147"/>
            <a:ext cx="321945" cy="125730"/>
          </a:xfrm>
          <a:custGeom>
            <a:avLst/>
            <a:gdLst/>
            <a:ahLst/>
            <a:cxnLst/>
            <a:rect l="l" t="t" r="r" b="b"/>
            <a:pathLst>
              <a:path w="321944" h="125729">
                <a:moveTo>
                  <a:pt x="0" y="93256"/>
                </a:moveTo>
                <a:lnTo>
                  <a:pt x="27274" y="125279"/>
                </a:lnTo>
                <a:lnTo>
                  <a:pt x="294583" y="125279"/>
                </a:lnTo>
                <a:lnTo>
                  <a:pt x="305082" y="122732"/>
                </a:lnTo>
                <a:lnTo>
                  <a:pt x="313727" y="115818"/>
                </a:lnTo>
                <a:lnTo>
                  <a:pt x="319593" y="105629"/>
                </a:lnTo>
                <a:lnTo>
                  <a:pt x="321754" y="93256"/>
                </a:lnTo>
                <a:lnTo>
                  <a:pt x="321754" y="32021"/>
                </a:lnTo>
                <a:lnTo>
                  <a:pt x="294583" y="0"/>
                </a:lnTo>
                <a:lnTo>
                  <a:pt x="27274" y="0"/>
                </a:lnTo>
                <a:lnTo>
                  <a:pt x="16759" y="2547"/>
                </a:lnTo>
                <a:lnTo>
                  <a:pt x="8078" y="9461"/>
                </a:lnTo>
                <a:lnTo>
                  <a:pt x="2177" y="19649"/>
                </a:lnTo>
                <a:lnTo>
                  <a:pt x="0" y="32021"/>
                </a:lnTo>
                <a:lnTo>
                  <a:pt x="0" y="93256"/>
                </a:lnTo>
                <a:close/>
              </a:path>
            </a:pathLst>
          </a:custGeom>
          <a:ln w="48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624056" y="5107632"/>
            <a:ext cx="478155" cy="160655"/>
          </a:xfrm>
          <a:custGeom>
            <a:avLst/>
            <a:gdLst/>
            <a:ahLst/>
            <a:cxnLst/>
            <a:rect l="l" t="t" r="r" b="b"/>
            <a:pathLst>
              <a:path w="478155" h="160654">
                <a:moveTo>
                  <a:pt x="0" y="160212"/>
                </a:moveTo>
                <a:lnTo>
                  <a:pt x="477626" y="160212"/>
                </a:lnTo>
                <a:lnTo>
                  <a:pt x="477626" y="0"/>
                </a:lnTo>
                <a:lnTo>
                  <a:pt x="0" y="0"/>
                </a:lnTo>
                <a:lnTo>
                  <a:pt x="0" y="160212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624056" y="5107632"/>
            <a:ext cx="478155" cy="160655"/>
          </a:xfrm>
          <a:custGeom>
            <a:avLst/>
            <a:gdLst/>
            <a:ahLst/>
            <a:cxnLst/>
            <a:rect l="l" t="t" r="r" b="b"/>
            <a:pathLst>
              <a:path w="478155" h="160654">
                <a:moveTo>
                  <a:pt x="0" y="160212"/>
                </a:moveTo>
                <a:lnTo>
                  <a:pt x="477626" y="160212"/>
                </a:lnTo>
                <a:lnTo>
                  <a:pt x="477626" y="0"/>
                </a:lnTo>
                <a:lnTo>
                  <a:pt x="0" y="0"/>
                </a:lnTo>
                <a:lnTo>
                  <a:pt x="0" y="160212"/>
                </a:lnTo>
                <a:close/>
              </a:path>
            </a:pathLst>
          </a:custGeom>
          <a:ln w="48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 txBox="1"/>
          <p:nvPr/>
        </p:nvSpPr>
        <p:spPr>
          <a:xfrm>
            <a:off x="1650978" y="5118508"/>
            <a:ext cx="417830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905" algn="ctr">
              <a:lnSpc>
                <a:spcPct val="143400"/>
              </a:lnSpc>
            </a:pPr>
            <a:r>
              <a:rPr sz="200" spc="25" dirty="0">
                <a:latin typeface="Arial"/>
                <a:cs typeface="Arial"/>
              </a:rPr>
              <a:t>Che</a:t>
            </a:r>
            <a:r>
              <a:rPr sz="200" spc="15" dirty="0">
                <a:latin typeface="Arial"/>
                <a:cs typeface="Arial"/>
              </a:rPr>
              <a:t>ck</a:t>
            </a:r>
            <a:r>
              <a:rPr sz="200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f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an</a:t>
            </a:r>
            <a:r>
              <a:rPr sz="200" spc="15" dirty="0">
                <a:latin typeface="Arial"/>
                <a:cs typeface="Arial"/>
              </a:rPr>
              <a:t>y</a:t>
            </a:r>
            <a:r>
              <a:rPr sz="200" spc="-20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dis</a:t>
            </a:r>
            <a:r>
              <a:rPr sz="200" spc="-40" dirty="0">
                <a:latin typeface="Arial"/>
                <a:cs typeface="Arial"/>
              </a:rPr>
              <a:t> </a:t>
            </a:r>
            <a:r>
              <a:rPr sz="200" spc="10" dirty="0">
                <a:latin typeface="Arial"/>
                <a:cs typeface="Arial"/>
              </a:rPr>
              <a:t>cr</a:t>
            </a:r>
            <a:r>
              <a:rPr sz="200" spc="20" dirty="0">
                <a:latin typeface="Arial"/>
                <a:cs typeface="Arial"/>
              </a:rPr>
              <a:t>epan</a:t>
            </a:r>
            <a:r>
              <a:rPr sz="200" spc="15" dirty="0">
                <a:latin typeface="Arial"/>
                <a:cs typeface="Arial"/>
              </a:rPr>
              <a:t>cy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be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5" dirty="0">
                <a:latin typeface="Arial"/>
                <a:cs typeface="Arial"/>
              </a:rPr>
              <a:t>wee</a:t>
            </a:r>
            <a:r>
              <a:rPr sz="200" spc="15" dirty="0">
                <a:latin typeface="Arial"/>
                <a:cs typeface="Arial"/>
              </a:rPr>
              <a:t>n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B</a:t>
            </a:r>
            <a:r>
              <a:rPr sz="200" spc="15" dirty="0">
                <a:latin typeface="Arial"/>
                <a:cs typeface="Arial"/>
              </a:rPr>
              <a:t>OL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an</a:t>
            </a:r>
            <a:r>
              <a:rPr sz="200" spc="15" dirty="0">
                <a:latin typeface="Arial"/>
                <a:cs typeface="Arial"/>
              </a:rPr>
              <a:t>d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PO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an</a:t>
            </a:r>
            <a:r>
              <a:rPr sz="200" spc="15" dirty="0">
                <a:latin typeface="Arial"/>
                <a:cs typeface="Arial"/>
              </a:rPr>
              <a:t>d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a</a:t>
            </a:r>
            <a:r>
              <a:rPr sz="200" spc="15" dirty="0">
                <a:latin typeface="Arial"/>
                <a:cs typeface="Arial"/>
              </a:rPr>
              <a:t>c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ua</a:t>
            </a:r>
            <a:r>
              <a:rPr sz="200" spc="5" dirty="0">
                <a:latin typeface="Arial"/>
                <a:cs typeface="Arial"/>
              </a:rPr>
              <a:t>l </a:t>
            </a:r>
            <a:r>
              <a:rPr sz="200" spc="25" dirty="0">
                <a:latin typeface="Arial"/>
                <a:cs typeface="Arial"/>
              </a:rPr>
              <a:t>s</a:t>
            </a:r>
            <a:r>
              <a:rPr sz="200" spc="20" dirty="0">
                <a:latin typeface="Arial"/>
                <a:cs typeface="Arial"/>
              </a:rPr>
              <a:t>hip</a:t>
            </a:r>
            <a:r>
              <a:rPr sz="200" spc="40" dirty="0">
                <a:latin typeface="Arial"/>
                <a:cs typeface="Arial"/>
              </a:rPr>
              <a:t>m</a:t>
            </a:r>
            <a:r>
              <a:rPr sz="200" spc="20" dirty="0">
                <a:latin typeface="Arial"/>
                <a:cs typeface="Arial"/>
              </a:rPr>
              <a:t>en</a:t>
            </a:r>
            <a:r>
              <a:rPr sz="200" spc="5" dirty="0">
                <a:latin typeface="Arial"/>
                <a:cs typeface="Arial"/>
              </a:rPr>
              <a:t>t</a:t>
            </a:r>
            <a:endParaRPr sz="200">
              <a:latin typeface="Arial"/>
              <a:cs typeface="Arial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1280085" y="5186333"/>
            <a:ext cx="257399" cy="1543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 txBox="1"/>
          <p:nvPr/>
        </p:nvSpPr>
        <p:spPr>
          <a:xfrm>
            <a:off x="1277255" y="5200088"/>
            <a:ext cx="243840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594" marR="5080" indent="-49530">
              <a:lnSpc>
                <a:spcPct val="143500"/>
              </a:lnSpc>
            </a:pPr>
            <a:r>
              <a:rPr sz="200" spc="20" dirty="0">
                <a:latin typeface="Arial"/>
                <a:cs typeface="Arial"/>
              </a:rPr>
              <a:t>a</a:t>
            </a:r>
            <a:r>
              <a:rPr sz="200" spc="15" dirty="0">
                <a:latin typeface="Arial"/>
                <a:cs typeface="Arial"/>
              </a:rPr>
              <a:t>c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ua</a:t>
            </a:r>
            <a:r>
              <a:rPr sz="200" spc="5" dirty="0">
                <a:latin typeface="Arial"/>
                <a:cs typeface="Arial"/>
              </a:rPr>
              <a:t>l </a:t>
            </a:r>
            <a:r>
              <a:rPr sz="200" spc="25" dirty="0">
                <a:latin typeface="Arial"/>
                <a:cs typeface="Arial"/>
              </a:rPr>
              <a:t>s</a:t>
            </a:r>
            <a:r>
              <a:rPr sz="200" spc="20" dirty="0">
                <a:latin typeface="Arial"/>
                <a:cs typeface="Arial"/>
              </a:rPr>
              <a:t>hip</a:t>
            </a:r>
            <a:r>
              <a:rPr sz="200" spc="40" dirty="0">
                <a:latin typeface="Arial"/>
                <a:cs typeface="Arial"/>
              </a:rPr>
              <a:t>m</a:t>
            </a:r>
            <a:r>
              <a:rPr sz="200" spc="20" dirty="0">
                <a:latin typeface="Arial"/>
                <a:cs typeface="Arial"/>
              </a:rPr>
              <a:t>en</a:t>
            </a:r>
            <a:r>
              <a:rPr sz="200" spc="5" dirty="0">
                <a:latin typeface="Arial"/>
                <a:cs typeface="Arial"/>
              </a:rPr>
              <a:t>t </a:t>
            </a:r>
            <a:r>
              <a:rPr sz="200" spc="25" dirty="0">
                <a:latin typeface="Arial"/>
                <a:cs typeface="Arial"/>
              </a:rPr>
              <a:t>s</a:t>
            </a:r>
            <a:r>
              <a:rPr sz="200" spc="15" dirty="0">
                <a:latin typeface="Arial"/>
                <a:cs typeface="Arial"/>
              </a:rPr>
              <a:t>c</a:t>
            </a:r>
            <a:r>
              <a:rPr sz="200" spc="20" dirty="0">
                <a:latin typeface="Arial"/>
                <a:cs typeface="Arial"/>
              </a:rPr>
              <a:t>anne</a:t>
            </a:r>
            <a:r>
              <a:rPr sz="200" spc="15" dirty="0">
                <a:latin typeface="Arial"/>
                <a:cs typeface="Arial"/>
              </a:rPr>
              <a:t>d</a:t>
            </a:r>
            <a:endParaRPr sz="200">
              <a:latin typeface="Arial"/>
              <a:cs typeface="Arial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2096765" y="5119275"/>
            <a:ext cx="10160" cy="12065"/>
          </a:xfrm>
          <a:custGeom>
            <a:avLst/>
            <a:gdLst/>
            <a:ahLst/>
            <a:cxnLst/>
            <a:rect l="l" t="t" r="r" b="b"/>
            <a:pathLst>
              <a:path w="10160" h="12064">
                <a:moveTo>
                  <a:pt x="9870" y="0"/>
                </a:moveTo>
                <a:lnTo>
                  <a:pt x="0" y="11639"/>
                </a:lnTo>
                <a:lnTo>
                  <a:pt x="5697" y="8958"/>
                </a:lnTo>
                <a:lnTo>
                  <a:pt x="4917" y="8729"/>
                </a:lnTo>
                <a:lnTo>
                  <a:pt x="98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096765" y="5095997"/>
            <a:ext cx="74295" cy="34925"/>
          </a:xfrm>
          <a:custGeom>
            <a:avLst/>
            <a:gdLst/>
            <a:ahLst/>
            <a:cxnLst/>
            <a:rect l="l" t="t" r="r" b="b"/>
            <a:pathLst>
              <a:path w="74294" h="34925">
                <a:moveTo>
                  <a:pt x="74221" y="0"/>
                </a:moveTo>
                <a:lnTo>
                  <a:pt x="0" y="34917"/>
                </a:lnTo>
              </a:path>
            </a:pathLst>
          </a:custGeom>
          <a:ln w="48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096765" y="5119275"/>
            <a:ext cx="15240" cy="12065"/>
          </a:xfrm>
          <a:custGeom>
            <a:avLst/>
            <a:gdLst/>
            <a:ahLst/>
            <a:cxnLst/>
            <a:rect l="l" t="t" r="r" b="b"/>
            <a:pathLst>
              <a:path w="15239" h="12064">
                <a:moveTo>
                  <a:pt x="0" y="11639"/>
                </a:moveTo>
                <a:lnTo>
                  <a:pt x="9870" y="0"/>
                </a:lnTo>
                <a:lnTo>
                  <a:pt x="4917" y="8729"/>
                </a:lnTo>
                <a:lnTo>
                  <a:pt x="14823" y="11639"/>
                </a:lnTo>
                <a:lnTo>
                  <a:pt x="0" y="11639"/>
                </a:lnTo>
                <a:close/>
              </a:path>
            </a:pathLst>
          </a:custGeom>
          <a:ln w="48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170986" y="5031858"/>
            <a:ext cx="146001" cy="1282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 txBox="1"/>
          <p:nvPr/>
        </p:nvSpPr>
        <p:spPr>
          <a:xfrm>
            <a:off x="2178062" y="5034086"/>
            <a:ext cx="118745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445">
              <a:lnSpc>
                <a:spcPct val="143300"/>
              </a:lnSpc>
            </a:pPr>
            <a:r>
              <a:rPr sz="200" spc="20" dirty="0">
                <a:latin typeface="Arial"/>
                <a:cs typeface="Arial"/>
              </a:rPr>
              <a:t>B</a:t>
            </a:r>
            <a:r>
              <a:rPr sz="200" spc="10" dirty="0">
                <a:latin typeface="Arial"/>
                <a:cs typeface="Arial"/>
              </a:rPr>
              <a:t>il</a:t>
            </a:r>
            <a:r>
              <a:rPr sz="200" spc="5" dirty="0">
                <a:latin typeface="Arial"/>
                <a:cs typeface="Arial"/>
              </a:rPr>
              <a:t>l 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spc="5" dirty="0">
                <a:latin typeface="Arial"/>
                <a:cs typeface="Arial"/>
              </a:rPr>
              <a:t>f </a:t>
            </a:r>
            <a:r>
              <a:rPr sz="200" spc="20" dirty="0">
                <a:latin typeface="Arial"/>
                <a:cs typeface="Arial"/>
              </a:rPr>
              <a:t>Ladin</a:t>
            </a:r>
            <a:r>
              <a:rPr sz="200" spc="15" dirty="0">
                <a:latin typeface="Arial"/>
                <a:cs typeface="Arial"/>
              </a:rPr>
              <a:t>g</a:t>
            </a:r>
            <a:endParaRPr sz="200">
              <a:latin typeface="Arial"/>
              <a:cs typeface="Arial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2096765" y="5215435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4">
                <a:moveTo>
                  <a:pt x="0" y="2909"/>
                </a:moveTo>
                <a:lnTo>
                  <a:pt x="9870" y="14548"/>
                </a:lnTo>
                <a:lnTo>
                  <a:pt x="7485" y="6141"/>
                </a:lnTo>
                <a:lnTo>
                  <a:pt x="0" y="2909"/>
                </a:lnTo>
                <a:close/>
              </a:path>
              <a:path w="15239" h="14604">
                <a:moveTo>
                  <a:pt x="14823" y="0"/>
                </a:moveTo>
                <a:lnTo>
                  <a:pt x="0" y="2909"/>
                </a:lnTo>
                <a:lnTo>
                  <a:pt x="11108" y="2909"/>
                </a:lnTo>
                <a:lnTo>
                  <a:pt x="148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096765" y="5218345"/>
            <a:ext cx="74295" cy="32384"/>
          </a:xfrm>
          <a:custGeom>
            <a:avLst/>
            <a:gdLst/>
            <a:ahLst/>
            <a:cxnLst/>
            <a:rect l="l" t="t" r="r" b="b"/>
            <a:pathLst>
              <a:path w="74294" h="32385">
                <a:moveTo>
                  <a:pt x="74221" y="32041"/>
                </a:moveTo>
                <a:lnTo>
                  <a:pt x="0" y="0"/>
                </a:lnTo>
              </a:path>
            </a:pathLst>
          </a:custGeom>
          <a:ln w="48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096765" y="5215435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4">
                <a:moveTo>
                  <a:pt x="0" y="2909"/>
                </a:moveTo>
                <a:lnTo>
                  <a:pt x="14823" y="0"/>
                </a:lnTo>
                <a:lnTo>
                  <a:pt x="7394" y="5819"/>
                </a:lnTo>
                <a:lnTo>
                  <a:pt x="9870" y="14548"/>
                </a:lnTo>
                <a:lnTo>
                  <a:pt x="0" y="2909"/>
                </a:lnTo>
                <a:close/>
              </a:path>
            </a:pathLst>
          </a:custGeom>
          <a:ln w="48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170986" y="5186347"/>
            <a:ext cx="146001" cy="1281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 txBox="1"/>
          <p:nvPr/>
        </p:nvSpPr>
        <p:spPr>
          <a:xfrm>
            <a:off x="2168191" y="5188384"/>
            <a:ext cx="155575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0" marR="5080" indent="-32384">
              <a:lnSpc>
                <a:spcPct val="143600"/>
              </a:lnSpc>
            </a:pPr>
            <a:r>
              <a:rPr sz="200" spc="20" dirty="0">
                <a:latin typeface="Arial"/>
                <a:cs typeface="Arial"/>
              </a:rPr>
              <a:t>Pu</a:t>
            </a:r>
            <a:r>
              <a:rPr sz="200" spc="10" dirty="0">
                <a:latin typeface="Arial"/>
                <a:cs typeface="Arial"/>
              </a:rPr>
              <a:t>rc</a:t>
            </a:r>
            <a:r>
              <a:rPr sz="200" spc="20" dirty="0">
                <a:latin typeface="Arial"/>
                <a:cs typeface="Arial"/>
              </a:rPr>
              <a:t>ha</a:t>
            </a:r>
            <a:r>
              <a:rPr sz="200" spc="15" dirty="0">
                <a:latin typeface="Arial"/>
                <a:cs typeface="Arial"/>
              </a:rPr>
              <a:t>s</a:t>
            </a:r>
            <a:r>
              <a:rPr sz="200" spc="-40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O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de</a:t>
            </a:r>
            <a:r>
              <a:rPr sz="200" spc="10" dirty="0">
                <a:latin typeface="Arial"/>
                <a:cs typeface="Arial"/>
              </a:rPr>
              <a:t>r</a:t>
            </a:r>
            <a:endParaRPr sz="200">
              <a:latin typeface="Arial"/>
              <a:cs typeface="Arial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2131364" y="3898402"/>
            <a:ext cx="257399" cy="154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 txBox="1"/>
          <p:nvPr/>
        </p:nvSpPr>
        <p:spPr>
          <a:xfrm>
            <a:off x="2128639" y="3912314"/>
            <a:ext cx="243840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594" marR="5080" indent="-49530">
              <a:lnSpc>
                <a:spcPct val="143300"/>
              </a:lnSpc>
            </a:pPr>
            <a:r>
              <a:rPr sz="200" spc="20" dirty="0">
                <a:latin typeface="Arial"/>
                <a:cs typeface="Arial"/>
              </a:rPr>
              <a:t>a</a:t>
            </a:r>
            <a:r>
              <a:rPr sz="200" spc="15" dirty="0">
                <a:latin typeface="Arial"/>
                <a:cs typeface="Arial"/>
              </a:rPr>
              <a:t>c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ua</a:t>
            </a:r>
            <a:r>
              <a:rPr sz="200" spc="5" dirty="0">
                <a:latin typeface="Arial"/>
                <a:cs typeface="Arial"/>
              </a:rPr>
              <a:t>l </a:t>
            </a:r>
            <a:r>
              <a:rPr sz="200" spc="25" dirty="0">
                <a:latin typeface="Arial"/>
                <a:cs typeface="Arial"/>
              </a:rPr>
              <a:t>s</a:t>
            </a:r>
            <a:r>
              <a:rPr sz="200" spc="20" dirty="0">
                <a:latin typeface="Arial"/>
                <a:cs typeface="Arial"/>
              </a:rPr>
              <a:t>hip</a:t>
            </a:r>
            <a:r>
              <a:rPr sz="200" spc="40" dirty="0">
                <a:latin typeface="Arial"/>
                <a:cs typeface="Arial"/>
              </a:rPr>
              <a:t>m</a:t>
            </a:r>
            <a:r>
              <a:rPr sz="200" spc="20" dirty="0">
                <a:latin typeface="Arial"/>
                <a:cs typeface="Arial"/>
              </a:rPr>
              <a:t>en</a:t>
            </a:r>
            <a:r>
              <a:rPr sz="200" spc="5" dirty="0">
                <a:latin typeface="Arial"/>
                <a:cs typeface="Arial"/>
              </a:rPr>
              <a:t>t </a:t>
            </a:r>
            <a:r>
              <a:rPr sz="200" spc="30" dirty="0">
                <a:latin typeface="Arial"/>
                <a:cs typeface="Arial"/>
              </a:rPr>
              <a:t>s</a:t>
            </a:r>
            <a:r>
              <a:rPr sz="200" spc="15" dirty="0">
                <a:latin typeface="Arial"/>
                <a:cs typeface="Arial"/>
              </a:rPr>
              <a:t>c</a:t>
            </a:r>
            <a:r>
              <a:rPr sz="200" spc="20" dirty="0">
                <a:latin typeface="Arial"/>
                <a:cs typeface="Arial"/>
              </a:rPr>
              <a:t>anne</a:t>
            </a:r>
            <a:r>
              <a:rPr sz="200" spc="15" dirty="0">
                <a:latin typeface="Arial"/>
                <a:cs typeface="Arial"/>
              </a:rPr>
              <a:t>d</a:t>
            </a:r>
            <a:endParaRPr sz="200">
              <a:latin typeface="Arial"/>
              <a:cs typeface="Arial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1629009" y="3257357"/>
            <a:ext cx="10160" cy="1675764"/>
          </a:xfrm>
          <a:custGeom>
            <a:avLst/>
            <a:gdLst/>
            <a:ahLst/>
            <a:cxnLst/>
            <a:rect l="l" t="t" r="r" b="b"/>
            <a:pathLst>
              <a:path w="10160" h="1675764">
                <a:moveTo>
                  <a:pt x="0" y="0"/>
                </a:moveTo>
                <a:lnTo>
                  <a:pt x="9870" y="1675418"/>
                </a:lnTo>
              </a:path>
            </a:pathLst>
          </a:custGeom>
          <a:ln w="49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629009" y="3245718"/>
            <a:ext cx="126364" cy="17780"/>
          </a:xfrm>
          <a:custGeom>
            <a:avLst/>
            <a:gdLst/>
            <a:ahLst/>
            <a:cxnLst/>
            <a:rect l="l" t="t" r="r" b="b"/>
            <a:pathLst>
              <a:path w="126364" h="17780">
                <a:moveTo>
                  <a:pt x="122109" y="11639"/>
                </a:moveTo>
                <a:lnTo>
                  <a:pt x="117156" y="11639"/>
                </a:lnTo>
                <a:lnTo>
                  <a:pt x="113878" y="17458"/>
                </a:lnTo>
                <a:lnTo>
                  <a:pt x="122109" y="11639"/>
                </a:lnTo>
                <a:close/>
              </a:path>
              <a:path w="126364" h="17780">
                <a:moveTo>
                  <a:pt x="118698" y="8902"/>
                </a:moveTo>
                <a:lnTo>
                  <a:pt x="0" y="11639"/>
                </a:lnTo>
                <a:lnTo>
                  <a:pt x="117156" y="11639"/>
                </a:lnTo>
                <a:lnTo>
                  <a:pt x="118698" y="8902"/>
                </a:lnTo>
                <a:close/>
              </a:path>
              <a:path w="126364" h="17780">
                <a:moveTo>
                  <a:pt x="113878" y="0"/>
                </a:moveTo>
                <a:lnTo>
                  <a:pt x="118796" y="8729"/>
                </a:lnTo>
                <a:lnTo>
                  <a:pt x="118698" y="8902"/>
                </a:lnTo>
                <a:lnTo>
                  <a:pt x="126225" y="8729"/>
                </a:lnTo>
                <a:lnTo>
                  <a:pt x="1138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629009" y="3254447"/>
            <a:ext cx="126364" cy="3175"/>
          </a:xfrm>
          <a:custGeom>
            <a:avLst/>
            <a:gdLst/>
            <a:ahLst/>
            <a:cxnLst/>
            <a:rect l="l" t="t" r="r" b="b"/>
            <a:pathLst>
              <a:path w="126364" h="3175">
                <a:moveTo>
                  <a:pt x="0" y="2909"/>
                </a:moveTo>
                <a:lnTo>
                  <a:pt x="126225" y="0"/>
                </a:lnTo>
              </a:path>
            </a:pathLst>
          </a:custGeom>
          <a:ln w="48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742887" y="3245718"/>
            <a:ext cx="12700" cy="17780"/>
          </a:xfrm>
          <a:custGeom>
            <a:avLst/>
            <a:gdLst/>
            <a:ahLst/>
            <a:cxnLst/>
            <a:rect l="l" t="t" r="r" b="b"/>
            <a:pathLst>
              <a:path w="12700" h="17780">
                <a:moveTo>
                  <a:pt x="12346" y="8729"/>
                </a:moveTo>
                <a:lnTo>
                  <a:pt x="0" y="17458"/>
                </a:lnTo>
                <a:lnTo>
                  <a:pt x="4917" y="8729"/>
                </a:lnTo>
                <a:lnTo>
                  <a:pt x="0" y="0"/>
                </a:lnTo>
                <a:lnTo>
                  <a:pt x="12346" y="8729"/>
                </a:lnTo>
                <a:close/>
              </a:path>
            </a:pathLst>
          </a:custGeom>
          <a:ln w="4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755234" y="4804574"/>
            <a:ext cx="235585" cy="259715"/>
          </a:xfrm>
          <a:custGeom>
            <a:avLst/>
            <a:gdLst/>
            <a:ahLst/>
            <a:cxnLst/>
            <a:rect l="l" t="t" r="r" b="b"/>
            <a:pathLst>
              <a:path w="235585" h="259714">
                <a:moveTo>
                  <a:pt x="118796" y="0"/>
                </a:moveTo>
                <a:lnTo>
                  <a:pt x="0" y="128201"/>
                </a:lnTo>
                <a:lnTo>
                  <a:pt x="118796" y="259381"/>
                </a:lnTo>
                <a:lnTo>
                  <a:pt x="235081" y="128201"/>
                </a:lnTo>
                <a:lnTo>
                  <a:pt x="118796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755234" y="4804574"/>
            <a:ext cx="235585" cy="259715"/>
          </a:xfrm>
          <a:custGeom>
            <a:avLst/>
            <a:gdLst/>
            <a:ahLst/>
            <a:cxnLst/>
            <a:rect l="l" t="t" r="r" b="b"/>
            <a:pathLst>
              <a:path w="235585" h="259714">
                <a:moveTo>
                  <a:pt x="118796" y="0"/>
                </a:moveTo>
                <a:lnTo>
                  <a:pt x="235081" y="128201"/>
                </a:lnTo>
                <a:lnTo>
                  <a:pt x="118796" y="259381"/>
                </a:lnTo>
                <a:lnTo>
                  <a:pt x="0" y="128201"/>
                </a:lnTo>
                <a:lnTo>
                  <a:pt x="118796" y="0"/>
                </a:lnTo>
                <a:close/>
              </a:path>
            </a:pathLst>
          </a:custGeom>
          <a:ln w="49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864160" y="4790025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4">
                <a:moveTo>
                  <a:pt x="0" y="0"/>
                </a:moveTo>
                <a:lnTo>
                  <a:pt x="7429" y="14548"/>
                </a:lnTo>
                <a:lnTo>
                  <a:pt x="7429" y="5819"/>
                </a:lnTo>
                <a:lnTo>
                  <a:pt x="0" y="0"/>
                </a:lnTo>
                <a:close/>
              </a:path>
              <a:path w="15239" h="14604">
                <a:moveTo>
                  <a:pt x="14823" y="0"/>
                </a:moveTo>
                <a:lnTo>
                  <a:pt x="7429" y="0"/>
                </a:lnTo>
                <a:lnTo>
                  <a:pt x="7429" y="5819"/>
                </a:lnTo>
                <a:lnTo>
                  <a:pt x="148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871589" y="4755073"/>
            <a:ext cx="0" cy="49530"/>
          </a:xfrm>
          <a:custGeom>
            <a:avLst/>
            <a:gdLst/>
            <a:ahLst/>
            <a:cxnLst/>
            <a:rect l="l" t="t" r="r" b="b"/>
            <a:pathLst>
              <a:path h="49529">
                <a:moveTo>
                  <a:pt x="0" y="0"/>
                </a:moveTo>
                <a:lnTo>
                  <a:pt x="0" y="49500"/>
                </a:lnTo>
              </a:path>
            </a:pathLst>
          </a:custGeom>
          <a:ln w="49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864160" y="4790025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4">
                <a:moveTo>
                  <a:pt x="7429" y="14548"/>
                </a:moveTo>
                <a:lnTo>
                  <a:pt x="0" y="0"/>
                </a:lnTo>
                <a:lnTo>
                  <a:pt x="7429" y="5819"/>
                </a:lnTo>
                <a:lnTo>
                  <a:pt x="14823" y="0"/>
                </a:lnTo>
                <a:lnTo>
                  <a:pt x="7429" y="14548"/>
                </a:lnTo>
                <a:close/>
              </a:path>
            </a:pathLst>
          </a:custGeom>
          <a:ln w="48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 txBox="1"/>
          <p:nvPr/>
        </p:nvSpPr>
        <p:spPr>
          <a:xfrm>
            <a:off x="1673231" y="4885387"/>
            <a:ext cx="280035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825" marR="5080" indent="-111760">
              <a:lnSpc>
                <a:spcPct val="143500"/>
              </a:lnSpc>
            </a:pPr>
            <a:r>
              <a:rPr sz="300" spc="37" baseline="13888" dirty="0">
                <a:latin typeface="Arial"/>
                <a:cs typeface="Arial"/>
              </a:rPr>
              <a:t>NO</a:t>
            </a:r>
            <a:r>
              <a:rPr sz="300" baseline="13888" dirty="0">
                <a:latin typeface="Arial"/>
                <a:cs typeface="Arial"/>
              </a:rPr>
              <a:t>        </a:t>
            </a:r>
            <a:r>
              <a:rPr sz="300" spc="30" baseline="13888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Unloadin</a:t>
            </a:r>
            <a:r>
              <a:rPr sz="200" spc="15" dirty="0">
                <a:latin typeface="Arial"/>
                <a:cs typeface="Arial"/>
              </a:rPr>
              <a:t>g</a:t>
            </a:r>
            <a:r>
              <a:rPr sz="200" spc="10" dirty="0">
                <a:latin typeface="Arial"/>
                <a:cs typeface="Arial"/>
              </a:rPr>
              <a:t> c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spc="40" dirty="0">
                <a:latin typeface="Arial"/>
                <a:cs typeface="Arial"/>
              </a:rPr>
              <a:t>m</a:t>
            </a:r>
            <a:r>
              <a:rPr sz="200" spc="20" dirty="0">
                <a:latin typeface="Arial"/>
                <a:cs typeface="Arial"/>
              </a:rPr>
              <a:t>ple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e</a:t>
            </a:r>
            <a:r>
              <a:rPr sz="200" spc="15" dirty="0">
                <a:latin typeface="Arial"/>
                <a:cs typeface="Arial"/>
              </a:rPr>
              <a:t>?</a:t>
            </a:r>
            <a:endParaRPr sz="200">
              <a:latin typeface="Arial"/>
              <a:cs typeface="Arial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1864160" y="5063955"/>
            <a:ext cx="7620" cy="43815"/>
          </a:xfrm>
          <a:custGeom>
            <a:avLst/>
            <a:gdLst/>
            <a:ahLst/>
            <a:cxnLst/>
            <a:rect l="l" t="t" r="r" b="b"/>
            <a:pathLst>
              <a:path w="7619" h="43814">
                <a:moveTo>
                  <a:pt x="7429" y="0"/>
                </a:moveTo>
                <a:lnTo>
                  <a:pt x="0" y="43680"/>
                </a:lnTo>
              </a:path>
            </a:pathLst>
          </a:custGeom>
          <a:ln w="49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 txBox="1"/>
          <p:nvPr/>
        </p:nvSpPr>
        <p:spPr>
          <a:xfrm>
            <a:off x="1876189" y="5067687"/>
            <a:ext cx="82550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dirty="0">
                <a:latin typeface="Arial"/>
                <a:cs typeface="Arial"/>
              </a:rPr>
              <a:t>Y</a:t>
            </a:r>
            <a:r>
              <a:rPr sz="200" spc="20" dirty="0">
                <a:latin typeface="Arial"/>
                <a:cs typeface="Arial"/>
              </a:rPr>
              <a:t>ES</a:t>
            </a:r>
            <a:endParaRPr sz="200">
              <a:latin typeface="Arial"/>
              <a:cs typeface="Arial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1594703" y="5229983"/>
            <a:ext cx="24765" cy="12065"/>
          </a:xfrm>
          <a:custGeom>
            <a:avLst/>
            <a:gdLst/>
            <a:ahLst/>
            <a:cxnLst/>
            <a:rect l="l" t="t" r="r" b="b"/>
            <a:pathLst>
              <a:path w="24765" h="12064">
                <a:moveTo>
                  <a:pt x="18720" y="2717"/>
                </a:moveTo>
                <a:lnTo>
                  <a:pt x="0" y="11673"/>
                </a:lnTo>
                <a:lnTo>
                  <a:pt x="14530" y="11673"/>
                </a:lnTo>
                <a:lnTo>
                  <a:pt x="19483" y="2944"/>
                </a:lnTo>
                <a:lnTo>
                  <a:pt x="18720" y="2717"/>
                </a:lnTo>
                <a:close/>
              </a:path>
              <a:path w="24765" h="12064">
                <a:moveTo>
                  <a:pt x="24400" y="0"/>
                </a:moveTo>
                <a:lnTo>
                  <a:pt x="9577" y="0"/>
                </a:lnTo>
                <a:lnTo>
                  <a:pt x="18720" y="2717"/>
                </a:lnTo>
                <a:lnTo>
                  <a:pt x="24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527582" y="5229983"/>
            <a:ext cx="92075" cy="43815"/>
          </a:xfrm>
          <a:custGeom>
            <a:avLst/>
            <a:gdLst/>
            <a:ahLst/>
            <a:cxnLst/>
            <a:rect l="l" t="t" r="r" b="b"/>
            <a:pathLst>
              <a:path w="92075" h="43814">
                <a:moveTo>
                  <a:pt x="0" y="43783"/>
                </a:moveTo>
                <a:lnTo>
                  <a:pt x="91521" y="0"/>
                </a:lnTo>
              </a:path>
            </a:pathLst>
          </a:custGeom>
          <a:ln w="48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604280" y="5229983"/>
            <a:ext cx="15240" cy="12065"/>
          </a:xfrm>
          <a:custGeom>
            <a:avLst/>
            <a:gdLst/>
            <a:ahLst/>
            <a:cxnLst/>
            <a:rect l="l" t="t" r="r" b="b"/>
            <a:pathLst>
              <a:path w="15240" h="12064">
                <a:moveTo>
                  <a:pt x="14823" y="0"/>
                </a:moveTo>
                <a:lnTo>
                  <a:pt x="4952" y="11673"/>
                </a:lnTo>
                <a:lnTo>
                  <a:pt x="9905" y="2944"/>
                </a:lnTo>
                <a:lnTo>
                  <a:pt x="0" y="0"/>
                </a:lnTo>
                <a:lnTo>
                  <a:pt x="14823" y="0"/>
                </a:lnTo>
                <a:close/>
              </a:path>
            </a:pathLst>
          </a:custGeom>
          <a:ln w="48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906327" y="3516738"/>
            <a:ext cx="252729" cy="120014"/>
          </a:xfrm>
          <a:custGeom>
            <a:avLst/>
            <a:gdLst/>
            <a:ahLst/>
            <a:cxnLst/>
            <a:rect l="l" t="t" r="r" b="b"/>
            <a:pathLst>
              <a:path w="252730" h="120014">
                <a:moveTo>
                  <a:pt x="252450" y="0"/>
                </a:moveTo>
                <a:lnTo>
                  <a:pt x="24798" y="0"/>
                </a:lnTo>
                <a:lnTo>
                  <a:pt x="0" y="119472"/>
                </a:lnTo>
                <a:lnTo>
                  <a:pt x="227756" y="119472"/>
                </a:lnTo>
                <a:lnTo>
                  <a:pt x="252450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906327" y="3516738"/>
            <a:ext cx="252729" cy="120014"/>
          </a:xfrm>
          <a:custGeom>
            <a:avLst/>
            <a:gdLst/>
            <a:ahLst/>
            <a:cxnLst/>
            <a:rect l="l" t="t" r="r" b="b"/>
            <a:pathLst>
              <a:path w="252730" h="120014">
                <a:moveTo>
                  <a:pt x="24798" y="0"/>
                </a:moveTo>
                <a:lnTo>
                  <a:pt x="252450" y="0"/>
                </a:lnTo>
                <a:lnTo>
                  <a:pt x="227756" y="119472"/>
                </a:lnTo>
                <a:lnTo>
                  <a:pt x="0" y="119472"/>
                </a:lnTo>
                <a:lnTo>
                  <a:pt x="24798" y="0"/>
                </a:lnTo>
                <a:close/>
              </a:path>
            </a:pathLst>
          </a:custGeom>
          <a:ln w="48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143954" y="3076779"/>
            <a:ext cx="599440" cy="498475"/>
          </a:xfrm>
          <a:custGeom>
            <a:avLst/>
            <a:gdLst/>
            <a:ahLst/>
            <a:cxnLst/>
            <a:rect l="l" t="t" r="r" b="b"/>
            <a:pathLst>
              <a:path w="599439" h="498475">
                <a:moveTo>
                  <a:pt x="299431" y="253487"/>
                </a:moveTo>
                <a:lnTo>
                  <a:pt x="0" y="498188"/>
                </a:lnTo>
                <a:lnTo>
                  <a:pt x="299431" y="498188"/>
                </a:lnTo>
                <a:lnTo>
                  <a:pt x="299431" y="253487"/>
                </a:lnTo>
                <a:close/>
              </a:path>
              <a:path w="599439" h="498475">
                <a:moveTo>
                  <a:pt x="591504" y="8729"/>
                </a:moveTo>
                <a:lnTo>
                  <a:pt x="299431" y="8729"/>
                </a:lnTo>
                <a:lnTo>
                  <a:pt x="299431" y="253487"/>
                </a:lnTo>
                <a:lnTo>
                  <a:pt x="588251" y="17458"/>
                </a:lnTo>
                <a:lnTo>
                  <a:pt x="586551" y="17458"/>
                </a:lnTo>
                <a:lnTo>
                  <a:pt x="591504" y="8729"/>
                </a:lnTo>
                <a:close/>
              </a:path>
              <a:path w="599439" h="498475">
                <a:moveTo>
                  <a:pt x="598933" y="8729"/>
                </a:moveTo>
                <a:lnTo>
                  <a:pt x="586551" y="17458"/>
                </a:lnTo>
                <a:lnTo>
                  <a:pt x="588251" y="17458"/>
                </a:lnTo>
                <a:lnTo>
                  <a:pt x="598933" y="8729"/>
                </a:lnTo>
                <a:close/>
              </a:path>
              <a:path w="599439" h="498475">
                <a:moveTo>
                  <a:pt x="586551" y="0"/>
                </a:moveTo>
                <a:lnTo>
                  <a:pt x="591504" y="8729"/>
                </a:lnTo>
                <a:lnTo>
                  <a:pt x="598933" y="8729"/>
                </a:lnTo>
                <a:lnTo>
                  <a:pt x="5865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143954" y="3085509"/>
            <a:ext cx="599440" cy="489584"/>
          </a:xfrm>
          <a:custGeom>
            <a:avLst/>
            <a:gdLst/>
            <a:ahLst/>
            <a:cxnLst/>
            <a:rect l="l" t="t" r="r" b="b"/>
            <a:pathLst>
              <a:path w="599439" h="489585">
                <a:moveTo>
                  <a:pt x="0" y="489459"/>
                </a:moveTo>
                <a:lnTo>
                  <a:pt x="299431" y="489459"/>
                </a:lnTo>
                <a:lnTo>
                  <a:pt x="299431" y="0"/>
                </a:lnTo>
                <a:lnTo>
                  <a:pt x="598933" y="0"/>
                </a:lnTo>
              </a:path>
            </a:pathLst>
          </a:custGeom>
          <a:ln w="48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730505" y="3076779"/>
            <a:ext cx="12700" cy="17780"/>
          </a:xfrm>
          <a:custGeom>
            <a:avLst/>
            <a:gdLst/>
            <a:ahLst/>
            <a:cxnLst/>
            <a:rect l="l" t="t" r="r" b="b"/>
            <a:pathLst>
              <a:path w="12700" h="17780">
                <a:moveTo>
                  <a:pt x="12381" y="8729"/>
                </a:moveTo>
                <a:lnTo>
                  <a:pt x="0" y="17458"/>
                </a:lnTo>
                <a:lnTo>
                  <a:pt x="4952" y="8729"/>
                </a:lnTo>
                <a:lnTo>
                  <a:pt x="0" y="0"/>
                </a:lnTo>
                <a:lnTo>
                  <a:pt x="12381" y="8729"/>
                </a:lnTo>
                <a:close/>
              </a:path>
            </a:pathLst>
          </a:custGeom>
          <a:ln w="4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020205" y="3499280"/>
            <a:ext cx="12700" cy="17780"/>
          </a:xfrm>
          <a:custGeom>
            <a:avLst/>
            <a:gdLst/>
            <a:ahLst/>
            <a:cxnLst/>
            <a:rect l="l" t="t" r="r" b="b"/>
            <a:pathLst>
              <a:path w="12700" h="17779">
                <a:moveTo>
                  <a:pt x="0" y="2909"/>
                </a:moveTo>
                <a:lnTo>
                  <a:pt x="9870" y="17458"/>
                </a:lnTo>
                <a:lnTo>
                  <a:pt x="8109" y="8729"/>
                </a:lnTo>
                <a:lnTo>
                  <a:pt x="7394" y="8729"/>
                </a:lnTo>
                <a:lnTo>
                  <a:pt x="0" y="2909"/>
                </a:lnTo>
                <a:close/>
              </a:path>
              <a:path w="12700" h="17779">
                <a:moveTo>
                  <a:pt x="7922" y="7799"/>
                </a:moveTo>
                <a:lnTo>
                  <a:pt x="7394" y="8729"/>
                </a:lnTo>
                <a:lnTo>
                  <a:pt x="8109" y="8729"/>
                </a:lnTo>
                <a:lnTo>
                  <a:pt x="7922" y="7799"/>
                </a:lnTo>
                <a:close/>
              </a:path>
              <a:path w="12700" h="17779">
                <a:moveTo>
                  <a:pt x="12346" y="0"/>
                </a:moveTo>
                <a:lnTo>
                  <a:pt x="6348" y="0"/>
                </a:lnTo>
                <a:lnTo>
                  <a:pt x="7922" y="7799"/>
                </a:lnTo>
                <a:lnTo>
                  <a:pt x="123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017729" y="3455531"/>
            <a:ext cx="12700" cy="61594"/>
          </a:xfrm>
          <a:custGeom>
            <a:avLst/>
            <a:gdLst/>
            <a:ahLst/>
            <a:cxnLst/>
            <a:rect l="l" t="t" r="r" b="b"/>
            <a:pathLst>
              <a:path w="12700" h="61595">
                <a:moveTo>
                  <a:pt x="0" y="0"/>
                </a:moveTo>
                <a:lnTo>
                  <a:pt x="12346" y="61208"/>
                </a:lnTo>
              </a:path>
            </a:pathLst>
          </a:custGeom>
          <a:ln w="49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020205" y="3499280"/>
            <a:ext cx="12700" cy="17780"/>
          </a:xfrm>
          <a:custGeom>
            <a:avLst/>
            <a:gdLst/>
            <a:ahLst/>
            <a:cxnLst/>
            <a:rect l="l" t="t" r="r" b="b"/>
            <a:pathLst>
              <a:path w="12700" h="17779">
                <a:moveTo>
                  <a:pt x="9870" y="17458"/>
                </a:moveTo>
                <a:lnTo>
                  <a:pt x="0" y="2909"/>
                </a:lnTo>
                <a:lnTo>
                  <a:pt x="7394" y="8729"/>
                </a:lnTo>
                <a:lnTo>
                  <a:pt x="12346" y="0"/>
                </a:lnTo>
                <a:lnTo>
                  <a:pt x="9870" y="17458"/>
                </a:lnTo>
                <a:close/>
              </a:path>
            </a:pathLst>
          </a:custGeom>
          <a:ln w="4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685931" y="5326168"/>
            <a:ext cx="356870" cy="224790"/>
          </a:xfrm>
          <a:custGeom>
            <a:avLst/>
            <a:gdLst/>
            <a:ahLst/>
            <a:cxnLst/>
            <a:rect l="l" t="t" r="r" b="b"/>
            <a:pathLst>
              <a:path w="356869" h="224789">
                <a:moveTo>
                  <a:pt x="178229" y="0"/>
                </a:moveTo>
                <a:lnTo>
                  <a:pt x="0" y="110722"/>
                </a:lnTo>
                <a:lnTo>
                  <a:pt x="178229" y="224357"/>
                </a:lnTo>
                <a:lnTo>
                  <a:pt x="356353" y="110722"/>
                </a:lnTo>
                <a:lnTo>
                  <a:pt x="178229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685931" y="5326168"/>
            <a:ext cx="356870" cy="224790"/>
          </a:xfrm>
          <a:custGeom>
            <a:avLst/>
            <a:gdLst/>
            <a:ahLst/>
            <a:cxnLst/>
            <a:rect l="l" t="t" r="r" b="b"/>
            <a:pathLst>
              <a:path w="356869" h="224789">
                <a:moveTo>
                  <a:pt x="178229" y="0"/>
                </a:moveTo>
                <a:lnTo>
                  <a:pt x="356353" y="110722"/>
                </a:lnTo>
                <a:lnTo>
                  <a:pt x="178229" y="224357"/>
                </a:lnTo>
                <a:lnTo>
                  <a:pt x="0" y="110722"/>
                </a:lnTo>
                <a:lnTo>
                  <a:pt x="178229" y="0"/>
                </a:lnTo>
                <a:close/>
              </a:path>
            </a:pathLst>
          </a:custGeom>
          <a:ln w="48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856661" y="5311594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4">
                <a:moveTo>
                  <a:pt x="0" y="0"/>
                </a:moveTo>
                <a:lnTo>
                  <a:pt x="7498" y="14572"/>
                </a:lnTo>
                <a:lnTo>
                  <a:pt x="7498" y="5853"/>
                </a:lnTo>
                <a:lnTo>
                  <a:pt x="0" y="0"/>
                </a:lnTo>
                <a:close/>
              </a:path>
              <a:path w="15239" h="14604">
                <a:moveTo>
                  <a:pt x="14927" y="0"/>
                </a:moveTo>
                <a:lnTo>
                  <a:pt x="7498" y="0"/>
                </a:lnTo>
                <a:lnTo>
                  <a:pt x="7498" y="5853"/>
                </a:lnTo>
                <a:lnTo>
                  <a:pt x="149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864160" y="5267845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8322"/>
                </a:lnTo>
              </a:path>
            </a:pathLst>
          </a:custGeom>
          <a:ln w="49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856661" y="5311594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4">
                <a:moveTo>
                  <a:pt x="7498" y="14572"/>
                </a:moveTo>
                <a:lnTo>
                  <a:pt x="0" y="0"/>
                </a:lnTo>
                <a:lnTo>
                  <a:pt x="7498" y="5853"/>
                </a:lnTo>
                <a:lnTo>
                  <a:pt x="14927" y="0"/>
                </a:lnTo>
                <a:lnTo>
                  <a:pt x="7498" y="14572"/>
                </a:lnTo>
                <a:close/>
              </a:path>
            </a:pathLst>
          </a:custGeom>
          <a:ln w="48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042284" y="5439803"/>
            <a:ext cx="186055" cy="90805"/>
          </a:xfrm>
          <a:custGeom>
            <a:avLst/>
            <a:gdLst/>
            <a:ahLst/>
            <a:cxnLst/>
            <a:rect l="l" t="t" r="r" b="b"/>
            <a:pathLst>
              <a:path w="186055" h="90804">
                <a:moveTo>
                  <a:pt x="178229" y="0"/>
                </a:moveTo>
                <a:lnTo>
                  <a:pt x="0" y="0"/>
                </a:lnTo>
                <a:lnTo>
                  <a:pt x="178229" y="90343"/>
                </a:lnTo>
                <a:lnTo>
                  <a:pt x="170799" y="75787"/>
                </a:lnTo>
                <a:lnTo>
                  <a:pt x="178229" y="75787"/>
                </a:lnTo>
                <a:lnTo>
                  <a:pt x="178229" y="0"/>
                </a:lnTo>
                <a:close/>
              </a:path>
              <a:path w="186055" h="90804">
                <a:moveTo>
                  <a:pt x="185623" y="75787"/>
                </a:moveTo>
                <a:lnTo>
                  <a:pt x="178229" y="81610"/>
                </a:lnTo>
                <a:lnTo>
                  <a:pt x="178229" y="90343"/>
                </a:lnTo>
                <a:lnTo>
                  <a:pt x="185623" y="75787"/>
                </a:lnTo>
                <a:close/>
              </a:path>
              <a:path w="186055" h="90804">
                <a:moveTo>
                  <a:pt x="178229" y="75787"/>
                </a:moveTo>
                <a:lnTo>
                  <a:pt x="170799" y="75787"/>
                </a:lnTo>
                <a:lnTo>
                  <a:pt x="178229" y="81610"/>
                </a:lnTo>
                <a:lnTo>
                  <a:pt x="178229" y="757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042284" y="5439803"/>
            <a:ext cx="178435" cy="90805"/>
          </a:xfrm>
          <a:custGeom>
            <a:avLst/>
            <a:gdLst/>
            <a:ahLst/>
            <a:cxnLst/>
            <a:rect l="l" t="t" r="r" b="b"/>
            <a:pathLst>
              <a:path w="178435" h="90804">
                <a:moveTo>
                  <a:pt x="0" y="0"/>
                </a:moveTo>
                <a:lnTo>
                  <a:pt x="178229" y="0"/>
                </a:lnTo>
                <a:lnTo>
                  <a:pt x="178229" y="90343"/>
                </a:lnTo>
              </a:path>
            </a:pathLst>
          </a:custGeom>
          <a:ln w="4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213084" y="5515591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4">
                <a:moveTo>
                  <a:pt x="7429" y="14555"/>
                </a:moveTo>
                <a:lnTo>
                  <a:pt x="0" y="0"/>
                </a:lnTo>
                <a:lnTo>
                  <a:pt x="7429" y="5822"/>
                </a:lnTo>
                <a:lnTo>
                  <a:pt x="14823" y="0"/>
                </a:lnTo>
                <a:lnTo>
                  <a:pt x="7429" y="14555"/>
                </a:lnTo>
                <a:close/>
              </a:path>
            </a:pathLst>
          </a:custGeom>
          <a:ln w="48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383953" y="5538879"/>
            <a:ext cx="250190" cy="116839"/>
          </a:xfrm>
          <a:custGeom>
            <a:avLst/>
            <a:gdLst/>
            <a:ahLst/>
            <a:cxnLst/>
            <a:rect l="l" t="t" r="r" b="b"/>
            <a:pathLst>
              <a:path w="250189" h="116839">
                <a:moveTo>
                  <a:pt x="250009" y="0"/>
                </a:moveTo>
                <a:lnTo>
                  <a:pt x="24798" y="0"/>
                </a:lnTo>
                <a:lnTo>
                  <a:pt x="0" y="116546"/>
                </a:lnTo>
                <a:lnTo>
                  <a:pt x="225280" y="116546"/>
                </a:lnTo>
                <a:lnTo>
                  <a:pt x="250009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383953" y="5538879"/>
            <a:ext cx="250190" cy="116839"/>
          </a:xfrm>
          <a:custGeom>
            <a:avLst/>
            <a:gdLst/>
            <a:ahLst/>
            <a:cxnLst/>
            <a:rect l="l" t="t" r="r" b="b"/>
            <a:pathLst>
              <a:path w="250189" h="116839">
                <a:moveTo>
                  <a:pt x="24798" y="0"/>
                </a:moveTo>
                <a:lnTo>
                  <a:pt x="250009" y="0"/>
                </a:lnTo>
                <a:lnTo>
                  <a:pt x="225280" y="116546"/>
                </a:lnTo>
                <a:lnTo>
                  <a:pt x="0" y="116546"/>
                </a:lnTo>
                <a:lnTo>
                  <a:pt x="24798" y="0"/>
                </a:lnTo>
                <a:close/>
              </a:path>
            </a:pathLst>
          </a:custGeom>
          <a:ln w="48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 txBox="1"/>
          <p:nvPr/>
        </p:nvSpPr>
        <p:spPr>
          <a:xfrm>
            <a:off x="1413386" y="5546770"/>
            <a:ext cx="955675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43600"/>
              </a:lnSpc>
              <a:tabLst>
                <a:tab pos="653415" algn="l"/>
              </a:tabLst>
            </a:pPr>
            <a:r>
              <a:rPr sz="200" spc="25" dirty="0">
                <a:latin typeface="Arial"/>
                <a:cs typeface="Arial"/>
              </a:rPr>
              <a:t>Repo</a:t>
            </a:r>
            <a:r>
              <a:rPr sz="200" spc="10" dirty="0">
                <a:latin typeface="Arial"/>
                <a:cs typeface="Arial"/>
              </a:rPr>
              <a:t>rt</a:t>
            </a:r>
            <a:r>
              <a:rPr sz="200" spc="-5" dirty="0">
                <a:latin typeface="Arial"/>
                <a:cs typeface="Arial"/>
              </a:rPr>
              <a:t> t</a:t>
            </a:r>
            <a:r>
              <a:rPr sz="200" spc="20" dirty="0">
                <a:latin typeface="Arial"/>
                <a:cs typeface="Arial"/>
              </a:rPr>
              <a:t>h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dirty="0">
                <a:latin typeface="Arial"/>
                <a:cs typeface="Arial"/>
              </a:rPr>
              <a:t>       </a:t>
            </a:r>
            <a:r>
              <a:rPr sz="200" spc="-30" dirty="0">
                <a:latin typeface="Arial"/>
                <a:cs typeface="Arial"/>
              </a:rPr>
              <a:t> </a:t>
            </a:r>
            <a:r>
              <a:rPr sz="200" u="sng" spc="5" dirty="0">
                <a:latin typeface="Arial"/>
                <a:cs typeface="Arial"/>
              </a:rPr>
              <a:t> </a:t>
            </a:r>
            <a:r>
              <a:rPr sz="200" u="sng" dirty="0">
                <a:latin typeface="Arial"/>
                <a:cs typeface="Arial"/>
              </a:rPr>
              <a:t>	</a:t>
            </a:r>
            <a:r>
              <a:rPr sz="200" dirty="0">
                <a:latin typeface="Arial"/>
                <a:cs typeface="Arial"/>
              </a:rPr>
              <a:t> </a:t>
            </a:r>
            <a:r>
              <a:rPr sz="200" spc="25" dirty="0">
                <a:latin typeface="Arial"/>
                <a:cs typeface="Arial"/>
              </a:rPr>
              <a:t> </a:t>
            </a:r>
            <a:r>
              <a:rPr sz="200" spc="10" dirty="0">
                <a:latin typeface="Arial"/>
                <a:cs typeface="Arial"/>
              </a:rPr>
              <a:t>F</a:t>
            </a:r>
            <a:r>
              <a:rPr sz="200" spc="15" dirty="0">
                <a:latin typeface="Arial"/>
                <a:cs typeface="Arial"/>
              </a:rPr>
              <a:t>ini</a:t>
            </a:r>
            <a:r>
              <a:rPr sz="200" spc="25" dirty="0">
                <a:latin typeface="Arial"/>
                <a:cs typeface="Arial"/>
              </a:rPr>
              <a:t>s</a:t>
            </a:r>
            <a:r>
              <a:rPr sz="200" spc="20" dirty="0">
                <a:latin typeface="Arial"/>
                <a:cs typeface="Arial"/>
              </a:rPr>
              <a:t>he</a:t>
            </a:r>
            <a:r>
              <a:rPr sz="200" spc="15" dirty="0">
                <a:latin typeface="Arial"/>
                <a:cs typeface="Arial"/>
              </a:rPr>
              <a:t>d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a</a:t>
            </a:r>
            <a:r>
              <a:rPr sz="200" spc="15" dirty="0">
                <a:latin typeface="Arial"/>
                <a:cs typeface="Arial"/>
              </a:rPr>
              <a:t>cc</a:t>
            </a:r>
            <a:r>
              <a:rPr sz="200" spc="20" dirty="0">
                <a:latin typeface="Arial"/>
                <a:cs typeface="Arial"/>
              </a:rPr>
              <a:t>ep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e</a:t>
            </a:r>
            <a:r>
              <a:rPr sz="200" spc="15" dirty="0">
                <a:latin typeface="Arial"/>
                <a:cs typeface="Arial"/>
              </a:rPr>
              <a:t>d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di</a:t>
            </a:r>
            <a:r>
              <a:rPr sz="200" spc="30" dirty="0">
                <a:latin typeface="Arial"/>
                <a:cs typeface="Arial"/>
              </a:rPr>
              <a:t>s</a:t>
            </a:r>
            <a:r>
              <a:rPr sz="200" spc="10" dirty="0">
                <a:latin typeface="Arial"/>
                <a:cs typeface="Arial"/>
              </a:rPr>
              <a:t>cr</a:t>
            </a:r>
            <a:r>
              <a:rPr sz="200" spc="20" dirty="0">
                <a:latin typeface="Arial"/>
                <a:cs typeface="Arial"/>
              </a:rPr>
              <a:t>epan</a:t>
            </a:r>
            <a:r>
              <a:rPr sz="200" spc="15" dirty="0">
                <a:latin typeface="Arial"/>
                <a:cs typeface="Arial"/>
              </a:rPr>
              <a:t>cy</a:t>
            </a:r>
            <a:r>
              <a:rPr sz="200" dirty="0">
                <a:latin typeface="Arial"/>
                <a:cs typeface="Arial"/>
              </a:rPr>
              <a:t>	</a:t>
            </a:r>
            <a:r>
              <a:rPr sz="200" spc="10" dirty="0">
                <a:latin typeface="Arial"/>
                <a:cs typeface="Arial"/>
              </a:rPr>
              <a:t>  </a:t>
            </a:r>
            <a:r>
              <a:rPr sz="200" spc="20" dirty="0">
                <a:latin typeface="Arial"/>
                <a:cs typeface="Arial"/>
              </a:rPr>
              <a:t>p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odu</a:t>
            </a:r>
            <a:r>
              <a:rPr sz="200" spc="15" dirty="0">
                <a:latin typeface="Arial"/>
                <a:cs typeface="Arial"/>
              </a:rPr>
              <a:t>c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15" dirty="0">
                <a:latin typeface="Arial"/>
                <a:cs typeface="Arial"/>
              </a:rPr>
              <a:t>s</a:t>
            </a:r>
            <a:r>
              <a:rPr sz="200" spc="20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f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s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ag</a:t>
            </a:r>
            <a:r>
              <a:rPr sz="200" spc="15" dirty="0">
                <a:latin typeface="Arial"/>
                <a:cs typeface="Arial"/>
              </a:rPr>
              <a:t>e</a:t>
            </a:r>
            <a:endParaRPr sz="200">
              <a:latin typeface="Arial"/>
              <a:cs typeface="Arial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1500307" y="5439803"/>
            <a:ext cx="186055" cy="99695"/>
          </a:xfrm>
          <a:custGeom>
            <a:avLst/>
            <a:gdLst/>
            <a:ahLst/>
            <a:cxnLst/>
            <a:rect l="l" t="t" r="r" b="b"/>
            <a:pathLst>
              <a:path w="186055" h="99695">
                <a:moveTo>
                  <a:pt x="0" y="84520"/>
                </a:moveTo>
                <a:lnTo>
                  <a:pt x="7429" y="99076"/>
                </a:lnTo>
                <a:lnTo>
                  <a:pt x="7429" y="90343"/>
                </a:lnTo>
                <a:lnTo>
                  <a:pt x="0" y="84520"/>
                </a:lnTo>
                <a:close/>
              </a:path>
              <a:path w="186055" h="99695">
                <a:moveTo>
                  <a:pt x="33608" y="84520"/>
                </a:moveTo>
                <a:lnTo>
                  <a:pt x="14823" y="84520"/>
                </a:lnTo>
                <a:lnTo>
                  <a:pt x="7429" y="99076"/>
                </a:lnTo>
                <a:lnTo>
                  <a:pt x="33608" y="84520"/>
                </a:lnTo>
                <a:close/>
              </a:path>
              <a:path w="186055" h="99695">
                <a:moveTo>
                  <a:pt x="185623" y="0"/>
                </a:moveTo>
                <a:lnTo>
                  <a:pt x="7429" y="0"/>
                </a:lnTo>
                <a:lnTo>
                  <a:pt x="7429" y="90343"/>
                </a:lnTo>
                <a:lnTo>
                  <a:pt x="14823" y="84520"/>
                </a:lnTo>
                <a:lnTo>
                  <a:pt x="33608" y="84520"/>
                </a:lnTo>
                <a:lnTo>
                  <a:pt x="1856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507737" y="5439803"/>
            <a:ext cx="178435" cy="99695"/>
          </a:xfrm>
          <a:custGeom>
            <a:avLst/>
            <a:gdLst/>
            <a:ahLst/>
            <a:cxnLst/>
            <a:rect l="l" t="t" r="r" b="b"/>
            <a:pathLst>
              <a:path w="178435" h="99695">
                <a:moveTo>
                  <a:pt x="178194" y="0"/>
                </a:moveTo>
                <a:lnTo>
                  <a:pt x="0" y="0"/>
                </a:lnTo>
                <a:lnTo>
                  <a:pt x="0" y="99076"/>
                </a:lnTo>
              </a:path>
            </a:pathLst>
          </a:custGeom>
          <a:ln w="48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500307" y="5524324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40" h="14604">
                <a:moveTo>
                  <a:pt x="7429" y="14555"/>
                </a:moveTo>
                <a:lnTo>
                  <a:pt x="0" y="0"/>
                </a:lnTo>
                <a:lnTo>
                  <a:pt x="7429" y="5822"/>
                </a:lnTo>
                <a:lnTo>
                  <a:pt x="14823" y="0"/>
                </a:lnTo>
                <a:lnTo>
                  <a:pt x="7429" y="14555"/>
                </a:lnTo>
                <a:close/>
              </a:path>
            </a:pathLst>
          </a:custGeom>
          <a:ln w="48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047237" y="5585460"/>
            <a:ext cx="12700" cy="17780"/>
          </a:xfrm>
          <a:custGeom>
            <a:avLst/>
            <a:gdLst/>
            <a:ahLst/>
            <a:cxnLst/>
            <a:rect l="l" t="t" r="r" b="b"/>
            <a:pathLst>
              <a:path w="12700" h="17779">
                <a:moveTo>
                  <a:pt x="0" y="0"/>
                </a:moveTo>
                <a:lnTo>
                  <a:pt x="4952" y="8732"/>
                </a:lnTo>
                <a:lnTo>
                  <a:pt x="0" y="17564"/>
                </a:lnTo>
                <a:lnTo>
                  <a:pt x="12346" y="87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047237" y="5585460"/>
            <a:ext cx="12700" cy="17780"/>
          </a:xfrm>
          <a:custGeom>
            <a:avLst/>
            <a:gdLst/>
            <a:ahLst/>
            <a:cxnLst/>
            <a:rect l="l" t="t" r="r" b="b"/>
            <a:pathLst>
              <a:path w="12700" h="17779">
                <a:moveTo>
                  <a:pt x="12346" y="8732"/>
                </a:moveTo>
                <a:lnTo>
                  <a:pt x="0" y="17564"/>
                </a:lnTo>
                <a:lnTo>
                  <a:pt x="4952" y="8732"/>
                </a:lnTo>
                <a:lnTo>
                  <a:pt x="0" y="0"/>
                </a:lnTo>
                <a:lnTo>
                  <a:pt x="12346" y="8732"/>
                </a:lnTo>
                <a:close/>
              </a:path>
            </a:pathLst>
          </a:custGeom>
          <a:ln w="49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62336" y="3499273"/>
            <a:ext cx="284587" cy="1689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 txBox="1"/>
          <p:nvPr/>
        </p:nvSpPr>
        <p:spPr>
          <a:xfrm>
            <a:off x="559523" y="3540839"/>
            <a:ext cx="561340" cy="87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20" dirty="0">
                <a:latin typeface="Arial"/>
                <a:cs typeface="Arial"/>
              </a:rPr>
              <a:t>Di</a:t>
            </a:r>
            <a:r>
              <a:rPr sz="200" spc="15" dirty="0">
                <a:latin typeface="Arial"/>
                <a:cs typeface="Arial"/>
              </a:rPr>
              <a:t>s</a:t>
            </a:r>
            <a:r>
              <a:rPr sz="200" spc="-40" dirty="0">
                <a:latin typeface="Arial"/>
                <a:cs typeface="Arial"/>
              </a:rPr>
              <a:t> </a:t>
            </a:r>
            <a:r>
              <a:rPr sz="200" spc="10" dirty="0">
                <a:latin typeface="Arial"/>
                <a:cs typeface="Arial"/>
              </a:rPr>
              <a:t>cr</a:t>
            </a:r>
            <a:r>
              <a:rPr sz="200" spc="20" dirty="0">
                <a:latin typeface="Arial"/>
                <a:cs typeface="Arial"/>
              </a:rPr>
              <a:t>epan</a:t>
            </a:r>
            <a:r>
              <a:rPr sz="200" spc="15" dirty="0">
                <a:latin typeface="Arial"/>
                <a:cs typeface="Arial"/>
              </a:rPr>
              <a:t>cy</a:t>
            </a:r>
            <a:r>
              <a:rPr sz="200" spc="-20" dirty="0">
                <a:latin typeface="Arial"/>
                <a:cs typeface="Arial"/>
              </a:rPr>
              <a:t> 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epo</a:t>
            </a:r>
            <a:r>
              <a:rPr sz="200" spc="10" dirty="0">
                <a:latin typeface="Arial"/>
                <a:cs typeface="Arial"/>
              </a:rPr>
              <a:t>rt</a:t>
            </a:r>
            <a:r>
              <a:rPr sz="200" dirty="0">
                <a:latin typeface="Arial"/>
                <a:cs typeface="Arial"/>
              </a:rPr>
              <a:t>                 </a:t>
            </a:r>
            <a:r>
              <a:rPr sz="200" spc="-30" dirty="0">
                <a:latin typeface="Arial"/>
                <a:cs typeface="Arial"/>
              </a:rPr>
              <a:t> </a:t>
            </a:r>
            <a:r>
              <a:rPr sz="200" spc="25" dirty="0">
                <a:latin typeface="Arial"/>
                <a:cs typeface="Arial"/>
              </a:rPr>
              <a:t>Con</a:t>
            </a:r>
            <a:r>
              <a:rPr sz="200" spc="-5" dirty="0">
                <a:latin typeface="Arial"/>
                <a:cs typeface="Arial"/>
              </a:rPr>
              <a:t>f</a:t>
            </a:r>
            <a:r>
              <a:rPr sz="200" spc="10" dirty="0">
                <a:latin typeface="Arial"/>
                <a:cs typeface="Arial"/>
              </a:rPr>
              <a:t>i</a:t>
            </a:r>
            <a:r>
              <a:rPr sz="200" spc="15" dirty="0">
                <a:latin typeface="Arial"/>
                <a:cs typeface="Arial"/>
              </a:rPr>
              <a:t>rm</a:t>
            </a:r>
            <a:r>
              <a:rPr sz="200" spc="20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</a:t>
            </a:r>
            <a:r>
              <a:rPr sz="200" spc="15" dirty="0">
                <a:latin typeface="Arial"/>
                <a:cs typeface="Arial"/>
              </a:rPr>
              <a:t>e</a:t>
            </a:r>
            <a:endParaRPr sz="200">
              <a:latin typeface="Arial"/>
              <a:cs typeface="Arial"/>
            </a:endParaRPr>
          </a:p>
          <a:p>
            <a:pPr marL="74295">
              <a:lnSpc>
                <a:spcPct val="100000"/>
              </a:lnSpc>
              <a:spcBef>
                <a:spcPts val="105"/>
              </a:spcBef>
              <a:tabLst>
                <a:tab pos="391160" algn="l"/>
              </a:tabLst>
            </a:pPr>
            <a:r>
              <a:rPr sz="200" spc="15" dirty="0">
                <a:latin typeface="Arial"/>
                <a:cs typeface="Arial"/>
              </a:rPr>
              <a:t>(BO</a:t>
            </a:r>
            <a:r>
              <a:rPr sz="200" spc="20" dirty="0">
                <a:latin typeface="Arial"/>
                <a:cs typeface="Arial"/>
              </a:rPr>
              <a:t>L</a:t>
            </a:r>
            <a:r>
              <a:rPr sz="200" spc="15" dirty="0">
                <a:latin typeface="Arial"/>
                <a:cs typeface="Arial"/>
              </a:rPr>
              <a:t>-PO</a:t>
            </a:r>
            <a:r>
              <a:rPr sz="200" spc="10" dirty="0">
                <a:latin typeface="Arial"/>
                <a:cs typeface="Arial"/>
              </a:rPr>
              <a:t>)</a:t>
            </a:r>
            <a:r>
              <a:rPr sz="200" dirty="0">
                <a:latin typeface="Arial"/>
                <a:cs typeface="Arial"/>
              </a:rPr>
              <a:t>	</a:t>
            </a:r>
            <a:r>
              <a:rPr sz="200" spc="40" dirty="0">
                <a:latin typeface="Arial"/>
                <a:cs typeface="Arial"/>
              </a:rPr>
              <a:t>m</a:t>
            </a:r>
            <a:r>
              <a:rPr sz="200" spc="10" dirty="0">
                <a:latin typeface="Arial"/>
                <a:cs typeface="Arial"/>
              </a:rPr>
              <a:t>i</a:t>
            </a:r>
            <a:r>
              <a:rPr sz="200" spc="30" dirty="0">
                <a:latin typeface="Arial"/>
                <a:cs typeface="Arial"/>
              </a:rPr>
              <a:t>s</a:t>
            </a:r>
            <a:r>
              <a:rPr sz="200" spc="40" dirty="0">
                <a:latin typeface="Arial"/>
                <a:cs typeface="Arial"/>
              </a:rPr>
              <a:t>m</a:t>
            </a:r>
            <a:r>
              <a:rPr sz="200" spc="20" dirty="0">
                <a:latin typeface="Arial"/>
                <a:cs typeface="Arial"/>
              </a:rPr>
              <a:t>a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15" dirty="0">
                <a:latin typeface="Arial"/>
                <a:cs typeface="Arial"/>
              </a:rPr>
              <a:t>ch</a:t>
            </a:r>
            <a:endParaRPr sz="200">
              <a:latin typeface="Arial"/>
              <a:cs typeface="Arial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1265226" y="5008559"/>
            <a:ext cx="282114" cy="169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 txBox="1"/>
          <p:nvPr/>
        </p:nvSpPr>
        <p:spPr>
          <a:xfrm>
            <a:off x="1259955" y="5034086"/>
            <a:ext cx="280670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295" marR="5080" indent="-62230">
              <a:lnSpc>
                <a:spcPct val="143300"/>
              </a:lnSpc>
            </a:pPr>
            <a:r>
              <a:rPr sz="200" spc="20" dirty="0">
                <a:latin typeface="Arial"/>
                <a:cs typeface="Arial"/>
              </a:rPr>
              <a:t>Di</a:t>
            </a:r>
            <a:r>
              <a:rPr sz="200" spc="15" dirty="0">
                <a:latin typeface="Arial"/>
                <a:cs typeface="Arial"/>
              </a:rPr>
              <a:t>s</a:t>
            </a:r>
            <a:r>
              <a:rPr sz="200" spc="-40" dirty="0">
                <a:latin typeface="Arial"/>
                <a:cs typeface="Arial"/>
              </a:rPr>
              <a:t> </a:t>
            </a:r>
            <a:r>
              <a:rPr sz="200" spc="10" dirty="0">
                <a:latin typeface="Arial"/>
                <a:cs typeface="Arial"/>
              </a:rPr>
              <a:t>cr</a:t>
            </a:r>
            <a:r>
              <a:rPr sz="200" spc="20" dirty="0">
                <a:latin typeface="Arial"/>
                <a:cs typeface="Arial"/>
              </a:rPr>
              <a:t>epan</a:t>
            </a:r>
            <a:r>
              <a:rPr sz="200" spc="15" dirty="0">
                <a:latin typeface="Arial"/>
                <a:cs typeface="Arial"/>
              </a:rPr>
              <a:t>cy</a:t>
            </a:r>
            <a:r>
              <a:rPr sz="200" spc="-20" dirty="0">
                <a:latin typeface="Arial"/>
                <a:cs typeface="Arial"/>
              </a:rPr>
              <a:t> 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epo</a:t>
            </a:r>
            <a:r>
              <a:rPr sz="200" spc="10" dirty="0">
                <a:latin typeface="Arial"/>
                <a:cs typeface="Arial"/>
              </a:rPr>
              <a:t>rt (B</a:t>
            </a:r>
            <a:r>
              <a:rPr sz="200" spc="15" dirty="0">
                <a:latin typeface="Arial"/>
                <a:cs typeface="Arial"/>
              </a:rPr>
              <a:t>O</a:t>
            </a:r>
            <a:r>
              <a:rPr sz="200" spc="20" dirty="0">
                <a:latin typeface="Arial"/>
                <a:cs typeface="Arial"/>
              </a:rPr>
              <a:t>L</a:t>
            </a:r>
            <a:r>
              <a:rPr sz="200" spc="15" dirty="0">
                <a:latin typeface="Arial"/>
                <a:cs typeface="Arial"/>
              </a:rPr>
              <a:t>-PO</a:t>
            </a:r>
            <a:r>
              <a:rPr sz="200" spc="10" dirty="0">
                <a:latin typeface="Arial"/>
                <a:cs typeface="Arial"/>
              </a:rPr>
              <a:t>)</a:t>
            </a:r>
            <a:endParaRPr sz="200">
              <a:latin typeface="Arial"/>
              <a:cs typeface="Arial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834564" y="3569149"/>
            <a:ext cx="12700" cy="17780"/>
          </a:xfrm>
          <a:custGeom>
            <a:avLst/>
            <a:gdLst/>
            <a:ahLst/>
            <a:cxnLst/>
            <a:rect l="l" t="t" r="r" b="b"/>
            <a:pathLst>
              <a:path w="12700" h="17779">
                <a:moveTo>
                  <a:pt x="7415" y="8729"/>
                </a:moveTo>
                <a:lnTo>
                  <a:pt x="0" y="8729"/>
                </a:lnTo>
                <a:lnTo>
                  <a:pt x="12357" y="17458"/>
                </a:lnTo>
                <a:lnTo>
                  <a:pt x="7415" y="8729"/>
                </a:lnTo>
                <a:close/>
              </a:path>
              <a:path w="12700" h="17779">
                <a:moveTo>
                  <a:pt x="12357" y="0"/>
                </a:moveTo>
                <a:lnTo>
                  <a:pt x="0" y="8729"/>
                </a:lnTo>
                <a:lnTo>
                  <a:pt x="7563" y="8467"/>
                </a:lnTo>
                <a:lnTo>
                  <a:pt x="123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34564" y="3574968"/>
            <a:ext cx="84455" cy="3175"/>
          </a:xfrm>
          <a:custGeom>
            <a:avLst/>
            <a:gdLst/>
            <a:ahLst/>
            <a:cxnLst/>
            <a:rect l="l" t="t" r="r" b="b"/>
            <a:pathLst>
              <a:path w="84455" h="3175">
                <a:moveTo>
                  <a:pt x="84109" y="0"/>
                </a:moveTo>
                <a:lnTo>
                  <a:pt x="0" y="2909"/>
                </a:lnTo>
              </a:path>
            </a:pathLst>
          </a:custGeom>
          <a:ln w="48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34564" y="3569149"/>
            <a:ext cx="12700" cy="17780"/>
          </a:xfrm>
          <a:custGeom>
            <a:avLst/>
            <a:gdLst/>
            <a:ahLst/>
            <a:cxnLst/>
            <a:rect l="l" t="t" r="r" b="b"/>
            <a:pathLst>
              <a:path w="12700" h="17779">
                <a:moveTo>
                  <a:pt x="0" y="8729"/>
                </a:moveTo>
                <a:lnTo>
                  <a:pt x="12357" y="0"/>
                </a:lnTo>
                <a:lnTo>
                  <a:pt x="7415" y="8729"/>
                </a:lnTo>
                <a:lnTo>
                  <a:pt x="12357" y="17458"/>
                </a:lnTo>
                <a:lnTo>
                  <a:pt x="0" y="8729"/>
                </a:lnTo>
                <a:close/>
              </a:path>
            </a:pathLst>
          </a:custGeom>
          <a:ln w="4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610795" y="5148373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11525" y="9293"/>
                </a:moveTo>
                <a:lnTo>
                  <a:pt x="3390" y="11776"/>
                </a:lnTo>
                <a:lnTo>
                  <a:pt x="18213" y="14685"/>
                </a:lnTo>
                <a:lnTo>
                  <a:pt x="11525" y="9293"/>
                </a:lnTo>
                <a:close/>
              </a:path>
              <a:path w="18414" h="15239">
                <a:moveTo>
                  <a:pt x="10784" y="0"/>
                </a:moveTo>
                <a:lnTo>
                  <a:pt x="0" y="0"/>
                </a:lnTo>
                <a:lnTo>
                  <a:pt x="11525" y="9293"/>
                </a:lnTo>
                <a:lnTo>
                  <a:pt x="13260" y="8763"/>
                </a:lnTo>
                <a:lnTo>
                  <a:pt x="107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535012" y="5087267"/>
            <a:ext cx="94615" cy="76200"/>
          </a:xfrm>
          <a:custGeom>
            <a:avLst/>
            <a:gdLst/>
            <a:ahLst/>
            <a:cxnLst/>
            <a:rect l="l" t="t" r="r" b="b"/>
            <a:pathLst>
              <a:path w="94614" h="76200">
                <a:moveTo>
                  <a:pt x="0" y="0"/>
                </a:moveTo>
                <a:lnTo>
                  <a:pt x="93997" y="75791"/>
                </a:lnTo>
              </a:path>
            </a:pathLst>
          </a:custGeom>
          <a:ln w="48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614186" y="514837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39">
                <a:moveTo>
                  <a:pt x="14823" y="14685"/>
                </a:moveTo>
                <a:lnTo>
                  <a:pt x="0" y="11776"/>
                </a:lnTo>
                <a:lnTo>
                  <a:pt x="9870" y="8763"/>
                </a:lnTo>
                <a:lnTo>
                  <a:pt x="7394" y="0"/>
                </a:lnTo>
                <a:lnTo>
                  <a:pt x="14823" y="14685"/>
                </a:lnTo>
                <a:close/>
              </a:path>
            </a:pathLst>
          </a:custGeom>
          <a:ln w="48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38554" y="5515592"/>
            <a:ext cx="383523" cy="145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 txBox="1"/>
          <p:nvPr/>
        </p:nvSpPr>
        <p:spPr>
          <a:xfrm>
            <a:off x="938201" y="5529302"/>
            <a:ext cx="384810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9530">
              <a:lnSpc>
                <a:spcPct val="143600"/>
              </a:lnSpc>
            </a:pPr>
            <a:r>
              <a:rPr sz="200" spc="20" dirty="0">
                <a:latin typeface="Arial"/>
                <a:cs typeface="Arial"/>
              </a:rPr>
              <a:t>Di</a:t>
            </a:r>
            <a:r>
              <a:rPr sz="200" spc="15" dirty="0">
                <a:latin typeface="Arial"/>
                <a:cs typeface="Arial"/>
              </a:rPr>
              <a:t>s</a:t>
            </a:r>
            <a:r>
              <a:rPr sz="200" spc="-40" dirty="0">
                <a:latin typeface="Arial"/>
                <a:cs typeface="Arial"/>
              </a:rPr>
              <a:t> </a:t>
            </a:r>
            <a:r>
              <a:rPr sz="200" spc="10" dirty="0">
                <a:latin typeface="Arial"/>
                <a:cs typeface="Arial"/>
              </a:rPr>
              <a:t>cr</a:t>
            </a:r>
            <a:r>
              <a:rPr sz="200" spc="20" dirty="0">
                <a:latin typeface="Arial"/>
                <a:cs typeface="Arial"/>
              </a:rPr>
              <a:t>epan</a:t>
            </a:r>
            <a:r>
              <a:rPr sz="200" spc="15" dirty="0">
                <a:latin typeface="Arial"/>
                <a:cs typeface="Arial"/>
              </a:rPr>
              <a:t>cy</a:t>
            </a:r>
            <a:r>
              <a:rPr sz="200" spc="-20" dirty="0">
                <a:latin typeface="Arial"/>
                <a:cs typeface="Arial"/>
              </a:rPr>
              <a:t> </a:t>
            </a:r>
            <a:r>
              <a:rPr sz="200" spc="1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epo</a:t>
            </a:r>
            <a:r>
              <a:rPr sz="200" spc="10" dirty="0">
                <a:latin typeface="Arial"/>
                <a:cs typeface="Arial"/>
              </a:rPr>
              <a:t>rt (B</a:t>
            </a:r>
            <a:r>
              <a:rPr sz="200" spc="15" dirty="0">
                <a:latin typeface="Arial"/>
                <a:cs typeface="Arial"/>
              </a:rPr>
              <a:t>O</a:t>
            </a:r>
            <a:r>
              <a:rPr sz="200" spc="20" dirty="0">
                <a:latin typeface="Arial"/>
                <a:cs typeface="Arial"/>
              </a:rPr>
              <a:t>L</a:t>
            </a:r>
            <a:r>
              <a:rPr sz="200" spc="15" dirty="0">
                <a:latin typeface="Arial"/>
                <a:cs typeface="Arial"/>
              </a:rPr>
              <a:t>-PO</a:t>
            </a:r>
            <a:r>
              <a:rPr sz="200" spc="10" dirty="0">
                <a:latin typeface="Arial"/>
                <a:cs typeface="Arial"/>
              </a:rPr>
              <a:t>-</a:t>
            </a:r>
            <a:r>
              <a:rPr sz="200" spc="20" dirty="0">
                <a:latin typeface="Arial"/>
                <a:cs typeface="Arial"/>
              </a:rPr>
              <a:t>a</a:t>
            </a:r>
            <a:r>
              <a:rPr sz="200" spc="15" dirty="0">
                <a:latin typeface="Arial"/>
                <a:cs typeface="Arial"/>
              </a:rPr>
              <a:t>c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ua</a:t>
            </a:r>
            <a:r>
              <a:rPr sz="200" spc="5" dirty="0">
                <a:latin typeface="Arial"/>
                <a:cs typeface="Arial"/>
              </a:rPr>
              <a:t>l </a:t>
            </a:r>
            <a:r>
              <a:rPr sz="200" spc="25" dirty="0">
                <a:latin typeface="Arial"/>
                <a:cs typeface="Arial"/>
              </a:rPr>
              <a:t>s</a:t>
            </a:r>
            <a:r>
              <a:rPr sz="200" spc="20" dirty="0">
                <a:latin typeface="Arial"/>
                <a:cs typeface="Arial"/>
              </a:rPr>
              <a:t>hip</a:t>
            </a:r>
            <a:r>
              <a:rPr sz="200" spc="45" dirty="0">
                <a:latin typeface="Arial"/>
                <a:cs typeface="Arial"/>
              </a:rPr>
              <a:t>m</a:t>
            </a:r>
            <a:r>
              <a:rPr sz="200" spc="20" dirty="0">
                <a:latin typeface="Arial"/>
                <a:cs typeface="Arial"/>
              </a:rPr>
              <a:t>en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10" dirty="0">
                <a:latin typeface="Arial"/>
                <a:cs typeface="Arial"/>
              </a:rPr>
              <a:t>)</a:t>
            </a:r>
            <a:endParaRPr sz="200">
              <a:latin typeface="Arial"/>
              <a:cs typeface="Arial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1302302" y="5576724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40" h="14604">
                <a:moveTo>
                  <a:pt x="0" y="5822"/>
                </a:moveTo>
                <a:lnTo>
                  <a:pt x="12381" y="14555"/>
                </a:lnTo>
                <a:lnTo>
                  <a:pt x="7989" y="6811"/>
                </a:lnTo>
                <a:lnTo>
                  <a:pt x="0" y="5822"/>
                </a:lnTo>
                <a:close/>
              </a:path>
              <a:path w="15240" h="14604">
                <a:moveTo>
                  <a:pt x="14858" y="0"/>
                </a:moveTo>
                <a:lnTo>
                  <a:pt x="0" y="5822"/>
                </a:lnTo>
                <a:lnTo>
                  <a:pt x="7429" y="5822"/>
                </a:lnTo>
                <a:lnTo>
                  <a:pt x="148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302302" y="5582546"/>
            <a:ext cx="94615" cy="12065"/>
          </a:xfrm>
          <a:custGeom>
            <a:avLst/>
            <a:gdLst/>
            <a:ahLst/>
            <a:cxnLst/>
            <a:rect l="l" t="t" r="r" b="b"/>
            <a:pathLst>
              <a:path w="94615" h="12064">
                <a:moveTo>
                  <a:pt x="94102" y="11645"/>
                </a:moveTo>
                <a:lnTo>
                  <a:pt x="0" y="0"/>
                </a:lnTo>
              </a:path>
            </a:pathLst>
          </a:custGeom>
          <a:ln w="48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302302" y="5576724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40" h="14604">
                <a:moveTo>
                  <a:pt x="0" y="5822"/>
                </a:moveTo>
                <a:lnTo>
                  <a:pt x="14858" y="0"/>
                </a:lnTo>
                <a:lnTo>
                  <a:pt x="7429" y="5822"/>
                </a:lnTo>
                <a:lnTo>
                  <a:pt x="12381" y="14555"/>
                </a:lnTo>
                <a:lnTo>
                  <a:pt x="0" y="5822"/>
                </a:lnTo>
                <a:close/>
              </a:path>
            </a:pathLst>
          </a:custGeom>
          <a:ln w="48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638880" y="4932775"/>
            <a:ext cx="116839" cy="3175"/>
          </a:xfrm>
          <a:custGeom>
            <a:avLst/>
            <a:gdLst/>
            <a:ahLst/>
            <a:cxnLst/>
            <a:rect l="l" t="t" r="r" b="b"/>
            <a:pathLst>
              <a:path w="116839" h="3175">
                <a:moveTo>
                  <a:pt x="116354" y="3012"/>
                </a:moveTo>
                <a:lnTo>
                  <a:pt x="0" y="0"/>
                </a:lnTo>
              </a:path>
            </a:pathLst>
          </a:custGeom>
          <a:ln w="48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 txBox="1"/>
          <p:nvPr/>
        </p:nvSpPr>
        <p:spPr>
          <a:xfrm>
            <a:off x="2113711" y="5399847"/>
            <a:ext cx="7175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30" dirty="0">
                <a:latin typeface="Arial"/>
                <a:cs typeface="Arial"/>
              </a:rPr>
              <a:t>NO</a:t>
            </a:r>
            <a:endParaRPr sz="200">
              <a:latin typeface="Arial"/>
              <a:cs typeface="Arial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1547005" y="5389559"/>
            <a:ext cx="418465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5425" marR="5080" indent="-213360">
              <a:lnSpc>
                <a:spcPct val="143300"/>
              </a:lnSpc>
              <a:tabLst>
                <a:tab pos="234950" algn="l"/>
              </a:tabLst>
            </a:pPr>
            <a:r>
              <a:rPr sz="200" dirty="0">
                <a:latin typeface="Arial"/>
                <a:cs typeface="Arial"/>
              </a:rPr>
              <a:t>Y</a:t>
            </a:r>
            <a:r>
              <a:rPr sz="200" spc="20" dirty="0">
                <a:latin typeface="Arial"/>
                <a:cs typeface="Arial"/>
              </a:rPr>
              <a:t>ES</a:t>
            </a:r>
            <a:r>
              <a:rPr sz="200" dirty="0">
                <a:latin typeface="Arial"/>
                <a:cs typeface="Arial"/>
              </a:rPr>
              <a:t>		</a:t>
            </a:r>
            <a:r>
              <a:rPr sz="200" spc="10" dirty="0">
                <a:latin typeface="Arial"/>
                <a:cs typeface="Arial"/>
              </a:rPr>
              <a:t>i</a:t>
            </a:r>
            <a:r>
              <a:rPr sz="200" spc="15" dirty="0">
                <a:latin typeface="Arial"/>
                <a:cs typeface="Arial"/>
              </a:rPr>
              <a:t>s</a:t>
            </a:r>
            <a:r>
              <a:rPr sz="200" spc="20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he</a:t>
            </a:r>
            <a:r>
              <a:rPr sz="200" spc="15" dirty="0">
                <a:latin typeface="Arial"/>
                <a:cs typeface="Arial"/>
              </a:rPr>
              <a:t>re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an</a:t>
            </a:r>
            <a:r>
              <a:rPr sz="200" spc="15" dirty="0">
                <a:latin typeface="Arial"/>
                <a:cs typeface="Arial"/>
              </a:rPr>
              <a:t>y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di</a:t>
            </a:r>
            <a:r>
              <a:rPr sz="200" spc="25" dirty="0">
                <a:latin typeface="Arial"/>
                <a:cs typeface="Arial"/>
              </a:rPr>
              <a:t>s</a:t>
            </a:r>
            <a:r>
              <a:rPr sz="200" spc="10" dirty="0">
                <a:latin typeface="Arial"/>
                <a:cs typeface="Arial"/>
              </a:rPr>
              <a:t>cr</a:t>
            </a:r>
            <a:r>
              <a:rPr sz="200" spc="20" dirty="0">
                <a:latin typeface="Arial"/>
                <a:cs typeface="Arial"/>
              </a:rPr>
              <a:t>epan</a:t>
            </a:r>
            <a:r>
              <a:rPr sz="200" spc="15" dirty="0">
                <a:latin typeface="Arial"/>
                <a:cs typeface="Arial"/>
              </a:rPr>
              <a:t>c</a:t>
            </a:r>
            <a:r>
              <a:rPr sz="200" spc="-5" dirty="0">
                <a:latin typeface="Arial"/>
                <a:cs typeface="Arial"/>
              </a:rPr>
              <a:t>y</a:t>
            </a:r>
            <a:r>
              <a:rPr sz="200" spc="15" dirty="0">
                <a:latin typeface="Arial"/>
                <a:cs typeface="Arial"/>
              </a:rPr>
              <a:t>?</a:t>
            </a:r>
            <a:endParaRPr sz="200">
              <a:latin typeface="Arial"/>
              <a:cs typeface="Arial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3252370" y="2723018"/>
            <a:ext cx="303530" cy="82550"/>
          </a:xfrm>
          <a:custGeom>
            <a:avLst/>
            <a:gdLst/>
            <a:ahLst/>
            <a:cxnLst/>
            <a:rect l="l" t="t" r="r" b="b"/>
            <a:pathLst>
              <a:path w="303529" h="82550">
                <a:moveTo>
                  <a:pt x="281525" y="0"/>
                </a:moveTo>
                <a:lnTo>
                  <a:pt x="21805" y="0"/>
                </a:lnTo>
                <a:lnTo>
                  <a:pt x="0" y="21749"/>
                </a:lnTo>
                <a:lnTo>
                  <a:pt x="0" y="60529"/>
                </a:lnTo>
                <a:lnTo>
                  <a:pt x="281525" y="82279"/>
                </a:lnTo>
                <a:lnTo>
                  <a:pt x="290050" y="80580"/>
                </a:lnTo>
                <a:lnTo>
                  <a:pt x="296977" y="75935"/>
                </a:lnTo>
                <a:lnTo>
                  <a:pt x="301629" y="69025"/>
                </a:lnTo>
                <a:lnTo>
                  <a:pt x="303330" y="60529"/>
                </a:lnTo>
                <a:lnTo>
                  <a:pt x="303330" y="21749"/>
                </a:lnTo>
                <a:lnTo>
                  <a:pt x="301629" y="13253"/>
                </a:lnTo>
                <a:lnTo>
                  <a:pt x="296977" y="6343"/>
                </a:lnTo>
                <a:lnTo>
                  <a:pt x="290050" y="1699"/>
                </a:lnTo>
                <a:lnTo>
                  <a:pt x="281525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3252370" y="2723018"/>
            <a:ext cx="303530" cy="82550"/>
          </a:xfrm>
          <a:custGeom>
            <a:avLst/>
            <a:gdLst/>
            <a:ahLst/>
            <a:cxnLst/>
            <a:rect l="l" t="t" r="r" b="b"/>
            <a:pathLst>
              <a:path w="303529" h="82550">
                <a:moveTo>
                  <a:pt x="0" y="60529"/>
                </a:moveTo>
                <a:lnTo>
                  <a:pt x="281525" y="82279"/>
                </a:lnTo>
                <a:lnTo>
                  <a:pt x="290050" y="80580"/>
                </a:lnTo>
                <a:lnTo>
                  <a:pt x="296977" y="75935"/>
                </a:lnTo>
                <a:lnTo>
                  <a:pt x="301629" y="69025"/>
                </a:lnTo>
                <a:lnTo>
                  <a:pt x="303330" y="60529"/>
                </a:lnTo>
                <a:lnTo>
                  <a:pt x="303330" y="21749"/>
                </a:lnTo>
                <a:lnTo>
                  <a:pt x="21805" y="0"/>
                </a:lnTo>
                <a:lnTo>
                  <a:pt x="13279" y="1699"/>
                </a:lnTo>
                <a:lnTo>
                  <a:pt x="6352" y="6343"/>
                </a:lnTo>
                <a:lnTo>
                  <a:pt x="1700" y="13253"/>
                </a:lnTo>
                <a:lnTo>
                  <a:pt x="0" y="21749"/>
                </a:lnTo>
                <a:lnTo>
                  <a:pt x="0" y="60529"/>
                </a:lnTo>
                <a:close/>
              </a:path>
            </a:pathLst>
          </a:custGeom>
          <a:ln w="40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 txBox="1"/>
          <p:nvPr/>
        </p:nvSpPr>
        <p:spPr>
          <a:xfrm>
            <a:off x="3290595" y="2725745"/>
            <a:ext cx="222250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3180">
              <a:lnSpc>
                <a:spcPct val="119000"/>
              </a:lnSpc>
            </a:pPr>
            <a:r>
              <a:rPr sz="200" spc="20" dirty="0">
                <a:latin typeface="Arial"/>
                <a:cs typeface="Arial"/>
              </a:rPr>
              <a:t>Re</a:t>
            </a:r>
            <a:r>
              <a:rPr sz="200" spc="10" dirty="0">
                <a:latin typeface="Arial"/>
                <a:cs typeface="Arial"/>
              </a:rPr>
              <a:t>c</a:t>
            </a:r>
            <a:r>
              <a:rPr sz="200" spc="15" dirty="0">
                <a:latin typeface="Arial"/>
                <a:cs typeface="Arial"/>
              </a:rPr>
              <a:t>ei</a:t>
            </a:r>
            <a:r>
              <a:rPr sz="200" spc="-10" dirty="0">
                <a:latin typeface="Arial"/>
                <a:cs typeface="Arial"/>
              </a:rPr>
              <a:t>v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pu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dirty="0">
                <a:latin typeface="Arial"/>
                <a:cs typeface="Arial"/>
              </a:rPr>
              <a:t>-</a:t>
            </a:r>
            <a:r>
              <a:rPr sz="200" spc="20" dirty="0">
                <a:latin typeface="Arial"/>
                <a:cs typeface="Arial"/>
              </a:rPr>
              <a:t>awa</a:t>
            </a:r>
            <a:r>
              <a:rPr sz="200" spc="10" dirty="0">
                <a:latin typeface="Arial"/>
                <a:cs typeface="Arial"/>
              </a:rPr>
              <a:t>y</a:t>
            </a:r>
            <a:r>
              <a:rPr sz="200" spc="-20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a</a:t>
            </a:r>
            <a:r>
              <a:rPr sz="200" spc="25" dirty="0">
                <a:latin typeface="Arial"/>
                <a:cs typeface="Arial"/>
              </a:rPr>
              <a:t>s</a:t>
            </a:r>
            <a:r>
              <a:rPr sz="200" spc="5" dirty="0">
                <a:latin typeface="Arial"/>
                <a:cs typeface="Arial"/>
              </a:rPr>
              <a:t>k</a:t>
            </a:r>
            <a:r>
              <a:rPr sz="200" spc="10" dirty="0">
                <a:latin typeface="Arial"/>
                <a:cs typeface="Arial"/>
              </a:rPr>
              <a:t>s</a:t>
            </a:r>
            <a:endParaRPr sz="200">
              <a:latin typeface="Arial"/>
              <a:cs typeface="Arial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3703794" y="4352415"/>
            <a:ext cx="306070" cy="92075"/>
          </a:xfrm>
          <a:custGeom>
            <a:avLst/>
            <a:gdLst/>
            <a:ahLst/>
            <a:cxnLst/>
            <a:rect l="l" t="t" r="r" b="b"/>
            <a:pathLst>
              <a:path w="306070" h="92075">
                <a:moveTo>
                  <a:pt x="281525" y="0"/>
                </a:moveTo>
                <a:lnTo>
                  <a:pt x="24198" y="0"/>
                </a:lnTo>
                <a:lnTo>
                  <a:pt x="0" y="24260"/>
                </a:lnTo>
                <a:lnTo>
                  <a:pt x="0" y="67864"/>
                </a:lnTo>
                <a:lnTo>
                  <a:pt x="281525" y="92041"/>
                </a:lnTo>
                <a:lnTo>
                  <a:pt x="291453" y="90303"/>
                </a:lnTo>
                <a:lnTo>
                  <a:pt x="299101" y="85392"/>
                </a:lnTo>
                <a:lnTo>
                  <a:pt x="304018" y="77761"/>
                </a:lnTo>
                <a:lnTo>
                  <a:pt x="305757" y="67864"/>
                </a:lnTo>
                <a:lnTo>
                  <a:pt x="305757" y="24260"/>
                </a:lnTo>
                <a:lnTo>
                  <a:pt x="304018" y="14350"/>
                </a:lnTo>
                <a:lnTo>
                  <a:pt x="299101" y="6690"/>
                </a:lnTo>
                <a:lnTo>
                  <a:pt x="291453" y="1750"/>
                </a:lnTo>
                <a:lnTo>
                  <a:pt x="281525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3703794" y="4352415"/>
            <a:ext cx="306070" cy="92075"/>
          </a:xfrm>
          <a:custGeom>
            <a:avLst/>
            <a:gdLst/>
            <a:ahLst/>
            <a:cxnLst/>
            <a:rect l="l" t="t" r="r" b="b"/>
            <a:pathLst>
              <a:path w="306070" h="92075">
                <a:moveTo>
                  <a:pt x="0" y="67864"/>
                </a:moveTo>
                <a:lnTo>
                  <a:pt x="281525" y="92041"/>
                </a:lnTo>
                <a:lnTo>
                  <a:pt x="291453" y="90303"/>
                </a:lnTo>
                <a:lnTo>
                  <a:pt x="299101" y="85392"/>
                </a:lnTo>
                <a:lnTo>
                  <a:pt x="304018" y="77761"/>
                </a:lnTo>
                <a:lnTo>
                  <a:pt x="305757" y="67864"/>
                </a:lnTo>
                <a:lnTo>
                  <a:pt x="305757" y="24260"/>
                </a:lnTo>
                <a:lnTo>
                  <a:pt x="24198" y="0"/>
                </a:lnTo>
                <a:lnTo>
                  <a:pt x="14289" y="1750"/>
                </a:lnTo>
                <a:lnTo>
                  <a:pt x="6651" y="6690"/>
                </a:lnTo>
                <a:lnTo>
                  <a:pt x="1738" y="14350"/>
                </a:lnTo>
                <a:lnTo>
                  <a:pt x="0" y="24260"/>
                </a:lnTo>
                <a:lnTo>
                  <a:pt x="0" y="67864"/>
                </a:lnTo>
                <a:close/>
              </a:path>
            </a:pathLst>
          </a:custGeom>
          <a:ln w="4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 txBox="1"/>
          <p:nvPr/>
        </p:nvSpPr>
        <p:spPr>
          <a:xfrm>
            <a:off x="3739627" y="4359900"/>
            <a:ext cx="233679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0640">
              <a:lnSpc>
                <a:spcPct val="119300"/>
              </a:lnSpc>
            </a:pPr>
            <a:r>
              <a:rPr sz="200" spc="5" dirty="0">
                <a:latin typeface="Arial"/>
                <a:cs typeface="Arial"/>
              </a:rPr>
              <a:t>F</a:t>
            </a:r>
            <a:r>
              <a:rPr sz="200" spc="10" dirty="0">
                <a:latin typeface="Arial"/>
                <a:cs typeface="Arial"/>
              </a:rPr>
              <a:t>ini</a:t>
            </a:r>
            <a:r>
              <a:rPr sz="200" spc="25" dirty="0">
                <a:latin typeface="Arial"/>
                <a:cs typeface="Arial"/>
              </a:rPr>
              <a:t>s</a:t>
            </a:r>
            <a:r>
              <a:rPr sz="200" spc="20" dirty="0">
                <a:latin typeface="Arial"/>
                <a:cs typeface="Arial"/>
              </a:rPr>
              <a:t>he</a:t>
            </a:r>
            <a:r>
              <a:rPr sz="200" spc="15" dirty="0">
                <a:latin typeface="Arial"/>
                <a:cs typeface="Arial"/>
              </a:rPr>
              <a:t>d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</a:t>
            </a:r>
            <a:r>
              <a:rPr sz="20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odu</a:t>
            </a:r>
            <a:r>
              <a:rPr sz="200" spc="5" dirty="0">
                <a:latin typeface="Arial"/>
                <a:cs typeface="Arial"/>
              </a:rPr>
              <a:t>c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10" dirty="0">
                <a:latin typeface="Arial"/>
                <a:cs typeface="Arial"/>
              </a:rPr>
              <a:t>s</a:t>
            </a:r>
            <a:r>
              <a:rPr sz="200" spc="20" dirty="0">
                <a:latin typeface="Arial"/>
                <a:cs typeface="Arial"/>
              </a:rPr>
              <a:t> </a:t>
            </a:r>
            <a:r>
              <a:rPr sz="200" spc="25" dirty="0">
                <a:latin typeface="Arial"/>
                <a:cs typeface="Arial"/>
              </a:rPr>
              <a:t>s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spc="5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e</a:t>
            </a:r>
            <a:r>
              <a:rPr sz="200" spc="15" dirty="0">
                <a:latin typeface="Arial"/>
                <a:cs typeface="Arial"/>
              </a:rPr>
              <a:t>d</a:t>
            </a:r>
            <a:endParaRPr sz="200">
              <a:latin typeface="Arial"/>
              <a:cs typeface="Arial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2863994" y="3042582"/>
            <a:ext cx="0" cy="1053465"/>
          </a:xfrm>
          <a:custGeom>
            <a:avLst/>
            <a:gdLst/>
            <a:ahLst/>
            <a:cxnLst/>
            <a:rect l="l" t="t" r="r" b="b"/>
            <a:pathLst>
              <a:path h="1053464">
                <a:moveTo>
                  <a:pt x="0" y="0"/>
                </a:moveTo>
                <a:lnTo>
                  <a:pt x="0" y="1053225"/>
                </a:lnTo>
              </a:path>
            </a:pathLst>
          </a:custGeom>
          <a:ln w="48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254796" y="3035333"/>
            <a:ext cx="12700" cy="14604"/>
          </a:xfrm>
          <a:custGeom>
            <a:avLst/>
            <a:gdLst/>
            <a:ahLst/>
            <a:cxnLst/>
            <a:rect l="l" t="t" r="r" b="b"/>
            <a:pathLst>
              <a:path w="12700" h="14605">
                <a:moveTo>
                  <a:pt x="0" y="0"/>
                </a:moveTo>
                <a:lnTo>
                  <a:pt x="4819" y="7249"/>
                </a:lnTo>
                <a:lnTo>
                  <a:pt x="0" y="14585"/>
                </a:lnTo>
                <a:lnTo>
                  <a:pt x="12099" y="724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863994" y="3042582"/>
            <a:ext cx="403225" cy="0"/>
          </a:xfrm>
          <a:custGeom>
            <a:avLst/>
            <a:gdLst/>
            <a:ahLst/>
            <a:cxnLst/>
            <a:rect l="l" t="t" r="r" b="b"/>
            <a:pathLst>
              <a:path w="403225">
                <a:moveTo>
                  <a:pt x="0" y="0"/>
                </a:moveTo>
                <a:lnTo>
                  <a:pt x="402900" y="0"/>
                </a:lnTo>
              </a:path>
            </a:pathLst>
          </a:custGeom>
          <a:ln w="40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3254796" y="3035333"/>
            <a:ext cx="12700" cy="14604"/>
          </a:xfrm>
          <a:custGeom>
            <a:avLst/>
            <a:gdLst/>
            <a:ahLst/>
            <a:cxnLst/>
            <a:rect l="l" t="t" r="r" b="b"/>
            <a:pathLst>
              <a:path w="12700" h="14605">
                <a:moveTo>
                  <a:pt x="12099" y="7249"/>
                </a:moveTo>
                <a:lnTo>
                  <a:pt x="0" y="14585"/>
                </a:lnTo>
                <a:lnTo>
                  <a:pt x="4819" y="7249"/>
                </a:lnTo>
                <a:lnTo>
                  <a:pt x="0" y="0"/>
                </a:lnTo>
                <a:lnTo>
                  <a:pt x="12099" y="7249"/>
                </a:lnTo>
                <a:close/>
              </a:path>
            </a:pathLst>
          </a:custGeom>
          <a:ln w="45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308148" y="3986832"/>
            <a:ext cx="228600" cy="215900"/>
          </a:xfrm>
          <a:custGeom>
            <a:avLst/>
            <a:gdLst/>
            <a:ahLst/>
            <a:cxnLst/>
            <a:rect l="l" t="t" r="r" b="b"/>
            <a:pathLst>
              <a:path w="228600" h="215900">
                <a:moveTo>
                  <a:pt x="114086" y="0"/>
                </a:moveTo>
                <a:lnTo>
                  <a:pt x="0" y="106559"/>
                </a:lnTo>
                <a:lnTo>
                  <a:pt x="114086" y="215515"/>
                </a:lnTo>
                <a:lnTo>
                  <a:pt x="228173" y="106559"/>
                </a:lnTo>
                <a:lnTo>
                  <a:pt x="114086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308148" y="3986832"/>
            <a:ext cx="228600" cy="215900"/>
          </a:xfrm>
          <a:custGeom>
            <a:avLst/>
            <a:gdLst/>
            <a:ahLst/>
            <a:cxnLst/>
            <a:rect l="l" t="t" r="r" b="b"/>
            <a:pathLst>
              <a:path w="228600" h="215900">
                <a:moveTo>
                  <a:pt x="114086" y="0"/>
                </a:moveTo>
                <a:lnTo>
                  <a:pt x="228173" y="106559"/>
                </a:lnTo>
                <a:lnTo>
                  <a:pt x="114086" y="215515"/>
                </a:lnTo>
                <a:lnTo>
                  <a:pt x="0" y="106559"/>
                </a:lnTo>
                <a:lnTo>
                  <a:pt x="114086" y="0"/>
                </a:lnTo>
                <a:close/>
              </a:path>
            </a:pathLst>
          </a:custGeom>
          <a:ln w="44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 txBox="1"/>
          <p:nvPr/>
        </p:nvSpPr>
        <p:spPr>
          <a:xfrm>
            <a:off x="3348835" y="4060741"/>
            <a:ext cx="149225" cy="43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latin typeface="Arial"/>
                <a:cs typeface="Arial"/>
              </a:rPr>
              <a:t>P</a:t>
            </a:r>
            <a:r>
              <a:rPr sz="200" spc="20" dirty="0">
                <a:latin typeface="Arial"/>
                <a:cs typeface="Arial"/>
              </a:rPr>
              <a:t>u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5" dirty="0">
                <a:latin typeface="Arial"/>
                <a:cs typeface="Arial"/>
              </a:rPr>
              <a:t>-</a:t>
            </a:r>
            <a:r>
              <a:rPr sz="200" spc="20" dirty="0">
                <a:latin typeface="Arial"/>
                <a:cs typeface="Arial"/>
              </a:rPr>
              <a:t>awa</a:t>
            </a:r>
            <a:r>
              <a:rPr sz="200" spc="10" dirty="0">
                <a:latin typeface="Arial"/>
                <a:cs typeface="Arial"/>
              </a:rPr>
              <a:t>y</a:t>
            </a:r>
            <a:endParaRPr sz="200">
              <a:latin typeface="Arial"/>
              <a:cs typeface="Arial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3339128" y="4097076"/>
            <a:ext cx="165735" cy="43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0" dirty="0">
                <a:latin typeface="Arial"/>
                <a:cs typeface="Arial"/>
              </a:rPr>
              <a:t>c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spc="30" dirty="0">
                <a:latin typeface="Arial"/>
                <a:cs typeface="Arial"/>
              </a:rPr>
              <a:t>m</a:t>
            </a:r>
            <a:r>
              <a:rPr sz="200" spc="15" dirty="0">
                <a:latin typeface="Arial"/>
                <a:cs typeface="Arial"/>
              </a:rPr>
              <a:t>ple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e</a:t>
            </a:r>
            <a:r>
              <a:rPr sz="200" spc="15" dirty="0">
                <a:latin typeface="Arial"/>
                <a:cs typeface="Arial"/>
              </a:rPr>
              <a:t>?</a:t>
            </a:r>
            <a:endParaRPr sz="200">
              <a:latin typeface="Arial"/>
              <a:cs typeface="Arial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3181365" y="4038963"/>
            <a:ext cx="71120" cy="43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25" dirty="0">
                <a:latin typeface="Arial"/>
                <a:cs typeface="Arial"/>
              </a:rPr>
              <a:t>NO</a:t>
            </a:r>
            <a:endParaRPr sz="200">
              <a:latin typeface="Arial"/>
              <a:cs typeface="Arial"/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3555202" y="4048630"/>
            <a:ext cx="81280" cy="43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-5" dirty="0">
                <a:latin typeface="Arial"/>
                <a:cs typeface="Arial"/>
              </a:rPr>
              <a:t>Y</a:t>
            </a:r>
            <a:r>
              <a:rPr sz="200" spc="15" dirty="0">
                <a:latin typeface="Arial"/>
                <a:cs typeface="Arial"/>
              </a:rPr>
              <a:t>ES</a:t>
            </a:r>
            <a:endParaRPr sz="200">
              <a:latin typeface="Arial"/>
              <a:cs typeface="Arial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3677067" y="4168415"/>
            <a:ext cx="356870" cy="90170"/>
          </a:xfrm>
          <a:custGeom>
            <a:avLst/>
            <a:gdLst/>
            <a:ahLst/>
            <a:cxnLst/>
            <a:rect l="l" t="t" r="r" b="b"/>
            <a:pathLst>
              <a:path w="356870" h="90170">
                <a:moveTo>
                  <a:pt x="356785" y="0"/>
                </a:moveTo>
                <a:lnTo>
                  <a:pt x="24300" y="0"/>
                </a:lnTo>
                <a:lnTo>
                  <a:pt x="0" y="89622"/>
                </a:lnTo>
                <a:lnTo>
                  <a:pt x="332484" y="89622"/>
                </a:lnTo>
                <a:lnTo>
                  <a:pt x="356785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863995" y="4093391"/>
            <a:ext cx="444500" cy="2540"/>
          </a:xfrm>
          <a:custGeom>
            <a:avLst/>
            <a:gdLst/>
            <a:ahLst/>
            <a:cxnLst/>
            <a:rect l="l" t="t" r="r" b="b"/>
            <a:pathLst>
              <a:path w="444500" h="2539">
                <a:moveTo>
                  <a:pt x="444153" y="0"/>
                </a:moveTo>
                <a:lnTo>
                  <a:pt x="0" y="2416"/>
                </a:lnTo>
              </a:path>
            </a:pathLst>
          </a:custGeom>
          <a:ln w="40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677067" y="4168415"/>
            <a:ext cx="356870" cy="90170"/>
          </a:xfrm>
          <a:custGeom>
            <a:avLst/>
            <a:gdLst/>
            <a:ahLst/>
            <a:cxnLst/>
            <a:rect l="l" t="t" r="r" b="b"/>
            <a:pathLst>
              <a:path w="356870" h="90170">
                <a:moveTo>
                  <a:pt x="24300" y="0"/>
                </a:moveTo>
                <a:lnTo>
                  <a:pt x="356785" y="0"/>
                </a:lnTo>
                <a:lnTo>
                  <a:pt x="332484" y="89622"/>
                </a:lnTo>
                <a:lnTo>
                  <a:pt x="0" y="89622"/>
                </a:lnTo>
                <a:lnTo>
                  <a:pt x="24300" y="0"/>
                </a:lnTo>
                <a:close/>
              </a:path>
            </a:pathLst>
          </a:custGeom>
          <a:ln w="40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 txBox="1"/>
          <p:nvPr/>
        </p:nvSpPr>
        <p:spPr>
          <a:xfrm>
            <a:off x="3693521" y="4179364"/>
            <a:ext cx="321310" cy="7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419">
              <a:lnSpc>
                <a:spcPct val="100000"/>
              </a:lnSpc>
            </a:pPr>
            <a:r>
              <a:rPr sz="200" spc="20" dirty="0">
                <a:latin typeface="Arial"/>
                <a:cs typeface="Arial"/>
              </a:rPr>
              <a:t>Repo</a:t>
            </a:r>
            <a:r>
              <a:rPr sz="200" spc="5" dirty="0">
                <a:latin typeface="Arial"/>
                <a:cs typeface="Arial"/>
              </a:rPr>
              <a:t>rt</a:t>
            </a:r>
            <a:r>
              <a:rPr sz="200" spc="-10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ha</a:t>
            </a:r>
            <a:r>
              <a:rPr sz="200" spc="5" dirty="0">
                <a:latin typeface="Arial"/>
                <a:cs typeface="Arial"/>
              </a:rPr>
              <a:t>t</a:t>
            </a:r>
            <a:r>
              <a:rPr sz="200" spc="-10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</a:t>
            </a:r>
            <a:r>
              <a:rPr sz="200" spc="15" dirty="0">
                <a:latin typeface="Arial"/>
                <a:cs typeface="Arial"/>
              </a:rPr>
              <a:t>e</a:t>
            </a:r>
            <a:endParaRPr sz="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200" spc="20" dirty="0">
                <a:latin typeface="Arial"/>
                <a:cs typeface="Arial"/>
              </a:rPr>
              <a:t>pu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dirty="0">
                <a:latin typeface="Arial"/>
                <a:cs typeface="Arial"/>
              </a:rPr>
              <a:t>-</a:t>
            </a:r>
            <a:r>
              <a:rPr sz="200" spc="20" dirty="0">
                <a:latin typeface="Arial"/>
                <a:cs typeface="Arial"/>
              </a:rPr>
              <a:t>awa</a:t>
            </a:r>
            <a:r>
              <a:rPr sz="200" spc="10" dirty="0">
                <a:latin typeface="Arial"/>
                <a:cs typeface="Arial"/>
              </a:rPr>
              <a:t>y</a:t>
            </a:r>
            <a:r>
              <a:rPr sz="200" spc="-20" dirty="0">
                <a:latin typeface="Arial"/>
                <a:cs typeface="Arial"/>
              </a:rPr>
              <a:t> </a:t>
            </a:r>
            <a:r>
              <a:rPr sz="200" spc="10" dirty="0">
                <a:latin typeface="Arial"/>
                <a:cs typeface="Arial"/>
              </a:rPr>
              <a:t>is</a:t>
            </a:r>
            <a:r>
              <a:rPr sz="200" spc="20" dirty="0">
                <a:latin typeface="Arial"/>
                <a:cs typeface="Arial"/>
              </a:rPr>
              <a:t> pe</a:t>
            </a:r>
            <a:r>
              <a:rPr sz="200" spc="5" dirty="0">
                <a:latin typeface="Arial"/>
                <a:cs typeface="Arial"/>
              </a:rPr>
              <a:t>r</a:t>
            </a:r>
            <a:r>
              <a:rPr sz="200" spc="-5" dirty="0">
                <a:latin typeface="Arial"/>
                <a:cs typeface="Arial"/>
              </a:rPr>
              <a:t>f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dirty="0">
                <a:latin typeface="Arial"/>
                <a:cs typeface="Arial"/>
              </a:rPr>
              <a:t>r</a:t>
            </a:r>
            <a:r>
              <a:rPr sz="200" spc="30" dirty="0">
                <a:latin typeface="Arial"/>
                <a:cs typeface="Arial"/>
              </a:rPr>
              <a:t>m</a:t>
            </a:r>
            <a:r>
              <a:rPr sz="200" spc="20" dirty="0">
                <a:latin typeface="Arial"/>
                <a:cs typeface="Arial"/>
              </a:rPr>
              <a:t>e</a:t>
            </a:r>
            <a:r>
              <a:rPr sz="200" spc="15" dirty="0">
                <a:latin typeface="Arial"/>
                <a:cs typeface="Arial"/>
              </a:rPr>
              <a:t>d</a:t>
            </a:r>
            <a:endParaRPr sz="200">
              <a:latin typeface="Arial"/>
              <a:cs typeface="Arial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3849359" y="4340326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0" y="0"/>
                </a:moveTo>
                <a:lnTo>
                  <a:pt x="7348" y="12088"/>
                </a:lnTo>
                <a:lnTo>
                  <a:pt x="7163" y="4714"/>
                </a:lnTo>
                <a:lnTo>
                  <a:pt x="0" y="0"/>
                </a:lnTo>
                <a:close/>
              </a:path>
              <a:path w="15239" h="12700">
                <a:moveTo>
                  <a:pt x="14628" y="0"/>
                </a:moveTo>
                <a:lnTo>
                  <a:pt x="7045" y="0"/>
                </a:lnTo>
                <a:lnTo>
                  <a:pt x="7163" y="4714"/>
                </a:lnTo>
                <a:lnTo>
                  <a:pt x="7348" y="4836"/>
                </a:lnTo>
                <a:lnTo>
                  <a:pt x="146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854280" y="4255621"/>
            <a:ext cx="2540" cy="97155"/>
          </a:xfrm>
          <a:custGeom>
            <a:avLst/>
            <a:gdLst/>
            <a:ahLst/>
            <a:cxnLst/>
            <a:rect l="l" t="t" r="r" b="b"/>
            <a:pathLst>
              <a:path w="2539" h="97154">
                <a:moveTo>
                  <a:pt x="0" y="0"/>
                </a:moveTo>
                <a:lnTo>
                  <a:pt x="2426" y="96793"/>
                </a:lnTo>
              </a:path>
            </a:pathLst>
          </a:custGeom>
          <a:ln w="48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849359" y="4340326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7348" y="12088"/>
                </a:moveTo>
                <a:lnTo>
                  <a:pt x="0" y="0"/>
                </a:lnTo>
                <a:lnTo>
                  <a:pt x="7348" y="4836"/>
                </a:lnTo>
                <a:lnTo>
                  <a:pt x="14628" y="0"/>
                </a:lnTo>
                <a:lnTo>
                  <a:pt x="7348" y="12088"/>
                </a:lnTo>
                <a:close/>
              </a:path>
            </a:pathLst>
          </a:custGeom>
          <a:ln w="43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266895" y="2999043"/>
            <a:ext cx="284480" cy="89535"/>
          </a:xfrm>
          <a:custGeom>
            <a:avLst/>
            <a:gdLst/>
            <a:ahLst/>
            <a:cxnLst/>
            <a:rect l="l" t="t" r="r" b="b"/>
            <a:pathLst>
              <a:path w="284479" h="89535">
                <a:moveTo>
                  <a:pt x="0" y="89540"/>
                </a:moveTo>
                <a:lnTo>
                  <a:pt x="283965" y="89540"/>
                </a:lnTo>
                <a:lnTo>
                  <a:pt x="283965" y="0"/>
                </a:lnTo>
                <a:lnTo>
                  <a:pt x="0" y="0"/>
                </a:lnTo>
                <a:lnTo>
                  <a:pt x="0" y="8954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3266895" y="2999043"/>
            <a:ext cx="284480" cy="89535"/>
          </a:xfrm>
          <a:custGeom>
            <a:avLst/>
            <a:gdLst/>
            <a:ahLst/>
            <a:cxnLst/>
            <a:rect l="l" t="t" r="r" b="b"/>
            <a:pathLst>
              <a:path w="284479" h="89535">
                <a:moveTo>
                  <a:pt x="0" y="89540"/>
                </a:moveTo>
                <a:lnTo>
                  <a:pt x="283965" y="89540"/>
                </a:lnTo>
                <a:lnTo>
                  <a:pt x="283965" y="0"/>
                </a:lnTo>
                <a:lnTo>
                  <a:pt x="0" y="0"/>
                </a:lnTo>
                <a:lnTo>
                  <a:pt x="0" y="89540"/>
                </a:lnTo>
                <a:close/>
              </a:path>
            </a:pathLst>
          </a:custGeom>
          <a:ln w="4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 txBox="1"/>
          <p:nvPr/>
        </p:nvSpPr>
        <p:spPr>
          <a:xfrm>
            <a:off x="3268721" y="3004080"/>
            <a:ext cx="271780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1590">
              <a:lnSpc>
                <a:spcPct val="119200"/>
              </a:lnSpc>
            </a:pPr>
            <a:r>
              <a:rPr sz="200" spc="15" dirty="0">
                <a:latin typeface="Arial"/>
                <a:cs typeface="Arial"/>
              </a:rPr>
              <a:t>P</a:t>
            </a:r>
            <a:r>
              <a:rPr sz="200" spc="10" dirty="0">
                <a:latin typeface="Arial"/>
                <a:cs typeface="Arial"/>
              </a:rPr>
              <a:t>ick</a:t>
            </a:r>
            <a:r>
              <a:rPr sz="200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a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10" dirty="0">
                <a:latin typeface="Arial"/>
                <a:cs typeface="Arial"/>
              </a:rPr>
              <a:t>s</a:t>
            </a:r>
            <a:r>
              <a:rPr sz="200" spc="-40" dirty="0">
                <a:latin typeface="Arial"/>
                <a:cs typeface="Arial"/>
              </a:rPr>
              <a:t> </a:t>
            </a:r>
            <a:r>
              <a:rPr sz="200" spc="10" dirty="0">
                <a:latin typeface="Arial"/>
                <a:cs typeface="Arial"/>
              </a:rPr>
              <a:t>c</a:t>
            </a:r>
            <a:r>
              <a:rPr sz="200" spc="20" dirty="0">
                <a:latin typeface="Arial"/>
                <a:cs typeface="Arial"/>
              </a:rPr>
              <a:t>anne</a:t>
            </a:r>
            <a:r>
              <a:rPr sz="200" spc="15" dirty="0">
                <a:latin typeface="Arial"/>
                <a:cs typeface="Arial"/>
              </a:rPr>
              <a:t>d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</a:t>
            </a:r>
            <a:r>
              <a:rPr sz="20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odu</a:t>
            </a:r>
            <a:r>
              <a:rPr sz="200" spc="10" dirty="0">
                <a:latin typeface="Arial"/>
                <a:cs typeface="Arial"/>
              </a:rPr>
              <a:t>ct</a:t>
            </a:r>
            <a:r>
              <a:rPr sz="200" spc="-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b</a:t>
            </a:r>
            <a:r>
              <a:rPr sz="200" spc="10" dirty="0">
                <a:latin typeface="Arial"/>
                <a:cs typeface="Arial"/>
              </a:rPr>
              <a:t>y</a:t>
            </a:r>
            <a:r>
              <a:rPr sz="200" spc="-20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a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f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dirty="0">
                <a:latin typeface="Arial"/>
                <a:cs typeface="Arial"/>
              </a:rPr>
              <a:t>r</a:t>
            </a:r>
            <a:r>
              <a:rPr sz="200" spc="10" dirty="0">
                <a:latin typeface="Arial"/>
                <a:cs typeface="Arial"/>
              </a:rPr>
              <a:t>kli</a:t>
            </a:r>
            <a:r>
              <a:rPr sz="200" spc="-5" dirty="0">
                <a:latin typeface="Arial"/>
                <a:cs typeface="Arial"/>
              </a:rPr>
              <a:t>f</a:t>
            </a:r>
            <a:r>
              <a:rPr sz="200" spc="5" dirty="0">
                <a:latin typeface="Arial"/>
                <a:cs typeface="Arial"/>
              </a:rPr>
              <a:t>t</a:t>
            </a:r>
            <a:endParaRPr sz="200">
              <a:latin typeface="Arial"/>
              <a:cs typeface="Arial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3541175" y="3776232"/>
            <a:ext cx="330200" cy="92075"/>
          </a:xfrm>
          <a:custGeom>
            <a:avLst/>
            <a:gdLst/>
            <a:ahLst/>
            <a:cxnLst/>
            <a:rect l="l" t="t" r="r" b="b"/>
            <a:pathLst>
              <a:path w="330200" h="92075">
                <a:moveTo>
                  <a:pt x="0" y="91957"/>
                </a:moveTo>
                <a:lnTo>
                  <a:pt x="330068" y="91957"/>
                </a:lnTo>
                <a:lnTo>
                  <a:pt x="330068" y="0"/>
                </a:lnTo>
                <a:lnTo>
                  <a:pt x="0" y="0"/>
                </a:lnTo>
                <a:lnTo>
                  <a:pt x="0" y="91957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3541175" y="3776232"/>
            <a:ext cx="330200" cy="92075"/>
          </a:xfrm>
          <a:custGeom>
            <a:avLst/>
            <a:gdLst/>
            <a:ahLst/>
            <a:cxnLst/>
            <a:rect l="l" t="t" r="r" b="b"/>
            <a:pathLst>
              <a:path w="330200" h="92075">
                <a:moveTo>
                  <a:pt x="0" y="91957"/>
                </a:moveTo>
                <a:lnTo>
                  <a:pt x="330068" y="91957"/>
                </a:lnTo>
                <a:lnTo>
                  <a:pt x="330068" y="0"/>
                </a:lnTo>
                <a:lnTo>
                  <a:pt x="0" y="0"/>
                </a:lnTo>
                <a:lnTo>
                  <a:pt x="0" y="91957"/>
                </a:lnTo>
                <a:close/>
              </a:path>
            </a:pathLst>
          </a:custGeom>
          <a:ln w="40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 txBox="1"/>
          <p:nvPr/>
        </p:nvSpPr>
        <p:spPr>
          <a:xfrm>
            <a:off x="3552707" y="3783627"/>
            <a:ext cx="30670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905">
              <a:lnSpc>
                <a:spcPct val="119300"/>
              </a:lnSpc>
            </a:pPr>
            <a:r>
              <a:rPr sz="200" spc="15" dirty="0">
                <a:latin typeface="Arial"/>
                <a:cs typeface="Arial"/>
              </a:rPr>
              <a:t>P</a:t>
            </a:r>
            <a:r>
              <a:rPr sz="200" spc="20" dirty="0">
                <a:latin typeface="Arial"/>
                <a:cs typeface="Arial"/>
              </a:rPr>
              <a:t>u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5" dirty="0">
                <a:latin typeface="Arial"/>
                <a:cs typeface="Arial"/>
              </a:rPr>
              <a:t>-</a:t>
            </a:r>
            <a:r>
              <a:rPr sz="200" spc="20" dirty="0">
                <a:latin typeface="Arial"/>
                <a:cs typeface="Arial"/>
              </a:rPr>
              <a:t>awa</a:t>
            </a:r>
            <a:r>
              <a:rPr sz="200" spc="10" dirty="0">
                <a:latin typeface="Arial"/>
                <a:cs typeface="Arial"/>
              </a:rPr>
              <a:t>y</a:t>
            </a:r>
            <a:r>
              <a:rPr sz="200" spc="-20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</a:t>
            </a:r>
            <a:r>
              <a:rPr sz="200" spc="5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odu</a:t>
            </a:r>
            <a:r>
              <a:rPr sz="200" spc="10" dirty="0">
                <a:latin typeface="Arial"/>
                <a:cs typeface="Arial"/>
              </a:rPr>
              <a:t>ct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a</a:t>
            </a:r>
            <a:r>
              <a:rPr sz="200" spc="5" dirty="0">
                <a:latin typeface="Arial"/>
                <a:cs typeface="Arial"/>
              </a:rPr>
              <a:t>t</a:t>
            </a:r>
            <a:r>
              <a:rPr sz="200" spc="-5" dirty="0">
                <a:latin typeface="Arial"/>
                <a:cs typeface="Arial"/>
              </a:rPr>
              <a:t> t</a:t>
            </a:r>
            <a:r>
              <a:rPr sz="200" spc="20" dirty="0">
                <a:latin typeface="Arial"/>
                <a:cs typeface="Arial"/>
              </a:rPr>
              <a:t>h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app</a:t>
            </a:r>
            <a:r>
              <a:rPr sz="200" spc="5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op</a:t>
            </a:r>
            <a:r>
              <a:rPr sz="200" spc="5" dirty="0">
                <a:latin typeface="Arial"/>
                <a:cs typeface="Arial"/>
              </a:rPr>
              <a:t>r</a:t>
            </a:r>
            <a:r>
              <a:rPr sz="200" spc="15" dirty="0">
                <a:latin typeface="Arial"/>
                <a:cs typeface="Arial"/>
              </a:rPr>
              <a:t>ia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bin</a:t>
            </a:r>
            <a:endParaRPr sz="200">
              <a:latin typeface="Arial"/>
              <a:cs typeface="Arial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3252370" y="2860994"/>
            <a:ext cx="306070" cy="85090"/>
          </a:xfrm>
          <a:custGeom>
            <a:avLst/>
            <a:gdLst/>
            <a:ahLst/>
            <a:cxnLst/>
            <a:rect l="l" t="t" r="r" b="b"/>
            <a:pathLst>
              <a:path w="306070" h="85089">
                <a:moveTo>
                  <a:pt x="305757" y="0"/>
                </a:moveTo>
                <a:lnTo>
                  <a:pt x="19378" y="0"/>
                </a:lnTo>
                <a:lnTo>
                  <a:pt x="0" y="84781"/>
                </a:lnTo>
                <a:lnTo>
                  <a:pt x="286378" y="84781"/>
                </a:lnTo>
                <a:lnTo>
                  <a:pt x="305757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252370" y="2860994"/>
            <a:ext cx="306070" cy="85090"/>
          </a:xfrm>
          <a:custGeom>
            <a:avLst/>
            <a:gdLst/>
            <a:ahLst/>
            <a:cxnLst/>
            <a:rect l="l" t="t" r="r" b="b"/>
            <a:pathLst>
              <a:path w="306070" h="85089">
                <a:moveTo>
                  <a:pt x="19378" y="0"/>
                </a:moveTo>
                <a:lnTo>
                  <a:pt x="305757" y="0"/>
                </a:lnTo>
                <a:lnTo>
                  <a:pt x="286378" y="84781"/>
                </a:lnTo>
                <a:lnTo>
                  <a:pt x="0" y="84781"/>
                </a:lnTo>
                <a:lnTo>
                  <a:pt x="19378" y="0"/>
                </a:lnTo>
                <a:close/>
              </a:path>
            </a:pathLst>
          </a:custGeom>
          <a:ln w="40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 txBox="1"/>
          <p:nvPr/>
        </p:nvSpPr>
        <p:spPr>
          <a:xfrm>
            <a:off x="3283349" y="2886457"/>
            <a:ext cx="241300" cy="43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-5" dirty="0">
                <a:latin typeface="Arial"/>
                <a:cs typeface="Arial"/>
              </a:rPr>
              <a:t>I</a:t>
            </a:r>
            <a:r>
              <a:rPr sz="200" spc="15" dirty="0">
                <a:latin typeface="Arial"/>
                <a:cs typeface="Arial"/>
              </a:rPr>
              <a:t>ni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15" dirty="0">
                <a:latin typeface="Arial"/>
                <a:cs typeface="Arial"/>
              </a:rPr>
              <a:t>ia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pu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5" dirty="0">
                <a:latin typeface="Arial"/>
                <a:cs typeface="Arial"/>
              </a:rPr>
              <a:t>-</a:t>
            </a:r>
            <a:r>
              <a:rPr sz="200" spc="20" dirty="0">
                <a:latin typeface="Arial"/>
                <a:cs typeface="Arial"/>
              </a:rPr>
              <a:t>awa</a:t>
            </a:r>
            <a:r>
              <a:rPr sz="200" spc="10" dirty="0">
                <a:latin typeface="Arial"/>
                <a:cs typeface="Arial"/>
              </a:rPr>
              <a:t>y</a:t>
            </a:r>
            <a:endParaRPr sz="200">
              <a:latin typeface="Arial"/>
              <a:cs typeface="Arial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3536321" y="4093391"/>
            <a:ext cx="325755" cy="75565"/>
          </a:xfrm>
          <a:custGeom>
            <a:avLst/>
            <a:gdLst/>
            <a:ahLst/>
            <a:cxnLst/>
            <a:rect l="l" t="t" r="r" b="b"/>
            <a:pathLst>
              <a:path w="325754" h="75564">
                <a:moveTo>
                  <a:pt x="317958" y="0"/>
                </a:moveTo>
                <a:lnTo>
                  <a:pt x="0" y="0"/>
                </a:lnTo>
                <a:lnTo>
                  <a:pt x="317958" y="75023"/>
                </a:lnTo>
                <a:lnTo>
                  <a:pt x="310610" y="62946"/>
                </a:lnTo>
                <a:lnTo>
                  <a:pt x="317958" y="62946"/>
                </a:lnTo>
                <a:lnTo>
                  <a:pt x="317958" y="0"/>
                </a:lnTo>
                <a:close/>
              </a:path>
              <a:path w="325754" h="75564">
                <a:moveTo>
                  <a:pt x="325238" y="62946"/>
                </a:moveTo>
                <a:lnTo>
                  <a:pt x="317958" y="67779"/>
                </a:lnTo>
                <a:lnTo>
                  <a:pt x="317958" y="75023"/>
                </a:lnTo>
                <a:lnTo>
                  <a:pt x="325238" y="62946"/>
                </a:lnTo>
                <a:close/>
              </a:path>
              <a:path w="325754" h="75564">
                <a:moveTo>
                  <a:pt x="317958" y="62946"/>
                </a:moveTo>
                <a:lnTo>
                  <a:pt x="310610" y="62946"/>
                </a:lnTo>
                <a:lnTo>
                  <a:pt x="317958" y="67779"/>
                </a:lnTo>
                <a:lnTo>
                  <a:pt x="317958" y="629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536321" y="4093391"/>
            <a:ext cx="318135" cy="75565"/>
          </a:xfrm>
          <a:custGeom>
            <a:avLst/>
            <a:gdLst/>
            <a:ahLst/>
            <a:cxnLst/>
            <a:rect l="l" t="t" r="r" b="b"/>
            <a:pathLst>
              <a:path w="318135" h="75564">
                <a:moveTo>
                  <a:pt x="0" y="0"/>
                </a:moveTo>
                <a:lnTo>
                  <a:pt x="317958" y="0"/>
                </a:lnTo>
                <a:lnTo>
                  <a:pt x="317958" y="75023"/>
                </a:lnTo>
              </a:path>
            </a:pathLst>
          </a:custGeom>
          <a:ln w="40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3846932" y="4156337"/>
            <a:ext cx="15240" cy="12065"/>
          </a:xfrm>
          <a:custGeom>
            <a:avLst/>
            <a:gdLst/>
            <a:ahLst/>
            <a:cxnLst/>
            <a:rect l="l" t="t" r="r" b="b"/>
            <a:pathLst>
              <a:path w="15239" h="12064">
                <a:moveTo>
                  <a:pt x="7348" y="12077"/>
                </a:moveTo>
                <a:lnTo>
                  <a:pt x="0" y="0"/>
                </a:lnTo>
                <a:lnTo>
                  <a:pt x="7348" y="4833"/>
                </a:lnTo>
                <a:lnTo>
                  <a:pt x="14628" y="0"/>
                </a:lnTo>
                <a:lnTo>
                  <a:pt x="7348" y="12077"/>
                </a:lnTo>
                <a:close/>
              </a:path>
            </a:pathLst>
          </a:custGeom>
          <a:ln w="4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397934" y="284891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0" y="0"/>
                </a:moveTo>
                <a:lnTo>
                  <a:pt x="7348" y="12083"/>
                </a:lnTo>
                <a:lnTo>
                  <a:pt x="7348" y="4833"/>
                </a:lnTo>
                <a:lnTo>
                  <a:pt x="0" y="0"/>
                </a:lnTo>
                <a:close/>
              </a:path>
              <a:path w="15239" h="12700">
                <a:moveTo>
                  <a:pt x="14628" y="0"/>
                </a:moveTo>
                <a:lnTo>
                  <a:pt x="7348" y="0"/>
                </a:lnTo>
                <a:lnTo>
                  <a:pt x="7348" y="4833"/>
                </a:lnTo>
                <a:lnTo>
                  <a:pt x="146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405282" y="2805298"/>
            <a:ext cx="0" cy="55880"/>
          </a:xfrm>
          <a:custGeom>
            <a:avLst/>
            <a:gdLst/>
            <a:ahLst/>
            <a:cxnLst/>
            <a:rect l="l" t="t" r="r" b="b"/>
            <a:pathLst>
              <a:path h="55880">
                <a:moveTo>
                  <a:pt x="0" y="0"/>
                </a:moveTo>
                <a:lnTo>
                  <a:pt x="0" y="55696"/>
                </a:lnTo>
              </a:path>
            </a:pathLst>
          </a:custGeom>
          <a:ln w="48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3397934" y="284891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7348" y="12083"/>
                </a:moveTo>
                <a:lnTo>
                  <a:pt x="0" y="0"/>
                </a:lnTo>
                <a:lnTo>
                  <a:pt x="7348" y="4833"/>
                </a:lnTo>
                <a:lnTo>
                  <a:pt x="14628" y="0"/>
                </a:lnTo>
                <a:lnTo>
                  <a:pt x="7348" y="12083"/>
                </a:lnTo>
                <a:close/>
              </a:path>
            </a:pathLst>
          </a:custGeom>
          <a:ln w="4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3400361" y="298697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0"/>
                </a:moveTo>
                <a:lnTo>
                  <a:pt x="7348" y="12083"/>
                </a:lnTo>
                <a:lnTo>
                  <a:pt x="7023" y="4619"/>
                </a:lnTo>
                <a:lnTo>
                  <a:pt x="0" y="0"/>
                </a:lnTo>
                <a:close/>
              </a:path>
              <a:path w="12700" h="12700">
                <a:moveTo>
                  <a:pt x="12201" y="0"/>
                </a:moveTo>
                <a:lnTo>
                  <a:pt x="6821" y="0"/>
                </a:lnTo>
                <a:lnTo>
                  <a:pt x="7023" y="4619"/>
                </a:lnTo>
                <a:lnTo>
                  <a:pt x="7348" y="4833"/>
                </a:lnTo>
                <a:lnTo>
                  <a:pt x="122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3405282" y="2943358"/>
            <a:ext cx="2540" cy="55880"/>
          </a:xfrm>
          <a:custGeom>
            <a:avLst/>
            <a:gdLst/>
            <a:ahLst/>
            <a:cxnLst/>
            <a:rect l="l" t="t" r="r" b="b"/>
            <a:pathLst>
              <a:path w="2539" h="55880">
                <a:moveTo>
                  <a:pt x="0" y="0"/>
                </a:moveTo>
                <a:lnTo>
                  <a:pt x="2426" y="55696"/>
                </a:lnTo>
              </a:path>
            </a:pathLst>
          </a:custGeom>
          <a:ln w="48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3400361" y="298697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7348" y="12083"/>
                </a:moveTo>
                <a:lnTo>
                  <a:pt x="0" y="0"/>
                </a:lnTo>
                <a:lnTo>
                  <a:pt x="7348" y="4833"/>
                </a:lnTo>
                <a:lnTo>
                  <a:pt x="12201" y="0"/>
                </a:lnTo>
                <a:lnTo>
                  <a:pt x="7348" y="12083"/>
                </a:lnTo>
                <a:close/>
              </a:path>
            </a:pathLst>
          </a:custGeom>
          <a:ln w="44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3237741" y="3492957"/>
            <a:ext cx="337820" cy="254635"/>
          </a:xfrm>
          <a:custGeom>
            <a:avLst/>
            <a:gdLst/>
            <a:ahLst/>
            <a:cxnLst/>
            <a:rect l="l" t="t" r="r" b="b"/>
            <a:pathLst>
              <a:path w="337820" h="254635">
                <a:moveTo>
                  <a:pt x="169967" y="0"/>
                </a:moveTo>
                <a:lnTo>
                  <a:pt x="0" y="125863"/>
                </a:lnTo>
                <a:lnTo>
                  <a:pt x="169967" y="254172"/>
                </a:lnTo>
                <a:lnTo>
                  <a:pt x="337406" y="125863"/>
                </a:lnTo>
                <a:lnTo>
                  <a:pt x="169967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3237741" y="3492957"/>
            <a:ext cx="337820" cy="254635"/>
          </a:xfrm>
          <a:custGeom>
            <a:avLst/>
            <a:gdLst/>
            <a:ahLst/>
            <a:cxnLst/>
            <a:rect l="l" t="t" r="r" b="b"/>
            <a:pathLst>
              <a:path w="337820" h="254635">
                <a:moveTo>
                  <a:pt x="169967" y="0"/>
                </a:moveTo>
                <a:lnTo>
                  <a:pt x="337406" y="125863"/>
                </a:lnTo>
                <a:lnTo>
                  <a:pt x="169967" y="254172"/>
                </a:lnTo>
                <a:lnTo>
                  <a:pt x="0" y="125863"/>
                </a:lnTo>
                <a:lnTo>
                  <a:pt x="169967" y="0"/>
                </a:lnTo>
                <a:close/>
              </a:path>
            </a:pathLst>
          </a:custGeom>
          <a:ln w="43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 txBox="1"/>
          <p:nvPr/>
        </p:nvSpPr>
        <p:spPr>
          <a:xfrm>
            <a:off x="3293022" y="3616774"/>
            <a:ext cx="21907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09" marR="5080" indent="-17145">
              <a:lnSpc>
                <a:spcPct val="118900"/>
              </a:lnSpc>
            </a:pPr>
            <a:r>
              <a:rPr sz="200" spc="25" dirty="0">
                <a:latin typeface="Arial"/>
                <a:cs typeface="Arial"/>
              </a:rPr>
              <a:t>s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spc="5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e</a:t>
            </a:r>
            <a:r>
              <a:rPr sz="200" spc="15" dirty="0">
                <a:latin typeface="Arial"/>
                <a:cs typeface="Arial"/>
              </a:rPr>
              <a:t>d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wi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15" dirty="0">
                <a:latin typeface="Arial"/>
                <a:cs typeface="Arial"/>
              </a:rPr>
              <a:t>h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5" dirty="0">
                <a:latin typeface="Arial"/>
                <a:cs typeface="Arial"/>
              </a:rPr>
              <a:t>s</a:t>
            </a:r>
            <a:r>
              <a:rPr sz="200" spc="20" dirty="0">
                <a:latin typeface="Arial"/>
                <a:cs typeface="Arial"/>
              </a:rPr>
              <a:t>a</a:t>
            </a:r>
            <a:r>
              <a:rPr sz="200" spc="30" dirty="0">
                <a:latin typeface="Arial"/>
                <a:cs typeface="Arial"/>
              </a:rPr>
              <a:t>m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c</a:t>
            </a:r>
            <a:r>
              <a:rPr sz="200" spc="20" dirty="0">
                <a:latin typeface="Arial"/>
                <a:cs typeface="Arial"/>
              </a:rPr>
              <a:t>ode</a:t>
            </a:r>
            <a:r>
              <a:rPr sz="200" spc="15" dirty="0">
                <a:latin typeface="Arial"/>
                <a:cs typeface="Arial"/>
              </a:rPr>
              <a:t>?</a:t>
            </a:r>
            <a:endParaRPr sz="200">
              <a:latin typeface="Arial"/>
              <a:cs typeface="Arial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2941667" y="3776230"/>
            <a:ext cx="356870" cy="97155"/>
          </a:xfrm>
          <a:custGeom>
            <a:avLst/>
            <a:gdLst/>
            <a:ahLst/>
            <a:cxnLst/>
            <a:rect l="l" t="t" r="r" b="b"/>
            <a:pathLst>
              <a:path w="356870" h="97154">
                <a:moveTo>
                  <a:pt x="0" y="96793"/>
                </a:moveTo>
                <a:lnTo>
                  <a:pt x="356785" y="96793"/>
                </a:lnTo>
                <a:lnTo>
                  <a:pt x="356785" y="0"/>
                </a:lnTo>
                <a:lnTo>
                  <a:pt x="0" y="0"/>
                </a:lnTo>
                <a:lnTo>
                  <a:pt x="0" y="96793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2941667" y="3776230"/>
            <a:ext cx="356870" cy="97155"/>
          </a:xfrm>
          <a:custGeom>
            <a:avLst/>
            <a:gdLst/>
            <a:ahLst/>
            <a:cxnLst/>
            <a:rect l="l" t="t" r="r" b="b"/>
            <a:pathLst>
              <a:path w="356870" h="97154">
                <a:moveTo>
                  <a:pt x="0" y="96793"/>
                </a:moveTo>
                <a:lnTo>
                  <a:pt x="356785" y="96793"/>
                </a:lnTo>
                <a:lnTo>
                  <a:pt x="356785" y="0"/>
                </a:lnTo>
                <a:lnTo>
                  <a:pt x="0" y="0"/>
                </a:lnTo>
                <a:lnTo>
                  <a:pt x="0" y="96793"/>
                </a:lnTo>
                <a:close/>
              </a:path>
            </a:pathLst>
          </a:custGeom>
          <a:ln w="40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 txBox="1"/>
          <p:nvPr/>
        </p:nvSpPr>
        <p:spPr>
          <a:xfrm>
            <a:off x="2936233" y="3786103"/>
            <a:ext cx="36004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065">
              <a:lnSpc>
                <a:spcPct val="119200"/>
              </a:lnSpc>
            </a:pPr>
            <a:r>
              <a:rPr sz="200" spc="15" dirty="0">
                <a:latin typeface="Arial"/>
                <a:cs typeface="Arial"/>
              </a:rPr>
              <a:t>P</a:t>
            </a:r>
            <a:r>
              <a:rPr sz="200" spc="20" dirty="0">
                <a:latin typeface="Arial"/>
                <a:cs typeface="Arial"/>
              </a:rPr>
              <a:t>u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5" dirty="0">
                <a:latin typeface="Arial"/>
                <a:cs typeface="Arial"/>
              </a:rPr>
              <a:t>-</a:t>
            </a:r>
            <a:r>
              <a:rPr sz="200" spc="20" dirty="0">
                <a:latin typeface="Arial"/>
                <a:cs typeface="Arial"/>
              </a:rPr>
              <a:t>awa</a:t>
            </a:r>
            <a:r>
              <a:rPr sz="200" spc="10" dirty="0">
                <a:latin typeface="Arial"/>
                <a:cs typeface="Arial"/>
              </a:rPr>
              <a:t>y</a:t>
            </a:r>
            <a:r>
              <a:rPr sz="200" spc="-20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</a:t>
            </a:r>
            <a:r>
              <a:rPr sz="200" spc="15" dirty="0">
                <a:latin typeface="Arial"/>
                <a:cs typeface="Arial"/>
              </a:rPr>
              <a:t>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</a:t>
            </a:r>
            <a:r>
              <a:rPr sz="200" spc="5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odu</a:t>
            </a:r>
            <a:r>
              <a:rPr sz="200" spc="10" dirty="0">
                <a:latin typeface="Arial"/>
                <a:cs typeface="Arial"/>
              </a:rPr>
              <a:t>ct</a:t>
            </a:r>
            <a:r>
              <a:rPr sz="200" spc="-10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a</a:t>
            </a:r>
            <a:r>
              <a:rPr sz="200" spc="5" dirty="0">
                <a:latin typeface="Arial"/>
                <a:cs typeface="Arial"/>
              </a:rPr>
              <a:t>t </a:t>
            </a:r>
            <a:r>
              <a:rPr sz="200" spc="20" dirty="0">
                <a:latin typeface="Arial"/>
                <a:cs typeface="Arial"/>
              </a:rPr>
              <a:t>a</a:t>
            </a:r>
            <a:r>
              <a:rPr sz="200" spc="15" dirty="0">
                <a:latin typeface="Arial"/>
                <a:cs typeface="Arial"/>
              </a:rPr>
              <a:t>n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a</a:t>
            </a:r>
            <a:r>
              <a:rPr sz="200" dirty="0">
                <a:latin typeface="Arial"/>
                <a:cs typeface="Arial"/>
              </a:rPr>
              <a:t>r</a:t>
            </a:r>
            <a:r>
              <a:rPr sz="200" spc="15" dirty="0">
                <a:latin typeface="Arial"/>
                <a:cs typeface="Arial"/>
              </a:rPr>
              <a:t>bi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dirty="0">
                <a:latin typeface="Arial"/>
                <a:cs typeface="Arial"/>
              </a:rPr>
              <a:t>r</a:t>
            </a:r>
            <a:r>
              <a:rPr sz="200" spc="20" dirty="0">
                <a:latin typeface="Arial"/>
                <a:cs typeface="Arial"/>
              </a:rPr>
              <a:t>a</a:t>
            </a:r>
            <a:r>
              <a:rPr sz="200" spc="10" dirty="0">
                <a:latin typeface="Arial"/>
                <a:cs typeface="Arial"/>
              </a:rPr>
              <a:t>ry</a:t>
            </a:r>
            <a:r>
              <a:rPr sz="200" spc="-20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ope</a:t>
            </a:r>
            <a:r>
              <a:rPr sz="200" spc="15" dirty="0">
                <a:latin typeface="Arial"/>
                <a:cs typeface="Arial"/>
              </a:rPr>
              <a:t>n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lo</a:t>
            </a:r>
            <a:r>
              <a:rPr sz="200" spc="5" dirty="0">
                <a:latin typeface="Arial"/>
                <a:cs typeface="Arial"/>
              </a:rPr>
              <a:t>c</a:t>
            </a:r>
            <a:r>
              <a:rPr sz="200" spc="20" dirty="0">
                <a:latin typeface="Arial"/>
                <a:cs typeface="Arial"/>
              </a:rPr>
              <a:t>a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15" dirty="0">
                <a:latin typeface="Arial"/>
                <a:cs typeface="Arial"/>
              </a:rPr>
              <a:t>ion</a:t>
            </a:r>
            <a:endParaRPr sz="200">
              <a:latin typeface="Arial"/>
              <a:cs typeface="Arial"/>
            </a:endParaRPr>
          </a:p>
        </p:txBody>
      </p:sp>
      <p:sp>
        <p:nvSpPr>
          <p:cNvPr id="226" name="object 226"/>
          <p:cNvSpPr txBox="1"/>
          <p:nvPr/>
        </p:nvSpPr>
        <p:spPr>
          <a:xfrm>
            <a:off x="3618260" y="3591005"/>
            <a:ext cx="81280" cy="43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-5" dirty="0">
                <a:latin typeface="Arial"/>
                <a:cs typeface="Arial"/>
              </a:rPr>
              <a:t>Y</a:t>
            </a:r>
            <a:r>
              <a:rPr sz="200" spc="15" dirty="0">
                <a:latin typeface="Arial"/>
                <a:cs typeface="Arial"/>
              </a:rPr>
              <a:t>ES</a:t>
            </a:r>
            <a:endParaRPr sz="200">
              <a:latin typeface="Arial"/>
              <a:cs typeface="Arial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3135262" y="3549837"/>
            <a:ext cx="372745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6375">
              <a:lnSpc>
                <a:spcPct val="100000"/>
              </a:lnSpc>
            </a:pPr>
            <a:r>
              <a:rPr sz="200" spc="-5" dirty="0">
                <a:latin typeface="Arial"/>
                <a:cs typeface="Arial"/>
              </a:rPr>
              <a:t>A</a:t>
            </a:r>
            <a:r>
              <a:rPr sz="200" spc="10" dirty="0">
                <a:latin typeface="Arial"/>
                <a:cs typeface="Arial"/>
              </a:rPr>
              <a:t>re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he</a:t>
            </a:r>
            <a:r>
              <a:rPr sz="200" spc="10" dirty="0">
                <a:latin typeface="Arial"/>
                <a:cs typeface="Arial"/>
              </a:rPr>
              <a:t>re</a:t>
            </a:r>
            <a:endParaRPr sz="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200" spc="25" dirty="0">
                <a:latin typeface="Arial"/>
                <a:cs typeface="Arial"/>
              </a:rPr>
              <a:t>N</a:t>
            </a:r>
            <a:r>
              <a:rPr sz="200" spc="20" dirty="0">
                <a:latin typeface="Arial"/>
                <a:cs typeface="Arial"/>
              </a:rPr>
              <a:t>O</a:t>
            </a:r>
            <a:r>
              <a:rPr sz="200" dirty="0">
                <a:latin typeface="Arial"/>
                <a:cs typeface="Arial"/>
              </a:rPr>
              <a:t>                </a:t>
            </a:r>
            <a:r>
              <a:rPr sz="300" spc="30" baseline="13888" dirty="0">
                <a:latin typeface="Arial"/>
                <a:cs typeface="Arial"/>
              </a:rPr>
              <a:t>o</a:t>
            </a:r>
            <a:r>
              <a:rPr sz="300" spc="-7" baseline="13888" dirty="0">
                <a:latin typeface="Arial"/>
                <a:cs typeface="Arial"/>
              </a:rPr>
              <a:t>t</a:t>
            </a:r>
            <a:r>
              <a:rPr sz="300" spc="30" baseline="13888" dirty="0">
                <a:latin typeface="Arial"/>
                <a:cs typeface="Arial"/>
              </a:rPr>
              <a:t>he</a:t>
            </a:r>
            <a:r>
              <a:rPr sz="300" spc="7" baseline="13888" dirty="0">
                <a:latin typeface="Arial"/>
                <a:cs typeface="Arial"/>
              </a:rPr>
              <a:t>r</a:t>
            </a:r>
            <a:r>
              <a:rPr sz="300" baseline="13888" dirty="0">
                <a:latin typeface="Arial"/>
                <a:cs typeface="Arial"/>
              </a:rPr>
              <a:t> </a:t>
            </a:r>
            <a:r>
              <a:rPr sz="300" spc="30" baseline="13888" dirty="0">
                <a:latin typeface="Arial"/>
                <a:cs typeface="Arial"/>
              </a:rPr>
              <a:t>p</a:t>
            </a:r>
            <a:r>
              <a:rPr sz="300" spc="7" baseline="13888" dirty="0">
                <a:latin typeface="Arial"/>
                <a:cs typeface="Arial"/>
              </a:rPr>
              <a:t>r</a:t>
            </a:r>
            <a:r>
              <a:rPr sz="300" spc="30" baseline="13888" dirty="0">
                <a:latin typeface="Arial"/>
                <a:cs typeface="Arial"/>
              </a:rPr>
              <a:t>odu</a:t>
            </a:r>
            <a:r>
              <a:rPr sz="300" spc="7" baseline="13888" dirty="0">
                <a:latin typeface="Arial"/>
                <a:cs typeface="Arial"/>
              </a:rPr>
              <a:t>c</a:t>
            </a:r>
            <a:r>
              <a:rPr sz="300" spc="-7" baseline="13888" dirty="0">
                <a:latin typeface="Arial"/>
                <a:cs typeface="Arial"/>
              </a:rPr>
              <a:t>t</a:t>
            </a:r>
            <a:r>
              <a:rPr sz="300" spc="15" baseline="13888" dirty="0">
                <a:latin typeface="Arial"/>
                <a:cs typeface="Arial"/>
              </a:rPr>
              <a:t>s</a:t>
            </a:r>
            <a:endParaRPr sz="300" baseline="13888">
              <a:latin typeface="Arial"/>
              <a:cs typeface="Arial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3111546" y="3621267"/>
            <a:ext cx="126364" cy="155575"/>
          </a:xfrm>
          <a:custGeom>
            <a:avLst/>
            <a:gdLst/>
            <a:ahLst/>
            <a:cxnLst/>
            <a:rect l="l" t="t" r="r" b="b"/>
            <a:pathLst>
              <a:path w="126364" h="155575">
                <a:moveTo>
                  <a:pt x="0" y="142894"/>
                </a:moveTo>
                <a:lnTo>
                  <a:pt x="7266" y="154977"/>
                </a:lnTo>
                <a:lnTo>
                  <a:pt x="7266" y="147727"/>
                </a:lnTo>
                <a:lnTo>
                  <a:pt x="0" y="142894"/>
                </a:lnTo>
                <a:close/>
              </a:path>
              <a:path w="126364" h="155575">
                <a:moveTo>
                  <a:pt x="16538" y="142894"/>
                </a:moveTo>
                <a:lnTo>
                  <a:pt x="14617" y="142894"/>
                </a:lnTo>
                <a:lnTo>
                  <a:pt x="7266" y="154977"/>
                </a:lnTo>
                <a:lnTo>
                  <a:pt x="16538" y="142894"/>
                </a:lnTo>
                <a:close/>
              </a:path>
              <a:path w="126364" h="155575">
                <a:moveTo>
                  <a:pt x="126195" y="0"/>
                </a:moveTo>
                <a:lnTo>
                  <a:pt x="7266" y="0"/>
                </a:lnTo>
                <a:lnTo>
                  <a:pt x="7266" y="147727"/>
                </a:lnTo>
                <a:lnTo>
                  <a:pt x="14617" y="142894"/>
                </a:lnTo>
                <a:lnTo>
                  <a:pt x="16538" y="142894"/>
                </a:lnTo>
                <a:lnTo>
                  <a:pt x="1261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118812" y="3621267"/>
            <a:ext cx="119380" cy="155575"/>
          </a:xfrm>
          <a:custGeom>
            <a:avLst/>
            <a:gdLst/>
            <a:ahLst/>
            <a:cxnLst/>
            <a:rect l="l" t="t" r="r" b="b"/>
            <a:pathLst>
              <a:path w="119380" h="155575">
                <a:moveTo>
                  <a:pt x="118929" y="0"/>
                </a:moveTo>
                <a:lnTo>
                  <a:pt x="0" y="0"/>
                </a:lnTo>
                <a:lnTo>
                  <a:pt x="0" y="154977"/>
                </a:lnTo>
              </a:path>
            </a:pathLst>
          </a:custGeom>
          <a:ln w="45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3111546" y="376416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7266" y="12083"/>
                </a:moveTo>
                <a:lnTo>
                  <a:pt x="0" y="0"/>
                </a:lnTo>
                <a:lnTo>
                  <a:pt x="7266" y="4833"/>
                </a:lnTo>
                <a:lnTo>
                  <a:pt x="14617" y="0"/>
                </a:lnTo>
                <a:lnTo>
                  <a:pt x="7266" y="12083"/>
                </a:lnTo>
                <a:close/>
              </a:path>
            </a:pathLst>
          </a:custGeom>
          <a:ln w="43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3575148" y="3621267"/>
            <a:ext cx="138430" cy="155575"/>
          </a:xfrm>
          <a:custGeom>
            <a:avLst/>
            <a:gdLst/>
            <a:ahLst/>
            <a:cxnLst/>
            <a:rect l="l" t="t" r="r" b="b"/>
            <a:pathLst>
              <a:path w="138429" h="155575">
                <a:moveTo>
                  <a:pt x="131073" y="0"/>
                </a:moveTo>
                <a:lnTo>
                  <a:pt x="0" y="0"/>
                </a:lnTo>
                <a:lnTo>
                  <a:pt x="131073" y="154977"/>
                </a:lnTo>
                <a:lnTo>
                  <a:pt x="123793" y="142894"/>
                </a:lnTo>
                <a:lnTo>
                  <a:pt x="131073" y="142894"/>
                </a:lnTo>
                <a:lnTo>
                  <a:pt x="131073" y="0"/>
                </a:lnTo>
                <a:close/>
              </a:path>
              <a:path w="138429" h="155575">
                <a:moveTo>
                  <a:pt x="138318" y="142894"/>
                </a:moveTo>
                <a:lnTo>
                  <a:pt x="131073" y="147727"/>
                </a:lnTo>
                <a:lnTo>
                  <a:pt x="131073" y="154977"/>
                </a:lnTo>
                <a:lnTo>
                  <a:pt x="138318" y="142894"/>
                </a:lnTo>
                <a:close/>
              </a:path>
              <a:path w="138429" h="155575">
                <a:moveTo>
                  <a:pt x="131073" y="142894"/>
                </a:moveTo>
                <a:lnTo>
                  <a:pt x="123793" y="142894"/>
                </a:lnTo>
                <a:lnTo>
                  <a:pt x="131073" y="147727"/>
                </a:lnTo>
                <a:lnTo>
                  <a:pt x="131073" y="1428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575148" y="3621267"/>
            <a:ext cx="131445" cy="155575"/>
          </a:xfrm>
          <a:custGeom>
            <a:avLst/>
            <a:gdLst/>
            <a:ahLst/>
            <a:cxnLst/>
            <a:rect l="l" t="t" r="r" b="b"/>
            <a:pathLst>
              <a:path w="131445" h="155575">
                <a:moveTo>
                  <a:pt x="0" y="0"/>
                </a:moveTo>
                <a:lnTo>
                  <a:pt x="131073" y="0"/>
                </a:lnTo>
                <a:lnTo>
                  <a:pt x="131073" y="154977"/>
                </a:lnTo>
              </a:path>
            </a:pathLst>
          </a:custGeom>
          <a:ln w="4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698941" y="3764161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7279" y="12083"/>
                </a:moveTo>
                <a:lnTo>
                  <a:pt x="0" y="0"/>
                </a:lnTo>
                <a:lnTo>
                  <a:pt x="7279" y="4833"/>
                </a:lnTo>
                <a:lnTo>
                  <a:pt x="14525" y="0"/>
                </a:lnTo>
                <a:lnTo>
                  <a:pt x="7279" y="12083"/>
                </a:lnTo>
                <a:close/>
              </a:path>
            </a:pathLst>
          </a:custGeom>
          <a:ln w="43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400361" y="312253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0"/>
                </a:moveTo>
                <a:lnTo>
                  <a:pt x="4921" y="12083"/>
                </a:lnTo>
                <a:lnTo>
                  <a:pt x="5303" y="4833"/>
                </a:lnTo>
                <a:lnTo>
                  <a:pt x="4921" y="4833"/>
                </a:lnTo>
                <a:lnTo>
                  <a:pt x="0" y="0"/>
                </a:lnTo>
                <a:close/>
              </a:path>
              <a:path w="12700" h="12700">
                <a:moveTo>
                  <a:pt x="5317" y="4570"/>
                </a:moveTo>
                <a:lnTo>
                  <a:pt x="4921" y="4833"/>
                </a:lnTo>
                <a:lnTo>
                  <a:pt x="5303" y="4833"/>
                </a:lnTo>
                <a:lnTo>
                  <a:pt x="5317" y="4570"/>
                </a:lnTo>
                <a:close/>
              </a:path>
              <a:path w="12700" h="12700">
                <a:moveTo>
                  <a:pt x="12201" y="0"/>
                </a:moveTo>
                <a:lnTo>
                  <a:pt x="5558" y="0"/>
                </a:lnTo>
                <a:lnTo>
                  <a:pt x="5317" y="4570"/>
                </a:lnTo>
                <a:lnTo>
                  <a:pt x="122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3405282" y="3088584"/>
            <a:ext cx="2540" cy="46355"/>
          </a:xfrm>
          <a:custGeom>
            <a:avLst/>
            <a:gdLst/>
            <a:ahLst/>
            <a:cxnLst/>
            <a:rect l="l" t="t" r="r" b="b"/>
            <a:pathLst>
              <a:path w="2539" h="46355">
                <a:moveTo>
                  <a:pt x="2426" y="0"/>
                </a:moveTo>
                <a:lnTo>
                  <a:pt x="0" y="46029"/>
                </a:lnTo>
              </a:path>
            </a:pathLst>
          </a:custGeom>
          <a:ln w="48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400361" y="312253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4921" y="12083"/>
                </a:moveTo>
                <a:lnTo>
                  <a:pt x="0" y="0"/>
                </a:lnTo>
                <a:lnTo>
                  <a:pt x="4921" y="4833"/>
                </a:lnTo>
                <a:lnTo>
                  <a:pt x="12201" y="0"/>
                </a:lnTo>
                <a:lnTo>
                  <a:pt x="4921" y="12083"/>
                </a:lnTo>
                <a:close/>
              </a:path>
            </a:pathLst>
          </a:custGeom>
          <a:ln w="44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400361" y="348084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0"/>
                </a:moveTo>
                <a:lnTo>
                  <a:pt x="7348" y="12111"/>
                </a:lnTo>
                <a:lnTo>
                  <a:pt x="7048" y="4636"/>
                </a:lnTo>
                <a:lnTo>
                  <a:pt x="0" y="0"/>
                </a:lnTo>
                <a:close/>
              </a:path>
              <a:path w="12700" h="12700">
                <a:moveTo>
                  <a:pt x="12201" y="0"/>
                </a:moveTo>
                <a:lnTo>
                  <a:pt x="6862" y="0"/>
                </a:lnTo>
                <a:lnTo>
                  <a:pt x="7048" y="4636"/>
                </a:lnTo>
                <a:lnTo>
                  <a:pt x="7348" y="4833"/>
                </a:lnTo>
                <a:lnTo>
                  <a:pt x="122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405282" y="3432428"/>
            <a:ext cx="2540" cy="60960"/>
          </a:xfrm>
          <a:custGeom>
            <a:avLst/>
            <a:gdLst/>
            <a:ahLst/>
            <a:cxnLst/>
            <a:rect l="l" t="t" r="r" b="b"/>
            <a:pathLst>
              <a:path w="2539" h="60960">
                <a:moveTo>
                  <a:pt x="0" y="0"/>
                </a:moveTo>
                <a:lnTo>
                  <a:pt x="2426" y="60529"/>
                </a:lnTo>
              </a:path>
            </a:pathLst>
          </a:custGeom>
          <a:ln w="48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3400361" y="348084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7348" y="12111"/>
                </a:moveTo>
                <a:lnTo>
                  <a:pt x="0" y="0"/>
                </a:lnTo>
                <a:lnTo>
                  <a:pt x="7348" y="4833"/>
                </a:lnTo>
                <a:lnTo>
                  <a:pt x="12201" y="0"/>
                </a:lnTo>
                <a:lnTo>
                  <a:pt x="7348" y="12111"/>
                </a:lnTo>
                <a:close/>
              </a:path>
            </a:pathLst>
          </a:custGeom>
          <a:ln w="4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3118812" y="3873023"/>
            <a:ext cx="311150" cy="114300"/>
          </a:xfrm>
          <a:custGeom>
            <a:avLst/>
            <a:gdLst/>
            <a:ahLst/>
            <a:cxnLst/>
            <a:rect l="l" t="t" r="r" b="b"/>
            <a:pathLst>
              <a:path w="311150" h="114300">
                <a:moveTo>
                  <a:pt x="303422" y="55696"/>
                </a:moveTo>
                <a:lnTo>
                  <a:pt x="148490" y="55696"/>
                </a:lnTo>
                <a:lnTo>
                  <a:pt x="303422" y="113809"/>
                </a:lnTo>
                <a:lnTo>
                  <a:pt x="296177" y="101726"/>
                </a:lnTo>
                <a:lnTo>
                  <a:pt x="303422" y="101726"/>
                </a:lnTo>
                <a:lnTo>
                  <a:pt x="303422" y="55696"/>
                </a:lnTo>
                <a:close/>
              </a:path>
              <a:path w="311150" h="114300">
                <a:moveTo>
                  <a:pt x="310702" y="101726"/>
                </a:moveTo>
                <a:lnTo>
                  <a:pt x="303422" y="106559"/>
                </a:lnTo>
                <a:lnTo>
                  <a:pt x="303422" y="113809"/>
                </a:lnTo>
                <a:lnTo>
                  <a:pt x="310702" y="101726"/>
                </a:lnTo>
                <a:close/>
              </a:path>
              <a:path w="311150" h="114300">
                <a:moveTo>
                  <a:pt x="303422" y="101726"/>
                </a:moveTo>
                <a:lnTo>
                  <a:pt x="296177" y="101726"/>
                </a:lnTo>
                <a:lnTo>
                  <a:pt x="303422" y="106559"/>
                </a:lnTo>
                <a:lnTo>
                  <a:pt x="303422" y="101726"/>
                </a:lnTo>
                <a:close/>
              </a:path>
              <a:path w="311150" h="114300">
                <a:moveTo>
                  <a:pt x="0" y="0"/>
                </a:moveTo>
                <a:lnTo>
                  <a:pt x="0" y="55696"/>
                </a:lnTo>
                <a:lnTo>
                  <a:pt x="148490" y="5569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3118812" y="3873023"/>
            <a:ext cx="303530" cy="114300"/>
          </a:xfrm>
          <a:custGeom>
            <a:avLst/>
            <a:gdLst/>
            <a:ahLst/>
            <a:cxnLst/>
            <a:rect l="l" t="t" r="r" b="b"/>
            <a:pathLst>
              <a:path w="303529" h="114300">
                <a:moveTo>
                  <a:pt x="0" y="0"/>
                </a:moveTo>
                <a:lnTo>
                  <a:pt x="0" y="55696"/>
                </a:lnTo>
                <a:lnTo>
                  <a:pt x="303422" y="55696"/>
                </a:lnTo>
                <a:lnTo>
                  <a:pt x="303422" y="113809"/>
                </a:lnTo>
              </a:path>
            </a:pathLst>
          </a:custGeom>
          <a:ln w="41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3414989" y="3974749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7245" y="12083"/>
                </a:moveTo>
                <a:lnTo>
                  <a:pt x="0" y="0"/>
                </a:lnTo>
                <a:lnTo>
                  <a:pt x="7245" y="4833"/>
                </a:lnTo>
                <a:lnTo>
                  <a:pt x="14525" y="0"/>
                </a:lnTo>
                <a:lnTo>
                  <a:pt x="7245" y="12083"/>
                </a:lnTo>
                <a:close/>
              </a:path>
            </a:pathLst>
          </a:custGeom>
          <a:ln w="43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3414989" y="3868189"/>
            <a:ext cx="291465" cy="118745"/>
          </a:xfrm>
          <a:custGeom>
            <a:avLst/>
            <a:gdLst/>
            <a:ahLst/>
            <a:cxnLst/>
            <a:rect l="l" t="t" r="r" b="b"/>
            <a:pathLst>
              <a:path w="291464" h="118745">
                <a:moveTo>
                  <a:pt x="0" y="106559"/>
                </a:moveTo>
                <a:lnTo>
                  <a:pt x="7245" y="118642"/>
                </a:lnTo>
                <a:lnTo>
                  <a:pt x="7245" y="111392"/>
                </a:lnTo>
                <a:lnTo>
                  <a:pt x="0" y="106559"/>
                </a:lnTo>
                <a:close/>
              </a:path>
              <a:path w="291464" h="118745">
                <a:moveTo>
                  <a:pt x="36168" y="106559"/>
                </a:moveTo>
                <a:lnTo>
                  <a:pt x="14525" y="106559"/>
                </a:lnTo>
                <a:lnTo>
                  <a:pt x="7245" y="118642"/>
                </a:lnTo>
                <a:lnTo>
                  <a:pt x="36168" y="106559"/>
                </a:lnTo>
                <a:close/>
              </a:path>
              <a:path w="291464" h="118745">
                <a:moveTo>
                  <a:pt x="152130" y="58112"/>
                </a:moveTo>
                <a:lnTo>
                  <a:pt x="7245" y="58112"/>
                </a:lnTo>
                <a:lnTo>
                  <a:pt x="7245" y="111392"/>
                </a:lnTo>
                <a:lnTo>
                  <a:pt x="14525" y="106559"/>
                </a:lnTo>
                <a:lnTo>
                  <a:pt x="36168" y="106559"/>
                </a:lnTo>
                <a:lnTo>
                  <a:pt x="152130" y="58112"/>
                </a:lnTo>
                <a:close/>
              </a:path>
              <a:path w="291464" h="118745">
                <a:moveTo>
                  <a:pt x="291231" y="0"/>
                </a:moveTo>
                <a:lnTo>
                  <a:pt x="152130" y="58112"/>
                </a:lnTo>
                <a:lnTo>
                  <a:pt x="291231" y="58112"/>
                </a:lnTo>
                <a:lnTo>
                  <a:pt x="2912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3422235" y="3868189"/>
            <a:ext cx="284480" cy="118745"/>
          </a:xfrm>
          <a:custGeom>
            <a:avLst/>
            <a:gdLst/>
            <a:ahLst/>
            <a:cxnLst/>
            <a:rect l="l" t="t" r="r" b="b"/>
            <a:pathLst>
              <a:path w="284479" h="118745">
                <a:moveTo>
                  <a:pt x="283985" y="0"/>
                </a:moveTo>
                <a:lnTo>
                  <a:pt x="283985" y="58112"/>
                </a:lnTo>
                <a:lnTo>
                  <a:pt x="0" y="58112"/>
                </a:lnTo>
                <a:lnTo>
                  <a:pt x="0" y="118642"/>
                </a:lnTo>
              </a:path>
            </a:pathLst>
          </a:custGeom>
          <a:ln w="4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3414989" y="3974749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7245" y="12083"/>
                </a:moveTo>
                <a:lnTo>
                  <a:pt x="0" y="0"/>
                </a:lnTo>
                <a:lnTo>
                  <a:pt x="7245" y="4833"/>
                </a:lnTo>
                <a:lnTo>
                  <a:pt x="14525" y="0"/>
                </a:lnTo>
                <a:lnTo>
                  <a:pt x="7245" y="12083"/>
                </a:lnTo>
                <a:close/>
              </a:path>
            </a:pathLst>
          </a:custGeom>
          <a:ln w="43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285586" y="2738122"/>
            <a:ext cx="405765" cy="109855"/>
          </a:xfrm>
          <a:custGeom>
            <a:avLst/>
            <a:gdLst/>
            <a:ahLst/>
            <a:cxnLst/>
            <a:rect l="l" t="t" r="r" b="b"/>
            <a:pathLst>
              <a:path w="405764" h="109855">
                <a:moveTo>
                  <a:pt x="376852" y="0"/>
                </a:moveTo>
                <a:lnTo>
                  <a:pt x="28821" y="0"/>
                </a:lnTo>
                <a:lnTo>
                  <a:pt x="17705" y="2284"/>
                </a:lnTo>
                <a:lnTo>
                  <a:pt x="8533" y="8485"/>
                </a:lnTo>
                <a:lnTo>
                  <a:pt x="2299" y="17624"/>
                </a:lnTo>
                <a:lnTo>
                  <a:pt x="0" y="28720"/>
                </a:lnTo>
                <a:lnTo>
                  <a:pt x="0" y="81063"/>
                </a:lnTo>
                <a:lnTo>
                  <a:pt x="2299" y="92160"/>
                </a:lnTo>
                <a:lnTo>
                  <a:pt x="8533" y="101298"/>
                </a:lnTo>
                <a:lnTo>
                  <a:pt x="17705" y="107499"/>
                </a:lnTo>
                <a:lnTo>
                  <a:pt x="28821" y="109784"/>
                </a:lnTo>
                <a:lnTo>
                  <a:pt x="376852" y="109784"/>
                </a:lnTo>
                <a:lnTo>
                  <a:pt x="387981" y="107499"/>
                </a:lnTo>
                <a:lnTo>
                  <a:pt x="397153" y="101298"/>
                </a:lnTo>
                <a:lnTo>
                  <a:pt x="403381" y="92160"/>
                </a:lnTo>
                <a:lnTo>
                  <a:pt x="405677" y="81063"/>
                </a:lnTo>
                <a:lnTo>
                  <a:pt x="405677" y="28720"/>
                </a:lnTo>
                <a:lnTo>
                  <a:pt x="403381" y="17624"/>
                </a:lnTo>
                <a:lnTo>
                  <a:pt x="397153" y="8485"/>
                </a:lnTo>
                <a:lnTo>
                  <a:pt x="387981" y="2284"/>
                </a:lnTo>
                <a:lnTo>
                  <a:pt x="376852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285586" y="2738122"/>
            <a:ext cx="405765" cy="109855"/>
          </a:xfrm>
          <a:custGeom>
            <a:avLst/>
            <a:gdLst/>
            <a:ahLst/>
            <a:cxnLst/>
            <a:rect l="l" t="t" r="r" b="b"/>
            <a:pathLst>
              <a:path w="405764" h="109855">
                <a:moveTo>
                  <a:pt x="0" y="81063"/>
                </a:moveTo>
                <a:lnTo>
                  <a:pt x="2299" y="92160"/>
                </a:lnTo>
                <a:lnTo>
                  <a:pt x="8533" y="101298"/>
                </a:lnTo>
                <a:lnTo>
                  <a:pt x="17705" y="107499"/>
                </a:lnTo>
                <a:lnTo>
                  <a:pt x="28821" y="109784"/>
                </a:lnTo>
                <a:lnTo>
                  <a:pt x="376852" y="109784"/>
                </a:lnTo>
                <a:lnTo>
                  <a:pt x="387981" y="107499"/>
                </a:lnTo>
                <a:lnTo>
                  <a:pt x="397153" y="101298"/>
                </a:lnTo>
                <a:lnTo>
                  <a:pt x="403381" y="92160"/>
                </a:lnTo>
                <a:lnTo>
                  <a:pt x="405677" y="81063"/>
                </a:lnTo>
                <a:lnTo>
                  <a:pt x="405677" y="28720"/>
                </a:lnTo>
                <a:lnTo>
                  <a:pt x="403381" y="17624"/>
                </a:lnTo>
                <a:lnTo>
                  <a:pt x="397153" y="8485"/>
                </a:lnTo>
                <a:lnTo>
                  <a:pt x="387981" y="2284"/>
                </a:lnTo>
                <a:lnTo>
                  <a:pt x="376852" y="0"/>
                </a:lnTo>
                <a:lnTo>
                  <a:pt x="28821" y="0"/>
                </a:lnTo>
                <a:lnTo>
                  <a:pt x="17705" y="2284"/>
                </a:lnTo>
                <a:lnTo>
                  <a:pt x="8533" y="8485"/>
                </a:lnTo>
                <a:lnTo>
                  <a:pt x="2299" y="17624"/>
                </a:lnTo>
                <a:lnTo>
                  <a:pt x="0" y="28720"/>
                </a:lnTo>
                <a:lnTo>
                  <a:pt x="0" y="81063"/>
                </a:lnTo>
                <a:close/>
              </a:path>
            </a:pathLst>
          </a:custGeom>
          <a:ln w="44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 txBox="1"/>
          <p:nvPr/>
        </p:nvSpPr>
        <p:spPr>
          <a:xfrm>
            <a:off x="5293871" y="2751094"/>
            <a:ext cx="383540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230" marR="5080" indent="-50165">
              <a:lnSpc>
                <a:spcPct val="128600"/>
              </a:lnSpc>
            </a:pPr>
            <a:r>
              <a:rPr sz="200" spc="35" dirty="0">
                <a:latin typeface="Arial"/>
                <a:cs typeface="Arial"/>
              </a:rPr>
              <a:t>Re</a:t>
            </a:r>
            <a:r>
              <a:rPr sz="200" spc="20" dirty="0">
                <a:latin typeface="Arial"/>
                <a:cs typeface="Arial"/>
              </a:rPr>
              <a:t>cei</a:t>
            </a:r>
            <a:r>
              <a:rPr sz="200" spc="-5" dirty="0">
                <a:latin typeface="Arial"/>
                <a:cs typeface="Arial"/>
              </a:rPr>
              <a:t>v</a:t>
            </a:r>
            <a:r>
              <a:rPr sz="200" spc="25" dirty="0">
                <a:latin typeface="Arial"/>
                <a:cs typeface="Arial"/>
              </a:rPr>
              <a:t>e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c</a:t>
            </a:r>
            <a:r>
              <a:rPr sz="200" spc="30" dirty="0">
                <a:latin typeface="Arial"/>
                <a:cs typeface="Arial"/>
              </a:rPr>
              <a:t>u</a:t>
            </a:r>
            <a:r>
              <a:rPr sz="200" spc="20" dirty="0">
                <a:latin typeface="Arial"/>
                <a:cs typeface="Arial"/>
              </a:rPr>
              <a:t>s</a:t>
            </a:r>
            <a:r>
              <a:rPr sz="200" spc="-40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50" dirty="0">
                <a:latin typeface="Arial"/>
                <a:cs typeface="Arial"/>
              </a:rPr>
              <a:t>m</a:t>
            </a:r>
            <a:r>
              <a:rPr sz="200" spc="30" dirty="0">
                <a:latin typeface="Arial"/>
                <a:cs typeface="Arial"/>
              </a:rPr>
              <a:t>e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30" dirty="0">
                <a:latin typeface="Arial"/>
                <a:cs typeface="Arial"/>
              </a:rPr>
              <a:t>de</a:t>
            </a:r>
            <a:r>
              <a:rPr sz="200" spc="15" dirty="0">
                <a:latin typeface="Arial"/>
                <a:cs typeface="Arial"/>
              </a:rPr>
              <a:t>rs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v</a:t>
            </a:r>
            <a:r>
              <a:rPr sz="200" spc="15" dirty="0">
                <a:latin typeface="Arial"/>
                <a:cs typeface="Arial"/>
              </a:rPr>
              <a:t>i</a:t>
            </a:r>
            <a:r>
              <a:rPr sz="200" spc="25" dirty="0">
                <a:latin typeface="Arial"/>
                <a:cs typeface="Arial"/>
              </a:rPr>
              <a:t>a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phone</a:t>
            </a:r>
            <a:r>
              <a:rPr sz="200" spc="10" dirty="0">
                <a:latin typeface="Arial"/>
                <a:cs typeface="Arial"/>
              </a:rPr>
              <a:t>,</a:t>
            </a:r>
            <a:r>
              <a:rPr sz="200" spc="-5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f</a:t>
            </a:r>
            <a:r>
              <a:rPr sz="200" spc="30" dirty="0">
                <a:latin typeface="Arial"/>
                <a:cs typeface="Arial"/>
              </a:rPr>
              <a:t>a</a:t>
            </a:r>
            <a:r>
              <a:rPr sz="200" spc="-5" dirty="0">
                <a:latin typeface="Arial"/>
                <a:cs typeface="Arial"/>
              </a:rPr>
              <a:t>x</a:t>
            </a:r>
            <a:r>
              <a:rPr sz="200" spc="10" dirty="0">
                <a:latin typeface="Arial"/>
                <a:cs typeface="Arial"/>
              </a:rPr>
              <a:t>,</a:t>
            </a:r>
            <a:r>
              <a:rPr sz="200" spc="-5" dirty="0">
                <a:latin typeface="Arial"/>
                <a:cs typeface="Arial"/>
              </a:rPr>
              <a:t> </a:t>
            </a:r>
            <a:r>
              <a:rPr sz="200" spc="50" dirty="0">
                <a:latin typeface="Arial"/>
                <a:cs typeface="Arial"/>
              </a:rPr>
              <a:t>m</a:t>
            </a:r>
            <a:r>
              <a:rPr sz="200" spc="20" dirty="0">
                <a:latin typeface="Arial"/>
                <a:cs typeface="Arial"/>
              </a:rPr>
              <a:t>ai</a:t>
            </a:r>
            <a:r>
              <a:rPr sz="200" spc="10" dirty="0">
                <a:latin typeface="Arial"/>
                <a:cs typeface="Arial"/>
              </a:rPr>
              <a:t>l</a:t>
            </a:r>
            <a:endParaRPr sz="200">
              <a:latin typeface="Arial"/>
              <a:cs typeface="Arial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5686066" y="3457103"/>
            <a:ext cx="421640" cy="125730"/>
          </a:xfrm>
          <a:custGeom>
            <a:avLst/>
            <a:gdLst/>
            <a:ahLst/>
            <a:cxnLst/>
            <a:rect l="l" t="t" r="r" b="b"/>
            <a:pathLst>
              <a:path w="421639" h="125729">
                <a:moveTo>
                  <a:pt x="0" y="125567"/>
                </a:moveTo>
                <a:lnTo>
                  <a:pt x="421276" y="125567"/>
                </a:lnTo>
                <a:lnTo>
                  <a:pt x="421276" y="0"/>
                </a:lnTo>
                <a:lnTo>
                  <a:pt x="0" y="0"/>
                </a:lnTo>
                <a:lnTo>
                  <a:pt x="0" y="125567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686066" y="3457103"/>
            <a:ext cx="421640" cy="125730"/>
          </a:xfrm>
          <a:custGeom>
            <a:avLst/>
            <a:gdLst/>
            <a:ahLst/>
            <a:cxnLst/>
            <a:rect l="l" t="t" r="r" b="b"/>
            <a:pathLst>
              <a:path w="421639" h="125729">
                <a:moveTo>
                  <a:pt x="0" y="125567"/>
                </a:moveTo>
                <a:lnTo>
                  <a:pt x="421276" y="125567"/>
                </a:lnTo>
                <a:lnTo>
                  <a:pt x="421276" y="0"/>
                </a:lnTo>
                <a:lnTo>
                  <a:pt x="0" y="0"/>
                </a:lnTo>
                <a:lnTo>
                  <a:pt x="0" y="125567"/>
                </a:lnTo>
                <a:close/>
              </a:path>
            </a:pathLst>
          </a:custGeom>
          <a:ln w="44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 txBox="1"/>
          <p:nvPr/>
        </p:nvSpPr>
        <p:spPr>
          <a:xfrm>
            <a:off x="5736140" y="3477964"/>
            <a:ext cx="316230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8499"/>
              </a:lnSpc>
            </a:pPr>
            <a:r>
              <a:rPr sz="200" spc="15" dirty="0">
                <a:latin typeface="Arial"/>
                <a:cs typeface="Arial"/>
              </a:rPr>
              <a:t>M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-5" dirty="0">
                <a:latin typeface="Arial"/>
                <a:cs typeface="Arial"/>
              </a:rPr>
              <a:t>v</a:t>
            </a:r>
            <a:r>
              <a:rPr sz="200" spc="25" dirty="0">
                <a:latin typeface="Arial"/>
                <a:cs typeface="Arial"/>
              </a:rPr>
              <a:t>e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f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15" dirty="0">
                <a:latin typeface="Arial"/>
                <a:cs typeface="Arial"/>
              </a:rPr>
              <a:t>rkli</a:t>
            </a:r>
            <a:r>
              <a:rPr sz="200" dirty="0">
                <a:latin typeface="Arial"/>
                <a:cs typeface="Arial"/>
              </a:rPr>
              <a:t>f</a:t>
            </a:r>
            <a:r>
              <a:rPr sz="200" spc="10" dirty="0">
                <a:latin typeface="Arial"/>
                <a:cs typeface="Arial"/>
              </a:rPr>
              <a:t>t</a:t>
            </a:r>
            <a:r>
              <a:rPr sz="200" spc="-5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owa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30" dirty="0">
                <a:latin typeface="Arial"/>
                <a:cs typeface="Arial"/>
              </a:rPr>
              <a:t>d</a:t>
            </a:r>
            <a:r>
              <a:rPr sz="200" spc="20" dirty="0">
                <a:latin typeface="Arial"/>
                <a:cs typeface="Arial"/>
              </a:rPr>
              <a:t>s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-5" dirty="0">
                <a:latin typeface="Arial"/>
                <a:cs typeface="Arial"/>
              </a:rPr>
              <a:t>v</a:t>
            </a:r>
            <a:r>
              <a:rPr sz="200" spc="30" dirty="0">
                <a:latin typeface="Arial"/>
                <a:cs typeface="Arial"/>
              </a:rPr>
              <a:t>a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25" dirty="0">
                <a:latin typeface="Arial"/>
                <a:cs typeface="Arial"/>
              </a:rPr>
              <a:t>iou</a:t>
            </a:r>
            <a:r>
              <a:rPr sz="200" spc="20" dirty="0">
                <a:latin typeface="Arial"/>
                <a:cs typeface="Arial"/>
              </a:rPr>
              <a:t>s</a:t>
            </a:r>
            <a:r>
              <a:rPr sz="200" spc="25" dirty="0">
                <a:latin typeface="Arial"/>
                <a:cs typeface="Arial"/>
              </a:rPr>
              <a:t> </a:t>
            </a:r>
            <a:r>
              <a:rPr sz="200" spc="35" dirty="0">
                <a:latin typeface="Arial"/>
                <a:cs typeface="Arial"/>
              </a:rPr>
              <a:t>s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30" dirty="0">
                <a:latin typeface="Arial"/>
                <a:cs typeface="Arial"/>
              </a:rPr>
              <a:t>ag</a:t>
            </a:r>
            <a:r>
              <a:rPr sz="200" spc="25" dirty="0">
                <a:latin typeface="Arial"/>
                <a:cs typeface="Arial"/>
              </a:rPr>
              <a:t>e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25" dirty="0">
                <a:latin typeface="Arial"/>
                <a:cs typeface="Arial"/>
              </a:rPr>
              <a:t>bin</a:t>
            </a:r>
            <a:r>
              <a:rPr sz="200" spc="20" dirty="0">
                <a:latin typeface="Arial"/>
                <a:cs typeface="Arial"/>
              </a:rPr>
              <a:t>s</a:t>
            </a:r>
            <a:endParaRPr sz="200">
              <a:latin typeface="Arial"/>
              <a:cs typeface="Arial"/>
            </a:endParaRPr>
          </a:p>
        </p:txBody>
      </p:sp>
      <p:sp>
        <p:nvSpPr>
          <p:cNvPr id="254" name="object 254"/>
          <p:cNvSpPr txBox="1"/>
          <p:nvPr/>
        </p:nvSpPr>
        <p:spPr>
          <a:xfrm>
            <a:off x="5725249" y="3624462"/>
            <a:ext cx="348615" cy="102235"/>
          </a:xfrm>
          <a:prstGeom prst="rect">
            <a:avLst/>
          </a:prstGeom>
          <a:solidFill>
            <a:srgbClr val="97CACA"/>
          </a:solidFill>
          <a:ln w="4449">
            <a:solidFill>
              <a:srgbClr val="000000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18415" marR="13335" indent="2540">
              <a:lnSpc>
                <a:spcPct val="128899"/>
              </a:lnSpc>
              <a:spcBef>
                <a:spcPts val="40"/>
              </a:spcBef>
            </a:pPr>
            <a:r>
              <a:rPr sz="200" spc="30" dirty="0">
                <a:latin typeface="Arial"/>
                <a:cs typeface="Arial"/>
              </a:rPr>
              <a:t>P</a:t>
            </a:r>
            <a:r>
              <a:rPr sz="200" spc="15" dirty="0">
                <a:latin typeface="Arial"/>
                <a:cs typeface="Arial"/>
              </a:rPr>
              <a:t>i</a:t>
            </a:r>
            <a:r>
              <a:rPr sz="200" spc="20" dirty="0">
                <a:latin typeface="Arial"/>
                <a:cs typeface="Arial"/>
              </a:rPr>
              <a:t>ck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u</a:t>
            </a:r>
            <a:r>
              <a:rPr sz="200" spc="25" dirty="0">
                <a:latin typeface="Arial"/>
                <a:cs typeface="Arial"/>
              </a:rPr>
              <a:t>p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h</a:t>
            </a:r>
            <a:r>
              <a:rPr sz="200" spc="25" dirty="0">
                <a:latin typeface="Arial"/>
                <a:cs typeface="Arial"/>
              </a:rPr>
              <a:t>e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p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30" dirty="0">
                <a:latin typeface="Arial"/>
                <a:cs typeface="Arial"/>
              </a:rPr>
              <a:t>odu</a:t>
            </a:r>
            <a:r>
              <a:rPr sz="200" spc="20" dirty="0">
                <a:latin typeface="Arial"/>
                <a:cs typeface="Arial"/>
              </a:rPr>
              <a:t>c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s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f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35" dirty="0">
                <a:latin typeface="Arial"/>
                <a:cs typeface="Arial"/>
              </a:rPr>
              <a:t>m</a:t>
            </a:r>
            <a:r>
              <a:rPr sz="200" spc="25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h</a:t>
            </a:r>
            <a:r>
              <a:rPr sz="200" spc="25" dirty="0">
                <a:latin typeface="Arial"/>
                <a:cs typeface="Arial"/>
              </a:rPr>
              <a:t>e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35" dirty="0">
                <a:latin typeface="Arial"/>
                <a:cs typeface="Arial"/>
              </a:rPr>
              <a:t>s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30" dirty="0">
                <a:latin typeface="Arial"/>
                <a:cs typeface="Arial"/>
              </a:rPr>
              <a:t>ag</a:t>
            </a:r>
            <a:r>
              <a:rPr sz="200" spc="25" dirty="0">
                <a:latin typeface="Arial"/>
                <a:cs typeface="Arial"/>
              </a:rPr>
              <a:t>e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25" dirty="0">
                <a:latin typeface="Arial"/>
                <a:cs typeface="Arial"/>
              </a:rPr>
              <a:t>bin</a:t>
            </a:r>
            <a:r>
              <a:rPr sz="200" spc="20" dirty="0">
                <a:latin typeface="Arial"/>
                <a:cs typeface="Arial"/>
              </a:rPr>
              <a:t>s</a:t>
            </a:r>
            <a:endParaRPr sz="200">
              <a:latin typeface="Arial"/>
              <a:cs typeface="Arial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5727866" y="4095110"/>
            <a:ext cx="342900" cy="115570"/>
          </a:xfrm>
          <a:custGeom>
            <a:avLst/>
            <a:gdLst/>
            <a:ahLst/>
            <a:cxnLst/>
            <a:rect l="l" t="t" r="r" b="b"/>
            <a:pathLst>
              <a:path w="342900" h="115570">
                <a:moveTo>
                  <a:pt x="0" y="115028"/>
                </a:moveTo>
                <a:lnTo>
                  <a:pt x="342911" y="115028"/>
                </a:lnTo>
                <a:lnTo>
                  <a:pt x="342911" y="0"/>
                </a:lnTo>
                <a:lnTo>
                  <a:pt x="0" y="0"/>
                </a:lnTo>
                <a:lnTo>
                  <a:pt x="0" y="115028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754074" y="4408850"/>
            <a:ext cx="290830" cy="207010"/>
          </a:xfrm>
          <a:custGeom>
            <a:avLst/>
            <a:gdLst/>
            <a:ahLst/>
            <a:cxnLst/>
            <a:rect l="l" t="t" r="r" b="b"/>
            <a:pathLst>
              <a:path w="290829" h="207010">
                <a:moveTo>
                  <a:pt x="146519" y="0"/>
                </a:moveTo>
                <a:lnTo>
                  <a:pt x="0" y="104562"/>
                </a:lnTo>
                <a:lnTo>
                  <a:pt x="146519" y="206544"/>
                </a:lnTo>
                <a:lnTo>
                  <a:pt x="290459" y="104562"/>
                </a:lnTo>
                <a:lnTo>
                  <a:pt x="146519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754074" y="4408850"/>
            <a:ext cx="290830" cy="207010"/>
          </a:xfrm>
          <a:custGeom>
            <a:avLst/>
            <a:gdLst/>
            <a:ahLst/>
            <a:cxnLst/>
            <a:rect l="l" t="t" r="r" b="b"/>
            <a:pathLst>
              <a:path w="290829" h="207010">
                <a:moveTo>
                  <a:pt x="146519" y="0"/>
                </a:moveTo>
                <a:lnTo>
                  <a:pt x="290459" y="104562"/>
                </a:lnTo>
                <a:lnTo>
                  <a:pt x="146519" y="206544"/>
                </a:lnTo>
                <a:lnTo>
                  <a:pt x="0" y="104562"/>
                </a:lnTo>
                <a:lnTo>
                  <a:pt x="146519" y="0"/>
                </a:lnTo>
                <a:close/>
              </a:path>
            </a:pathLst>
          </a:custGeom>
          <a:ln w="4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 txBox="1"/>
          <p:nvPr/>
        </p:nvSpPr>
        <p:spPr>
          <a:xfrm>
            <a:off x="5806764" y="4468851"/>
            <a:ext cx="181610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7620">
              <a:lnSpc>
                <a:spcPct val="128600"/>
              </a:lnSpc>
            </a:pPr>
            <a:r>
              <a:rPr sz="200" spc="15" dirty="0">
                <a:latin typeface="Arial"/>
                <a:cs typeface="Arial"/>
              </a:rPr>
              <a:t>i</a:t>
            </a:r>
            <a:r>
              <a:rPr sz="200" spc="20" dirty="0">
                <a:latin typeface="Arial"/>
                <a:cs typeface="Arial"/>
              </a:rPr>
              <a:t>s</a:t>
            </a:r>
            <a:r>
              <a:rPr sz="200" spc="25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he</a:t>
            </a:r>
            <a:r>
              <a:rPr sz="200" spc="20" dirty="0">
                <a:latin typeface="Arial"/>
                <a:cs typeface="Arial"/>
              </a:rPr>
              <a:t>re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25" dirty="0">
                <a:latin typeface="Arial"/>
                <a:cs typeface="Arial"/>
              </a:rPr>
              <a:t>a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di</a:t>
            </a:r>
            <a:r>
              <a:rPr sz="200" spc="-5" dirty="0">
                <a:latin typeface="Arial"/>
                <a:cs typeface="Arial"/>
              </a:rPr>
              <a:t>v</a:t>
            </a:r>
            <a:r>
              <a:rPr sz="200" spc="30" dirty="0">
                <a:latin typeface="Arial"/>
                <a:cs typeface="Arial"/>
              </a:rPr>
              <a:t>e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30" dirty="0">
                <a:latin typeface="Arial"/>
                <a:cs typeface="Arial"/>
              </a:rPr>
              <a:t>gen</a:t>
            </a:r>
            <a:r>
              <a:rPr sz="200" spc="20" dirty="0">
                <a:latin typeface="Arial"/>
                <a:cs typeface="Arial"/>
              </a:rPr>
              <a:t>ce</a:t>
            </a:r>
            <a:endParaRPr sz="200">
              <a:latin typeface="Arial"/>
              <a:cs typeface="Arial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5890162" y="361139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0" y="0"/>
                </a:moveTo>
                <a:lnTo>
                  <a:pt x="7851" y="13054"/>
                </a:lnTo>
                <a:lnTo>
                  <a:pt x="7339" y="4881"/>
                </a:lnTo>
                <a:lnTo>
                  <a:pt x="0" y="0"/>
                </a:lnTo>
                <a:close/>
              </a:path>
              <a:path w="13335" h="13335">
                <a:moveTo>
                  <a:pt x="13048" y="0"/>
                </a:moveTo>
                <a:lnTo>
                  <a:pt x="7033" y="0"/>
                </a:lnTo>
                <a:lnTo>
                  <a:pt x="7339" y="4881"/>
                </a:lnTo>
                <a:lnTo>
                  <a:pt x="7851" y="5221"/>
                </a:lnTo>
                <a:lnTo>
                  <a:pt x="13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5895396" y="3582670"/>
            <a:ext cx="3175" cy="41910"/>
          </a:xfrm>
          <a:custGeom>
            <a:avLst/>
            <a:gdLst/>
            <a:ahLst/>
            <a:cxnLst/>
            <a:rect l="l" t="t" r="r" b="b"/>
            <a:pathLst>
              <a:path w="3175" h="41910">
                <a:moveTo>
                  <a:pt x="0" y="0"/>
                </a:moveTo>
                <a:lnTo>
                  <a:pt x="2617" y="41775"/>
                </a:lnTo>
              </a:path>
            </a:pathLst>
          </a:custGeom>
          <a:ln w="52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890162" y="361139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7851" y="13054"/>
                </a:moveTo>
                <a:lnTo>
                  <a:pt x="0" y="0"/>
                </a:lnTo>
                <a:lnTo>
                  <a:pt x="7851" y="5221"/>
                </a:lnTo>
                <a:lnTo>
                  <a:pt x="13048" y="0"/>
                </a:lnTo>
                <a:lnTo>
                  <a:pt x="7851" y="13054"/>
                </a:lnTo>
                <a:close/>
              </a:path>
            </a:pathLst>
          </a:custGeom>
          <a:ln w="47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 txBox="1"/>
          <p:nvPr/>
        </p:nvSpPr>
        <p:spPr>
          <a:xfrm>
            <a:off x="5712164" y="3765593"/>
            <a:ext cx="374650" cy="139065"/>
          </a:xfrm>
          <a:prstGeom prst="rect">
            <a:avLst/>
          </a:prstGeom>
          <a:solidFill>
            <a:srgbClr val="97CACA"/>
          </a:solidFill>
          <a:ln w="4497">
            <a:solidFill>
              <a:srgbClr val="000000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28575" marR="15875" indent="-8255">
              <a:lnSpc>
                <a:spcPct val="128699"/>
              </a:lnSpc>
              <a:spcBef>
                <a:spcPts val="40"/>
              </a:spcBef>
            </a:pPr>
            <a:r>
              <a:rPr sz="200" spc="15" dirty="0">
                <a:latin typeface="Arial"/>
                <a:cs typeface="Arial"/>
              </a:rPr>
              <a:t>M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-5" dirty="0">
                <a:latin typeface="Arial"/>
                <a:cs typeface="Arial"/>
              </a:rPr>
              <a:t>v</a:t>
            </a:r>
            <a:r>
              <a:rPr sz="200" spc="25" dirty="0">
                <a:latin typeface="Arial"/>
                <a:cs typeface="Arial"/>
              </a:rPr>
              <a:t>e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h</a:t>
            </a:r>
            <a:r>
              <a:rPr sz="200" spc="25" dirty="0">
                <a:latin typeface="Arial"/>
                <a:cs typeface="Arial"/>
              </a:rPr>
              <a:t>e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25" dirty="0">
                <a:latin typeface="Arial"/>
                <a:cs typeface="Arial"/>
              </a:rPr>
              <a:t>loaded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f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15" dirty="0">
                <a:latin typeface="Arial"/>
                <a:cs typeface="Arial"/>
              </a:rPr>
              <a:t>rkli</a:t>
            </a:r>
            <a:r>
              <a:rPr sz="200" dirty="0">
                <a:latin typeface="Arial"/>
                <a:cs typeface="Arial"/>
              </a:rPr>
              <a:t>f</a:t>
            </a:r>
            <a:r>
              <a:rPr sz="200" spc="10" dirty="0">
                <a:latin typeface="Arial"/>
                <a:cs typeface="Arial"/>
              </a:rPr>
              <a:t>t 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25" dirty="0">
                <a:latin typeface="Arial"/>
                <a:cs typeface="Arial"/>
              </a:rPr>
              <a:t>o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25" dirty="0">
                <a:latin typeface="Arial"/>
                <a:cs typeface="Arial"/>
              </a:rPr>
              <a:t>a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p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dirty="0">
                <a:latin typeface="Arial"/>
                <a:cs typeface="Arial"/>
              </a:rPr>
              <a:t>v</a:t>
            </a:r>
            <a:r>
              <a:rPr sz="200" spc="15" dirty="0">
                <a:latin typeface="Arial"/>
                <a:cs typeface="Arial"/>
              </a:rPr>
              <a:t>i</a:t>
            </a:r>
            <a:r>
              <a:rPr sz="200" spc="35" dirty="0">
                <a:latin typeface="Arial"/>
                <a:cs typeface="Arial"/>
              </a:rPr>
              <a:t>s</a:t>
            </a:r>
            <a:r>
              <a:rPr sz="200" spc="25" dirty="0">
                <a:latin typeface="Arial"/>
                <a:cs typeface="Arial"/>
              </a:rPr>
              <a:t>iona</a:t>
            </a:r>
            <a:r>
              <a:rPr sz="200" spc="10" dirty="0">
                <a:latin typeface="Arial"/>
                <a:cs typeface="Arial"/>
              </a:rPr>
              <a:t>l </a:t>
            </a:r>
            <a:r>
              <a:rPr sz="200" spc="30" dirty="0">
                <a:latin typeface="Arial"/>
                <a:cs typeface="Arial"/>
              </a:rPr>
              <a:t>a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30" dirty="0">
                <a:latin typeface="Arial"/>
                <a:cs typeface="Arial"/>
              </a:rPr>
              <a:t>e</a:t>
            </a:r>
            <a:r>
              <a:rPr sz="200" spc="25" dirty="0">
                <a:latin typeface="Arial"/>
                <a:cs typeface="Arial"/>
              </a:rPr>
              <a:t>a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in</a:t>
            </a:r>
            <a:r>
              <a:rPr sz="200" spc="35" dirty="0">
                <a:latin typeface="Arial"/>
                <a:cs typeface="Arial"/>
              </a:rPr>
              <a:t>s</a:t>
            </a:r>
            <a:r>
              <a:rPr sz="200" spc="20" dirty="0">
                <a:latin typeface="Arial"/>
                <a:cs typeface="Arial"/>
              </a:rPr>
              <a:t>id</a:t>
            </a:r>
            <a:r>
              <a:rPr sz="200" spc="25" dirty="0">
                <a:latin typeface="Arial"/>
                <a:cs typeface="Arial"/>
              </a:rPr>
              <a:t>e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h</a:t>
            </a:r>
            <a:r>
              <a:rPr sz="200" spc="25" dirty="0">
                <a:latin typeface="Arial"/>
                <a:cs typeface="Arial"/>
              </a:rPr>
              <a:t>e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35" dirty="0">
                <a:latin typeface="Arial"/>
                <a:cs typeface="Arial"/>
              </a:rPr>
              <a:t>wa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30" dirty="0">
                <a:latin typeface="Arial"/>
                <a:cs typeface="Arial"/>
              </a:rPr>
              <a:t>ehou</a:t>
            </a:r>
            <a:r>
              <a:rPr sz="200" spc="35" dirty="0">
                <a:latin typeface="Arial"/>
                <a:cs typeface="Arial"/>
              </a:rPr>
              <a:t>s</a:t>
            </a:r>
            <a:r>
              <a:rPr sz="200" spc="25" dirty="0">
                <a:latin typeface="Arial"/>
                <a:cs typeface="Arial"/>
              </a:rPr>
              <a:t>e</a:t>
            </a:r>
            <a:endParaRPr sz="200">
              <a:latin typeface="Arial"/>
              <a:cs typeface="Arial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5892779" y="375253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0" y="0"/>
                </a:moveTo>
                <a:lnTo>
                  <a:pt x="7814" y="13085"/>
                </a:lnTo>
                <a:lnTo>
                  <a:pt x="7272" y="4860"/>
                </a:lnTo>
                <a:lnTo>
                  <a:pt x="0" y="0"/>
                </a:lnTo>
                <a:close/>
              </a:path>
              <a:path w="13335" h="13335">
                <a:moveTo>
                  <a:pt x="13048" y="0"/>
                </a:moveTo>
                <a:lnTo>
                  <a:pt x="6952" y="0"/>
                </a:lnTo>
                <a:lnTo>
                  <a:pt x="7272" y="4860"/>
                </a:lnTo>
                <a:lnTo>
                  <a:pt x="7814" y="5221"/>
                </a:lnTo>
                <a:lnTo>
                  <a:pt x="13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5898014" y="3726429"/>
            <a:ext cx="3175" cy="39370"/>
          </a:xfrm>
          <a:custGeom>
            <a:avLst/>
            <a:gdLst/>
            <a:ahLst/>
            <a:cxnLst/>
            <a:rect l="l" t="t" r="r" b="b"/>
            <a:pathLst>
              <a:path w="3175" h="39370">
                <a:moveTo>
                  <a:pt x="0" y="0"/>
                </a:moveTo>
                <a:lnTo>
                  <a:pt x="2580" y="39195"/>
                </a:lnTo>
              </a:path>
            </a:pathLst>
          </a:custGeom>
          <a:ln w="52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5892779" y="375253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7814" y="13085"/>
                </a:moveTo>
                <a:lnTo>
                  <a:pt x="0" y="0"/>
                </a:lnTo>
                <a:lnTo>
                  <a:pt x="7814" y="5221"/>
                </a:lnTo>
                <a:lnTo>
                  <a:pt x="13048" y="0"/>
                </a:lnTo>
                <a:lnTo>
                  <a:pt x="7814" y="13085"/>
                </a:lnTo>
                <a:close/>
              </a:path>
            </a:pathLst>
          </a:custGeom>
          <a:ln w="47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892779" y="3932973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0" y="0"/>
                </a:moveTo>
                <a:lnTo>
                  <a:pt x="5234" y="13054"/>
                </a:lnTo>
                <a:lnTo>
                  <a:pt x="5717" y="5221"/>
                </a:lnTo>
                <a:lnTo>
                  <a:pt x="5234" y="5221"/>
                </a:lnTo>
                <a:lnTo>
                  <a:pt x="0" y="0"/>
                </a:lnTo>
                <a:close/>
              </a:path>
              <a:path w="13335" h="13335">
                <a:moveTo>
                  <a:pt x="5738" y="4885"/>
                </a:moveTo>
                <a:lnTo>
                  <a:pt x="5234" y="5221"/>
                </a:lnTo>
                <a:lnTo>
                  <a:pt x="5717" y="5221"/>
                </a:lnTo>
                <a:lnTo>
                  <a:pt x="5738" y="4885"/>
                </a:lnTo>
                <a:close/>
              </a:path>
              <a:path w="13335" h="13335">
                <a:moveTo>
                  <a:pt x="13048" y="0"/>
                </a:moveTo>
                <a:lnTo>
                  <a:pt x="6039" y="0"/>
                </a:lnTo>
                <a:lnTo>
                  <a:pt x="5738" y="4885"/>
                </a:lnTo>
                <a:lnTo>
                  <a:pt x="13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898014" y="3904222"/>
            <a:ext cx="3175" cy="41910"/>
          </a:xfrm>
          <a:custGeom>
            <a:avLst/>
            <a:gdLst/>
            <a:ahLst/>
            <a:cxnLst/>
            <a:rect l="l" t="t" r="r" b="b"/>
            <a:pathLst>
              <a:path w="3175" h="41910">
                <a:moveTo>
                  <a:pt x="2580" y="0"/>
                </a:moveTo>
                <a:lnTo>
                  <a:pt x="0" y="41806"/>
                </a:lnTo>
              </a:path>
            </a:pathLst>
          </a:custGeom>
          <a:ln w="52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5892779" y="3932973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5234" y="13054"/>
                </a:moveTo>
                <a:lnTo>
                  <a:pt x="0" y="0"/>
                </a:lnTo>
                <a:lnTo>
                  <a:pt x="5234" y="5221"/>
                </a:lnTo>
                <a:lnTo>
                  <a:pt x="13048" y="0"/>
                </a:lnTo>
                <a:lnTo>
                  <a:pt x="5234" y="13054"/>
                </a:lnTo>
                <a:close/>
              </a:path>
            </a:pathLst>
          </a:custGeom>
          <a:ln w="47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890162" y="4678181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5">
                <a:moveTo>
                  <a:pt x="0" y="0"/>
                </a:moveTo>
                <a:lnTo>
                  <a:pt x="7851" y="13054"/>
                </a:lnTo>
                <a:lnTo>
                  <a:pt x="7851" y="5221"/>
                </a:lnTo>
                <a:lnTo>
                  <a:pt x="0" y="0"/>
                </a:lnTo>
                <a:close/>
              </a:path>
              <a:path w="15875" h="13335">
                <a:moveTo>
                  <a:pt x="15665" y="0"/>
                </a:moveTo>
                <a:lnTo>
                  <a:pt x="7851" y="0"/>
                </a:lnTo>
                <a:lnTo>
                  <a:pt x="7851" y="5221"/>
                </a:lnTo>
                <a:lnTo>
                  <a:pt x="156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898014" y="4615395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841"/>
                </a:lnTo>
              </a:path>
            </a:pathLst>
          </a:custGeom>
          <a:ln w="5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890162" y="4678181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5">
                <a:moveTo>
                  <a:pt x="7851" y="13054"/>
                </a:moveTo>
                <a:lnTo>
                  <a:pt x="0" y="0"/>
                </a:lnTo>
                <a:lnTo>
                  <a:pt x="7851" y="5221"/>
                </a:lnTo>
                <a:lnTo>
                  <a:pt x="15665" y="0"/>
                </a:lnTo>
                <a:lnTo>
                  <a:pt x="7851" y="13054"/>
                </a:lnTo>
                <a:close/>
              </a:path>
            </a:pathLst>
          </a:custGeom>
          <a:ln w="47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6172807" y="4437568"/>
            <a:ext cx="342900" cy="149225"/>
          </a:xfrm>
          <a:custGeom>
            <a:avLst/>
            <a:gdLst/>
            <a:ahLst/>
            <a:cxnLst/>
            <a:rect l="l" t="t" r="r" b="b"/>
            <a:pathLst>
              <a:path w="342900" h="149225">
                <a:moveTo>
                  <a:pt x="0" y="149075"/>
                </a:moveTo>
                <a:lnTo>
                  <a:pt x="342823" y="149075"/>
                </a:lnTo>
                <a:lnTo>
                  <a:pt x="342823" y="0"/>
                </a:lnTo>
                <a:lnTo>
                  <a:pt x="0" y="0"/>
                </a:lnTo>
                <a:lnTo>
                  <a:pt x="0" y="149075"/>
                </a:lnTo>
                <a:close/>
              </a:path>
            </a:pathLst>
          </a:custGeom>
          <a:ln w="4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 txBox="1"/>
          <p:nvPr/>
        </p:nvSpPr>
        <p:spPr>
          <a:xfrm>
            <a:off x="6172807" y="4437568"/>
            <a:ext cx="342900" cy="149225"/>
          </a:xfrm>
          <a:prstGeom prst="rect">
            <a:avLst/>
          </a:prstGeom>
          <a:solidFill>
            <a:srgbClr val="97CACA"/>
          </a:solidFill>
        </p:spPr>
        <p:txBody>
          <a:bodyPr vert="horz" wrap="square" lIns="0" tIns="12700" rIns="0" bIns="0" rtlCol="0">
            <a:spAutoFit/>
          </a:bodyPr>
          <a:lstStyle/>
          <a:p>
            <a:pPr marL="20320" marR="18415" indent="-6985" algn="ctr">
              <a:lnSpc>
                <a:spcPct val="128499"/>
              </a:lnSpc>
              <a:spcBef>
                <a:spcPts val="100"/>
              </a:spcBef>
            </a:pPr>
            <a:r>
              <a:rPr sz="200" spc="15" dirty="0">
                <a:latin typeface="Arial"/>
                <a:cs typeface="Arial"/>
              </a:rPr>
              <a:t>M</a:t>
            </a:r>
            <a:r>
              <a:rPr sz="200" spc="30" dirty="0">
                <a:latin typeface="Arial"/>
                <a:cs typeface="Arial"/>
              </a:rPr>
              <a:t>anua</a:t>
            </a:r>
            <a:r>
              <a:rPr sz="200" spc="10" dirty="0">
                <a:latin typeface="Arial"/>
                <a:cs typeface="Arial"/>
              </a:rPr>
              <a:t>l </a:t>
            </a:r>
            <a:r>
              <a:rPr sz="200" spc="20" dirty="0">
                <a:latin typeface="Arial"/>
                <a:cs typeface="Arial"/>
              </a:rPr>
              <a:t>c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35" dirty="0">
                <a:latin typeface="Arial"/>
                <a:cs typeface="Arial"/>
              </a:rPr>
              <a:t>m</a:t>
            </a:r>
            <a:r>
              <a:rPr sz="200" spc="-3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pliance</a:t>
            </a:r>
            <a:r>
              <a:rPr sz="200" spc="15" dirty="0">
                <a:latin typeface="Arial"/>
                <a:cs typeface="Arial"/>
              </a:rPr>
              <a:t> c</a:t>
            </a:r>
            <a:r>
              <a:rPr sz="200" spc="30" dirty="0">
                <a:latin typeface="Arial"/>
                <a:cs typeface="Arial"/>
              </a:rPr>
              <a:t>he</a:t>
            </a:r>
            <a:r>
              <a:rPr sz="200" spc="20" dirty="0">
                <a:latin typeface="Arial"/>
                <a:cs typeface="Arial"/>
              </a:rPr>
              <a:t>ckin</a:t>
            </a:r>
            <a:r>
              <a:rPr sz="200" spc="25" dirty="0">
                <a:latin typeface="Arial"/>
                <a:cs typeface="Arial"/>
              </a:rPr>
              <a:t>g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10" dirty="0">
                <a:latin typeface="Arial"/>
                <a:cs typeface="Arial"/>
              </a:rPr>
              <a:t>f </a:t>
            </a:r>
            <a:r>
              <a:rPr sz="200" spc="30" dirty="0">
                <a:latin typeface="Arial"/>
                <a:cs typeface="Arial"/>
              </a:rPr>
              <a:t>ou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boun</a:t>
            </a:r>
            <a:r>
              <a:rPr sz="200" spc="25" dirty="0">
                <a:latin typeface="Arial"/>
                <a:cs typeface="Arial"/>
              </a:rPr>
              <a:t>d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35" dirty="0">
                <a:latin typeface="Arial"/>
                <a:cs typeface="Arial"/>
              </a:rPr>
              <a:t>s</a:t>
            </a:r>
            <a:r>
              <a:rPr sz="200" spc="25" dirty="0">
                <a:latin typeface="Arial"/>
                <a:cs typeface="Arial"/>
              </a:rPr>
              <a:t>hip</a:t>
            </a:r>
            <a:r>
              <a:rPr sz="200" spc="50" dirty="0">
                <a:latin typeface="Arial"/>
                <a:cs typeface="Arial"/>
              </a:rPr>
              <a:t>m</a:t>
            </a:r>
            <a:r>
              <a:rPr sz="200" spc="30" dirty="0">
                <a:latin typeface="Arial"/>
                <a:cs typeface="Arial"/>
              </a:rPr>
              <a:t>en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s</a:t>
            </a:r>
            <a:endParaRPr sz="200">
              <a:latin typeface="Arial"/>
              <a:cs typeface="Arial"/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6159648" y="4505580"/>
            <a:ext cx="13335" cy="15875"/>
          </a:xfrm>
          <a:custGeom>
            <a:avLst/>
            <a:gdLst/>
            <a:ahLst/>
            <a:cxnLst/>
            <a:rect l="l" t="t" r="r" b="b"/>
            <a:pathLst>
              <a:path w="13335" h="15875">
                <a:moveTo>
                  <a:pt x="0" y="0"/>
                </a:moveTo>
                <a:lnTo>
                  <a:pt x="5344" y="7832"/>
                </a:lnTo>
                <a:lnTo>
                  <a:pt x="0" y="15665"/>
                </a:lnTo>
                <a:lnTo>
                  <a:pt x="13159" y="78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6044533" y="4513412"/>
            <a:ext cx="128270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274" y="0"/>
                </a:lnTo>
              </a:path>
            </a:pathLst>
          </a:custGeom>
          <a:ln w="43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6159648" y="4505580"/>
            <a:ext cx="13335" cy="15875"/>
          </a:xfrm>
          <a:custGeom>
            <a:avLst/>
            <a:gdLst/>
            <a:ahLst/>
            <a:cxnLst/>
            <a:rect l="l" t="t" r="r" b="b"/>
            <a:pathLst>
              <a:path w="13335" h="15875">
                <a:moveTo>
                  <a:pt x="13159" y="7832"/>
                </a:moveTo>
                <a:lnTo>
                  <a:pt x="0" y="15665"/>
                </a:lnTo>
                <a:lnTo>
                  <a:pt x="5344" y="7832"/>
                </a:lnTo>
                <a:lnTo>
                  <a:pt x="0" y="0"/>
                </a:lnTo>
                <a:lnTo>
                  <a:pt x="13159" y="7832"/>
                </a:lnTo>
                <a:close/>
              </a:path>
            </a:pathLst>
          </a:custGeom>
          <a:ln w="48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 txBox="1"/>
          <p:nvPr/>
        </p:nvSpPr>
        <p:spPr>
          <a:xfrm>
            <a:off x="6058078" y="4480180"/>
            <a:ext cx="85725" cy="43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5" dirty="0">
                <a:latin typeface="Arial"/>
                <a:cs typeface="Arial"/>
              </a:rPr>
              <a:t>Y</a:t>
            </a:r>
            <a:r>
              <a:rPr sz="200" spc="30" dirty="0">
                <a:latin typeface="Arial"/>
                <a:cs typeface="Arial"/>
              </a:rPr>
              <a:t>ES</a:t>
            </a:r>
            <a:endParaRPr sz="200">
              <a:latin typeface="Arial"/>
              <a:cs typeface="Arial"/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6023670" y="4586643"/>
            <a:ext cx="319405" cy="227965"/>
          </a:xfrm>
          <a:custGeom>
            <a:avLst/>
            <a:gdLst/>
            <a:ahLst/>
            <a:cxnLst/>
            <a:rect l="l" t="t" r="r" b="b"/>
            <a:pathLst>
              <a:path w="319404" h="227964">
                <a:moveTo>
                  <a:pt x="7814" y="219599"/>
                </a:moveTo>
                <a:lnTo>
                  <a:pt x="0" y="219599"/>
                </a:lnTo>
                <a:lnTo>
                  <a:pt x="13048" y="227463"/>
                </a:lnTo>
                <a:lnTo>
                  <a:pt x="7814" y="219599"/>
                </a:lnTo>
                <a:close/>
              </a:path>
              <a:path w="319404" h="227964">
                <a:moveTo>
                  <a:pt x="319210" y="0"/>
                </a:moveTo>
                <a:lnTo>
                  <a:pt x="0" y="219599"/>
                </a:lnTo>
                <a:lnTo>
                  <a:pt x="13048" y="211766"/>
                </a:lnTo>
                <a:lnTo>
                  <a:pt x="319210" y="211766"/>
                </a:lnTo>
                <a:lnTo>
                  <a:pt x="319210" y="0"/>
                </a:lnTo>
                <a:close/>
              </a:path>
              <a:path w="319404" h="227964">
                <a:moveTo>
                  <a:pt x="319210" y="211766"/>
                </a:moveTo>
                <a:lnTo>
                  <a:pt x="13048" y="211766"/>
                </a:lnTo>
                <a:lnTo>
                  <a:pt x="7814" y="219599"/>
                </a:lnTo>
                <a:lnTo>
                  <a:pt x="319210" y="219599"/>
                </a:lnTo>
                <a:lnTo>
                  <a:pt x="319210" y="2117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6023670" y="4586643"/>
            <a:ext cx="319405" cy="219710"/>
          </a:xfrm>
          <a:custGeom>
            <a:avLst/>
            <a:gdLst/>
            <a:ahLst/>
            <a:cxnLst/>
            <a:rect l="l" t="t" r="r" b="b"/>
            <a:pathLst>
              <a:path w="319404" h="219710">
                <a:moveTo>
                  <a:pt x="319210" y="0"/>
                </a:moveTo>
                <a:lnTo>
                  <a:pt x="319210" y="219599"/>
                </a:lnTo>
                <a:lnTo>
                  <a:pt x="0" y="219599"/>
                </a:lnTo>
              </a:path>
            </a:pathLst>
          </a:custGeom>
          <a:ln w="46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6023670" y="4798410"/>
            <a:ext cx="13335" cy="15875"/>
          </a:xfrm>
          <a:custGeom>
            <a:avLst/>
            <a:gdLst/>
            <a:ahLst/>
            <a:cxnLst/>
            <a:rect l="l" t="t" r="r" b="b"/>
            <a:pathLst>
              <a:path w="13335" h="15875">
                <a:moveTo>
                  <a:pt x="0" y="7832"/>
                </a:moveTo>
                <a:lnTo>
                  <a:pt x="13048" y="0"/>
                </a:lnTo>
                <a:lnTo>
                  <a:pt x="7814" y="7832"/>
                </a:lnTo>
                <a:lnTo>
                  <a:pt x="13048" y="15696"/>
                </a:lnTo>
                <a:lnTo>
                  <a:pt x="0" y="7832"/>
                </a:lnTo>
                <a:close/>
              </a:path>
            </a:pathLst>
          </a:custGeom>
          <a:ln w="48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 txBox="1"/>
          <p:nvPr/>
        </p:nvSpPr>
        <p:spPr>
          <a:xfrm>
            <a:off x="5906213" y="4658003"/>
            <a:ext cx="74930" cy="43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40" dirty="0">
                <a:latin typeface="Arial"/>
                <a:cs typeface="Arial"/>
              </a:rPr>
              <a:t>NO</a:t>
            </a:r>
            <a:endParaRPr sz="200">
              <a:latin typeface="Arial"/>
              <a:cs typeface="Arial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5735791" y="3287229"/>
            <a:ext cx="330200" cy="118110"/>
          </a:xfrm>
          <a:custGeom>
            <a:avLst/>
            <a:gdLst/>
            <a:ahLst/>
            <a:cxnLst/>
            <a:rect l="l" t="t" r="r" b="b"/>
            <a:pathLst>
              <a:path w="330200" h="118110">
                <a:moveTo>
                  <a:pt x="329642" y="0"/>
                </a:moveTo>
                <a:lnTo>
                  <a:pt x="31331" y="0"/>
                </a:lnTo>
                <a:lnTo>
                  <a:pt x="0" y="117617"/>
                </a:lnTo>
                <a:lnTo>
                  <a:pt x="298310" y="117617"/>
                </a:lnTo>
                <a:lnTo>
                  <a:pt x="329642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735791" y="3287229"/>
            <a:ext cx="330200" cy="118110"/>
          </a:xfrm>
          <a:custGeom>
            <a:avLst/>
            <a:gdLst/>
            <a:ahLst/>
            <a:cxnLst/>
            <a:rect l="l" t="t" r="r" b="b"/>
            <a:pathLst>
              <a:path w="330200" h="118110">
                <a:moveTo>
                  <a:pt x="31331" y="0"/>
                </a:moveTo>
                <a:lnTo>
                  <a:pt x="329642" y="0"/>
                </a:lnTo>
                <a:lnTo>
                  <a:pt x="298310" y="117617"/>
                </a:lnTo>
                <a:lnTo>
                  <a:pt x="0" y="117617"/>
                </a:lnTo>
                <a:lnTo>
                  <a:pt x="31331" y="0"/>
                </a:lnTo>
                <a:close/>
              </a:path>
            </a:pathLst>
          </a:custGeom>
          <a:ln w="44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 txBox="1"/>
          <p:nvPr/>
        </p:nvSpPr>
        <p:spPr>
          <a:xfrm>
            <a:off x="5783247" y="3329746"/>
            <a:ext cx="227965" cy="43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dirty="0">
                <a:latin typeface="Arial"/>
                <a:cs typeface="Arial"/>
              </a:rPr>
              <a:t>I</a:t>
            </a:r>
            <a:r>
              <a:rPr sz="200" spc="20" dirty="0">
                <a:latin typeface="Arial"/>
                <a:cs typeface="Arial"/>
              </a:rPr>
              <a:t>ni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ia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25" dirty="0">
                <a:latin typeface="Arial"/>
                <a:cs typeface="Arial"/>
              </a:rPr>
              <a:t>e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pickin</a:t>
            </a:r>
            <a:r>
              <a:rPr sz="200" spc="25" dirty="0">
                <a:latin typeface="Arial"/>
                <a:cs typeface="Arial"/>
              </a:rPr>
              <a:t>g</a:t>
            </a:r>
            <a:endParaRPr sz="200">
              <a:latin typeface="Arial"/>
              <a:cs typeface="Arial"/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5890162" y="344404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0" y="0"/>
                </a:moveTo>
                <a:lnTo>
                  <a:pt x="5234" y="13054"/>
                </a:lnTo>
                <a:lnTo>
                  <a:pt x="5607" y="5221"/>
                </a:lnTo>
                <a:lnTo>
                  <a:pt x="5234" y="5221"/>
                </a:lnTo>
                <a:lnTo>
                  <a:pt x="0" y="0"/>
                </a:lnTo>
                <a:close/>
              </a:path>
              <a:path w="13335" h="13335">
                <a:moveTo>
                  <a:pt x="5620" y="4964"/>
                </a:moveTo>
                <a:lnTo>
                  <a:pt x="5234" y="5221"/>
                </a:lnTo>
                <a:lnTo>
                  <a:pt x="5607" y="5221"/>
                </a:lnTo>
                <a:lnTo>
                  <a:pt x="5620" y="4964"/>
                </a:lnTo>
                <a:close/>
              </a:path>
              <a:path w="13335" h="13335">
                <a:moveTo>
                  <a:pt x="13048" y="0"/>
                </a:moveTo>
                <a:lnTo>
                  <a:pt x="5856" y="0"/>
                </a:lnTo>
                <a:lnTo>
                  <a:pt x="5620" y="4964"/>
                </a:lnTo>
                <a:lnTo>
                  <a:pt x="13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5895396" y="3402236"/>
            <a:ext cx="3175" cy="55244"/>
          </a:xfrm>
          <a:custGeom>
            <a:avLst/>
            <a:gdLst/>
            <a:ahLst/>
            <a:cxnLst/>
            <a:rect l="l" t="t" r="r" b="b"/>
            <a:pathLst>
              <a:path w="3175" h="55245">
                <a:moveTo>
                  <a:pt x="2617" y="0"/>
                </a:moveTo>
                <a:lnTo>
                  <a:pt x="0" y="54861"/>
                </a:lnTo>
              </a:path>
            </a:pathLst>
          </a:custGeom>
          <a:ln w="52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5890162" y="344404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5234" y="13054"/>
                </a:moveTo>
                <a:lnTo>
                  <a:pt x="0" y="0"/>
                </a:lnTo>
                <a:lnTo>
                  <a:pt x="5234" y="5221"/>
                </a:lnTo>
                <a:lnTo>
                  <a:pt x="13048" y="0"/>
                </a:lnTo>
                <a:lnTo>
                  <a:pt x="5234" y="13054"/>
                </a:lnTo>
                <a:close/>
              </a:path>
            </a:pathLst>
          </a:custGeom>
          <a:ln w="47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6133551" y="5488673"/>
            <a:ext cx="342900" cy="113030"/>
          </a:xfrm>
          <a:custGeom>
            <a:avLst/>
            <a:gdLst/>
            <a:ahLst/>
            <a:cxnLst/>
            <a:rect l="l" t="t" r="r" b="b"/>
            <a:pathLst>
              <a:path w="342900" h="113029">
                <a:moveTo>
                  <a:pt x="313976" y="0"/>
                </a:moveTo>
                <a:lnTo>
                  <a:pt x="28714" y="0"/>
                </a:lnTo>
                <a:lnTo>
                  <a:pt x="17618" y="2285"/>
                </a:lnTo>
                <a:lnTo>
                  <a:pt x="8482" y="8489"/>
                </a:lnTo>
                <a:lnTo>
                  <a:pt x="2283" y="17631"/>
                </a:lnTo>
                <a:lnTo>
                  <a:pt x="0" y="28733"/>
                </a:lnTo>
                <a:lnTo>
                  <a:pt x="0" y="83680"/>
                </a:lnTo>
                <a:lnTo>
                  <a:pt x="2283" y="94782"/>
                </a:lnTo>
                <a:lnTo>
                  <a:pt x="8482" y="103924"/>
                </a:lnTo>
                <a:lnTo>
                  <a:pt x="17618" y="110128"/>
                </a:lnTo>
                <a:lnTo>
                  <a:pt x="28714" y="112413"/>
                </a:lnTo>
                <a:lnTo>
                  <a:pt x="313976" y="112413"/>
                </a:lnTo>
                <a:lnTo>
                  <a:pt x="325135" y="110128"/>
                </a:lnTo>
                <a:lnTo>
                  <a:pt x="334304" y="103924"/>
                </a:lnTo>
                <a:lnTo>
                  <a:pt x="340515" y="94782"/>
                </a:lnTo>
                <a:lnTo>
                  <a:pt x="342801" y="83680"/>
                </a:lnTo>
                <a:lnTo>
                  <a:pt x="342801" y="28733"/>
                </a:lnTo>
                <a:lnTo>
                  <a:pt x="340515" y="17631"/>
                </a:lnTo>
                <a:lnTo>
                  <a:pt x="334304" y="8489"/>
                </a:lnTo>
                <a:lnTo>
                  <a:pt x="325135" y="2285"/>
                </a:lnTo>
                <a:lnTo>
                  <a:pt x="313976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6133551" y="5488673"/>
            <a:ext cx="342900" cy="113030"/>
          </a:xfrm>
          <a:custGeom>
            <a:avLst/>
            <a:gdLst/>
            <a:ahLst/>
            <a:cxnLst/>
            <a:rect l="l" t="t" r="r" b="b"/>
            <a:pathLst>
              <a:path w="342900" h="113029">
                <a:moveTo>
                  <a:pt x="0" y="83680"/>
                </a:moveTo>
                <a:lnTo>
                  <a:pt x="2283" y="94782"/>
                </a:lnTo>
                <a:lnTo>
                  <a:pt x="8482" y="103924"/>
                </a:lnTo>
                <a:lnTo>
                  <a:pt x="17618" y="110128"/>
                </a:lnTo>
                <a:lnTo>
                  <a:pt x="28714" y="112413"/>
                </a:lnTo>
                <a:lnTo>
                  <a:pt x="313976" y="112413"/>
                </a:lnTo>
                <a:lnTo>
                  <a:pt x="325135" y="110128"/>
                </a:lnTo>
                <a:lnTo>
                  <a:pt x="334304" y="103924"/>
                </a:lnTo>
                <a:lnTo>
                  <a:pt x="340515" y="94782"/>
                </a:lnTo>
                <a:lnTo>
                  <a:pt x="342801" y="83680"/>
                </a:lnTo>
                <a:lnTo>
                  <a:pt x="342801" y="28733"/>
                </a:lnTo>
                <a:lnTo>
                  <a:pt x="340515" y="17631"/>
                </a:lnTo>
                <a:lnTo>
                  <a:pt x="334304" y="8489"/>
                </a:lnTo>
                <a:lnTo>
                  <a:pt x="325135" y="2285"/>
                </a:lnTo>
                <a:lnTo>
                  <a:pt x="313976" y="0"/>
                </a:lnTo>
                <a:lnTo>
                  <a:pt x="28714" y="0"/>
                </a:lnTo>
                <a:lnTo>
                  <a:pt x="17618" y="2285"/>
                </a:lnTo>
                <a:lnTo>
                  <a:pt x="8482" y="8489"/>
                </a:lnTo>
                <a:lnTo>
                  <a:pt x="2283" y="17631"/>
                </a:lnTo>
                <a:lnTo>
                  <a:pt x="0" y="28733"/>
                </a:lnTo>
                <a:lnTo>
                  <a:pt x="0" y="83680"/>
                </a:lnTo>
                <a:close/>
              </a:path>
            </a:pathLst>
          </a:custGeom>
          <a:ln w="44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 txBox="1"/>
          <p:nvPr/>
        </p:nvSpPr>
        <p:spPr>
          <a:xfrm>
            <a:off x="6173193" y="5501515"/>
            <a:ext cx="250190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975" marR="5080" indent="-41910">
              <a:lnSpc>
                <a:spcPct val="128800"/>
              </a:lnSpc>
            </a:pPr>
            <a:r>
              <a:rPr sz="200" spc="15" dirty="0">
                <a:latin typeface="Arial"/>
                <a:cs typeface="Arial"/>
              </a:rPr>
              <a:t>F</a:t>
            </a:r>
            <a:r>
              <a:rPr sz="200" spc="20" dirty="0">
                <a:latin typeface="Arial"/>
                <a:cs typeface="Arial"/>
              </a:rPr>
              <a:t>ini</a:t>
            </a:r>
            <a:r>
              <a:rPr sz="200" spc="35" dirty="0">
                <a:latin typeface="Arial"/>
                <a:cs typeface="Arial"/>
              </a:rPr>
              <a:t>s</a:t>
            </a:r>
            <a:r>
              <a:rPr sz="200" spc="30" dirty="0">
                <a:latin typeface="Arial"/>
                <a:cs typeface="Arial"/>
              </a:rPr>
              <a:t>he</a:t>
            </a:r>
            <a:r>
              <a:rPr sz="200" spc="25" dirty="0">
                <a:latin typeface="Arial"/>
                <a:cs typeface="Arial"/>
              </a:rPr>
              <a:t>d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30" dirty="0">
                <a:latin typeface="Arial"/>
                <a:cs typeface="Arial"/>
              </a:rPr>
              <a:t>de</a:t>
            </a:r>
            <a:r>
              <a:rPr sz="200" spc="15" dirty="0">
                <a:latin typeface="Arial"/>
                <a:cs typeface="Arial"/>
              </a:rPr>
              <a:t>rs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f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deli</a:t>
            </a:r>
            <a:r>
              <a:rPr sz="200" spc="-5" dirty="0">
                <a:latin typeface="Arial"/>
                <a:cs typeface="Arial"/>
              </a:rPr>
              <a:t>v</a:t>
            </a:r>
            <a:r>
              <a:rPr sz="200" spc="30" dirty="0">
                <a:latin typeface="Arial"/>
                <a:cs typeface="Arial"/>
              </a:rPr>
              <a:t>e</a:t>
            </a:r>
            <a:r>
              <a:rPr sz="200" spc="15" dirty="0">
                <a:latin typeface="Arial"/>
                <a:cs typeface="Arial"/>
              </a:rPr>
              <a:t>ry</a:t>
            </a:r>
            <a:endParaRPr sz="200">
              <a:latin typeface="Arial"/>
              <a:cs typeface="Arial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5652008" y="3519884"/>
            <a:ext cx="0" cy="1283970"/>
          </a:xfrm>
          <a:custGeom>
            <a:avLst/>
            <a:gdLst/>
            <a:ahLst/>
            <a:cxnLst/>
            <a:rect l="l" t="t" r="r" b="b"/>
            <a:pathLst>
              <a:path h="1283970">
                <a:moveTo>
                  <a:pt x="0" y="0"/>
                </a:moveTo>
                <a:lnTo>
                  <a:pt x="0" y="1283748"/>
                </a:lnTo>
              </a:path>
            </a:pathLst>
          </a:custGeom>
          <a:ln w="5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5672907" y="3512051"/>
            <a:ext cx="13335" cy="15875"/>
          </a:xfrm>
          <a:custGeom>
            <a:avLst/>
            <a:gdLst/>
            <a:ahLst/>
            <a:cxnLst/>
            <a:rect l="l" t="t" r="r" b="b"/>
            <a:pathLst>
              <a:path w="13335" h="15875">
                <a:moveTo>
                  <a:pt x="0" y="0"/>
                </a:moveTo>
                <a:lnTo>
                  <a:pt x="5234" y="7832"/>
                </a:lnTo>
                <a:lnTo>
                  <a:pt x="0" y="15665"/>
                </a:lnTo>
                <a:lnTo>
                  <a:pt x="13159" y="78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5652008" y="3519884"/>
            <a:ext cx="34290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058" y="0"/>
                </a:lnTo>
              </a:path>
            </a:pathLst>
          </a:custGeom>
          <a:ln w="43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5672907" y="3512051"/>
            <a:ext cx="13335" cy="15875"/>
          </a:xfrm>
          <a:custGeom>
            <a:avLst/>
            <a:gdLst/>
            <a:ahLst/>
            <a:cxnLst/>
            <a:rect l="l" t="t" r="r" b="b"/>
            <a:pathLst>
              <a:path w="13335" h="15875">
                <a:moveTo>
                  <a:pt x="13159" y="7832"/>
                </a:moveTo>
                <a:lnTo>
                  <a:pt x="0" y="15665"/>
                </a:lnTo>
                <a:lnTo>
                  <a:pt x="5234" y="7832"/>
                </a:lnTo>
                <a:lnTo>
                  <a:pt x="0" y="0"/>
                </a:lnTo>
                <a:lnTo>
                  <a:pt x="13159" y="7832"/>
                </a:lnTo>
                <a:close/>
              </a:path>
            </a:pathLst>
          </a:custGeom>
          <a:ln w="48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5774974" y="4691236"/>
            <a:ext cx="248920" cy="233045"/>
          </a:xfrm>
          <a:custGeom>
            <a:avLst/>
            <a:gdLst/>
            <a:ahLst/>
            <a:cxnLst/>
            <a:rect l="l" t="t" r="r" b="b"/>
            <a:pathLst>
              <a:path w="248920" h="233045">
                <a:moveTo>
                  <a:pt x="125620" y="0"/>
                </a:moveTo>
                <a:lnTo>
                  <a:pt x="0" y="115006"/>
                </a:lnTo>
                <a:lnTo>
                  <a:pt x="125620" y="232654"/>
                </a:lnTo>
                <a:lnTo>
                  <a:pt x="248696" y="115006"/>
                </a:lnTo>
                <a:lnTo>
                  <a:pt x="125620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5774974" y="4691236"/>
            <a:ext cx="248920" cy="233045"/>
          </a:xfrm>
          <a:custGeom>
            <a:avLst/>
            <a:gdLst/>
            <a:ahLst/>
            <a:cxnLst/>
            <a:rect l="l" t="t" r="r" b="b"/>
            <a:pathLst>
              <a:path w="248920" h="233045">
                <a:moveTo>
                  <a:pt x="125620" y="0"/>
                </a:moveTo>
                <a:lnTo>
                  <a:pt x="248696" y="115006"/>
                </a:lnTo>
                <a:lnTo>
                  <a:pt x="125620" y="232654"/>
                </a:lnTo>
                <a:lnTo>
                  <a:pt x="0" y="115006"/>
                </a:lnTo>
                <a:lnTo>
                  <a:pt x="125620" y="0"/>
                </a:lnTo>
                <a:close/>
              </a:path>
            </a:pathLst>
          </a:custGeom>
          <a:ln w="4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 txBox="1"/>
          <p:nvPr/>
        </p:nvSpPr>
        <p:spPr>
          <a:xfrm>
            <a:off x="5830355" y="4773010"/>
            <a:ext cx="129539" cy="43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30" dirty="0">
                <a:latin typeface="Arial"/>
                <a:cs typeface="Arial"/>
              </a:rPr>
              <a:t>P</a:t>
            </a:r>
            <a:r>
              <a:rPr sz="200" spc="15" dirty="0">
                <a:latin typeface="Arial"/>
                <a:cs typeface="Arial"/>
              </a:rPr>
              <a:t>i</a:t>
            </a:r>
            <a:r>
              <a:rPr sz="200" spc="20" dirty="0">
                <a:latin typeface="Arial"/>
                <a:cs typeface="Arial"/>
              </a:rPr>
              <a:t>ckin</a:t>
            </a:r>
            <a:r>
              <a:rPr sz="200" spc="25" dirty="0">
                <a:latin typeface="Arial"/>
                <a:cs typeface="Arial"/>
              </a:rPr>
              <a:t>g</a:t>
            </a:r>
            <a:endParaRPr sz="200">
              <a:latin typeface="Arial"/>
              <a:cs typeface="Arial"/>
            </a:endParaRPr>
          </a:p>
        </p:txBody>
      </p:sp>
      <p:sp>
        <p:nvSpPr>
          <p:cNvPr id="299" name="object 299"/>
          <p:cNvSpPr txBox="1"/>
          <p:nvPr/>
        </p:nvSpPr>
        <p:spPr>
          <a:xfrm>
            <a:off x="5809381" y="4812205"/>
            <a:ext cx="176530" cy="43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20" dirty="0">
                <a:latin typeface="Arial"/>
                <a:cs typeface="Arial"/>
              </a:rPr>
              <a:t>c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50" dirty="0">
                <a:latin typeface="Arial"/>
                <a:cs typeface="Arial"/>
              </a:rPr>
              <a:t>m</a:t>
            </a:r>
            <a:r>
              <a:rPr sz="200" spc="25" dirty="0">
                <a:latin typeface="Arial"/>
                <a:cs typeface="Arial"/>
              </a:rPr>
              <a:t>ple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e</a:t>
            </a:r>
            <a:r>
              <a:rPr sz="200" spc="25" dirty="0">
                <a:latin typeface="Arial"/>
                <a:cs typeface="Arial"/>
              </a:rPr>
              <a:t>?</a:t>
            </a:r>
            <a:endParaRPr sz="200">
              <a:latin typeface="Arial"/>
              <a:cs typeface="Arial"/>
            </a:endParaRPr>
          </a:p>
        </p:txBody>
      </p:sp>
      <p:sp>
        <p:nvSpPr>
          <p:cNvPr id="300" name="object 300"/>
          <p:cNvSpPr txBox="1"/>
          <p:nvPr/>
        </p:nvSpPr>
        <p:spPr>
          <a:xfrm>
            <a:off x="5689032" y="4775621"/>
            <a:ext cx="74930" cy="43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40" dirty="0">
                <a:latin typeface="Arial"/>
                <a:cs typeface="Arial"/>
              </a:rPr>
              <a:t>NO</a:t>
            </a:r>
            <a:endParaRPr sz="200">
              <a:latin typeface="Arial"/>
              <a:cs typeface="Arial"/>
            </a:endParaRPr>
          </a:p>
        </p:txBody>
      </p:sp>
      <p:sp>
        <p:nvSpPr>
          <p:cNvPr id="301" name="object 301"/>
          <p:cNvSpPr txBox="1"/>
          <p:nvPr/>
        </p:nvSpPr>
        <p:spPr>
          <a:xfrm>
            <a:off x="5814689" y="4953445"/>
            <a:ext cx="85725" cy="43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5" dirty="0">
                <a:latin typeface="Arial"/>
                <a:cs typeface="Arial"/>
              </a:rPr>
              <a:t>Y</a:t>
            </a:r>
            <a:r>
              <a:rPr sz="200" spc="30" dirty="0">
                <a:latin typeface="Arial"/>
                <a:cs typeface="Arial"/>
              </a:rPr>
              <a:t>ES</a:t>
            </a:r>
            <a:endParaRPr sz="200">
              <a:latin typeface="Arial"/>
              <a:cs typeface="Arial"/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5712164" y="5203667"/>
            <a:ext cx="374650" cy="204470"/>
          </a:xfrm>
          <a:custGeom>
            <a:avLst/>
            <a:gdLst/>
            <a:ahLst/>
            <a:cxnLst/>
            <a:rect l="l" t="t" r="r" b="b"/>
            <a:pathLst>
              <a:path w="374650" h="204470">
                <a:moveTo>
                  <a:pt x="188430" y="0"/>
                </a:moveTo>
                <a:lnTo>
                  <a:pt x="0" y="101973"/>
                </a:lnTo>
                <a:lnTo>
                  <a:pt x="188430" y="203936"/>
                </a:lnTo>
                <a:lnTo>
                  <a:pt x="374279" y="101973"/>
                </a:lnTo>
                <a:lnTo>
                  <a:pt x="188430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5712164" y="5203667"/>
            <a:ext cx="374650" cy="204470"/>
          </a:xfrm>
          <a:custGeom>
            <a:avLst/>
            <a:gdLst/>
            <a:ahLst/>
            <a:cxnLst/>
            <a:rect l="l" t="t" r="r" b="b"/>
            <a:pathLst>
              <a:path w="374650" h="204470">
                <a:moveTo>
                  <a:pt x="188430" y="0"/>
                </a:moveTo>
                <a:lnTo>
                  <a:pt x="374279" y="101973"/>
                </a:lnTo>
                <a:lnTo>
                  <a:pt x="188430" y="203936"/>
                </a:lnTo>
                <a:lnTo>
                  <a:pt x="0" y="101973"/>
                </a:lnTo>
                <a:lnTo>
                  <a:pt x="188430" y="0"/>
                </a:lnTo>
                <a:close/>
              </a:path>
            </a:pathLst>
          </a:custGeom>
          <a:ln w="45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 txBox="1"/>
          <p:nvPr/>
        </p:nvSpPr>
        <p:spPr>
          <a:xfrm>
            <a:off x="5791098" y="5263729"/>
            <a:ext cx="215900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7620">
              <a:lnSpc>
                <a:spcPct val="128499"/>
              </a:lnSpc>
            </a:pPr>
            <a:r>
              <a:rPr sz="200" spc="15" dirty="0">
                <a:latin typeface="Arial"/>
                <a:cs typeface="Arial"/>
              </a:rPr>
              <a:t>i</a:t>
            </a:r>
            <a:r>
              <a:rPr sz="200" spc="20" dirty="0">
                <a:latin typeface="Arial"/>
                <a:cs typeface="Arial"/>
              </a:rPr>
              <a:t>s</a:t>
            </a:r>
            <a:r>
              <a:rPr sz="200" spc="25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he</a:t>
            </a:r>
            <a:r>
              <a:rPr sz="200" spc="20" dirty="0">
                <a:latin typeface="Arial"/>
                <a:cs typeface="Arial"/>
              </a:rPr>
              <a:t>re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an</a:t>
            </a:r>
            <a:r>
              <a:rPr sz="200" spc="20" dirty="0">
                <a:latin typeface="Arial"/>
                <a:cs typeface="Arial"/>
              </a:rPr>
              <a:t>y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di</a:t>
            </a:r>
            <a:r>
              <a:rPr sz="200" spc="35" dirty="0">
                <a:latin typeface="Arial"/>
                <a:cs typeface="Arial"/>
              </a:rPr>
              <a:t>s</a:t>
            </a:r>
            <a:r>
              <a:rPr sz="200" spc="15" dirty="0">
                <a:latin typeface="Arial"/>
                <a:cs typeface="Arial"/>
              </a:rPr>
              <a:t>cr</a:t>
            </a:r>
            <a:r>
              <a:rPr sz="200" spc="30" dirty="0">
                <a:latin typeface="Arial"/>
                <a:cs typeface="Arial"/>
              </a:rPr>
              <a:t>epan</a:t>
            </a:r>
            <a:r>
              <a:rPr sz="200" spc="20" dirty="0">
                <a:latin typeface="Arial"/>
                <a:cs typeface="Arial"/>
              </a:rPr>
              <a:t>c</a:t>
            </a:r>
            <a:r>
              <a:rPr sz="200" dirty="0">
                <a:latin typeface="Arial"/>
                <a:cs typeface="Arial"/>
              </a:rPr>
              <a:t>y</a:t>
            </a:r>
            <a:r>
              <a:rPr sz="200" spc="25" dirty="0">
                <a:latin typeface="Arial"/>
                <a:cs typeface="Arial"/>
              </a:rPr>
              <a:t>?</a:t>
            </a:r>
            <a:endParaRPr sz="200">
              <a:latin typeface="Arial"/>
              <a:cs typeface="Arial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5521116" y="5496509"/>
            <a:ext cx="264795" cy="107314"/>
          </a:xfrm>
          <a:custGeom>
            <a:avLst/>
            <a:gdLst/>
            <a:ahLst/>
            <a:cxnLst/>
            <a:rect l="l" t="t" r="r" b="b"/>
            <a:pathLst>
              <a:path w="264795" h="107314">
                <a:moveTo>
                  <a:pt x="264362" y="0"/>
                </a:moveTo>
                <a:lnTo>
                  <a:pt x="26207" y="0"/>
                </a:lnTo>
                <a:lnTo>
                  <a:pt x="0" y="107190"/>
                </a:lnTo>
                <a:lnTo>
                  <a:pt x="238154" y="107190"/>
                </a:lnTo>
                <a:lnTo>
                  <a:pt x="264362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5521116" y="5496509"/>
            <a:ext cx="264795" cy="107314"/>
          </a:xfrm>
          <a:custGeom>
            <a:avLst/>
            <a:gdLst/>
            <a:ahLst/>
            <a:cxnLst/>
            <a:rect l="l" t="t" r="r" b="b"/>
            <a:pathLst>
              <a:path w="264795" h="107314">
                <a:moveTo>
                  <a:pt x="26207" y="0"/>
                </a:moveTo>
                <a:lnTo>
                  <a:pt x="264362" y="0"/>
                </a:lnTo>
                <a:lnTo>
                  <a:pt x="238154" y="107190"/>
                </a:lnTo>
                <a:lnTo>
                  <a:pt x="0" y="107190"/>
                </a:lnTo>
                <a:lnTo>
                  <a:pt x="26207" y="0"/>
                </a:lnTo>
                <a:close/>
              </a:path>
            </a:pathLst>
          </a:custGeom>
          <a:ln w="44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 txBox="1"/>
          <p:nvPr/>
        </p:nvSpPr>
        <p:spPr>
          <a:xfrm>
            <a:off x="5552944" y="5506740"/>
            <a:ext cx="201295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8800"/>
              </a:lnSpc>
            </a:pPr>
            <a:r>
              <a:rPr sz="200" spc="30" dirty="0">
                <a:latin typeface="Arial"/>
                <a:cs typeface="Arial"/>
              </a:rPr>
              <a:t>Repo</a:t>
            </a:r>
            <a:r>
              <a:rPr sz="200" spc="10" dirty="0">
                <a:latin typeface="Arial"/>
                <a:cs typeface="Arial"/>
              </a:rPr>
              <a:t>rt</a:t>
            </a:r>
            <a:r>
              <a:rPr sz="200" spc="-5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h</a:t>
            </a:r>
            <a:r>
              <a:rPr sz="200" spc="25" dirty="0">
                <a:latin typeface="Arial"/>
                <a:cs typeface="Arial"/>
              </a:rPr>
              <a:t>e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di</a:t>
            </a:r>
            <a:r>
              <a:rPr sz="200" spc="35" dirty="0">
                <a:latin typeface="Arial"/>
                <a:cs typeface="Arial"/>
              </a:rPr>
              <a:t>s</a:t>
            </a:r>
            <a:r>
              <a:rPr sz="200" spc="15" dirty="0">
                <a:latin typeface="Arial"/>
                <a:cs typeface="Arial"/>
              </a:rPr>
              <a:t>cr</a:t>
            </a:r>
            <a:r>
              <a:rPr sz="200" spc="30" dirty="0">
                <a:latin typeface="Arial"/>
                <a:cs typeface="Arial"/>
              </a:rPr>
              <a:t>epan</a:t>
            </a:r>
            <a:r>
              <a:rPr sz="200" spc="20" dirty="0">
                <a:latin typeface="Arial"/>
                <a:cs typeface="Arial"/>
              </a:rPr>
              <a:t>cy</a:t>
            </a:r>
            <a:endParaRPr sz="200">
              <a:latin typeface="Arial"/>
              <a:cs typeface="Arial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5644156" y="5305640"/>
            <a:ext cx="68580" cy="191135"/>
          </a:xfrm>
          <a:custGeom>
            <a:avLst/>
            <a:gdLst/>
            <a:ahLst/>
            <a:cxnLst/>
            <a:rect l="l" t="t" r="r" b="b"/>
            <a:pathLst>
              <a:path w="68579" h="191135">
                <a:moveTo>
                  <a:pt x="0" y="177808"/>
                </a:moveTo>
                <a:lnTo>
                  <a:pt x="7851" y="190869"/>
                </a:lnTo>
                <a:lnTo>
                  <a:pt x="7851" y="183033"/>
                </a:lnTo>
                <a:lnTo>
                  <a:pt x="0" y="177808"/>
                </a:lnTo>
                <a:close/>
              </a:path>
              <a:path w="68579" h="191135">
                <a:moveTo>
                  <a:pt x="15702" y="177808"/>
                </a:moveTo>
                <a:lnTo>
                  <a:pt x="10976" y="180953"/>
                </a:lnTo>
                <a:lnTo>
                  <a:pt x="7851" y="190869"/>
                </a:lnTo>
                <a:lnTo>
                  <a:pt x="15702" y="177808"/>
                </a:lnTo>
                <a:close/>
              </a:path>
              <a:path w="68579" h="191135">
                <a:moveTo>
                  <a:pt x="68007" y="0"/>
                </a:moveTo>
                <a:lnTo>
                  <a:pt x="7851" y="0"/>
                </a:lnTo>
                <a:lnTo>
                  <a:pt x="7851" y="183033"/>
                </a:lnTo>
                <a:lnTo>
                  <a:pt x="10976" y="180953"/>
                </a:lnTo>
                <a:lnTo>
                  <a:pt x="680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652008" y="5305640"/>
            <a:ext cx="60325" cy="191135"/>
          </a:xfrm>
          <a:custGeom>
            <a:avLst/>
            <a:gdLst/>
            <a:ahLst/>
            <a:cxnLst/>
            <a:rect l="l" t="t" r="r" b="b"/>
            <a:pathLst>
              <a:path w="60325" h="191135">
                <a:moveTo>
                  <a:pt x="60156" y="0"/>
                </a:moveTo>
                <a:lnTo>
                  <a:pt x="0" y="0"/>
                </a:lnTo>
                <a:lnTo>
                  <a:pt x="0" y="190869"/>
                </a:lnTo>
              </a:path>
            </a:pathLst>
          </a:custGeom>
          <a:ln w="51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5644156" y="5483449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5">
                <a:moveTo>
                  <a:pt x="7851" y="13061"/>
                </a:moveTo>
                <a:lnTo>
                  <a:pt x="0" y="0"/>
                </a:lnTo>
                <a:lnTo>
                  <a:pt x="7851" y="5225"/>
                </a:lnTo>
                <a:lnTo>
                  <a:pt x="15702" y="0"/>
                </a:lnTo>
                <a:lnTo>
                  <a:pt x="7851" y="13061"/>
                </a:lnTo>
                <a:close/>
              </a:path>
            </a:pathLst>
          </a:custGeom>
          <a:ln w="47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5769740" y="5546141"/>
            <a:ext cx="363855" cy="0"/>
          </a:xfrm>
          <a:custGeom>
            <a:avLst/>
            <a:gdLst/>
            <a:ahLst/>
            <a:cxnLst/>
            <a:rect l="l" t="t" r="r" b="b"/>
            <a:pathLst>
              <a:path w="363854">
                <a:moveTo>
                  <a:pt x="0" y="0"/>
                </a:moveTo>
                <a:lnTo>
                  <a:pt x="363811" y="0"/>
                </a:lnTo>
              </a:path>
            </a:pathLst>
          </a:custGeom>
          <a:ln w="156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5769740" y="5546140"/>
            <a:ext cx="363855" cy="3175"/>
          </a:xfrm>
          <a:custGeom>
            <a:avLst/>
            <a:gdLst/>
            <a:ahLst/>
            <a:cxnLst/>
            <a:rect l="l" t="t" r="r" b="b"/>
            <a:pathLst>
              <a:path w="363854" h="3175">
                <a:moveTo>
                  <a:pt x="0" y="2614"/>
                </a:moveTo>
                <a:lnTo>
                  <a:pt x="363811" y="0"/>
                </a:lnTo>
              </a:path>
            </a:pathLst>
          </a:custGeom>
          <a:ln w="43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6120465" y="5538304"/>
            <a:ext cx="13335" cy="15875"/>
          </a:xfrm>
          <a:custGeom>
            <a:avLst/>
            <a:gdLst/>
            <a:ahLst/>
            <a:cxnLst/>
            <a:rect l="l" t="t" r="r" b="b"/>
            <a:pathLst>
              <a:path w="13335" h="15875">
                <a:moveTo>
                  <a:pt x="13085" y="7836"/>
                </a:moveTo>
                <a:lnTo>
                  <a:pt x="0" y="15675"/>
                </a:lnTo>
                <a:lnTo>
                  <a:pt x="5234" y="7836"/>
                </a:lnTo>
                <a:lnTo>
                  <a:pt x="0" y="0"/>
                </a:lnTo>
                <a:lnTo>
                  <a:pt x="13085" y="7836"/>
                </a:lnTo>
                <a:close/>
              </a:path>
            </a:pathLst>
          </a:custGeom>
          <a:ln w="48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5652008" y="4803632"/>
            <a:ext cx="123189" cy="3175"/>
          </a:xfrm>
          <a:custGeom>
            <a:avLst/>
            <a:gdLst/>
            <a:ahLst/>
            <a:cxnLst/>
            <a:rect l="l" t="t" r="r" b="b"/>
            <a:pathLst>
              <a:path w="123189" h="3175">
                <a:moveTo>
                  <a:pt x="122966" y="2610"/>
                </a:moveTo>
                <a:lnTo>
                  <a:pt x="0" y="0"/>
                </a:lnTo>
              </a:path>
            </a:pathLst>
          </a:custGeom>
          <a:ln w="43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 txBox="1"/>
          <p:nvPr/>
        </p:nvSpPr>
        <p:spPr>
          <a:xfrm>
            <a:off x="6123468" y="5269774"/>
            <a:ext cx="74930" cy="43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40" dirty="0">
                <a:latin typeface="Arial"/>
                <a:cs typeface="Arial"/>
              </a:rPr>
              <a:t>NO</a:t>
            </a:r>
            <a:endParaRPr sz="200">
              <a:latin typeface="Arial"/>
              <a:cs typeface="Arial"/>
            </a:endParaRPr>
          </a:p>
        </p:txBody>
      </p:sp>
      <p:sp>
        <p:nvSpPr>
          <p:cNvPr id="316" name="object 316"/>
          <p:cNvSpPr txBox="1"/>
          <p:nvPr/>
        </p:nvSpPr>
        <p:spPr>
          <a:xfrm>
            <a:off x="5644542" y="5379593"/>
            <a:ext cx="85725" cy="43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5" dirty="0">
                <a:latin typeface="Arial"/>
                <a:cs typeface="Arial"/>
              </a:rPr>
              <a:t>Y</a:t>
            </a:r>
            <a:r>
              <a:rPr sz="200" spc="30" dirty="0">
                <a:latin typeface="Arial"/>
                <a:cs typeface="Arial"/>
              </a:rPr>
              <a:t>ES</a:t>
            </a:r>
            <a:endParaRPr sz="200">
              <a:latin typeface="Arial"/>
              <a:cs typeface="Arial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5733174" y="4259765"/>
            <a:ext cx="324485" cy="99695"/>
          </a:xfrm>
          <a:prstGeom prst="rect">
            <a:avLst/>
          </a:prstGeom>
          <a:solidFill>
            <a:srgbClr val="97CACA"/>
          </a:solidFill>
          <a:ln w="4457">
            <a:solidFill>
              <a:srgbClr val="000000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49530" marR="36195" indent="-15875">
              <a:lnSpc>
                <a:spcPct val="128600"/>
              </a:lnSpc>
              <a:spcBef>
                <a:spcPts val="40"/>
              </a:spcBef>
            </a:pPr>
            <a:r>
              <a:rPr sz="200" spc="5" dirty="0">
                <a:latin typeface="Arial"/>
                <a:cs typeface="Arial"/>
              </a:rPr>
              <a:t>V</a:t>
            </a:r>
            <a:r>
              <a:rPr sz="200" spc="30" dirty="0">
                <a:latin typeface="Arial"/>
                <a:cs typeface="Arial"/>
              </a:rPr>
              <a:t>e</a:t>
            </a:r>
            <a:r>
              <a:rPr sz="200" spc="15" dirty="0">
                <a:latin typeface="Arial"/>
                <a:cs typeface="Arial"/>
              </a:rPr>
              <a:t>ri</a:t>
            </a:r>
            <a:r>
              <a:rPr sz="200" dirty="0">
                <a:latin typeface="Arial"/>
                <a:cs typeface="Arial"/>
              </a:rPr>
              <a:t>f</a:t>
            </a:r>
            <a:r>
              <a:rPr sz="200" spc="20" dirty="0">
                <a:latin typeface="Arial"/>
                <a:cs typeface="Arial"/>
              </a:rPr>
              <a:t>y</a:t>
            </a:r>
            <a:r>
              <a:rPr sz="200" spc="-15" dirty="0">
                <a:latin typeface="Arial"/>
                <a:cs typeface="Arial"/>
              </a:rPr>
              <a:t> </a:t>
            </a:r>
            <a:r>
              <a:rPr sz="200" spc="25" dirty="0">
                <a:latin typeface="Arial"/>
                <a:cs typeface="Arial"/>
              </a:rPr>
              <a:t>again</a:t>
            </a:r>
            <a:r>
              <a:rPr sz="200" spc="35" dirty="0">
                <a:latin typeface="Arial"/>
                <a:cs typeface="Arial"/>
              </a:rPr>
              <a:t>s</a:t>
            </a:r>
            <a:r>
              <a:rPr sz="200" spc="10" dirty="0">
                <a:latin typeface="Arial"/>
                <a:cs typeface="Arial"/>
              </a:rPr>
              <a:t>t</a:t>
            </a:r>
            <a:r>
              <a:rPr sz="200" spc="-5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h</a:t>
            </a:r>
            <a:r>
              <a:rPr sz="200" spc="25" dirty="0">
                <a:latin typeface="Arial"/>
                <a:cs typeface="Arial"/>
              </a:rPr>
              <a:t>e</a:t>
            </a:r>
            <a:r>
              <a:rPr sz="200" spc="15" dirty="0">
                <a:latin typeface="Arial"/>
                <a:cs typeface="Arial"/>
              </a:rPr>
              <a:t> c</a:t>
            </a:r>
            <a:r>
              <a:rPr sz="200" spc="30" dirty="0">
                <a:latin typeface="Arial"/>
                <a:cs typeface="Arial"/>
              </a:rPr>
              <a:t>u</a:t>
            </a:r>
            <a:r>
              <a:rPr sz="200" spc="35" dirty="0">
                <a:latin typeface="Arial"/>
                <a:cs typeface="Arial"/>
              </a:rPr>
              <a:t>s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50" dirty="0">
                <a:latin typeface="Arial"/>
                <a:cs typeface="Arial"/>
              </a:rPr>
              <a:t>m</a:t>
            </a:r>
            <a:r>
              <a:rPr sz="200" spc="30" dirty="0">
                <a:latin typeface="Arial"/>
                <a:cs typeface="Arial"/>
              </a:rPr>
              <a:t>e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30" dirty="0">
                <a:latin typeface="Arial"/>
                <a:cs typeface="Arial"/>
              </a:rPr>
              <a:t>de</a:t>
            </a:r>
            <a:r>
              <a:rPr sz="200" spc="15" dirty="0">
                <a:latin typeface="Arial"/>
                <a:cs typeface="Arial"/>
              </a:rPr>
              <a:t>r</a:t>
            </a:r>
            <a:endParaRPr sz="200">
              <a:latin typeface="Arial"/>
              <a:cs typeface="Arial"/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5890162" y="424669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0" y="0"/>
                </a:moveTo>
                <a:lnTo>
                  <a:pt x="5234" y="13085"/>
                </a:lnTo>
                <a:lnTo>
                  <a:pt x="5647" y="5252"/>
                </a:lnTo>
                <a:lnTo>
                  <a:pt x="5234" y="5252"/>
                </a:lnTo>
                <a:lnTo>
                  <a:pt x="0" y="0"/>
                </a:lnTo>
                <a:close/>
              </a:path>
              <a:path w="13335" h="13335">
                <a:moveTo>
                  <a:pt x="5662" y="4964"/>
                </a:moveTo>
                <a:lnTo>
                  <a:pt x="5234" y="5252"/>
                </a:lnTo>
                <a:lnTo>
                  <a:pt x="5647" y="5252"/>
                </a:lnTo>
                <a:lnTo>
                  <a:pt x="5662" y="4964"/>
                </a:lnTo>
                <a:close/>
              </a:path>
              <a:path w="13335" h="13335">
                <a:moveTo>
                  <a:pt x="13048" y="0"/>
                </a:moveTo>
                <a:lnTo>
                  <a:pt x="5924" y="0"/>
                </a:lnTo>
                <a:lnTo>
                  <a:pt x="5662" y="4964"/>
                </a:lnTo>
                <a:lnTo>
                  <a:pt x="13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5895396" y="4210138"/>
            <a:ext cx="3175" cy="50165"/>
          </a:xfrm>
          <a:custGeom>
            <a:avLst/>
            <a:gdLst/>
            <a:ahLst/>
            <a:cxnLst/>
            <a:rect l="l" t="t" r="r" b="b"/>
            <a:pathLst>
              <a:path w="3175" h="50164">
                <a:moveTo>
                  <a:pt x="2617" y="0"/>
                </a:moveTo>
                <a:lnTo>
                  <a:pt x="0" y="49639"/>
                </a:lnTo>
              </a:path>
            </a:pathLst>
          </a:custGeom>
          <a:ln w="52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5890162" y="424669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5234" y="13085"/>
                </a:moveTo>
                <a:lnTo>
                  <a:pt x="0" y="0"/>
                </a:lnTo>
                <a:lnTo>
                  <a:pt x="5234" y="5252"/>
                </a:lnTo>
                <a:lnTo>
                  <a:pt x="13048" y="0"/>
                </a:lnTo>
                <a:lnTo>
                  <a:pt x="5234" y="13085"/>
                </a:lnTo>
                <a:close/>
              </a:path>
            </a:pathLst>
          </a:custGeom>
          <a:ln w="47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5890162" y="439579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0" y="0"/>
                </a:moveTo>
                <a:lnTo>
                  <a:pt x="7851" y="13054"/>
                </a:lnTo>
                <a:lnTo>
                  <a:pt x="7424" y="4937"/>
                </a:lnTo>
                <a:lnTo>
                  <a:pt x="0" y="0"/>
                </a:lnTo>
                <a:close/>
              </a:path>
              <a:path w="13335" h="13335">
                <a:moveTo>
                  <a:pt x="13048" y="0"/>
                </a:moveTo>
                <a:lnTo>
                  <a:pt x="7164" y="0"/>
                </a:lnTo>
                <a:lnTo>
                  <a:pt x="7424" y="4937"/>
                </a:lnTo>
                <a:lnTo>
                  <a:pt x="7851" y="5221"/>
                </a:lnTo>
                <a:lnTo>
                  <a:pt x="13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5895396" y="4359118"/>
            <a:ext cx="3175" cy="50165"/>
          </a:xfrm>
          <a:custGeom>
            <a:avLst/>
            <a:gdLst/>
            <a:ahLst/>
            <a:cxnLst/>
            <a:rect l="l" t="t" r="r" b="b"/>
            <a:pathLst>
              <a:path w="3175" h="50164">
                <a:moveTo>
                  <a:pt x="0" y="0"/>
                </a:moveTo>
                <a:lnTo>
                  <a:pt x="2617" y="49731"/>
                </a:lnTo>
              </a:path>
            </a:pathLst>
          </a:custGeom>
          <a:ln w="52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5890162" y="439579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7851" y="13054"/>
                </a:moveTo>
                <a:lnTo>
                  <a:pt x="0" y="0"/>
                </a:lnTo>
                <a:lnTo>
                  <a:pt x="7851" y="5221"/>
                </a:lnTo>
                <a:lnTo>
                  <a:pt x="13048" y="0"/>
                </a:lnTo>
                <a:lnTo>
                  <a:pt x="7851" y="13054"/>
                </a:lnTo>
                <a:close/>
              </a:path>
            </a:pathLst>
          </a:custGeom>
          <a:ln w="47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6162265" y="4095107"/>
            <a:ext cx="243469" cy="1228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 txBox="1"/>
          <p:nvPr/>
        </p:nvSpPr>
        <p:spPr>
          <a:xfrm>
            <a:off x="6154873" y="4105340"/>
            <a:ext cx="241935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930" marR="5080" indent="-62865">
              <a:lnSpc>
                <a:spcPct val="128800"/>
              </a:lnSpc>
            </a:pPr>
            <a:r>
              <a:rPr sz="200" spc="30" dirty="0">
                <a:latin typeface="Arial"/>
                <a:cs typeface="Arial"/>
              </a:rPr>
              <a:t>a</a:t>
            </a:r>
            <a:r>
              <a:rPr sz="200" spc="20" dirty="0">
                <a:latin typeface="Arial"/>
                <a:cs typeface="Arial"/>
              </a:rPr>
              <a:t>c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ua</a:t>
            </a:r>
            <a:r>
              <a:rPr sz="200" spc="10" dirty="0">
                <a:latin typeface="Arial"/>
                <a:cs typeface="Arial"/>
              </a:rPr>
              <a:t>l </a:t>
            </a:r>
            <a:r>
              <a:rPr sz="200" spc="30" dirty="0">
                <a:latin typeface="Arial"/>
                <a:cs typeface="Arial"/>
              </a:rPr>
              <a:t>p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30" dirty="0">
                <a:latin typeface="Arial"/>
                <a:cs typeface="Arial"/>
              </a:rPr>
              <a:t>odu</a:t>
            </a:r>
            <a:r>
              <a:rPr sz="200" spc="20" dirty="0">
                <a:latin typeface="Arial"/>
                <a:cs typeface="Arial"/>
              </a:rPr>
              <a:t>c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s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pick</a:t>
            </a:r>
            <a:r>
              <a:rPr sz="200" spc="30" dirty="0">
                <a:latin typeface="Arial"/>
                <a:cs typeface="Arial"/>
              </a:rPr>
              <a:t>e</a:t>
            </a:r>
            <a:r>
              <a:rPr sz="200" spc="25" dirty="0">
                <a:latin typeface="Arial"/>
                <a:cs typeface="Arial"/>
              </a:rPr>
              <a:t>d</a:t>
            </a:r>
            <a:endParaRPr sz="200">
              <a:latin typeface="Arial"/>
              <a:cs typeface="Arial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6141365" y="5342209"/>
            <a:ext cx="330200" cy="92075"/>
          </a:xfrm>
          <a:custGeom>
            <a:avLst/>
            <a:gdLst/>
            <a:ahLst/>
            <a:cxnLst/>
            <a:rect l="l" t="t" r="r" b="b"/>
            <a:pathLst>
              <a:path w="330200" h="92075">
                <a:moveTo>
                  <a:pt x="329789" y="0"/>
                </a:moveTo>
                <a:lnTo>
                  <a:pt x="20899" y="0"/>
                </a:lnTo>
                <a:lnTo>
                  <a:pt x="0" y="91516"/>
                </a:lnTo>
                <a:lnTo>
                  <a:pt x="308779" y="91516"/>
                </a:lnTo>
                <a:lnTo>
                  <a:pt x="329789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6141365" y="5342209"/>
            <a:ext cx="330200" cy="92075"/>
          </a:xfrm>
          <a:custGeom>
            <a:avLst/>
            <a:gdLst/>
            <a:ahLst/>
            <a:cxnLst/>
            <a:rect l="l" t="t" r="r" b="b"/>
            <a:pathLst>
              <a:path w="330200" h="92075">
                <a:moveTo>
                  <a:pt x="20899" y="0"/>
                </a:moveTo>
                <a:lnTo>
                  <a:pt x="329789" y="0"/>
                </a:lnTo>
                <a:lnTo>
                  <a:pt x="308779" y="91516"/>
                </a:lnTo>
                <a:lnTo>
                  <a:pt x="0" y="91516"/>
                </a:lnTo>
                <a:lnTo>
                  <a:pt x="20899" y="0"/>
                </a:lnTo>
                <a:close/>
              </a:path>
            </a:pathLst>
          </a:custGeom>
          <a:ln w="44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 txBox="1"/>
          <p:nvPr/>
        </p:nvSpPr>
        <p:spPr>
          <a:xfrm>
            <a:off x="6144368" y="5344753"/>
            <a:ext cx="318135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8735">
              <a:lnSpc>
                <a:spcPct val="128600"/>
              </a:lnSpc>
            </a:pPr>
            <a:r>
              <a:rPr sz="200" spc="30" dirty="0">
                <a:latin typeface="Arial"/>
                <a:cs typeface="Arial"/>
              </a:rPr>
              <a:t>Repo</a:t>
            </a:r>
            <a:r>
              <a:rPr sz="200" spc="10" dirty="0">
                <a:latin typeface="Arial"/>
                <a:cs typeface="Arial"/>
              </a:rPr>
              <a:t>rt</a:t>
            </a:r>
            <a:r>
              <a:rPr sz="200" spc="-5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ha</a:t>
            </a:r>
            <a:r>
              <a:rPr sz="200" spc="10" dirty="0">
                <a:latin typeface="Arial"/>
                <a:cs typeface="Arial"/>
              </a:rPr>
              <a:t>t</a:t>
            </a:r>
            <a:r>
              <a:rPr sz="200" spc="-5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h</a:t>
            </a:r>
            <a:r>
              <a:rPr sz="200" spc="25" dirty="0">
                <a:latin typeface="Arial"/>
                <a:cs typeface="Arial"/>
              </a:rPr>
              <a:t>e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pickin</a:t>
            </a:r>
            <a:r>
              <a:rPr sz="200" spc="25" dirty="0">
                <a:latin typeface="Arial"/>
                <a:cs typeface="Arial"/>
              </a:rPr>
              <a:t>g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i</a:t>
            </a:r>
            <a:r>
              <a:rPr sz="200" spc="20" dirty="0">
                <a:latin typeface="Arial"/>
                <a:cs typeface="Arial"/>
              </a:rPr>
              <a:t>s</a:t>
            </a:r>
            <a:r>
              <a:rPr sz="200" spc="25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pe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dirty="0">
                <a:latin typeface="Arial"/>
                <a:cs typeface="Arial"/>
              </a:rPr>
              <a:t>f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50" dirty="0">
                <a:latin typeface="Arial"/>
                <a:cs typeface="Arial"/>
              </a:rPr>
              <a:t>m</a:t>
            </a:r>
            <a:r>
              <a:rPr sz="200" spc="30" dirty="0">
                <a:latin typeface="Arial"/>
                <a:cs typeface="Arial"/>
              </a:rPr>
              <a:t>e</a:t>
            </a:r>
            <a:r>
              <a:rPr sz="200" spc="25" dirty="0">
                <a:latin typeface="Arial"/>
                <a:cs typeface="Arial"/>
              </a:rPr>
              <a:t>d</a:t>
            </a:r>
            <a:endParaRPr sz="200">
              <a:latin typeface="Arial"/>
              <a:cs typeface="Arial"/>
            </a:endParaRPr>
          </a:p>
        </p:txBody>
      </p:sp>
      <p:sp>
        <p:nvSpPr>
          <p:cNvPr id="329" name="object 329"/>
          <p:cNvSpPr/>
          <p:nvPr/>
        </p:nvSpPr>
        <p:spPr>
          <a:xfrm>
            <a:off x="6086443" y="5305640"/>
            <a:ext cx="225425" cy="36830"/>
          </a:xfrm>
          <a:custGeom>
            <a:avLst/>
            <a:gdLst/>
            <a:ahLst/>
            <a:cxnLst/>
            <a:rect l="l" t="t" r="r" b="b"/>
            <a:pathLst>
              <a:path w="225425" h="36829">
                <a:moveTo>
                  <a:pt x="217144" y="0"/>
                </a:moveTo>
                <a:lnTo>
                  <a:pt x="0" y="0"/>
                </a:lnTo>
                <a:lnTo>
                  <a:pt x="217144" y="36569"/>
                </a:lnTo>
                <a:lnTo>
                  <a:pt x="209329" y="23508"/>
                </a:lnTo>
                <a:lnTo>
                  <a:pt x="217144" y="23508"/>
                </a:lnTo>
                <a:lnTo>
                  <a:pt x="217144" y="0"/>
                </a:lnTo>
                <a:close/>
              </a:path>
              <a:path w="225425" h="36829">
                <a:moveTo>
                  <a:pt x="225069" y="23508"/>
                </a:moveTo>
                <a:lnTo>
                  <a:pt x="217144" y="28733"/>
                </a:lnTo>
                <a:lnTo>
                  <a:pt x="217144" y="36569"/>
                </a:lnTo>
                <a:lnTo>
                  <a:pt x="225069" y="23508"/>
                </a:lnTo>
                <a:close/>
              </a:path>
              <a:path w="225425" h="36829">
                <a:moveTo>
                  <a:pt x="217144" y="23508"/>
                </a:moveTo>
                <a:lnTo>
                  <a:pt x="209329" y="23508"/>
                </a:lnTo>
                <a:lnTo>
                  <a:pt x="217144" y="28733"/>
                </a:lnTo>
                <a:lnTo>
                  <a:pt x="217144" y="235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6086443" y="5305640"/>
            <a:ext cx="217170" cy="36830"/>
          </a:xfrm>
          <a:custGeom>
            <a:avLst/>
            <a:gdLst/>
            <a:ahLst/>
            <a:cxnLst/>
            <a:rect l="l" t="t" r="r" b="b"/>
            <a:pathLst>
              <a:path w="217170" h="36829">
                <a:moveTo>
                  <a:pt x="0" y="0"/>
                </a:moveTo>
                <a:lnTo>
                  <a:pt x="217144" y="0"/>
                </a:lnTo>
                <a:lnTo>
                  <a:pt x="217144" y="36569"/>
                </a:lnTo>
              </a:path>
            </a:pathLst>
          </a:custGeom>
          <a:ln w="43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6295773" y="5329148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5">
                <a:moveTo>
                  <a:pt x="7814" y="13061"/>
                </a:moveTo>
                <a:lnTo>
                  <a:pt x="0" y="0"/>
                </a:lnTo>
                <a:lnTo>
                  <a:pt x="7814" y="5225"/>
                </a:lnTo>
                <a:lnTo>
                  <a:pt x="15739" y="0"/>
                </a:lnTo>
                <a:lnTo>
                  <a:pt x="7814" y="13061"/>
                </a:lnTo>
                <a:close/>
              </a:path>
            </a:pathLst>
          </a:custGeom>
          <a:ln w="47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6295773" y="5475612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5">
                <a:moveTo>
                  <a:pt x="0" y="0"/>
                </a:moveTo>
                <a:lnTo>
                  <a:pt x="7814" y="13061"/>
                </a:lnTo>
                <a:lnTo>
                  <a:pt x="7814" y="5225"/>
                </a:lnTo>
                <a:lnTo>
                  <a:pt x="0" y="0"/>
                </a:lnTo>
                <a:close/>
              </a:path>
              <a:path w="15875" h="13335">
                <a:moveTo>
                  <a:pt x="15739" y="0"/>
                </a:moveTo>
                <a:lnTo>
                  <a:pt x="7814" y="0"/>
                </a:lnTo>
                <a:lnTo>
                  <a:pt x="7814" y="5225"/>
                </a:lnTo>
                <a:lnTo>
                  <a:pt x="15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6303588" y="5431115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558"/>
                </a:lnTo>
              </a:path>
            </a:pathLst>
          </a:custGeom>
          <a:ln w="5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6295773" y="5475612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5">
                <a:moveTo>
                  <a:pt x="7814" y="13061"/>
                </a:moveTo>
                <a:lnTo>
                  <a:pt x="0" y="0"/>
                </a:lnTo>
                <a:lnTo>
                  <a:pt x="7814" y="5225"/>
                </a:lnTo>
                <a:lnTo>
                  <a:pt x="15739" y="0"/>
                </a:lnTo>
                <a:lnTo>
                  <a:pt x="7814" y="13061"/>
                </a:lnTo>
                <a:close/>
              </a:path>
            </a:pathLst>
          </a:custGeom>
          <a:ln w="47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5345845" y="2887182"/>
            <a:ext cx="288290" cy="99695"/>
          </a:xfrm>
          <a:custGeom>
            <a:avLst/>
            <a:gdLst/>
            <a:ahLst/>
            <a:cxnLst/>
            <a:rect l="l" t="t" r="r" b="b"/>
            <a:pathLst>
              <a:path w="288289" h="99694">
                <a:moveTo>
                  <a:pt x="0" y="99352"/>
                </a:moveTo>
                <a:lnTo>
                  <a:pt x="287875" y="99352"/>
                </a:lnTo>
                <a:lnTo>
                  <a:pt x="287875" y="0"/>
                </a:lnTo>
                <a:lnTo>
                  <a:pt x="0" y="0"/>
                </a:lnTo>
                <a:lnTo>
                  <a:pt x="0" y="99352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5345845" y="2887182"/>
            <a:ext cx="288290" cy="99695"/>
          </a:xfrm>
          <a:custGeom>
            <a:avLst/>
            <a:gdLst/>
            <a:ahLst/>
            <a:cxnLst/>
            <a:rect l="l" t="t" r="r" b="b"/>
            <a:pathLst>
              <a:path w="288289" h="99694">
                <a:moveTo>
                  <a:pt x="0" y="99352"/>
                </a:moveTo>
                <a:lnTo>
                  <a:pt x="287875" y="99352"/>
                </a:lnTo>
                <a:lnTo>
                  <a:pt x="287875" y="0"/>
                </a:lnTo>
                <a:lnTo>
                  <a:pt x="0" y="0"/>
                </a:lnTo>
                <a:lnTo>
                  <a:pt x="0" y="99352"/>
                </a:lnTo>
                <a:close/>
              </a:path>
            </a:pathLst>
          </a:custGeom>
          <a:ln w="44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 txBox="1"/>
          <p:nvPr/>
        </p:nvSpPr>
        <p:spPr>
          <a:xfrm>
            <a:off x="5356655" y="2894853"/>
            <a:ext cx="260985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8575">
              <a:lnSpc>
                <a:spcPct val="128600"/>
              </a:lnSpc>
            </a:pPr>
            <a:r>
              <a:rPr sz="200" spc="30" dirty="0">
                <a:latin typeface="Arial"/>
                <a:cs typeface="Arial"/>
              </a:rPr>
              <a:t>Con</a:t>
            </a:r>
            <a:r>
              <a:rPr sz="200" spc="35" dirty="0">
                <a:latin typeface="Arial"/>
                <a:cs typeface="Arial"/>
              </a:rPr>
              <a:t>s</a:t>
            </a:r>
            <a:r>
              <a:rPr sz="200" spc="20" dirty="0">
                <a:latin typeface="Arial"/>
                <a:cs typeface="Arial"/>
              </a:rPr>
              <a:t>olida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25" dirty="0">
                <a:latin typeface="Arial"/>
                <a:cs typeface="Arial"/>
              </a:rPr>
              <a:t>e</a:t>
            </a:r>
            <a:r>
              <a:rPr sz="200" spc="15" dirty="0">
                <a:latin typeface="Arial"/>
                <a:cs typeface="Arial"/>
              </a:rPr>
              <a:t> c</a:t>
            </a:r>
            <a:r>
              <a:rPr sz="200" spc="30" dirty="0">
                <a:latin typeface="Arial"/>
                <a:cs typeface="Arial"/>
              </a:rPr>
              <a:t>u</a:t>
            </a:r>
            <a:r>
              <a:rPr sz="200" spc="35" dirty="0">
                <a:latin typeface="Arial"/>
                <a:cs typeface="Arial"/>
              </a:rPr>
              <a:t>s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50" dirty="0">
                <a:latin typeface="Arial"/>
                <a:cs typeface="Arial"/>
              </a:rPr>
              <a:t>m</a:t>
            </a:r>
            <a:r>
              <a:rPr sz="200" spc="30" dirty="0">
                <a:latin typeface="Arial"/>
                <a:cs typeface="Arial"/>
              </a:rPr>
              <a:t>e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30" dirty="0">
                <a:latin typeface="Arial"/>
                <a:cs typeface="Arial"/>
              </a:rPr>
              <a:t>de</a:t>
            </a:r>
            <a:r>
              <a:rPr sz="200" spc="15" dirty="0">
                <a:latin typeface="Arial"/>
                <a:cs typeface="Arial"/>
              </a:rPr>
              <a:t>rs</a:t>
            </a:r>
            <a:endParaRPr sz="200">
              <a:latin typeface="Arial"/>
              <a:cs typeface="Arial"/>
            </a:endParaRPr>
          </a:p>
        </p:txBody>
      </p:sp>
      <p:sp>
        <p:nvSpPr>
          <p:cNvPr id="338" name="object 338"/>
          <p:cNvSpPr/>
          <p:nvPr/>
        </p:nvSpPr>
        <p:spPr>
          <a:xfrm>
            <a:off x="5481856" y="2874047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5">
                <a:moveTo>
                  <a:pt x="0" y="0"/>
                </a:moveTo>
                <a:lnTo>
                  <a:pt x="7924" y="13147"/>
                </a:lnTo>
                <a:lnTo>
                  <a:pt x="7924" y="5221"/>
                </a:lnTo>
                <a:lnTo>
                  <a:pt x="0" y="0"/>
                </a:lnTo>
                <a:close/>
              </a:path>
              <a:path w="15875" h="13335">
                <a:moveTo>
                  <a:pt x="15779" y="0"/>
                </a:moveTo>
                <a:lnTo>
                  <a:pt x="7924" y="0"/>
                </a:lnTo>
                <a:lnTo>
                  <a:pt x="7924" y="5221"/>
                </a:lnTo>
                <a:lnTo>
                  <a:pt x="157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5489781" y="2847907"/>
            <a:ext cx="0" cy="39370"/>
          </a:xfrm>
          <a:custGeom>
            <a:avLst/>
            <a:gdLst/>
            <a:ahLst/>
            <a:cxnLst/>
            <a:rect l="l" t="t" r="r" b="b"/>
            <a:pathLst>
              <a:path h="39369">
                <a:moveTo>
                  <a:pt x="0" y="0"/>
                </a:moveTo>
                <a:lnTo>
                  <a:pt x="0" y="39287"/>
                </a:lnTo>
              </a:path>
            </a:pathLst>
          </a:custGeom>
          <a:ln w="5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5481856" y="2874047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5">
                <a:moveTo>
                  <a:pt x="7924" y="13147"/>
                </a:moveTo>
                <a:lnTo>
                  <a:pt x="0" y="0"/>
                </a:lnTo>
                <a:lnTo>
                  <a:pt x="7924" y="5221"/>
                </a:lnTo>
                <a:lnTo>
                  <a:pt x="15779" y="0"/>
                </a:lnTo>
                <a:lnTo>
                  <a:pt x="7924" y="13147"/>
                </a:lnTo>
                <a:close/>
              </a:path>
            </a:pathLst>
          </a:custGeom>
          <a:ln w="47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5484470" y="3279365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5">
                <a:moveTo>
                  <a:pt x="0" y="0"/>
                </a:moveTo>
                <a:lnTo>
                  <a:pt x="7924" y="13085"/>
                </a:lnTo>
                <a:lnTo>
                  <a:pt x="7924" y="5252"/>
                </a:lnTo>
                <a:lnTo>
                  <a:pt x="0" y="0"/>
                </a:lnTo>
                <a:close/>
              </a:path>
              <a:path w="15875" h="13335">
                <a:moveTo>
                  <a:pt x="15746" y="0"/>
                </a:moveTo>
                <a:lnTo>
                  <a:pt x="7924" y="0"/>
                </a:lnTo>
                <a:lnTo>
                  <a:pt x="7924" y="5252"/>
                </a:lnTo>
                <a:lnTo>
                  <a:pt x="157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5492395" y="3253163"/>
            <a:ext cx="0" cy="39370"/>
          </a:xfrm>
          <a:custGeom>
            <a:avLst/>
            <a:gdLst/>
            <a:ahLst/>
            <a:cxnLst/>
            <a:rect l="l" t="t" r="r" b="b"/>
            <a:pathLst>
              <a:path h="39369">
                <a:moveTo>
                  <a:pt x="0" y="0"/>
                </a:moveTo>
                <a:lnTo>
                  <a:pt x="0" y="39287"/>
                </a:lnTo>
              </a:path>
            </a:pathLst>
          </a:custGeom>
          <a:ln w="5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5631034" y="3336838"/>
            <a:ext cx="120650" cy="15875"/>
          </a:xfrm>
          <a:custGeom>
            <a:avLst/>
            <a:gdLst/>
            <a:ahLst/>
            <a:cxnLst/>
            <a:rect l="l" t="t" r="r" b="b"/>
            <a:pathLst>
              <a:path w="120650" h="15875">
                <a:moveTo>
                  <a:pt x="116026" y="10474"/>
                </a:moveTo>
                <a:lnTo>
                  <a:pt x="110813" y="10474"/>
                </a:lnTo>
                <a:lnTo>
                  <a:pt x="107337" y="15696"/>
                </a:lnTo>
                <a:lnTo>
                  <a:pt x="116026" y="10474"/>
                </a:lnTo>
                <a:close/>
              </a:path>
              <a:path w="120650" h="15875">
                <a:moveTo>
                  <a:pt x="112455" y="8007"/>
                </a:moveTo>
                <a:lnTo>
                  <a:pt x="0" y="10474"/>
                </a:lnTo>
                <a:lnTo>
                  <a:pt x="110813" y="10474"/>
                </a:lnTo>
                <a:lnTo>
                  <a:pt x="112455" y="8007"/>
                </a:lnTo>
                <a:close/>
              </a:path>
              <a:path w="120650" h="15875">
                <a:moveTo>
                  <a:pt x="107337" y="0"/>
                </a:moveTo>
                <a:lnTo>
                  <a:pt x="112571" y="7832"/>
                </a:lnTo>
                <a:lnTo>
                  <a:pt x="112455" y="8007"/>
                </a:lnTo>
                <a:lnTo>
                  <a:pt x="120422" y="7832"/>
                </a:lnTo>
                <a:lnTo>
                  <a:pt x="1073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5631034" y="3344671"/>
            <a:ext cx="120650" cy="3175"/>
          </a:xfrm>
          <a:custGeom>
            <a:avLst/>
            <a:gdLst/>
            <a:ahLst/>
            <a:cxnLst/>
            <a:rect l="l" t="t" r="r" b="b"/>
            <a:pathLst>
              <a:path w="120650" h="3175">
                <a:moveTo>
                  <a:pt x="0" y="2641"/>
                </a:moveTo>
                <a:lnTo>
                  <a:pt x="120422" y="0"/>
                </a:lnTo>
              </a:path>
            </a:pathLst>
          </a:custGeom>
          <a:ln w="4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5738371" y="3336838"/>
            <a:ext cx="13335" cy="15875"/>
          </a:xfrm>
          <a:custGeom>
            <a:avLst/>
            <a:gdLst/>
            <a:ahLst/>
            <a:cxnLst/>
            <a:rect l="l" t="t" r="r" b="b"/>
            <a:pathLst>
              <a:path w="13335" h="15875">
                <a:moveTo>
                  <a:pt x="13085" y="7832"/>
                </a:moveTo>
                <a:lnTo>
                  <a:pt x="0" y="15696"/>
                </a:lnTo>
                <a:lnTo>
                  <a:pt x="5234" y="7832"/>
                </a:lnTo>
                <a:lnTo>
                  <a:pt x="0" y="0"/>
                </a:lnTo>
                <a:lnTo>
                  <a:pt x="13085" y="7832"/>
                </a:lnTo>
                <a:close/>
              </a:path>
            </a:pathLst>
          </a:custGeom>
          <a:ln w="48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 txBox="1"/>
          <p:nvPr/>
        </p:nvSpPr>
        <p:spPr>
          <a:xfrm>
            <a:off x="5617948" y="5020652"/>
            <a:ext cx="568325" cy="139065"/>
          </a:xfrm>
          <a:prstGeom prst="rect">
            <a:avLst/>
          </a:prstGeom>
          <a:solidFill>
            <a:srgbClr val="97CACA"/>
          </a:solidFill>
          <a:ln w="4422">
            <a:solidFill>
              <a:srgbClr val="000000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23495" marR="27305" indent="1905" algn="ctr">
              <a:lnSpc>
                <a:spcPct val="128499"/>
              </a:lnSpc>
              <a:spcBef>
                <a:spcPts val="40"/>
              </a:spcBef>
            </a:pPr>
            <a:r>
              <a:rPr sz="200" spc="30" dirty="0">
                <a:latin typeface="Arial"/>
                <a:cs typeface="Arial"/>
              </a:rPr>
              <a:t>Che</a:t>
            </a:r>
            <a:r>
              <a:rPr sz="200" spc="20" dirty="0">
                <a:latin typeface="Arial"/>
                <a:cs typeface="Arial"/>
              </a:rPr>
              <a:t>ck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f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5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an</a:t>
            </a:r>
            <a:r>
              <a:rPr sz="200" spc="20" dirty="0">
                <a:latin typeface="Arial"/>
                <a:cs typeface="Arial"/>
              </a:rPr>
              <a:t>y</a:t>
            </a:r>
            <a:r>
              <a:rPr sz="200" spc="-1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dis</a:t>
            </a:r>
            <a:r>
              <a:rPr sz="200" spc="-40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cr</a:t>
            </a:r>
            <a:r>
              <a:rPr sz="200" spc="30" dirty="0">
                <a:latin typeface="Arial"/>
                <a:cs typeface="Arial"/>
              </a:rPr>
              <a:t>epan</a:t>
            </a:r>
            <a:r>
              <a:rPr sz="200" spc="20" dirty="0">
                <a:latin typeface="Arial"/>
                <a:cs typeface="Arial"/>
              </a:rPr>
              <a:t>cy</a:t>
            </a:r>
            <a:r>
              <a:rPr sz="200" spc="10" dirty="0">
                <a:latin typeface="Arial"/>
                <a:cs typeface="Arial"/>
              </a:rPr>
              <a:t>  </a:t>
            </a:r>
            <a:r>
              <a:rPr sz="200" spc="30" dirty="0">
                <a:latin typeface="Arial"/>
                <a:cs typeface="Arial"/>
              </a:rPr>
              <a:t>be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wee</a:t>
            </a:r>
            <a:r>
              <a:rPr sz="200" spc="25" dirty="0">
                <a:latin typeface="Arial"/>
                <a:cs typeface="Arial"/>
              </a:rPr>
              <a:t>n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h</a:t>
            </a:r>
            <a:r>
              <a:rPr sz="200" spc="25" dirty="0">
                <a:latin typeface="Arial"/>
                <a:cs typeface="Arial"/>
              </a:rPr>
              <a:t>e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a</a:t>
            </a:r>
            <a:r>
              <a:rPr sz="200" spc="20" dirty="0">
                <a:latin typeface="Arial"/>
                <a:cs typeface="Arial"/>
              </a:rPr>
              <a:t>c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ua</a:t>
            </a:r>
            <a:r>
              <a:rPr sz="200" spc="10" dirty="0">
                <a:latin typeface="Arial"/>
                <a:cs typeface="Arial"/>
              </a:rPr>
              <a:t>l </a:t>
            </a:r>
            <a:r>
              <a:rPr sz="200" spc="30" dirty="0">
                <a:latin typeface="Arial"/>
                <a:cs typeface="Arial"/>
              </a:rPr>
              <a:t>p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30" dirty="0">
                <a:latin typeface="Arial"/>
                <a:cs typeface="Arial"/>
              </a:rPr>
              <a:t>odu</a:t>
            </a:r>
            <a:r>
              <a:rPr sz="200" spc="20" dirty="0">
                <a:latin typeface="Arial"/>
                <a:cs typeface="Arial"/>
              </a:rPr>
              <a:t>c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s</a:t>
            </a:r>
            <a:r>
              <a:rPr sz="200" spc="2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pick</a:t>
            </a:r>
            <a:r>
              <a:rPr sz="200" spc="30" dirty="0">
                <a:latin typeface="Arial"/>
                <a:cs typeface="Arial"/>
              </a:rPr>
              <a:t>e</a:t>
            </a:r>
            <a:r>
              <a:rPr sz="200" spc="25" dirty="0">
                <a:latin typeface="Arial"/>
                <a:cs typeface="Arial"/>
              </a:rPr>
              <a:t>d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an</a:t>
            </a:r>
            <a:r>
              <a:rPr sz="200" spc="25" dirty="0">
                <a:latin typeface="Arial"/>
                <a:cs typeface="Arial"/>
              </a:rPr>
              <a:t>d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h</a:t>
            </a:r>
            <a:r>
              <a:rPr sz="200" spc="25" dirty="0">
                <a:latin typeface="Arial"/>
                <a:cs typeface="Arial"/>
              </a:rPr>
              <a:t>e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li</a:t>
            </a:r>
            <a:r>
              <a:rPr sz="200" spc="35" dirty="0">
                <a:latin typeface="Arial"/>
                <a:cs typeface="Arial"/>
              </a:rPr>
              <a:t>s</a:t>
            </a:r>
            <a:r>
              <a:rPr sz="200" spc="10" dirty="0">
                <a:latin typeface="Arial"/>
                <a:cs typeface="Arial"/>
              </a:rPr>
              <a:t>t</a:t>
            </a:r>
            <a:r>
              <a:rPr sz="200" spc="-5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10" dirty="0">
                <a:latin typeface="Arial"/>
                <a:cs typeface="Arial"/>
              </a:rPr>
              <a:t>f</a:t>
            </a:r>
            <a:r>
              <a:rPr sz="200" spc="-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pickin</a:t>
            </a:r>
            <a:r>
              <a:rPr sz="200" spc="25" dirty="0">
                <a:latin typeface="Arial"/>
                <a:cs typeface="Arial"/>
              </a:rPr>
              <a:t>g</a:t>
            </a:r>
            <a:endParaRPr sz="200">
              <a:latin typeface="Arial"/>
              <a:cs typeface="Arial"/>
            </a:endParaRPr>
          </a:p>
        </p:txBody>
      </p:sp>
      <p:sp>
        <p:nvSpPr>
          <p:cNvPr id="347" name="object 347"/>
          <p:cNvSpPr/>
          <p:nvPr/>
        </p:nvSpPr>
        <p:spPr>
          <a:xfrm>
            <a:off x="6185893" y="5119992"/>
            <a:ext cx="8255" cy="13335"/>
          </a:xfrm>
          <a:custGeom>
            <a:avLst/>
            <a:gdLst/>
            <a:ahLst/>
            <a:cxnLst/>
            <a:rect l="l" t="t" r="r" b="b"/>
            <a:pathLst>
              <a:path w="8254" h="13335">
                <a:moveTo>
                  <a:pt x="0" y="0"/>
                </a:moveTo>
                <a:lnTo>
                  <a:pt x="7814" y="13054"/>
                </a:lnTo>
                <a:lnTo>
                  <a:pt x="5429" y="35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6185893" y="5119992"/>
            <a:ext cx="60325" cy="39370"/>
          </a:xfrm>
          <a:custGeom>
            <a:avLst/>
            <a:gdLst/>
            <a:ahLst/>
            <a:cxnLst/>
            <a:rect l="l" t="t" r="r" b="b"/>
            <a:pathLst>
              <a:path w="60325" h="39370">
                <a:moveTo>
                  <a:pt x="60156" y="39195"/>
                </a:moveTo>
                <a:lnTo>
                  <a:pt x="0" y="0"/>
                </a:lnTo>
              </a:path>
            </a:pathLst>
          </a:custGeom>
          <a:ln w="46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6185893" y="5119992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5">
                <a:moveTo>
                  <a:pt x="0" y="0"/>
                </a:moveTo>
                <a:lnTo>
                  <a:pt x="15665" y="2610"/>
                </a:lnTo>
                <a:lnTo>
                  <a:pt x="5197" y="2610"/>
                </a:lnTo>
                <a:lnTo>
                  <a:pt x="7814" y="13054"/>
                </a:lnTo>
                <a:lnTo>
                  <a:pt x="0" y="0"/>
                </a:lnTo>
                <a:close/>
              </a:path>
            </a:pathLst>
          </a:custGeom>
          <a:ln w="47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6240815" y="5101721"/>
            <a:ext cx="243381" cy="1228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 txBox="1"/>
          <p:nvPr/>
        </p:nvSpPr>
        <p:spPr>
          <a:xfrm>
            <a:off x="6235966" y="5114504"/>
            <a:ext cx="241935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930" marR="5080" indent="-62865">
              <a:lnSpc>
                <a:spcPct val="128899"/>
              </a:lnSpc>
            </a:pPr>
            <a:r>
              <a:rPr sz="200" spc="30" dirty="0">
                <a:latin typeface="Arial"/>
                <a:cs typeface="Arial"/>
              </a:rPr>
              <a:t>a</a:t>
            </a:r>
            <a:r>
              <a:rPr sz="200" spc="20" dirty="0">
                <a:latin typeface="Arial"/>
                <a:cs typeface="Arial"/>
              </a:rPr>
              <a:t>c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ua</a:t>
            </a:r>
            <a:r>
              <a:rPr sz="200" spc="10" dirty="0">
                <a:latin typeface="Arial"/>
                <a:cs typeface="Arial"/>
              </a:rPr>
              <a:t>l </a:t>
            </a:r>
            <a:r>
              <a:rPr sz="200" spc="30" dirty="0">
                <a:latin typeface="Arial"/>
                <a:cs typeface="Arial"/>
              </a:rPr>
              <a:t>p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30" dirty="0">
                <a:latin typeface="Arial"/>
                <a:cs typeface="Arial"/>
              </a:rPr>
              <a:t>odu</a:t>
            </a:r>
            <a:r>
              <a:rPr sz="200" spc="20" dirty="0">
                <a:latin typeface="Arial"/>
                <a:cs typeface="Arial"/>
              </a:rPr>
              <a:t>c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s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pick</a:t>
            </a:r>
            <a:r>
              <a:rPr sz="200" spc="30" dirty="0">
                <a:latin typeface="Arial"/>
                <a:cs typeface="Arial"/>
              </a:rPr>
              <a:t>e</a:t>
            </a:r>
            <a:r>
              <a:rPr sz="200" spc="25" dirty="0">
                <a:latin typeface="Arial"/>
                <a:cs typeface="Arial"/>
              </a:rPr>
              <a:t>d</a:t>
            </a:r>
            <a:endParaRPr sz="200">
              <a:latin typeface="Arial"/>
              <a:cs typeface="Arial"/>
            </a:endParaRPr>
          </a:p>
        </p:txBody>
      </p:sp>
      <p:sp>
        <p:nvSpPr>
          <p:cNvPr id="352" name="object 352"/>
          <p:cNvSpPr/>
          <p:nvPr/>
        </p:nvSpPr>
        <p:spPr>
          <a:xfrm>
            <a:off x="5892779" y="5007566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5">
                <a:moveTo>
                  <a:pt x="0" y="0"/>
                </a:moveTo>
                <a:lnTo>
                  <a:pt x="7814" y="13085"/>
                </a:lnTo>
                <a:lnTo>
                  <a:pt x="7600" y="5079"/>
                </a:lnTo>
                <a:lnTo>
                  <a:pt x="0" y="0"/>
                </a:lnTo>
                <a:close/>
              </a:path>
              <a:path w="15875" h="13335">
                <a:moveTo>
                  <a:pt x="15665" y="0"/>
                </a:moveTo>
                <a:lnTo>
                  <a:pt x="7465" y="0"/>
                </a:lnTo>
                <a:lnTo>
                  <a:pt x="7600" y="5079"/>
                </a:lnTo>
                <a:lnTo>
                  <a:pt x="7814" y="5221"/>
                </a:lnTo>
                <a:lnTo>
                  <a:pt x="156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5898014" y="4923891"/>
            <a:ext cx="3175" cy="97155"/>
          </a:xfrm>
          <a:custGeom>
            <a:avLst/>
            <a:gdLst/>
            <a:ahLst/>
            <a:cxnLst/>
            <a:rect l="l" t="t" r="r" b="b"/>
            <a:pathLst>
              <a:path w="3175" h="97154">
                <a:moveTo>
                  <a:pt x="0" y="0"/>
                </a:moveTo>
                <a:lnTo>
                  <a:pt x="2580" y="96760"/>
                </a:lnTo>
              </a:path>
            </a:pathLst>
          </a:custGeom>
          <a:ln w="52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5892779" y="5007566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5">
                <a:moveTo>
                  <a:pt x="7814" y="13085"/>
                </a:moveTo>
                <a:lnTo>
                  <a:pt x="0" y="0"/>
                </a:lnTo>
                <a:lnTo>
                  <a:pt x="7814" y="5221"/>
                </a:lnTo>
                <a:lnTo>
                  <a:pt x="15665" y="0"/>
                </a:lnTo>
                <a:lnTo>
                  <a:pt x="7814" y="13085"/>
                </a:lnTo>
                <a:close/>
              </a:path>
            </a:pathLst>
          </a:custGeom>
          <a:ln w="47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5892779" y="519061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0" y="0"/>
                </a:moveTo>
                <a:lnTo>
                  <a:pt x="5234" y="13054"/>
                </a:lnTo>
                <a:lnTo>
                  <a:pt x="5688" y="5221"/>
                </a:lnTo>
                <a:lnTo>
                  <a:pt x="5234" y="5221"/>
                </a:lnTo>
                <a:lnTo>
                  <a:pt x="0" y="0"/>
                </a:lnTo>
                <a:close/>
              </a:path>
              <a:path w="13335" h="13335">
                <a:moveTo>
                  <a:pt x="5706" y="4906"/>
                </a:moveTo>
                <a:lnTo>
                  <a:pt x="5234" y="5221"/>
                </a:lnTo>
                <a:lnTo>
                  <a:pt x="5688" y="5221"/>
                </a:lnTo>
                <a:lnTo>
                  <a:pt x="5706" y="4906"/>
                </a:lnTo>
                <a:close/>
              </a:path>
              <a:path w="13335" h="13335">
                <a:moveTo>
                  <a:pt x="13048" y="0"/>
                </a:moveTo>
                <a:lnTo>
                  <a:pt x="5991" y="0"/>
                </a:lnTo>
                <a:lnTo>
                  <a:pt x="5706" y="4906"/>
                </a:lnTo>
                <a:lnTo>
                  <a:pt x="13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5898014" y="5159188"/>
            <a:ext cx="3175" cy="45085"/>
          </a:xfrm>
          <a:custGeom>
            <a:avLst/>
            <a:gdLst/>
            <a:ahLst/>
            <a:cxnLst/>
            <a:rect l="l" t="t" r="r" b="b"/>
            <a:pathLst>
              <a:path w="3175" h="45085">
                <a:moveTo>
                  <a:pt x="2580" y="0"/>
                </a:moveTo>
                <a:lnTo>
                  <a:pt x="0" y="44479"/>
                </a:lnTo>
              </a:path>
            </a:pathLst>
          </a:custGeom>
          <a:ln w="52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5892779" y="519061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5234" y="13054"/>
                </a:moveTo>
                <a:lnTo>
                  <a:pt x="0" y="0"/>
                </a:lnTo>
                <a:lnTo>
                  <a:pt x="5234" y="5221"/>
                </a:lnTo>
                <a:lnTo>
                  <a:pt x="13048" y="0"/>
                </a:lnTo>
                <a:lnTo>
                  <a:pt x="5234" y="13054"/>
                </a:lnTo>
                <a:close/>
              </a:path>
            </a:pathLst>
          </a:custGeom>
          <a:ln w="47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5717398" y="3025715"/>
            <a:ext cx="232931" cy="1019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5699115" y="3057062"/>
            <a:ext cx="13335" cy="15875"/>
          </a:xfrm>
          <a:custGeom>
            <a:avLst/>
            <a:gdLst/>
            <a:ahLst/>
            <a:cxnLst/>
            <a:rect l="l" t="t" r="r" b="b"/>
            <a:pathLst>
              <a:path w="13335" h="15875">
                <a:moveTo>
                  <a:pt x="0" y="0"/>
                </a:moveTo>
                <a:lnTo>
                  <a:pt x="5234" y="7832"/>
                </a:lnTo>
                <a:lnTo>
                  <a:pt x="0" y="15696"/>
                </a:lnTo>
                <a:lnTo>
                  <a:pt x="13048" y="78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5699115" y="3057062"/>
            <a:ext cx="13335" cy="15875"/>
          </a:xfrm>
          <a:custGeom>
            <a:avLst/>
            <a:gdLst/>
            <a:ahLst/>
            <a:cxnLst/>
            <a:rect l="l" t="t" r="r" b="b"/>
            <a:pathLst>
              <a:path w="13335" h="15875">
                <a:moveTo>
                  <a:pt x="13048" y="7832"/>
                </a:moveTo>
                <a:lnTo>
                  <a:pt x="0" y="15696"/>
                </a:lnTo>
                <a:lnTo>
                  <a:pt x="5234" y="7832"/>
                </a:lnTo>
                <a:lnTo>
                  <a:pt x="0" y="0"/>
                </a:lnTo>
                <a:lnTo>
                  <a:pt x="13048" y="7832"/>
                </a:lnTo>
                <a:close/>
              </a:path>
            </a:pathLst>
          </a:custGeom>
          <a:ln w="48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5361518" y="3017898"/>
            <a:ext cx="267335" cy="97155"/>
          </a:xfrm>
          <a:custGeom>
            <a:avLst/>
            <a:gdLst/>
            <a:ahLst/>
            <a:cxnLst/>
            <a:rect l="l" t="t" r="r" b="b"/>
            <a:pathLst>
              <a:path w="267335" h="97155">
                <a:moveTo>
                  <a:pt x="266898" y="0"/>
                </a:moveTo>
                <a:lnTo>
                  <a:pt x="26119" y="0"/>
                </a:lnTo>
                <a:lnTo>
                  <a:pt x="0" y="96729"/>
                </a:lnTo>
                <a:lnTo>
                  <a:pt x="240764" y="96729"/>
                </a:lnTo>
                <a:lnTo>
                  <a:pt x="266898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5361518" y="3017898"/>
            <a:ext cx="267335" cy="97155"/>
          </a:xfrm>
          <a:custGeom>
            <a:avLst/>
            <a:gdLst/>
            <a:ahLst/>
            <a:cxnLst/>
            <a:rect l="l" t="t" r="r" b="b"/>
            <a:pathLst>
              <a:path w="267335" h="97155">
                <a:moveTo>
                  <a:pt x="26119" y="0"/>
                </a:moveTo>
                <a:lnTo>
                  <a:pt x="266898" y="0"/>
                </a:lnTo>
                <a:lnTo>
                  <a:pt x="240764" y="96729"/>
                </a:lnTo>
                <a:lnTo>
                  <a:pt x="0" y="96729"/>
                </a:lnTo>
                <a:lnTo>
                  <a:pt x="26119" y="0"/>
                </a:lnTo>
                <a:close/>
              </a:path>
            </a:pathLst>
          </a:custGeom>
          <a:ln w="44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 txBox="1"/>
          <p:nvPr/>
        </p:nvSpPr>
        <p:spPr>
          <a:xfrm>
            <a:off x="5388090" y="3054247"/>
            <a:ext cx="555625" cy="60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77400"/>
              </a:lnSpc>
            </a:pPr>
            <a:r>
              <a:rPr sz="300" spc="37" baseline="27777" dirty="0">
                <a:latin typeface="Arial"/>
                <a:cs typeface="Arial"/>
              </a:rPr>
              <a:t>G</a:t>
            </a:r>
            <a:r>
              <a:rPr sz="300" spc="44" baseline="27777" dirty="0">
                <a:latin typeface="Arial"/>
                <a:cs typeface="Arial"/>
              </a:rPr>
              <a:t>ene</a:t>
            </a:r>
            <a:r>
              <a:rPr sz="300" spc="22" baseline="27777" dirty="0">
                <a:latin typeface="Arial"/>
                <a:cs typeface="Arial"/>
              </a:rPr>
              <a:t>r</a:t>
            </a:r>
            <a:r>
              <a:rPr sz="300" spc="44" baseline="27777" dirty="0">
                <a:latin typeface="Arial"/>
                <a:cs typeface="Arial"/>
              </a:rPr>
              <a:t>a</a:t>
            </a:r>
            <a:r>
              <a:rPr sz="300" baseline="27777" dirty="0">
                <a:latin typeface="Arial"/>
                <a:cs typeface="Arial"/>
              </a:rPr>
              <a:t>t</a:t>
            </a:r>
            <a:r>
              <a:rPr sz="300" spc="37" baseline="27777" dirty="0">
                <a:latin typeface="Arial"/>
                <a:cs typeface="Arial"/>
              </a:rPr>
              <a:t>e</a:t>
            </a:r>
            <a:r>
              <a:rPr sz="300" spc="15" baseline="27777" dirty="0">
                <a:latin typeface="Arial"/>
                <a:cs typeface="Arial"/>
              </a:rPr>
              <a:t> </a:t>
            </a:r>
            <a:r>
              <a:rPr sz="300" baseline="27777" dirty="0">
                <a:latin typeface="Arial"/>
                <a:cs typeface="Arial"/>
              </a:rPr>
              <a:t>t</a:t>
            </a:r>
            <a:r>
              <a:rPr sz="300" spc="44" baseline="27777" dirty="0">
                <a:latin typeface="Arial"/>
                <a:cs typeface="Arial"/>
              </a:rPr>
              <a:t>h</a:t>
            </a:r>
            <a:r>
              <a:rPr sz="300" spc="37" baseline="27777" dirty="0">
                <a:latin typeface="Arial"/>
                <a:cs typeface="Arial"/>
              </a:rPr>
              <a:t>e</a:t>
            </a:r>
            <a:r>
              <a:rPr sz="300" baseline="27777" dirty="0">
                <a:latin typeface="Arial"/>
                <a:cs typeface="Arial"/>
              </a:rPr>
              <a:t>   </a:t>
            </a:r>
            <a:r>
              <a:rPr sz="300" spc="-15" baseline="27777" dirty="0">
                <a:latin typeface="Arial"/>
                <a:cs typeface="Arial"/>
              </a:rPr>
              <a:t> </a:t>
            </a:r>
            <a:r>
              <a:rPr sz="300" u="sng" spc="15" baseline="27777" dirty="0">
                <a:latin typeface="Arial"/>
                <a:cs typeface="Arial"/>
              </a:rPr>
              <a:t> </a:t>
            </a:r>
            <a:r>
              <a:rPr sz="300" u="sng" baseline="27777" dirty="0">
                <a:latin typeface="Arial"/>
                <a:cs typeface="Arial"/>
              </a:rPr>
              <a:t>             </a:t>
            </a:r>
            <a:r>
              <a:rPr sz="300" u="sng" spc="-7" baseline="27777" dirty="0">
                <a:latin typeface="Arial"/>
                <a:cs typeface="Arial"/>
              </a:rPr>
              <a:t> </a:t>
            </a:r>
            <a:r>
              <a:rPr sz="300" baseline="27777" dirty="0">
                <a:latin typeface="Arial"/>
                <a:cs typeface="Arial"/>
              </a:rPr>
              <a:t> </a:t>
            </a:r>
            <a:r>
              <a:rPr sz="300" spc="15" baseline="27777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Li</a:t>
            </a:r>
            <a:r>
              <a:rPr sz="200" spc="35" dirty="0">
                <a:latin typeface="Arial"/>
                <a:cs typeface="Arial"/>
              </a:rPr>
              <a:t>s</a:t>
            </a:r>
            <a:r>
              <a:rPr sz="200" spc="10" dirty="0">
                <a:latin typeface="Arial"/>
                <a:cs typeface="Arial"/>
              </a:rPr>
              <a:t>t</a:t>
            </a:r>
            <a:r>
              <a:rPr sz="200" spc="-5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10" dirty="0">
                <a:latin typeface="Arial"/>
                <a:cs typeface="Arial"/>
              </a:rPr>
              <a:t>f</a:t>
            </a:r>
            <a:r>
              <a:rPr sz="200" spc="-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pickin</a:t>
            </a:r>
            <a:r>
              <a:rPr sz="200" spc="25" dirty="0">
                <a:latin typeface="Arial"/>
                <a:cs typeface="Arial"/>
              </a:rPr>
              <a:t>g</a:t>
            </a:r>
            <a:r>
              <a:rPr sz="200" spc="10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li</a:t>
            </a:r>
            <a:r>
              <a:rPr sz="200" spc="35" dirty="0">
                <a:latin typeface="Arial"/>
                <a:cs typeface="Arial"/>
              </a:rPr>
              <a:t>s</a:t>
            </a:r>
            <a:r>
              <a:rPr sz="200" spc="10" dirty="0">
                <a:latin typeface="Arial"/>
                <a:cs typeface="Arial"/>
              </a:rPr>
              <a:t>t</a:t>
            </a:r>
            <a:r>
              <a:rPr sz="200" spc="-5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10" dirty="0">
                <a:latin typeface="Arial"/>
                <a:cs typeface="Arial"/>
              </a:rPr>
              <a:t>f</a:t>
            </a:r>
            <a:r>
              <a:rPr sz="200" spc="-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pickin</a:t>
            </a:r>
            <a:r>
              <a:rPr sz="200" spc="25" dirty="0">
                <a:latin typeface="Arial"/>
                <a:cs typeface="Arial"/>
              </a:rPr>
              <a:t>g</a:t>
            </a:r>
            <a:endParaRPr sz="200">
              <a:latin typeface="Arial"/>
              <a:cs typeface="Arial"/>
            </a:endParaRPr>
          </a:p>
        </p:txBody>
      </p:sp>
      <p:sp>
        <p:nvSpPr>
          <p:cNvPr id="364" name="object 364"/>
          <p:cNvSpPr/>
          <p:nvPr/>
        </p:nvSpPr>
        <p:spPr>
          <a:xfrm>
            <a:off x="5484470" y="3002231"/>
            <a:ext cx="13335" cy="15875"/>
          </a:xfrm>
          <a:custGeom>
            <a:avLst/>
            <a:gdLst/>
            <a:ahLst/>
            <a:cxnLst/>
            <a:rect l="l" t="t" r="r" b="b"/>
            <a:pathLst>
              <a:path w="13335" h="15875">
                <a:moveTo>
                  <a:pt x="0" y="2610"/>
                </a:moveTo>
                <a:lnTo>
                  <a:pt x="7924" y="15665"/>
                </a:lnTo>
                <a:lnTo>
                  <a:pt x="7234" y="7377"/>
                </a:lnTo>
                <a:lnTo>
                  <a:pt x="0" y="2610"/>
                </a:lnTo>
                <a:close/>
              </a:path>
              <a:path w="13335" h="15875">
                <a:moveTo>
                  <a:pt x="13166" y="0"/>
                </a:moveTo>
                <a:lnTo>
                  <a:pt x="6619" y="0"/>
                </a:lnTo>
                <a:lnTo>
                  <a:pt x="7234" y="7377"/>
                </a:lnTo>
                <a:lnTo>
                  <a:pt x="7924" y="7832"/>
                </a:lnTo>
                <a:lnTo>
                  <a:pt x="131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5489781" y="2986535"/>
            <a:ext cx="3175" cy="31750"/>
          </a:xfrm>
          <a:custGeom>
            <a:avLst/>
            <a:gdLst/>
            <a:ahLst/>
            <a:cxnLst/>
            <a:rect l="l" t="t" r="r" b="b"/>
            <a:pathLst>
              <a:path w="3175" h="31750">
                <a:moveTo>
                  <a:pt x="0" y="0"/>
                </a:moveTo>
                <a:lnTo>
                  <a:pt x="2613" y="31362"/>
                </a:lnTo>
              </a:path>
            </a:pathLst>
          </a:custGeom>
          <a:ln w="52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5484470" y="3002231"/>
            <a:ext cx="13335" cy="15875"/>
          </a:xfrm>
          <a:custGeom>
            <a:avLst/>
            <a:gdLst/>
            <a:ahLst/>
            <a:cxnLst/>
            <a:rect l="l" t="t" r="r" b="b"/>
            <a:pathLst>
              <a:path w="13335" h="15875">
                <a:moveTo>
                  <a:pt x="7924" y="15665"/>
                </a:moveTo>
                <a:lnTo>
                  <a:pt x="0" y="2610"/>
                </a:lnTo>
                <a:lnTo>
                  <a:pt x="7924" y="7832"/>
                </a:lnTo>
                <a:lnTo>
                  <a:pt x="13166" y="0"/>
                </a:lnTo>
                <a:lnTo>
                  <a:pt x="7924" y="15665"/>
                </a:lnTo>
                <a:close/>
              </a:path>
            </a:pathLst>
          </a:custGeom>
          <a:ln w="48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6251283" y="4981440"/>
            <a:ext cx="232931" cy="1019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 txBox="1"/>
          <p:nvPr/>
        </p:nvSpPr>
        <p:spPr>
          <a:xfrm>
            <a:off x="6256940" y="5003085"/>
            <a:ext cx="220345" cy="43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20" dirty="0">
                <a:latin typeface="Arial"/>
                <a:cs typeface="Arial"/>
              </a:rPr>
              <a:t>Li</a:t>
            </a:r>
            <a:r>
              <a:rPr sz="200" spc="35" dirty="0">
                <a:latin typeface="Arial"/>
                <a:cs typeface="Arial"/>
              </a:rPr>
              <a:t>s</a:t>
            </a:r>
            <a:r>
              <a:rPr sz="200" spc="10" dirty="0">
                <a:latin typeface="Arial"/>
                <a:cs typeface="Arial"/>
              </a:rPr>
              <a:t>t</a:t>
            </a:r>
            <a:r>
              <a:rPr sz="200" spc="-5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10" dirty="0">
                <a:latin typeface="Arial"/>
                <a:cs typeface="Arial"/>
              </a:rPr>
              <a:t>f</a:t>
            </a:r>
            <a:r>
              <a:rPr sz="200" spc="-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pickin</a:t>
            </a:r>
            <a:r>
              <a:rPr sz="200" spc="25" dirty="0">
                <a:latin typeface="Arial"/>
                <a:cs typeface="Arial"/>
              </a:rPr>
              <a:t>g</a:t>
            </a:r>
            <a:endParaRPr sz="200">
              <a:latin typeface="Arial"/>
              <a:cs typeface="Arial"/>
            </a:endParaRPr>
          </a:p>
        </p:txBody>
      </p:sp>
      <p:sp>
        <p:nvSpPr>
          <p:cNvPr id="370" name="object 370"/>
          <p:cNvSpPr/>
          <p:nvPr/>
        </p:nvSpPr>
        <p:spPr>
          <a:xfrm>
            <a:off x="6185893" y="5038928"/>
            <a:ext cx="8255" cy="13335"/>
          </a:xfrm>
          <a:custGeom>
            <a:avLst/>
            <a:gdLst/>
            <a:ahLst/>
            <a:cxnLst/>
            <a:rect l="l" t="t" r="r" b="b"/>
            <a:pathLst>
              <a:path w="8254" h="13335">
                <a:moveTo>
                  <a:pt x="7814" y="0"/>
                </a:moveTo>
                <a:lnTo>
                  <a:pt x="0" y="13054"/>
                </a:lnTo>
                <a:lnTo>
                  <a:pt x="5224" y="10333"/>
                </a:lnTo>
                <a:lnTo>
                  <a:pt x="78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6185893" y="5020652"/>
            <a:ext cx="60325" cy="31750"/>
          </a:xfrm>
          <a:custGeom>
            <a:avLst/>
            <a:gdLst/>
            <a:ahLst/>
            <a:cxnLst/>
            <a:rect l="l" t="t" r="r" b="b"/>
            <a:pathLst>
              <a:path w="60325" h="31750">
                <a:moveTo>
                  <a:pt x="60156" y="0"/>
                </a:moveTo>
                <a:lnTo>
                  <a:pt x="0" y="31331"/>
                </a:lnTo>
              </a:path>
            </a:pathLst>
          </a:custGeom>
          <a:ln w="45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6185893" y="5038928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5">
                <a:moveTo>
                  <a:pt x="0" y="13054"/>
                </a:moveTo>
                <a:lnTo>
                  <a:pt x="7814" y="0"/>
                </a:lnTo>
                <a:lnTo>
                  <a:pt x="5197" y="10443"/>
                </a:lnTo>
                <a:lnTo>
                  <a:pt x="15665" y="13054"/>
                </a:lnTo>
                <a:lnTo>
                  <a:pt x="0" y="13054"/>
                </a:lnTo>
                <a:close/>
              </a:path>
            </a:pathLst>
          </a:custGeom>
          <a:ln w="47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5128586" y="5446786"/>
            <a:ext cx="358584" cy="159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 txBox="1"/>
          <p:nvPr/>
        </p:nvSpPr>
        <p:spPr>
          <a:xfrm>
            <a:off x="5121110" y="5449331"/>
            <a:ext cx="358140" cy="130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9850" marR="36195" indent="-26670">
              <a:lnSpc>
                <a:spcPct val="128600"/>
              </a:lnSpc>
            </a:pPr>
            <a:r>
              <a:rPr sz="200" spc="25" dirty="0">
                <a:latin typeface="Arial"/>
                <a:cs typeface="Arial"/>
              </a:rPr>
              <a:t>Di</a:t>
            </a:r>
            <a:r>
              <a:rPr sz="200" spc="20" dirty="0">
                <a:latin typeface="Arial"/>
                <a:cs typeface="Arial"/>
              </a:rPr>
              <a:t>s</a:t>
            </a:r>
            <a:r>
              <a:rPr sz="200" spc="-40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cr</a:t>
            </a:r>
            <a:r>
              <a:rPr sz="200" spc="30" dirty="0">
                <a:latin typeface="Arial"/>
                <a:cs typeface="Arial"/>
              </a:rPr>
              <a:t>epan</a:t>
            </a:r>
            <a:r>
              <a:rPr sz="200" spc="20" dirty="0">
                <a:latin typeface="Arial"/>
                <a:cs typeface="Arial"/>
              </a:rPr>
              <a:t>cy</a:t>
            </a:r>
            <a:r>
              <a:rPr sz="200" spc="-15" dirty="0">
                <a:latin typeface="Arial"/>
                <a:cs typeface="Arial"/>
              </a:rPr>
              <a:t> 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30" dirty="0">
                <a:latin typeface="Arial"/>
                <a:cs typeface="Arial"/>
              </a:rPr>
              <a:t>epo</a:t>
            </a:r>
            <a:r>
              <a:rPr sz="200" spc="10" dirty="0">
                <a:latin typeface="Arial"/>
                <a:cs typeface="Arial"/>
              </a:rPr>
              <a:t>rt (</a:t>
            </a:r>
            <a:r>
              <a:rPr sz="200" spc="20" dirty="0">
                <a:latin typeface="Arial"/>
                <a:cs typeface="Arial"/>
              </a:rPr>
              <a:t>Li</a:t>
            </a:r>
            <a:r>
              <a:rPr sz="200" spc="35" dirty="0">
                <a:latin typeface="Arial"/>
                <a:cs typeface="Arial"/>
              </a:rPr>
              <a:t>s</a:t>
            </a:r>
            <a:r>
              <a:rPr sz="200" spc="10" dirty="0">
                <a:latin typeface="Arial"/>
                <a:cs typeface="Arial"/>
              </a:rPr>
              <a:t>t</a:t>
            </a:r>
            <a:r>
              <a:rPr sz="200" spc="-5" dirty="0">
                <a:latin typeface="Arial"/>
                <a:cs typeface="Arial"/>
              </a:rPr>
              <a:t> </a:t>
            </a:r>
            <a:r>
              <a:rPr sz="200" spc="30" dirty="0">
                <a:latin typeface="Arial"/>
                <a:cs typeface="Arial"/>
              </a:rPr>
              <a:t>o</a:t>
            </a:r>
            <a:r>
              <a:rPr sz="200" spc="10" dirty="0">
                <a:latin typeface="Arial"/>
                <a:cs typeface="Arial"/>
              </a:rPr>
              <a:t>f</a:t>
            </a:r>
            <a:r>
              <a:rPr sz="200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pick</a:t>
            </a:r>
            <a:r>
              <a:rPr sz="200" spc="25" dirty="0">
                <a:latin typeface="Arial"/>
                <a:cs typeface="Arial"/>
              </a:rPr>
              <a:t>ing</a:t>
            </a:r>
            <a:r>
              <a:rPr sz="200" spc="15" dirty="0">
                <a:latin typeface="Arial"/>
                <a:cs typeface="Arial"/>
              </a:rPr>
              <a:t>-</a:t>
            </a:r>
            <a:endParaRPr sz="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200" spc="30" dirty="0">
                <a:latin typeface="Arial"/>
                <a:cs typeface="Arial"/>
              </a:rPr>
              <a:t>a</a:t>
            </a:r>
            <a:r>
              <a:rPr sz="200" spc="20" dirty="0">
                <a:latin typeface="Arial"/>
                <a:cs typeface="Arial"/>
              </a:rPr>
              <a:t>c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30" dirty="0">
                <a:latin typeface="Arial"/>
                <a:cs typeface="Arial"/>
              </a:rPr>
              <a:t>ua</a:t>
            </a:r>
            <a:r>
              <a:rPr sz="200" spc="10" dirty="0">
                <a:latin typeface="Arial"/>
                <a:cs typeface="Arial"/>
              </a:rPr>
              <a:t>l </a:t>
            </a:r>
            <a:r>
              <a:rPr sz="200" spc="30" dirty="0">
                <a:latin typeface="Arial"/>
                <a:cs typeface="Arial"/>
              </a:rPr>
              <a:t>p</a:t>
            </a:r>
            <a:r>
              <a:rPr sz="200" spc="15" dirty="0">
                <a:latin typeface="Arial"/>
                <a:cs typeface="Arial"/>
              </a:rPr>
              <a:t>r</a:t>
            </a:r>
            <a:r>
              <a:rPr sz="200" spc="30" dirty="0">
                <a:latin typeface="Arial"/>
                <a:cs typeface="Arial"/>
              </a:rPr>
              <a:t>odu</a:t>
            </a:r>
            <a:r>
              <a:rPr sz="200" spc="20" dirty="0">
                <a:latin typeface="Arial"/>
                <a:cs typeface="Arial"/>
              </a:rPr>
              <a:t>c</a:t>
            </a:r>
            <a:r>
              <a:rPr sz="200" dirty="0">
                <a:latin typeface="Arial"/>
                <a:cs typeface="Arial"/>
              </a:rPr>
              <a:t>t</a:t>
            </a:r>
            <a:r>
              <a:rPr sz="200" spc="20" dirty="0">
                <a:latin typeface="Arial"/>
                <a:cs typeface="Arial"/>
              </a:rPr>
              <a:t>s</a:t>
            </a:r>
            <a:r>
              <a:rPr sz="200" spc="25" dirty="0">
                <a:latin typeface="Arial"/>
                <a:cs typeface="Arial"/>
              </a:rPr>
              <a:t> </a:t>
            </a:r>
            <a:r>
              <a:rPr sz="200" spc="20" dirty="0">
                <a:latin typeface="Arial"/>
                <a:cs typeface="Arial"/>
              </a:rPr>
              <a:t>pick</a:t>
            </a:r>
            <a:r>
              <a:rPr sz="200" spc="30" dirty="0">
                <a:latin typeface="Arial"/>
                <a:cs typeface="Arial"/>
              </a:rPr>
              <a:t>ed</a:t>
            </a:r>
            <a:r>
              <a:rPr sz="200" spc="15" dirty="0">
                <a:latin typeface="Arial"/>
                <a:cs typeface="Arial"/>
              </a:rPr>
              <a:t>)</a:t>
            </a:r>
            <a:endParaRPr sz="200">
              <a:latin typeface="Arial"/>
              <a:cs typeface="Arial"/>
            </a:endParaRPr>
          </a:p>
        </p:txBody>
      </p:sp>
      <p:sp>
        <p:nvSpPr>
          <p:cNvPr id="375" name="object 375"/>
          <p:cNvSpPr/>
          <p:nvPr/>
        </p:nvSpPr>
        <p:spPr>
          <a:xfrm>
            <a:off x="5474020" y="5514796"/>
            <a:ext cx="8255" cy="13335"/>
          </a:xfrm>
          <a:custGeom>
            <a:avLst/>
            <a:gdLst/>
            <a:ahLst/>
            <a:cxnLst/>
            <a:rect l="l" t="t" r="r" b="b"/>
            <a:pathLst>
              <a:path w="8254" h="13335">
                <a:moveTo>
                  <a:pt x="0" y="0"/>
                </a:moveTo>
                <a:lnTo>
                  <a:pt x="7836" y="13061"/>
                </a:lnTo>
                <a:lnTo>
                  <a:pt x="5321" y="300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5474020" y="5514796"/>
            <a:ext cx="60325" cy="34290"/>
          </a:xfrm>
          <a:custGeom>
            <a:avLst/>
            <a:gdLst/>
            <a:ahLst/>
            <a:cxnLst/>
            <a:rect l="l" t="t" r="r" b="b"/>
            <a:pathLst>
              <a:path w="60325" h="34289">
                <a:moveTo>
                  <a:pt x="60181" y="33958"/>
                </a:moveTo>
                <a:lnTo>
                  <a:pt x="0" y="0"/>
                </a:lnTo>
              </a:path>
            </a:pathLst>
          </a:custGeom>
          <a:ln w="45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5474020" y="5514796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5">
                <a:moveTo>
                  <a:pt x="0" y="0"/>
                </a:moveTo>
                <a:lnTo>
                  <a:pt x="15761" y="0"/>
                </a:lnTo>
                <a:lnTo>
                  <a:pt x="5223" y="2610"/>
                </a:lnTo>
                <a:lnTo>
                  <a:pt x="7836" y="13061"/>
                </a:lnTo>
                <a:lnTo>
                  <a:pt x="0" y="0"/>
                </a:lnTo>
                <a:close/>
              </a:path>
            </a:pathLst>
          </a:custGeom>
          <a:ln w="47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7422901" y="2694705"/>
            <a:ext cx="422909" cy="116205"/>
          </a:xfrm>
          <a:custGeom>
            <a:avLst/>
            <a:gdLst/>
            <a:ahLst/>
            <a:cxnLst/>
            <a:rect l="l" t="t" r="r" b="b"/>
            <a:pathLst>
              <a:path w="422909" h="116205">
                <a:moveTo>
                  <a:pt x="391638" y="0"/>
                </a:moveTo>
                <a:lnTo>
                  <a:pt x="30693" y="0"/>
                </a:lnTo>
                <a:lnTo>
                  <a:pt x="0" y="30784"/>
                </a:lnTo>
                <a:lnTo>
                  <a:pt x="0" y="85229"/>
                </a:lnTo>
                <a:lnTo>
                  <a:pt x="30693" y="116014"/>
                </a:lnTo>
                <a:lnTo>
                  <a:pt x="391638" y="116014"/>
                </a:lnTo>
                <a:lnTo>
                  <a:pt x="403620" y="113613"/>
                </a:lnTo>
                <a:lnTo>
                  <a:pt x="413386" y="107046"/>
                </a:lnTo>
                <a:lnTo>
                  <a:pt x="419961" y="97267"/>
                </a:lnTo>
                <a:lnTo>
                  <a:pt x="422369" y="85229"/>
                </a:lnTo>
                <a:lnTo>
                  <a:pt x="422369" y="30784"/>
                </a:lnTo>
                <a:lnTo>
                  <a:pt x="419961" y="18746"/>
                </a:lnTo>
                <a:lnTo>
                  <a:pt x="413386" y="8967"/>
                </a:lnTo>
                <a:lnTo>
                  <a:pt x="403620" y="2400"/>
                </a:lnTo>
                <a:lnTo>
                  <a:pt x="391638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7422901" y="2694705"/>
            <a:ext cx="422909" cy="116205"/>
          </a:xfrm>
          <a:custGeom>
            <a:avLst/>
            <a:gdLst/>
            <a:ahLst/>
            <a:cxnLst/>
            <a:rect l="l" t="t" r="r" b="b"/>
            <a:pathLst>
              <a:path w="422909" h="116205">
                <a:moveTo>
                  <a:pt x="0" y="85229"/>
                </a:moveTo>
                <a:lnTo>
                  <a:pt x="30693" y="116014"/>
                </a:lnTo>
                <a:lnTo>
                  <a:pt x="391638" y="116014"/>
                </a:lnTo>
                <a:lnTo>
                  <a:pt x="403620" y="113613"/>
                </a:lnTo>
                <a:lnTo>
                  <a:pt x="413386" y="107046"/>
                </a:lnTo>
                <a:lnTo>
                  <a:pt x="419961" y="97267"/>
                </a:lnTo>
                <a:lnTo>
                  <a:pt x="422369" y="85229"/>
                </a:lnTo>
                <a:lnTo>
                  <a:pt x="422369" y="30784"/>
                </a:lnTo>
                <a:lnTo>
                  <a:pt x="391638" y="0"/>
                </a:lnTo>
                <a:lnTo>
                  <a:pt x="30693" y="0"/>
                </a:lnTo>
                <a:lnTo>
                  <a:pt x="18680" y="2400"/>
                </a:lnTo>
                <a:lnTo>
                  <a:pt x="8931" y="8967"/>
                </a:lnTo>
                <a:lnTo>
                  <a:pt x="2390" y="18746"/>
                </a:lnTo>
                <a:lnTo>
                  <a:pt x="0" y="30784"/>
                </a:lnTo>
                <a:lnTo>
                  <a:pt x="0" y="85229"/>
                </a:lnTo>
                <a:close/>
              </a:path>
            </a:pathLst>
          </a:custGeom>
          <a:ln w="57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 txBox="1"/>
          <p:nvPr/>
        </p:nvSpPr>
        <p:spPr>
          <a:xfrm>
            <a:off x="7481785" y="2710754"/>
            <a:ext cx="298450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485">
              <a:lnSpc>
                <a:spcPct val="100000"/>
              </a:lnSpc>
            </a:pPr>
            <a:r>
              <a:rPr sz="250" spc="50" dirty="0">
                <a:latin typeface="Arial"/>
                <a:cs typeface="Arial"/>
              </a:rPr>
              <a:t>Re</a:t>
            </a:r>
            <a:r>
              <a:rPr sz="250" spc="35" dirty="0">
                <a:latin typeface="Arial"/>
                <a:cs typeface="Arial"/>
              </a:rPr>
              <a:t>c</a:t>
            </a:r>
            <a:r>
              <a:rPr sz="250" spc="30" dirty="0">
                <a:latin typeface="Arial"/>
                <a:cs typeface="Arial"/>
              </a:rPr>
              <a:t>ei</a:t>
            </a:r>
            <a:r>
              <a:rPr sz="250" spc="5" dirty="0">
                <a:latin typeface="Arial"/>
                <a:cs typeface="Arial"/>
              </a:rPr>
              <a:t>v</a:t>
            </a:r>
            <a:r>
              <a:rPr sz="250" spc="40" dirty="0">
                <a:latin typeface="Arial"/>
                <a:cs typeface="Arial"/>
              </a:rPr>
              <a:t>e</a:t>
            </a:r>
            <a:endParaRPr sz="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" spc="60" dirty="0">
                <a:latin typeface="Arial"/>
                <a:cs typeface="Arial"/>
              </a:rPr>
              <a:t>s</a:t>
            </a:r>
            <a:r>
              <a:rPr sz="250" spc="35" dirty="0">
                <a:latin typeface="Arial"/>
                <a:cs typeface="Arial"/>
              </a:rPr>
              <a:t>hippin</a:t>
            </a:r>
            <a:r>
              <a:rPr sz="250" spc="40" dirty="0">
                <a:latin typeface="Arial"/>
                <a:cs typeface="Arial"/>
              </a:rPr>
              <a:t>g</a:t>
            </a:r>
            <a:r>
              <a:rPr sz="250" spc="20" dirty="0">
                <a:latin typeface="Arial"/>
                <a:cs typeface="Arial"/>
              </a:rPr>
              <a:t> 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45" dirty="0">
                <a:latin typeface="Arial"/>
                <a:cs typeface="Arial"/>
              </a:rPr>
              <a:t>a</a:t>
            </a:r>
            <a:r>
              <a:rPr sz="250" spc="60" dirty="0">
                <a:latin typeface="Arial"/>
                <a:cs typeface="Arial"/>
              </a:rPr>
              <a:t>s</a:t>
            </a:r>
            <a:r>
              <a:rPr sz="250" spc="35" dirty="0">
                <a:latin typeface="Arial"/>
                <a:cs typeface="Arial"/>
              </a:rPr>
              <a:t>ks</a:t>
            </a:r>
            <a:endParaRPr sz="250">
              <a:latin typeface="Arial"/>
              <a:cs typeface="Arial"/>
            </a:endParaRPr>
          </a:p>
        </p:txBody>
      </p:sp>
      <p:sp>
        <p:nvSpPr>
          <p:cNvPr id="382" name="object 382"/>
          <p:cNvSpPr/>
          <p:nvPr/>
        </p:nvSpPr>
        <p:spPr>
          <a:xfrm>
            <a:off x="7838320" y="4600916"/>
            <a:ext cx="463550" cy="130175"/>
          </a:xfrm>
          <a:custGeom>
            <a:avLst/>
            <a:gdLst/>
            <a:ahLst/>
            <a:cxnLst/>
            <a:rect l="l" t="t" r="r" b="b"/>
            <a:pathLst>
              <a:path w="463550" h="130175">
                <a:moveTo>
                  <a:pt x="429187" y="0"/>
                </a:moveTo>
                <a:lnTo>
                  <a:pt x="34135" y="0"/>
                </a:lnTo>
                <a:lnTo>
                  <a:pt x="0" y="34159"/>
                </a:lnTo>
                <a:lnTo>
                  <a:pt x="0" y="95437"/>
                </a:lnTo>
                <a:lnTo>
                  <a:pt x="34135" y="129598"/>
                </a:lnTo>
                <a:lnTo>
                  <a:pt x="429187" y="129598"/>
                </a:lnTo>
                <a:lnTo>
                  <a:pt x="443109" y="127149"/>
                </a:lnTo>
                <a:lnTo>
                  <a:pt x="453872" y="120221"/>
                </a:lnTo>
                <a:lnTo>
                  <a:pt x="460814" y="109441"/>
                </a:lnTo>
                <a:lnTo>
                  <a:pt x="463275" y="95437"/>
                </a:lnTo>
                <a:lnTo>
                  <a:pt x="463275" y="34159"/>
                </a:lnTo>
                <a:lnTo>
                  <a:pt x="460814" y="20154"/>
                </a:lnTo>
                <a:lnTo>
                  <a:pt x="453872" y="9375"/>
                </a:lnTo>
                <a:lnTo>
                  <a:pt x="443109" y="2448"/>
                </a:lnTo>
                <a:lnTo>
                  <a:pt x="429187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7838320" y="4600916"/>
            <a:ext cx="463550" cy="130175"/>
          </a:xfrm>
          <a:custGeom>
            <a:avLst/>
            <a:gdLst/>
            <a:ahLst/>
            <a:cxnLst/>
            <a:rect l="l" t="t" r="r" b="b"/>
            <a:pathLst>
              <a:path w="463550" h="130175">
                <a:moveTo>
                  <a:pt x="0" y="95437"/>
                </a:moveTo>
                <a:lnTo>
                  <a:pt x="34135" y="129598"/>
                </a:lnTo>
                <a:lnTo>
                  <a:pt x="429187" y="129598"/>
                </a:lnTo>
                <a:lnTo>
                  <a:pt x="443109" y="127149"/>
                </a:lnTo>
                <a:lnTo>
                  <a:pt x="453872" y="120221"/>
                </a:lnTo>
                <a:lnTo>
                  <a:pt x="460814" y="109441"/>
                </a:lnTo>
                <a:lnTo>
                  <a:pt x="463275" y="95437"/>
                </a:lnTo>
                <a:lnTo>
                  <a:pt x="463275" y="34159"/>
                </a:lnTo>
                <a:lnTo>
                  <a:pt x="429187" y="0"/>
                </a:lnTo>
                <a:lnTo>
                  <a:pt x="34135" y="0"/>
                </a:lnTo>
                <a:lnTo>
                  <a:pt x="20185" y="2448"/>
                </a:lnTo>
                <a:lnTo>
                  <a:pt x="9408" y="9375"/>
                </a:lnTo>
                <a:lnTo>
                  <a:pt x="2461" y="20154"/>
                </a:lnTo>
                <a:lnTo>
                  <a:pt x="0" y="34159"/>
                </a:lnTo>
                <a:lnTo>
                  <a:pt x="0" y="95437"/>
                </a:lnTo>
                <a:close/>
              </a:path>
            </a:pathLst>
          </a:custGeom>
          <a:ln w="57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 txBox="1"/>
          <p:nvPr/>
        </p:nvSpPr>
        <p:spPr>
          <a:xfrm>
            <a:off x="7846139" y="4610682"/>
            <a:ext cx="447040" cy="115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7785">
              <a:lnSpc>
                <a:spcPct val="134300"/>
              </a:lnSpc>
            </a:pPr>
            <a:r>
              <a:rPr sz="250" spc="30" dirty="0">
                <a:latin typeface="Arial"/>
                <a:cs typeface="Arial"/>
              </a:rPr>
              <a:t>F</a:t>
            </a:r>
            <a:r>
              <a:rPr sz="250" spc="25" dirty="0">
                <a:latin typeface="Arial"/>
                <a:cs typeface="Arial"/>
              </a:rPr>
              <a:t>ini</a:t>
            </a:r>
            <a:r>
              <a:rPr sz="250" spc="60" dirty="0">
                <a:latin typeface="Arial"/>
                <a:cs typeface="Arial"/>
              </a:rPr>
              <a:t>s</a:t>
            </a:r>
            <a:r>
              <a:rPr sz="250" spc="45" dirty="0">
                <a:latin typeface="Arial"/>
                <a:cs typeface="Arial"/>
              </a:rPr>
              <a:t>he</a:t>
            </a:r>
            <a:r>
              <a:rPr sz="250" spc="40" dirty="0">
                <a:latin typeface="Arial"/>
                <a:cs typeface="Arial"/>
              </a:rPr>
              <a:t>d</a:t>
            </a:r>
            <a:r>
              <a:rPr sz="250" spc="15" dirty="0">
                <a:latin typeface="Arial"/>
                <a:cs typeface="Arial"/>
              </a:rPr>
              <a:t> </a:t>
            </a:r>
            <a:r>
              <a:rPr sz="250" spc="40" dirty="0">
                <a:latin typeface="Arial"/>
                <a:cs typeface="Arial"/>
              </a:rPr>
              <a:t>loaded</a:t>
            </a:r>
            <a:r>
              <a:rPr sz="250" spc="20" dirty="0">
                <a:latin typeface="Arial"/>
                <a:cs typeface="Arial"/>
              </a:rPr>
              <a:t> </a:t>
            </a:r>
            <a:r>
              <a:rPr sz="250" spc="30" dirty="0">
                <a:latin typeface="Arial"/>
                <a:cs typeface="Arial"/>
              </a:rPr>
              <a:t>c</a:t>
            </a:r>
            <a:r>
              <a:rPr sz="250" spc="45" dirty="0">
                <a:latin typeface="Arial"/>
                <a:cs typeface="Arial"/>
              </a:rPr>
              <a:t>on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35" dirty="0">
                <a:latin typeface="Arial"/>
                <a:cs typeface="Arial"/>
              </a:rPr>
              <a:t>aine</a:t>
            </a:r>
            <a:r>
              <a:rPr sz="250" spc="20" dirty="0">
                <a:latin typeface="Arial"/>
                <a:cs typeface="Arial"/>
              </a:rPr>
              <a:t>r</a:t>
            </a:r>
            <a:r>
              <a:rPr sz="250" spc="10" dirty="0">
                <a:latin typeface="Arial"/>
                <a:cs typeface="Arial"/>
              </a:rPr>
              <a:t> f</a:t>
            </a:r>
            <a:r>
              <a:rPr sz="250" spc="45" dirty="0">
                <a:latin typeface="Arial"/>
                <a:cs typeface="Arial"/>
              </a:rPr>
              <a:t>o</a:t>
            </a:r>
            <a:r>
              <a:rPr sz="250" spc="20" dirty="0">
                <a:latin typeface="Arial"/>
                <a:cs typeface="Arial"/>
              </a:rPr>
              <a:t>r</a:t>
            </a:r>
            <a:r>
              <a:rPr sz="250" spc="10" dirty="0">
                <a:latin typeface="Arial"/>
                <a:cs typeface="Arial"/>
              </a:rPr>
              <a:t> </a:t>
            </a:r>
            <a:r>
              <a:rPr sz="250" spc="45" dirty="0">
                <a:latin typeface="Arial"/>
                <a:cs typeface="Arial"/>
              </a:rPr>
              <a:t>depa</a:t>
            </a:r>
            <a:r>
              <a:rPr sz="250" spc="15" dirty="0">
                <a:latin typeface="Arial"/>
                <a:cs typeface="Arial"/>
              </a:rPr>
              <a:t>r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45" dirty="0">
                <a:latin typeface="Arial"/>
                <a:cs typeface="Arial"/>
              </a:rPr>
              <a:t>u</a:t>
            </a:r>
            <a:r>
              <a:rPr sz="250" spc="30" dirty="0">
                <a:latin typeface="Arial"/>
                <a:cs typeface="Arial"/>
              </a:rPr>
              <a:t>re</a:t>
            </a:r>
            <a:endParaRPr sz="250">
              <a:latin typeface="Arial"/>
              <a:cs typeface="Arial"/>
            </a:endParaRPr>
          </a:p>
        </p:txBody>
      </p:sp>
      <p:sp>
        <p:nvSpPr>
          <p:cNvPr id="385" name="object 385"/>
          <p:cNvSpPr/>
          <p:nvPr/>
        </p:nvSpPr>
        <p:spPr>
          <a:xfrm>
            <a:off x="7235568" y="3144790"/>
            <a:ext cx="0" cy="737235"/>
          </a:xfrm>
          <a:custGeom>
            <a:avLst/>
            <a:gdLst/>
            <a:ahLst/>
            <a:cxnLst/>
            <a:rect l="l" t="t" r="r" b="b"/>
            <a:pathLst>
              <a:path h="737235">
                <a:moveTo>
                  <a:pt x="0" y="0"/>
                </a:moveTo>
                <a:lnTo>
                  <a:pt x="0" y="736637"/>
                </a:lnTo>
              </a:path>
            </a:pathLst>
          </a:custGeom>
          <a:ln w="67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7416103" y="3134582"/>
            <a:ext cx="17145" cy="20955"/>
          </a:xfrm>
          <a:custGeom>
            <a:avLst/>
            <a:gdLst/>
            <a:ahLst/>
            <a:cxnLst/>
            <a:rect l="l" t="t" r="r" b="b"/>
            <a:pathLst>
              <a:path w="17145" h="20955">
                <a:moveTo>
                  <a:pt x="0" y="0"/>
                </a:moveTo>
                <a:lnTo>
                  <a:pt x="6798" y="10208"/>
                </a:lnTo>
                <a:lnTo>
                  <a:pt x="0" y="20536"/>
                </a:lnTo>
                <a:lnTo>
                  <a:pt x="16991" y="102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7235568" y="3144790"/>
            <a:ext cx="198120" cy="0"/>
          </a:xfrm>
          <a:custGeom>
            <a:avLst/>
            <a:gdLst/>
            <a:ahLst/>
            <a:cxnLst/>
            <a:rect l="l" t="t" r="r" b="b"/>
            <a:pathLst>
              <a:path w="198120">
                <a:moveTo>
                  <a:pt x="0" y="0"/>
                </a:moveTo>
                <a:lnTo>
                  <a:pt x="197525" y="0"/>
                </a:lnTo>
              </a:path>
            </a:pathLst>
          </a:custGeom>
          <a:ln w="56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7416103" y="3134582"/>
            <a:ext cx="17145" cy="20955"/>
          </a:xfrm>
          <a:custGeom>
            <a:avLst/>
            <a:gdLst/>
            <a:ahLst/>
            <a:cxnLst/>
            <a:rect l="l" t="t" r="r" b="b"/>
            <a:pathLst>
              <a:path w="17145" h="20955">
                <a:moveTo>
                  <a:pt x="16991" y="10208"/>
                </a:moveTo>
                <a:lnTo>
                  <a:pt x="0" y="20536"/>
                </a:lnTo>
                <a:lnTo>
                  <a:pt x="6798" y="10208"/>
                </a:lnTo>
                <a:lnTo>
                  <a:pt x="0" y="0"/>
                </a:lnTo>
                <a:lnTo>
                  <a:pt x="16991" y="10208"/>
                </a:lnTo>
                <a:close/>
              </a:path>
            </a:pathLst>
          </a:custGeom>
          <a:ln w="63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7473980" y="3731386"/>
            <a:ext cx="320675" cy="303530"/>
          </a:xfrm>
          <a:custGeom>
            <a:avLst/>
            <a:gdLst/>
            <a:ahLst/>
            <a:cxnLst/>
            <a:rect l="l" t="t" r="r" b="b"/>
            <a:pathLst>
              <a:path w="320675" h="303529">
                <a:moveTo>
                  <a:pt x="160039" y="0"/>
                </a:moveTo>
                <a:lnTo>
                  <a:pt x="0" y="150041"/>
                </a:lnTo>
                <a:lnTo>
                  <a:pt x="160039" y="303486"/>
                </a:lnTo>
                <a:lnTo>
                  <a:pt x="320183" y="150041"/>
                </a:lnTo>
                <a:lnTo>
                  <a:pt x="160039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7473980" y="3731386"/>
            <a:ext cx="320675" cy="303530"/>
          </a:xfrm>
          <a:custGeom>
            <a:avLst/>
            <a:gdLst/>
            <a:ahLst/>
            <a:cxnLst/>
            <a:rect l="l" t="t" r="r" b="b"/>
            <a:pathLst>
              <a:path w="320675" h="303529">
                <a:moveTo>
                  <a:pt x="160039" y="0"/>
                </a:moveTo>
                <a:lnTo>
                  <a:pt x="320183" y="150041"/>
                </a:lnTo>
                <a:lnTo>
                  <a:pt x="160039" y="303486"/>
                </a:lnTo>
                <a:lnTo>
                  <a:pt x="0" y="150041"/>
                </a:lnTo>
                <a:lnTo>
                  <a:pt x="160039" y="0"/>
                </a:lnTo>
                <a:close/>
              </a:path>
            </a:pathLst>
          </a:custGeom>
          <a:ln w="62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 txBox="1"/>
          <p:nvPr/>
        </p:nvSpPr>
        <p:spPr>
          <a:xfrm>
            <a:off x="7536264" y="3839469"/>
            <a:ext cx="191770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45" dirty="0">
                <a:latin typeface="Arial"/>
                <a:cs typeface="Arial"/>
              </a:rPr>
              <a:t>S</a:t>
            </a:r>
            <a:r>
              <a:rPr sz="250" spc="35" dirty="0">
                <a:latin typeface="Arial"/>
                <a:cs typeface="Arial"/>
              </a:rPr>
              <a:t>hippin</a:t>
            </a:r>
            <a:r>
              <a:rPr sz="250" spc="40" dirty="0">
                <a:latin typeface="Arial"/>
                <a:cs typeface="Arial"/>
              </a:rPr>
              <a:t>g</a:t>
            </a:r>
            <a:endParaRPr sz="250">
              <a:latin typeface="Arial"/>
              <a:cs typeface="Arial"/>
            </a:endParaRPr>
          </a:p>
        </p:txBody>
      </p:sp>
      <p:sp>
        <p:nvSpPr>
          <p:cNvPr id="392" name="object 392"/>
          <p:cNvSpPr txBox="1"/>
          <p:nvPr/>
        </p:nvSpPr>
        <p:spPr>
          <a:xfrm>
            <a:off x="7522551" y="3890511"/>
            <a:ext cx="222250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35" dirty="0">
                <a:latin typeface="Arial"/>
                <a:cs typeface="Arial"/>
              </a:rPr>
              <a:t>c</a:t>
            </a:r>
            <a:r>
              <a:rPr sz="250" spc="45" dirty="0">
                <a:latin typeface="Arial"/>
                <a:cs typeface="Arial"/>
              </a:rPr>
              <a:t>o</a:t>
            </a:r>
            <a:r>
              <a:rPr sz="250" spc="85" dirty="0">
                <a:latin typeface="Arial"/>
                <a:cs typeface="Arial"/>
              </a:rPr>
              <a:t>m</a:t>
            </a:r>
            <a:r>
              <a:rPr sz="250" spc="35" dirty="0">
                <a:latin typeface="Arial"/>
                <a:cs typeface="Arial"/>
              </a:rPr>
              <a:t>ple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45" dirty="0">
                <a:latin typeface="Arial"/>
                <a:cs typeface="Arial"/>
              </a:rPr>
              <a:t>e</a:t>
            </a:r>
            <a:r>
              <a:rPr sz="250" spc="40" dirty="0">
                <a:latin typeface="Arial"/>
                <a:cs typeface="Arial"/>
              </a:rPr>
              <a:t>?</a:t>
            </a:r>
            <a:endParaRPr sz="250">
              <a:latin typeface="Arial"/>
              <a:cs typeface="Arial"/>
            </a:endParaRPr>
          </a:p>
        </p:txBody>
      </p:sp>
      <p:sp>
        <p:nvSpPr>
          <p:cNvPr id="393" name="object 393"/>
          <p:cNvSpPr txBox="1"/>
          <p:nvPr/>
        </p:nvSpPr>
        <p:spPr>
          <a:xfrm>
            <a:off x="7325025" y="3832664"/>
            <a:ext cx="8953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55" dirty="0">
                <a:latin typeface="Arial"/>
                <a:cs typeface="Arial"/>
              </a:rPr>
              <a:t>NO</a:t>
            </a:r>
            <a:endParaRPr sz="250">
              <a:latin typeface="Arial"/>
              <a:cs typeface="Arial"/>
            </a:endParaRPr>
          </a:p>
        </p:txBody>
      </p:sp>
      <p:sp>
        <p:nvSpPr>
          <p:cNvPr id="394" name="object 394"/>
          <p:cNvSpPr txBox="1"/>
          <p:nvPr/>
        </p:nvSpPr>
        <p:spPr>
          <a:xfrm>
            <a:off x="7863111" y="3832664"/>
            <a:ext cx="104139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5" dirty="0">
                <a:latin typeface="Arial"/>
                <a:cs typeface="Arial"/>
              </a:rPr>
              <a:t>Y</a:t>
            </a:r>
            <a:r>
              <a:rPr sz="250" spc="45" dirty="0">
                <a:latin typeface="Arial"/>
                <a:cs typeface="Arial"/>
              </a:rPr>
              <a:t>ES</a:t>
            </a:r>
            <a:endParaRPr sz="250">
              <a:latin typeface="Arial"/>
              <a:cs typeface="Arial"/>
            </a:endParaRPr>
          </a:p>
        </p:txBody>
      </p:sp>
      <p:sp>
        <p:nvSpPr>
          <p:cNvPr id="395" name="object 395"/>
          <p:cNvSpPr/>
          <p:nvPr/>
        </p:nvSpPr>
        <p:spPr>
          <a:xfrm>
            <a:off x="7821348" y="3990477"/>
            <a:ext cx="501015" cy="126364"/>
          </a:xfrm>
          <a:custGeom>
            <a:avLst/>
            <a:gdLst/>
            <a:ahLst/>
            <a:cxnLst/>
            <a:rect l="l" t="t" r="r" b="b"/>
            <a:pathLst>
              <a:path w="501015" h="126364">
                <a:moveTo>
                  <a:pt x="500622" y="0"/>
                </a:moveTo>
                <a:lnTo>
                  <a:pt x="34087" y="0"/>
                </a:lnTo>
                <a:lnTo>
                  <a:pt x="0" y="126182"/>
                </a:lnTo>
                <a:lnTo>
                  <a:pt x="466535" y="126182"/>
                </a:lnTo>
                <a:lnTo>
                  <a:pt x="500622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7235568" y="3881428"/>
            <a:ext cx="238760" cy="3810"/>
          </a:xfrm>
          <a:custGeom>
            <a:avLst/>
            <a:gdLst/>
            <a:ahLst/>
            <a:cxnLst/>
            <a:rect l="l" t="t" r="r" b="b"/>
            <a:pathLst>
              <a:path w="238759" h="3810">
                <a:moveTo>
                  <a:pt x="238411" y="3402"/>
                </a:moveTo>
                <a:lnTo>
                  <a:pt x="0" y="0"/>
                </a:lnTo>
              </a:path>
            </a:pathLst>
          </a:custGeom>
          <a:ln w="56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7821348" y="3990477"/>
            <a:ext cx="501015" cy="126364"/>
          </a:xfrm>
          <a:custGeom>
            <a:avLst/>
            <a:gdLst/>
            <a:ahLst/>
            <a:cxnLst/>
            <a:rect l="l" t="t" r="r" b="b"/>
            <a:pathLst>
              <a:path w="501015" h="126364">
                <a:moveTo>
                  <a:pt x="34087" y="0"/>
                </a:moveTo>
                <a:lnTo>
                  <a:pt x="500622" y="0"/>
                </a:lnTo>
                <a:lnTo>
                  <a:pt x="466535" y="126182"/>
                </a:lnTo>
                <a:lnTo>
                  <a:pt x="0" y="126182"/>
                </a:lnTo>
                <a:lnTo>
                  <a:pt x="34087" y="0"/>
                </a:lnTo>
                <a:close/>
              </a:path>
            </a:pathLst>
          </a:custGeom>
          <a:ln w="57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 txBox="1"/>
          <p:nvPr/>
        </p:nvSpPr>
        <p:spPr>
          <a:xfrm>
            <a:off x="7849543" y="4009928"/>
            <a:ext cx="436880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540" algn="ctr">
              <a:lnSpc>
                <a:spcPct val="100000"/>
              </a:lnSpc>
            </a:pPr>
            <a:r>
              <a:rPr sz="250" spc="45" dirty="0">
                <a:latin typeface="Arial"/>
                <a:cs typeface="Arial"/>
              </a:rPr>
              <a:t>Repo</a:t>
            </a:r>
            <a:r>
              <a:rPr sz="250" spc="20" dirty="0">
                <a:latin typeface="Arial"/>
                <a:cs typeface="Arial"/>
              </a:rPr>
              <a:t>rt</a:t>
            </a:r>
            <a:r>
              <a:rPr sz="250" dirty="0">
                <a:latin typeface="Arial"/>
                <a:cs typeface="Arial"/>
              </a:rPr>
              <a:t> 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45" dirty="0">
                <a:latin typeface="Arial"/>
                <a:cs typeface="Arial"/>
              </a:rPr>
              <a:t>ha</a:t>
            </a:r>
            <a:r>
              <a:rPr sz="250" spc="20" dirty="0">
                <a:latin typeface="Arial"/>
                <a:cs typeface="Arial"/>
              </a:rPr>
              <a:t>t</a:t>
            </a:r>
            <a:r>
              <a:rPr sz="250" dirty="0">
                <a:latin typeface="Arial"/>
                <a:cs typeface="Arial"/>
              </a:rPr>
              <a:t> 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45" dirty="0">
                <a:latin typeface="Arial"/>
                <a:cs typeface="Arial"/>
              </a:rPr>
              <a:t>h</a:t>
            </a:r>
            <a:r>
              <a:rPr sz="250" spc="40" dirty="0">
                <a:latin typeface="Arial"/>
                <a:cs typeface="Arial"/>
              </a:rPr>
              <a:t>e</a:t>
            </a:r>
            <a:endParaRPr sz="2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50" spc="60" dirty="0">
                <a:latin typeface="Arial"/>
                <a:cs typeface="Arial"/>
              </a:rPr>
              <a:t>s</a:t>
            </a:r>
            <a:r>
              <a:rPr sz="250" spc="35" dirty="0">
                <a:latin typeface="Arial"/>
                <a:cs typeface="Arial"/>
              </a:rPr>
              <a:t>hippin</a:t>
            </a:r>
            <a:r>
              <a:rPr sz="250" spc="40" dirty="0">
                <a:latin typeface="Arial"/>
                <a:cs typeface="Arial"/>
              </a:rPr>
              <a:t>g</a:t>
            </a:r>
            <a:r>
              <a:rPr sz="250" spc="15" dirty="0">
                <a:latin typeface="Arial"/>
                <a:cs typeface="Arial"/>
              </a:rPr>
              <a:t> </a:t>
            </a:r>
            <a:r>
              <a:rPr sz="250" spc="20" dirty="0">
                <a:latin typeface="Arial"/>
                <a:cs typeface="Arial"/>
              </a:rPr>
              <a:t>i</a:t>
            </a:r>
            <a:r>
              <a:rPr sz="250" spc="35" dirty="0">
                <a:latin typeface="Arial"/>
                <a:cs typeface="Arial"/>
              </a:rPr>
              <a:t>s</a:t>
            </a:r>
            <a:r>
              <a:rPr sz="250" dirty="0">
                <a:latin typeface="Arial"/>
                <a:cs typeface="Arial"/>
              </a:rPr>
              <a:t> </a:t>
            </a:r>
            <a:r>
              <a:rPr sz="250" spc="-35" dirty="0">
                <a:latin typeface="Arial"/>
                <a:cs typeface="Arial"/>
              </a:rPr>
              <a:t> </a:t>
            </a:r>
            <a:r>
              <a:rPr sz="250" spc="45" dirty="0">
                <a:latin typeface="Arial"/>
                <a:cs typeface="Arial"/>
              </a:rPr>
              <a:t>pe</a:t>
            </a:r>
            <a:r>
              <a:rPr sz="250" spc="15" dirty="0">
                <a:latin typeface="Arial"/>
                <a:cs typeface="Arial"/>
              </a:rPr>
              <a:t>r</a:t>
            </a:r>
            <a:r>
              <a:rPr sz="250" spc="10" dirty="0">
                <a:latin typeface="Arial"/>
                <a:cs typeface="Arial"/>
              </a:rPr>
              <a:t>f</a:t>
            </a:r>
            <a:r>
              <a:rPr sz="250" spc="45" dirty="0">
                <a:latin typeface="Arial"/>
                <a:cs typeface="Arial"/>
              </a:rPr>
              <a:t>o</a:t>
            </a:r>
            <a:r>
              <a:rPr sz="250" spc="20" dirty="0">
                <a:latin typeface="Arial"/>
                <a:cs typeface="Arial"/>
              </a:rPr>
              <a:t>r</a:t>
            </a:r>
            <a:r>
              <a:rPr sz="250" spc="85" dirty="0">
                <a:latin typeface="Arial"/>
                <a:cs typeface="Arial"/>
              </a:rPr>
              <a:t>m</a:t>
            </a:r>
            <a:r>
              <a:rPr sz="250" spc="45" dirty="0">
                <a:latin typeface="Arial"/>
                <a:cs typeface="Arial"/>
              </a:rPr>
              <a:t>e</a:t>
            </a:r>
            <a:r>
              <a:rPr sz="250" spc="40" dirty="0">
                <a:latin typeface="Arial"/>
                <a:cs typeface="Arial"/>
              </a:rPr>
              <a:t>d</a:t>
            </a:r>
            <a:endParaRPr sz="250">
              <a:latin typeface="Arial"/>
              <a:cs typeface="Arial"/>
            </a:endParaRPr>
          </a:p>
        </p:txBody>
      </p:sp>
      <p:sp>
        <p:nvSpPr>
          <p:cNvPr id="399" name="object 399"/>
          <p:cNvSpPr/>
          <p:nvPr/>
        </p:nvSpPr>
        <p:spPr>
          <a:xfrm>
            <a:off x="7433094" y="3083524"/>
            <a:ext cx="401955" cy="126364"/>
          </a:xfrm>
          <a:custGeom>
            <a:avLst/>
            <a:gdLst/>
            <a:ahLst/>
            <a:cxnLst/>
            <a:rect l="l" t="t" r="r" b="b"/>
            <a:pathLst>
              <a:path w="401954" h="126364">
                <a:moveTo>
                  <a:pt x="0" y="126078"/>
                </a:moveTo>
                <a:lnTo>
                  <a:pt x="401850" y="126078"/>
                </a:lnTo>
                <a:lnTo>
                  <a:pt x="401850" y="0"/>
                </a:lnTo>
                <a:lnTo>
                  <a:pt x="0" y="0"/>
                </a:lnTo>
                <a:lnTo>
                  <a:pt x="0" y="126078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7433094" y="3083524"/>
            <a:ext cx="401955" cy="126364"/>
          </a:xfrm>
          <a:custGeom>
            <a:avLst/>
            <a:gdLst/>
            <a:ahLst/>
            <a:cxnLst/>
            <a:rect l="l" t="t" r="r" b="b"/>
            <a:pathLst>
              <a:path w="401954" h="126364">
                <a:moveTo>
                  <a:pt x="0" y="126078"/>
                </a:moveTo>
                <a:lnTo>
                  <a:pt x="401850" y="126078"/>
                </a:lnTo>
                <a:lnTo>
                  <a:pt x="401850" y="0"/>
                </a:lnTo>
                <a:lnTo>
                  <a:pt x="0" y="0"/>
                </a:lnTo>
                <a:lnTo>
                  <a:pt x="0" y="126078"/>
                </a:lnTo>
                <a:close/>
              </a:path>
            </a:pathLst>
          </a:custGeom>
          <a:ln w="57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 txBox="1"/>
          <p:nvPr/>
        </p:nvSpPr>
        <p:spPr>
          <a:xfrm>
            <a:off x="7444294" y="3089726"/>
            <a:ext cx="370840" cy="115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6670">
              <a:lnSpc>
                <a:spcPct val="134400"/>
              </a:lnSpc>
            </a:pPr>
            <a:r>
              <a:rPr sz="250" spc="45" dirty="0">
                <a:latin typeface="Arial"/>
                <a:cs typeface="Arial"/>
              </a:rPr>
              <a:t>P</a:t>
            </a:r>
            <a:r>
              <a:rPr sz="250" spc="20" dirty="0">
                <a:latin typeface="Arial"/>
                <a:cs typeface="Arial"/>
              </a:rPr>
              <a:t>i</a:t>
            </a:r>
            <a:r>
              <a:rPr sz="250" spc="35" dirty="0">
                <a:latin typeface="Arial"/>
                <a:cs typeface="Arial"/>
              </a:rPr>
              <a:t>ck</a:t>
            </a:r>
            <a:r>
              <a:rPr sz="250" spc="5" dirty="0">
                <a:latin typeface="Arial"/>
                <a:cs typeface="Arial"/>
              </a:rPr>
              <a:t> </a:t>
            </a:r>
            <a:r>
              <a:rPr sz="250" spc="40" dirty="0">
                <a:latin typeface="Arial"/>
                <a:cs typeface="Arial"/>
              </a:rPr>
              <a:t>a</a:t>
            </a:r>
            <a:r>
              <a:rPr sz="250" spc="15" dirty="0">
                <a:latin typeface="Arial"/>
                <a:cs typeface="Arial"/>
              </a:rPr>
              <a:t> </a:t>
            </a:r>
            <a:r>
              <a:rPr sz="250" spc="35" dirty="0">
                <a:latin typeface="Arial"/>
                <a:cs typeface="Arial"/>
              </a:rPr>
              <a:t>s</a:t>
            </a:r>
            <a:r>
              <a:rPr sz="250" spc="-45" dirty="0">
                <a:latin typeface="Arial"/>
                <a:cs typeface="Arial"/>
              </a:rPr>
              <a:t> </a:t>
            </a:r>
            <a:r>
              <a:rPr sz="250" spc="35" dirty="0">
                <a:latin typeface="Arial"/>
                <a:cs typeface="Arial"/>
              </a:rPr>
              <a:t>c</a:t>
            </a:r>
            <a:r>
              <a:rPr sz="250" spc="45" dirty="0">
                <a:latin typeface="Arial"/>
                <a:cs typeface="Arial"/>
              </a:rPr>
              <a:t>anne</a:t>
            </a:r>
            <a:r>
              <a:rPr sz="250" spc="40" dirty="0">
                <a:latin typeface="Arial"/>
                <a:cs typeface="Arial"/>
              </a:rPr>
              <a:t>d</a:t>
            </a:r>
            <a:r>
              <a:rPr sz="250" spc="20" dirty="0">
                <a:latin typeface="Arial"/>
                <a:cs typeface="Arial"/>
              </a:rPr>
              <a:t> </a:t>
            </a:r>
            <a:r>
              <a:rPr sz="250" spc="45" dirty="0">
                <a:latin typeface="Arial"/>
                <a:cs typeface="Arial"/>
              </a:rPr>
              <a:t>p</a:t>
            </a:r>
            <a:r>
              <a:rPr sz="250" spc="20" dirty="0">
                <a:latin typeface="Arial"/>
                <a:cs typeface="Arial"/>
              </a:rPr>
              <a:t>r</a:t>
            </a:r>
            <a:r>
              <a:rPr sz="250" spc="45" dirty="0">
                <a:latin typeface="Arial"/>
                <a:cs typeface="Arial"/>
              </a:rPr>
              <a:t>odu</a:t>
            </a:r>
            <a:r>
              <a:rPr sz="250" spc="30" dirty="0">
                <a:latin typeface="Arial"/>
                <a:cs typeface="Arial"/>
              </a:rPr>
              <a:t>c</a:t>
            </a:r>
            <a:r>
              <a:rPr sz="250" spc="20" dirty="0">
                <a:latin typeface="Arial"/>
                <a:cs typeface="Arial"/>
              </a:rPr>
              <a:t>t</a:t>
            </a:r>
            <a:r>
              <a:rPr sz="250" dirty="0">
                <a:latin typeface="Arial"/>
                <a:cs typeface="Arial"/>
              </a:rPr>
              <a:t> </a:t>
            </a:r>
            <a:r>
              <a:rPr sz="250" spc="45" dirty="0">
                <a:latin typeface="Arial"/>
                <a:cs typeface="Arial"/>
              </a:rPr>
              <a:t>b</a:t>
            </a:r>
            <a:r>
              <a:rPr sz="250" spc="35" dirty="0">
                <a:latin typeface="Arial"/>
                <a:cs typeface="Arial"/>
              </a:rPr>
              <a:t>y</a:t>
            </a:r>
            <a:r>
              <a:rPr sz="250" spc="-20" dirty="0">
                <a:latin typeface="Arial"/>
                <a:cs typeface="Arial"/>
              </a:rPr>
              <a:t> </a:t>
            </a:r>
            <a:r>
              <a:rPr sz="250" spc="40" dirty="0">
                <a:latin typeface="Arial"/>
                <a:cs typeface="Arial"/>
              </a:rPr>
              <a:t>a</a:t>
            </a:r>
            <a:r>
              <a:rPr sz="250" spc="15" dirty="0">
                <a:latin typeface="Arial"/>
                <a:cs typeface="Arial"/>
              </a:rPr>
              <a:t> </a:t>
            </a:r>
            <a:r>
              <a:rPr sz="250" spc="10" dirty="0">
                <a:latin typeface="Arial"/>
                <a:cs typeface="Arial"/>
              </a:rPr>
              <a:t>f</a:t>
            </a:r>
            <a:r>
              <a:rPr sz="250" spc="45" dirty="0">
                <a:latin typeface="Arial"/>
                <a:cs typeface="Arial"/>
              </a:rPr>
              <a:t>o</a:t>
            </a:r>
            <a:r>
              <a:rPr sz="250" spc="15" dirty="0">
                <a:latin typeface="Arial"/>
                <a:cs typeface="Arial"/>
              </a:rPr>
              <a:t>r</a:t>
            </a:r>
            <a:r>
              <a:rPr sz="250" spc="35" dirty="0">
                <a:latin typeface="Arial"/>
                <a:cs typeface="Arial"/>
              </a:rPr>
              <a:t>k</a:t>
            </a:r>
            <a:r>
              <a:rPr sz="250" spc="20" dirty="0">
                <a:latin typeface="Arial"/>
                <a:cs typeface="Arial"/>
              </a:rPr>
              <a:t>li</a:t>
            </a:r>
            <a:r>
              <a:rPr sz="250" spc="10" dirty="0">
                <a:latin typeface="Arial"/>
                <a:cs typeface="Arial"/>
              </a:rPr>
              <a:t>f</a:t>
            </a:r>
            <a:r>
              <a:rPr sz="250" spc="20" dirty="0">
                <a:latin typeface="Arial"/>
                <a:cs typeface="Arial"/>
              </a:rPr>
              <a:t>t</a:t>
            </a:r>
            <a:endParaRPr sz="250">
              <a:latin typeface="Arial"/>
              <a:cs typeface="Arial"/>
            </a:endParaRPr>
          </a:p>
        </p:txBody>
      </p:sp>
      <p:sp>
        <p:nvSpPr>
          <p:cNvPr id="402" name="object 402"/>
          <p:cNvSpPr txBox="1"/>
          <p:nvPr/>
        </p:nvSpPr>
        <p:spPr>
          <a:xfrm>
            <a:off x="7382011" y="3281201"/>
            <a:ext cx="511175" cy="143510"/>
          </a:xfrm>
          <a:prstGeom prst="rect">
            <a:avLst/>
          </a:prstGeom>
          <a:solidFill>
            <a:srgbClr val="97CACA"/>
          </a:solidFill>
          <a:ln w="5787">
            <a:solidFill>
              <a:srgbClr val="000000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109220" marR="39370" indent="-75565">
              <a:lnSpc>
                <a:spcPct val="134400"/>
              </a:lnSpc>
              <a:spcBef>
                <a:spcPts val="105"/>
              </a:spcBef>
            </a:pPr>
            <a:r>
              <a:rPr sz="250" spc="30" dirty="0">
                <a:latin typeface="Arial"/>
                <a:cs typeface="Arial"/>
              </a:rPr>
              <a:t>M</a:t>
            </a:r>
            <a:r>
              <a:rPr sz="250" spc="45" dirty="0">
                <a:latin typeface="Arial"/>
                <a:cs typeface="Arial"/>
              </a:rPr>
              <a:t>o</a:t>
            </a:r>
            <a:r>
              <a:rPr sz="250" spc="5" dirty="0">
                <a:latin typeface="Arial"/>
                <a:cs typeface="Arial"/>
              </a:rPr>
              <a:t>v</a:t>
            </a:r>
            <a:r>
              <a:rPr sz="250" spc="40" dirty="0">
                <a:latin typeface="Arial"/>
                <a:cs typeface="Arial"/>
              </a:rPr>
              <a:t>e</a:t>
            </a:r>
            <a:r>
              <a:rPr sz="250" spc="15" dirty="0">
                <a:latin typeface="Arial"/>
                <a:cs typeface="Arial"/>
              </a:rPr>
              <a:t> 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45" dirty="0">
                <a:latin typeface="Arial"/>
                <a:cs typeface="Arial"/>
              </a:rPr>
              <a:t>h</a:t>
            </a:r>
            <a:r>
              <a:rPr sz="250" spc="40" dirty="0">
                <a:latin typeface="Arial"/>
                <a:cs typeface="Arial"/>
              </a:rPr>
              <a:t>e</a:t>
            </a:r>
            <a:r>
              <a:rPr sz="250" spc="15" dirty="0">
                <a:latin typeface="Arial"/>
                <a:cs typeface="Arial"/>
              </a:rPr>
              <a:t> </a:t>
            </a:r>
            <a:r>
              <a:rPr sz="250" spc="40" dirty="0">
                <a:latin typeface="Arial"/>
                <a:cs typeface="Arial"/>
              </a:rPr>
              <a:t>loaded</a:t>
            </a:r>
            <a:r>
              <a:rPr sz="250" spc="15" dirty="0">
                <a:latin typeface="Arial"/>
                <a:cs typeface="Arial"/>
              </a:rPr>
              <a:t> </a:t>
            </a:r>
            <a:r>
              <a:rPr sz="250" spc="10" dirty="0">
                <a:latin typeface="Arial"/>
                <a:cs typeface="Arial"/>
              </a:rPr>
              <a:t>f</a:t>
            </a:r>
            <a:r>
              <a:rPr sz="250" spc="45" dirty="0">
                <a:latin typeface="Arial"/>
                <a:cs typeface="Arial"/>
              </a:rPr>
              <a:t>o</a:t>
            </a:r>
            <a:r>
              <a:rPr sz="250" spc="30" dirty="0">
                <a:latin typeface="Arial"/>
                <a:cs typeface="Arial"/>
              </a:rPr>
              <a:t>rk</a:t>
            </a:r>
            <a:r>
              <a:rPr sz="250" spc="20" dirty="0">
                <a:latin typeface="Arial"/>
                <a:cs typeface="Arial"/>
              </a:rPr>
              <a:t>li</a:t>
            </a:r>
            <a:r>
              <a:rPr sz="250" spc="10" dirty="0">
                <a:latin typeface="Arial"/>
                <a:cs typeface="Arial"/>
              </a:rPr>
              <a:t>f</a:t>
            </a:r>
            <a:r>
              <a:rPr sz="250" spc="20" dirty="0">
                <a:latin typeface="Arial"/>
                <a:cs typeface="Arial"/>
              </a:rPr>
              <a:t>t 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40" dirty="0">
                <a:latin typeface="Arial"/>
                <a:cs typeface="Arial"/>
              </a:rPr>
              <a:t>o</a:t>
            </a:r>
            <a:r>
              <a:rPr sz="250" spc="15" dirty="0">
                <a:latin typeface="Arial"/>
                <a:cs typeface="Arial"/>
              </a:rPr>
              <a:t> 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45" dirty="0">
                <a:latin typeface="Arial"/>
                <a:cs typeface="Arial"/>
              </a:rPr>
              <a:t>h</a:t>
            </a:r>
            <a:r>
              <a:rPr sz="250" spc="40" dirty="0">
                <a:latin typeface="Arial"/>
                <a:cs typeface="Arial"/>
              </a:rPr>
              <a:t>e</a:t>
            </a:r>
            <a:r>
              <a:rPr sz="250" spc="20" dirty="0">
                <a:latin typeface="Arial"/>
                <a:cs typeface="Arial"/>
              </a:rPr>
              <a:t> </a:t>
            </a:r>
            <a:r>
              <a:rPr sz="250" spc="30" dirty="0">
                <a:latin typeface="Arial"/>
                <a:cs typeface="Arial"/>
              </a:rPr>
              <a:t>c</a:t>
            </a:r>
            <a:r>
              <a:rPr sz="250" spc="45" dirty="0">
                <a:latin typeface="Arial"/>
                <a:cs typeface="Arial"/>
              </a:rPr>
              <a:t>on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35" dirty="0">
                <a:latin typeface="Arial"/>
                <a:cs typeface="Arial"/>
              </a:rPr>
              <a:t>aine</a:t>
            </a:r>
            <a:r>
              <a:rPr sz="250" spc="20" dirty="0">
                <a:latin typeface="Arial"/>
                <a:cs typeface="Arial"/>
              </a:rPr>
              <a:t>r</a:t>
            </a:r>
            <a:endParaRPr sz="250">
              <a:latin typeface="Arial"/>
              <a:cs typeface="Arial"/>
            </a:endParaRPr>
          </a:p>
        </p:txBody>
      </p:sp>
      <p:sp>
        <p:nvSpPr>
          <p:cNvPr id="403" name="object 403"/>
          <p:cNvSpPr/>
          <p:nvPr/>
        </p:nvSpPr>
        <p:spPr>
          <a:xfrm>
            <a:off x="7419502" y="2889102"/>
            <a:ext cx="433070" cy="120014"/>
          </a:xfrm>
          <a:custGeom>
            <a:avLst/>
            <a:gdLst/>
            <a:ahLst/>
            <a:cxnLst/>
            <a:rect l="l" t="t" r="r" b="b"/>
            <a:pathLst>
              <a:path w="433070" h="120014">
                <a:moveTo>
                  <a:pt x="432529" y="0"/>
                </a:moveTo>
                <a:lnTo>
                  <a:pt x="27298" y="0"/>
                </a:lnTo>
                <a:lnTo>
                  <a:pt x="0" y="119416"/>
                </a:lnTo>
                <a:lnTo>
                  <a:pt x="405249" y="119416"/>
                </a:lnTo>
                <a:lnTo>
                  <a:pt x="432529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7419502" y="2889102"/>
            <a:ext cx="433070" cy="120014"/>
          </a:xfrm>
          <a:custGeom>
            <a:avLst/>
            <a:gdLst/>
            <a:ahLst/>
            <a:cxnLst/>
            <a:rect l="l" t="t" r="r" b="b"/>
            <a:pathLst>
              <a:path w="433070" h="120014">
                <a:moveTo>
                  <a:pt x="27298" y="0"/>
                </a:moveTo>
                <a:lnTo>
                  <a:pt x="432529" y="0"/>
                </a:lnTo>
                <a:lnTo>
                  <a:pt x="405249" y="119416"/>
                </a:lnTo>
                <a:lnTo>
                  <a:pt x="0" y="119416"/>
                </a:lnTo>
                <a:lnTo>
                  <a:pt x="27298" y="0"/>
                </a:lnTo>
                <a:close/>
              </a:path>
            </a:pathLst>
          </a:custGeom>
          <a:ln w="57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 txBox="1"/>
          <p:nvPr/>
        </p:nvSpPr>
        <p:spPr>
          <a:xfrm>
            <a:off x="7471473" y="2928971"/>
            <a:ext cx="32067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0" dirty="0">
                <a:latin typeface="Arial"/>
                <a:cs typeface="Arial"/>
              </a:rPr>
              <a:t>I</a:t>
            </a:r>
            <a:r>
              <a:rPr sz="250" spc="30" dirty="0">
                <a:latin typeface="Arial"/>
                <a:cs typeface="Arial"/>
              </a:rPr>
              <a:t>ni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30" dirty="0">
                <a:latin typeface="Arial"/>
                <a:cs typeface="Arial"/>
              </a:rPr>
              <a:t>ia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40" dirty="0">
                <a:latin typeface="Arial"/>
                <a:cs typeface="Arial"/>
              </a:rPr>
              <a:t>e</a:t>
            </a:r>
            <a:r>
              <a:rPr sz="250" spc="15" dirty="0">
                <a:latin typeface="Arial"/>
                <a:cs typeface="Arial"/>
              </a:rPr>
              <a:t> </a:t>
            </a:r>
            <a:r>
              <a:rPr sz="250" spc="60" dirty="0">
                <a:latin typeface="Arial"/>
                <a:cs typeface="Arial"/>
              </a:rPr>
              <a:t>s</a:t>
            </a:r>
            <a:r>
              <a:rPr sz="250" spc="35" dirty="0">
                <a:latin typeface="Arial"/>
                <a:cs typeface="Arial"/>
              </a:rPr>
              <a:t>hippin</a:t>
            </a:r>
            <a:r>
              <a:rPr sz="250" spc="40" dirty="0">
                <a:latin typeface="Arial"/>
                <a:cs typeface="Arial"/>
              </a:rPr>
              <a:t>g</a:t>
            </a:r>
            <a:endParaRPr sz="250">
              <a:latin typeface="Arial"/>
              <a:cs typeface="Arial"/>
            </a:endParaRPr>
          </a:p>
        </p:txBody>
      </p:sp>
      <p:sp>
        <p:nvSpPr>
          <p:cNvPr id="406" name="object 406"/>
          <p:cNvSpPr/>
          <p:nvPr/>
        </p:nvSpPr>
        <p:spPr>
          <a:xfrm>
            <a:off x="7794164" y="3884831"/>
            <a:ext cx="286385" cy="106045"/>
          </a:xfrm>
          <a:custGeom>
            <a:avLst/>
            <a:gdLst/>
            <a:ahLst/>
            <a:cxnLst/>
            <a:rect l="l" t="t" r="r" b="b"/>
            <a:pathLst>
              <a:path w="286384" h="106045">
                <a:moveTo>
                  <a:pt x="275817" y="0"/>
                </a:moveTo>
                <a:lnTo>
                  <a:pt x="0" y="0"/>
                </a:lnTo>
                <a:lnTo>
                  <a:pt x="275817" y="105645"/>
                </a:lnTo>
                <a:lnTo>
                  <a:pt x="265605" y="88631"/>
                </a:lnTo>
                <a:lnTo>
                  <a:pt x="275817" y="88631"/>
                </a:lnTo>
                <a:lnTo>
                  <a:pt x="275817" y="0"/>
                </a:lnTo>
                <a:close/>
              </a:path>
              <a:path w="286384" h="106045">
                <a:moveTo>
                  <a:pt x="285981" y="88631"/>
                </a:moveTo>
                <a:lnTo>
                  <a:pt x="275817" y="95437"/>
                </a:lnTo>
                <a:lnTo>
                  <a:pt x="275817" y="105645"/>
                </a:lnTo>
                <a:lnTo>
                  <a:pt x="285981" y="88631"/>
                </a:lnTo>
                <a:close/>
              </a:path>
              <a:path w="286384" h="106045">
                <a:moveTo>
                  <a:pt x="275817" y="88631"/>
                </a:moveTo>
                <a:lnTo>
                  <a:pt x="265605" y="88631"/>
                </a:lnTo>
                <a:lnTo>
                  <a:pt x="275817" y="95437"/>
                </a:lnTo>
                <a:lnTo>
                  <a:pt x="275817" y="886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7794164" y="3884831"/>
            <a:ext cx="276225" cy="106045"/>
          </a:xfrm>
          <a:custGeom>
            <a:avLst/>
            <a:gdLst/>
            <a:ahLst/>
            <a:cxnLst/>
            <a:rect l="l" t="t" r="r" b="b"/>
            <a:pathLst>
              <a:path w="276225" h="106045">
                <a:moveTo>
                  <a:pt x="0" y="0"/>
                </a:moveTo>
                <a:lnTo>
                  <a:pt x="275817" y="0"/>
                </a:lnTo>
                <a:lnTo>
                  <a:pt x="275817" y="105645"/>
                </a:lnTo>
              </a:path>
            </a:pathLst>
          </a:custGeom>
          <a:ln w="58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8059769" y="3973462"/>
            <a:ext cx="20955" cy="17145"/>
          </a:xfrm>
          <a:custGeom>
            <a:avLst/>
            <a:gdLst/>
            <a:ahLst/>
            <a:cxnLst/>
            <a:rect l="l" t="t" r="r" b="b"/>
            <a:pathLst>
              <a:path w="20954" h="17145">
                <a:moveTo>
                  <a:pt x="10211" y="17013"/>
                </a:moveTo>
                <a:lnTo>
                  <a:pt x="0" y="0"/>
                </a:lnTo>
                <a:lnTo>
                  <a:pt x="10211" y="6805"/>
                </a:lnTo>
                <a:lnTo>
                  <a:pt x="20375" y="0"/>
                </a:lnTo>
                <a:lnTo>
                  <a:pt x="10211" y="17013"/>
                </a:lnTo>
                <a:close/>
              </a:path>
            </a:pathLst>
          </a:custGeom>
          <a:ln w="61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7623826" y="2872089"/>
            <a:ext cx="20955" cy="17145"/>
          </a:xfrm>
          <a:custGeom>
            <a:avLst/>
            <a:gdLst/>
            <a:ahLst/>
            <a:cxnLst/>
            <a:rect l="l" t="t" r="r" b="b"/>
            <a:pathLst>
              <a:path w="20954" h="17144">
                <a:moveTo>
                  <a:pt x="0" y="0"/>
                </a:moveTo>
                <a:lnTo>
                  <a:pt x="10192" y="17013"/>
                </a:lnTo>
                <a:lnTo>
                  <a:pt x="10192" y="6805"/>
                </a:lnTo>
                <a:lnTo>
                  <a:pt x="0" y="0"/>
                </a:lnTo>
                <a:close/>
              </a:path>
              <a:path w="20954" h="17144">
                <a:moveTo>
                  <a:pt x="20500" y="0"/>
                </a:moveTo>
                <a:lnTo>
                  <a:pt x="10192" y="0"/>
                </a:lnTo>
                <a:lnTo>
                  <a:pt x="10192" y="6805"/>
                </a:lnTo>
                <a:lnTo>
                  <a:pt x="20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7634020" y="2810719"/>
            <a:ext cx="0" cy="78740"/>
          </a:xfrm>
          <a:custGeom>
            <a:avLst/>
            <a:gdLst/>
            <a:ahLst/>
            <a:cxnLst/>
            <a:rect l="l" t="t" r="r" b="b"/>
            <a:pathLst>
              <a:path h="78739">
                <a:moveTo>
                  <a:pt x="0" y="0"/>
                </a:moveTo>
                <a:lnTo>
                  <a:pt x="0" y="78383"/>
                </a:lnTo>
              </a:path>
            </a:pathLst>
          </a:custGeom>
          <a:ln w="67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7623826" y="2872089"/>
            <a:ext cx="20955" cy="17145"/>
          </a:xfrm>
          <a:custGeom>
            <a:avLst/>
            <a:gdLst/>
            <a:ahLst/>
            <a:cxnLst/>
            <a:rect l="l" t="t" r="r" b="b"/>
            <a:pathLst>
              <a:path w="20954" h="17144">
                <a:moveTo>
                  <a:pt x="10192" y="17013"/>
                </a:moveTo>
                <a:lnTo>
                  <a:pt x="0" y="0"/>
                </a:lnTo>
                <a:lnTo>
                  <a:pt x="10192" y="6805"/>
                </a:lnTo>
                <a:lnTo>
                  <a:pt x="20500" y="0"/>
                </a:lnTo>
                <a:lnTo>
                  <a:pt x="10192" y="17013"/>
                </a:lnTo>
                <a:close/>
              </a:path>
            </a:pathLst>
          </a:custGeom>
          <a:ln w="61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7623826" y="3066366"/>
            <a:ext cx="20955" cy="17145"/>
          </a:xfrm>
          <a:custGeom>
            <a:avLst/>
            <a:gdLst/>
            <a:ahLst/>
            <a:cxnLst/>
            <a:rect l="l" t="t" r="r" b="b"/>
            <a:pathLst>
              <a:path w="20954" h="17144">
                <a:moveTo>
                  <a:pt x="0" y="0"/>
                </a:moveTo>
                <a:lnTo>
                  <a:pt x="10192" y="17133"/>
                </a:lnTo>
                <a:lnTo>
                  <a:pt x="10192" y="6805"/>
                </a:lnTo>
                <a:lnTo>
                  <a:pt x="0" y="0"/>
                </a:lnTo>
                <a:close/>
              </a:path>
              <a:path w="20954" h="17144">
                <a:moveTo>
                  <a:pt x="20500" y="0"/>
                </a:moveTo>
                <a:lnTo>
                  <a:pt x="10192" y="0"/>
                </a:lnTo>
                <a:lnTo>
                  <a:pt x="10192" y="6805"/>
                </a:lnTo>
                <a:lnTo>
                  <a:pt x="20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7634020" y="3005117"/>
            <a:ext cx="0" cy="78740"/>
          </a:xfrm>
          <a:custGeom>
            <a:avLst/>
            <a:gdLst/>
            <a:ahLst/>
            <a:cxnLst/>
            <a:rect l="l" t="t" r="r" b="b"/>
            <a:pathLst>
              <a:path h="78739">
                <a:moveTo>
                  <a:pt x="0" y="0"/>
                </a:moveTo>
                <a:lnTo>
                  <a:pt x="0" y="78383"/>
                </a:lnTo>
              </a:path>
            </a:pathLst>
          </a:custGeom>
          <a:ln w="67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7623826" y="3066366"/>
            <a:ext cx="20955" cy="17145"/>
          </a:xfrm>
          <a:custGeom>
            <a:avLst/>
            <a:gdLst/>
            <a:ahLst/>
            <a:cxnLst/>
            <a:rect l="l" t="t" r="r" b="b"/>
            <a:pathLst>
              <a:path w="20954" h="17144">
                <a:moveTo>
                  <a:pt x="10192" y="17133"/>
                </a:moveTo>
                <a:lnTo>
                  <a:pt x="0" y="0"/>
                </a:lnTo>
                <a:lnTo>
                  <a:pt x="10192" y="6805"/>
                </a:lnTo>
                <a:lnTo>
                  <a:pt x="20500" y="0"/>
                </a:lnTo>
                <a:lnTo>
                  <a:pt x="10192" y="17133"/>
                </a:lnTo>
                <a:close/>
              </a:path>
            </a:pathLst>
          </a:custGeom>
          <a:ln w="61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7627221" y="326416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0"/>
                </a:moveTo>
                <a:lnTo>
                  <a:pt x="10192" y="17053"/>
                </a:lnTo>
                <a:lnTo>
                  <a:pt x="9691" y="6470"/>
                </a:lnTo>
                <a:lnTo>
                  <a:pt x="0" y="0"/>
                </a:lnTo>
                <a:close/>
              </a:path>
              <a:path w="17145" h="17144">
                <a:moveTo>
                  <a:pt x="17106" y="0"/>
                </a:moveTo>
                <a:lnTo>
                  <a:pt x="9384" y="0"/>
                </a:lnTo>
                <a:lnTo>
                  <a:pt x="9691" y="6470"/>
                </a:lnTo>
                <a:lnTo>
                  <a:pt x="10192" y="6805"/>
                </a:lnTo>
                <a:lnTo>
                  <a:pt x="171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7634020" y="3209603"/>
            <a:ext cx="3810" cy="71755"/>
          </a:xfrm>
          <a:custGeom>
            <a:avLst/>
            <a:gdLst/>
            <a:ahLst/>
            <a:cxnLst/>
            <a:rect l="l" t="t" r="r" b="b"/>
            <a:pathLst>
              <a:path w="3809" h="71755">
                <a:moveTo>
                  <a:pt x="0" y="0"/>
                </a:moveTo>
                <a:lnTo>
                  <a:pt x="3394" y="71618"/>
                </a:lnTo>
              </a:path>
            </a:pathLst>
          </a:custGeom>
          <a:ln w="67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7627221" y="326416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0192" y="17053"/>
                </a:moveTo>
                <a:lnTo>
                  <a:pt x="0" y="0"/>
                </a:lnTo>
                <a:lnTo>
                  <a:pt x="10192" y="6805"/>
                </a:lnTo>
                <a:lnTo>
                  <a:pt x="17106" y="0"/>
                </a:lnTo>
                <a:lnTo>
                  <a:pt x="10192" y="17053"/>
                </a:lnTo>
                <a:close/>
              </a:path>
            </a:pathLst>
          </a:custGeom>
          <a:ln w="62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7416103" y="3506348"/>
            <a:ext cx="436245" cy="129539"/>
          </a:xfrm>
          <a:custGeom>
            <a:avLst/>
            <a:gdLst/>
            <a:ahLst/>
            <a:cxnLst/>
            <a:rect l="l" t="t" r="r" b="b"/>
            <a:pathLst>
              <a:path w="436245" h="129539">
                <a:moveTo>
                  <a:pt x="0" y="129481"/>
                </a:moveTo>
                <a:lnTo>
                  <a:pt x="435942" y="129481"/>
                </a:lnTo>
                <a:lnTo>
                  <a:pt x="435942" y="0"/>
                </a:lnTo>
                <a:lnTo>
                  <a:pt x="0" y="0"/>
                </a:lnTo>
                <a:lnTo>
                  <a:pt x="0" y="129481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7416103" y="3506348"/>
            <a:ext cx="436245" cy="129539"/>
          </a:xfrm>
          <a:custGeom>
            <a:avLst/>
            <a:gdLst/>
            <a:ahLst/>
            <a:cxnLst/>
            <a:rect l="l" t="t" r="r" b="b"/>
            <a:pathLst>
              <a:path w="436245" h="129539">
                <a:moveTo>
                  <a:pt x="0" y="129481"/>
                </a:moveTo>
                <a:lnTo>
                  <a:pt x="435942" y="129481"/>
                </a:lnTo>
                <a:lnTo>
                  <a:pt x="435942" y="0"/>
                </a:lnTo>
                <a:lnTo>
                  <a:pt x="0" y="0"/>
                </a:lnTo>
                <a:lnTo>
                  <a:pt x="0" y="129481"/>
                </a:lnTo>
                <a:close/>
              </a:path>
            </a:pathLst>
          </a:custGeom>
          <a:ln w="57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 txBox="1"/>
          <p:nvPr/>
        </p:nvSpPr>
        <p:spPr>
          <a:xfrm>
            <a:off x="7427188" y="3516030"/>
            <a:ext cx="400685" cy="115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485" marR="5080" indent="-58419">
              <a:lnSpc>
                <a:spcPct val="134300"/>
              </a:lnSpc>
            </a:pPr>
            <a:r>
              <a:rPr sz="250" spc="40" dirty="0">
                <a:latin typeface="Arial"/>
                <a:cs typeface="Arial"/>
              </a:rPr>
              <a:t>Unload</a:t>
            </a:r>
            <a:r>
              <a:rPr sz="250" spc="15" dirty="0">
                <a:latin typeface="Arial"/>
                <a:cs typeface="Arial"/>
              </a:rPr>
              <a:t> 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45" dirty="0">
                <a:latin typeface="Arial"/>
                <a:cs typeface="Arial"/>
              </a:rPr>
              <a:t>h</a:t>
            </a:r>
            <a:r>
              <a:rPr sz="250" spc="40" dirty="0">
                <a:latin typeface="Arial"/>
                <a:cs typeface="Arial"/>
              </a:rPr>
              <a:t>e</a:t>
            </a:r>
            <a:r>
              <a:rPr sz="250" spc="15" dirty="0">
                <a:latin typeface="Arial"/>
                <a:cs typeface="Arial"/>
              </a:rPr>
              <a:t> </a:t>
            </a:r>
            <a:r>
              <a:rPr sz="250" spc="45" dirty="0">
                <a:latin typeface="Arial"/>
                <a:cs typeface="Arial"/>
              </a:rPr>
              <a:t>p</a:t>
            </a:r>
            <a:r>
              <a:rPr sz="250" spc="20" dirty="0">
                <a:latin typeface="Arial"/>
                <a:cs typeface="Arial"/>
              </a:rPr>
              <a:t>r</a:t>
            </a:r>
            <a:r>
              <a:rPr sz="250" spc="45" dirty="0">
                <a:latin typeface="Arial"/>
                <a:cs typeface="Arial"/>
              </a:rPr>
              <a:t>odu</a:t>
            </a:r>
            <a:r>
              <a:rPr sz="250" spc="35" dirty="0">
                <a:latin typeface="Arial"/>
                <a:cs typeface="Arial"/>
              </a:rPr>
              <a:t>c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35" dirty="0">
                <a:latin typeface="Arial"/>
                <a:cs typeface="Arial"/>
              </a:rPr>
              <a:t>s</a:t>
            </a:r>
            <a:r>
              <a:rPr sz="250" spc="20" dirty="0">
                <a:latin typeface="Arial"/>
                <a:cs typeface="Arial"/>
              </a:rPr>
              <a:t> </a:t>
            </a:r>
            <a:r>
              <a:rPr sz="250" spc="10" dirty="0">
                <a:latin typeface="Arial"/>
                <a:cs typeface="Arial"/>
              </a:rPr>
              <a:t>f</a:t>
            </a:r>
            <a:r>
              <a:rPr sz="250" spc="15" dirty="0">
                <a:latin typeface="Arial"/>
                <a:cs typeface="Arial"/>
              </a:rPr>
              <a:t>r</a:t>
            </a:r>
            <a:r>
              <a:rPr sz="250" spc="45" dirty="0">
                <a:latin typeface="Arial"/>
                <a:cs typeface="Arial"/>
              </a:rPr>
              <a:t>o</a:t>
            </a:r>
            <a:r>
              <a:rPr sz="250" spc="60" dirty="0">
                <a:latin typeface="Arial"/>
                <a:cs typeface="Arial"/>
              </a:rPr>
              <a:t>m</a:t>
            </a:r>
            <a:r>
              <a:rPr sz="250" dirty="0">
                <a:latin typeface="Arial"/>
                <a:cs typeface="Arial"/>
              </a:rPr>
              <a:t> </a:t>
            </a:r>
            <a:r>
              <a:rPr sz="250" spc="-35" dirty="0">
                <a:latin typeface="Arial"/>
                <a:cs typeface="Arial"/>
              </a:rPr>
              <a:t> 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45" dirty="0">
                <a:latin typeface="Arial"/>
                <a:cs typeface="Arial"/>
              </a:rPr>
              <a:t>h</a:t>
            </a:r>
            <a:r>
              <a:rPr sz="250" spc="40" dirty="0">
                <a:latin typeface="Arial"/>
                <a:cs typeface="Arial"/>
              </a:rPr>
              <a:t>e</a:t>
            </a:r>
            <a:r>
              <a:rPr sz="250" spc="20" dirty="0">
                <a:latin typeface="Arial"/>
                <a:cs typeface="Arial"/>
              </a:rPr>
              <a:t> </a:t>
            </a:r>
            <a:r>
              <a:rPr sz="250" spc="10" dirty="0">
                <a:latin typeface="Arial"/>
                <a:cs typeface="Arial"/>
              </a:rPr>
              <a:t>f</a:t>
            </a:r>
            <a:r>
              <a:rPr sz="250" spc="45" dirty="0">
                <a:latin typeface="Arial"/>
                <a:cs typeface="Arial"/>
              </a:rPr>
              <a:t>o</a:t>
            </a:r>
            <a:r>
              <a:rPr sz="250" spc="20" dirty="0">
                <a:latin typeface="Arial"/>
                <a:cs typeface="Arial"/>
              </a:rPr>
              <a:t>r</a:t>
            </a:r>
            <a:r>
              <a:rPr sz="250" spc="30" dirty="0">
                <a:latin typeface="Arial"/>
                <a:cs typeface="Arial"/>
              </a:rPr>
              <a:t>k</a:t>
            </a:r>
            <a:r>
              <a:rPr sz="250" spc="20" dirty="0">
                <a:latin typeface="Arial"/>
                <a:cs typeface="Arial"/>
              </a:rPr>
              <a:t>li</a:t>
            </a:r>
            <a:r>
              <a:rPr sz="250" spc="10" dirty="0">
                <a:latin typeface="Arial"/>
                <a:cs typeface="Arial"/>
              </a:rPr>
              <a:t>f</a:t>
            </a:r>
            <a:r>
              <a:rPr sz="250" spc="20" dirty="0">
                <a:latin typeface="Arial"/>
                <a:cs typeface="Arial"/>
              </a:rPr>
              <a:t>t</a:t>
            </a:r>
            <a:endParaRPr sz="250">
              <a:latin typeface="Arial"/>
              <a:cs typeface="Arial"/>
            </a:endParaRPr>
          </a:p>
        </p:txBody>
      </p:sp>
      <p:sp>
        <p:nvSpPr>
          <p:cNvPr id="421" name="object 421"/>
          <p:cNvSpPr/>
          <p:nvPr/>
        </p:nvSpPr>
        <p:spPr>
          <a:xfrm>
            <a:off x="7627221" y="348923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0"/>
                </a:moveTo>
                <a:lnTo>
                  <a:pt x="6798" y="17133"/>
                </a:lnTo>
                <a:lnTo>
                  <a:pt x="7226" y="6805"/>
                </a:lnTo>
                <a:lnTo>
                  <a:pt x="6798" y="6805"/>
                </a:lnTo>
                <a:lnTo>
                  <a:pt x="0" y="0"/>
                </a:lnTo>
                <a:close/>
              </a:path>
              <a:path w="17145" h="17145">
                <a:moveTo>
                  <a:pt x="7238" y="6515"/>
                </a:moveTo>
                <a:lnTo>
                  <a:pt x="6798" y="6805"/>
                </a:lnTo>
                <a:lnTo>
                  <a:pt x="7226" y="6805"/>
                </a:lnTo>
                <a:lnTo>
                  <a:pt x="7238" y="6515"/>
                </a:lnTo>
                <a:close/>
              </a:path>
              <a:path w="17145" h="17145">
                <a:moveTo>
                  <a:pt x="17106" y="0"/>
                </a:moveTo>
                <a:lnTo>
                  <a:pt x="7508" y="0"/>
                </a:lnTo>
                <a:lnTo>
                  <a:pt x="7238" y="6515"/>
                </a:lnTo>
                <a:lnTo>
                  <a:pt x="171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7634020" y="3424417"/>
            <a:ext cx="3810" cy="82550"/>
          </a:xfrm>
          <a:custGeom>
            <a:avLst/>
            <a:gdLst/>
            <a:ahLst/>
            <a:cxnLst/>
            <a:rect l="l" t="t" r="r" b="b"/>
            <a:pathLst>
              <a:path w="3809" h="82550">
                <a:moveTo>
                  <a:pt x="3394" y="0"/>
                </a:moveTo>
                <a:lnTo>
                  <a:pt x="0" y="81946"/>
                </a:lnTo>
              </a:path>
            </a:pathLst>
          </a:custGeom>
          <a:ln w="67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7627221" y="348923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6798" y="17133"/>
                </a:moveTo>
                <a:lnTo>
                  <a:pt x="0" y="0"/>
                </a:lnTo>
                <a:lnTo>
                  <a:pt x="6798" y="6805"/>
                </a:lnTo>
                <a:lnTo>
                  <a:pt x="17106" y="0"/>
                </a:lnTo>
                <a:lnTo>
                  <a:pt x="6798" y="17133"/>
                </a:lnTo>
                <a:close/>
              </a:path>
            </a:pathLst>
          </a:custGeom>
          <a:ln w="62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7623826" y="3714372"/>
            <a:ext cx="20955" cy="17145"/>
          </a:xfrm>
          <a:custGeom>
            <a:avLst/>
            <a:gdLst/>
            <a:ahLst/>
            <a:cxnLst/>
            <a:rect l="l" t="t" r="r" b="b"/>
            <a:pathLst>
              <a:path w="20954" h="17145">
                <a:moveTo>
                  <a:pt x="0" y="0"/>
                </a:moveTo>
                <a:lnTo>
                  <a:pt x="10192" y="17013"/>
                </a:lnTo>
                <a:lnTo>
                  <a:pt x="10192" y="6805"/>
                </a:lnTo>
                <a:lnTo>
                  <a:pt x="0" y="0"/>
                </a:lnTo>
                <a:close/>
              </a:path>
              <a:path w="20954" h="17145">
                <a:moveTo>
                  <a:pt x="20500" y="0"/>
                </a:moveTo>
                <a:lnTo>
                  <a:pt x="10192" y="0"/>
                </a:lnTo>
                <a:lnTo>
                  <a:pt x="10192" y="6805"/>
                </a:lnTo>
                <a:lnTo>
                  <a:pt x="20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7634020" y="3635828"/>
            <a:ext cx="0" cy="95885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557"/>
                </a:lnTo>
              </a:path>
            </a:pathLst>
          </a:custGeom>
          <a:ln w="67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7623826" y="3714372"/>
            <a:ext cx="20955" cy="17145"/>
          </a:xfrm>
          <a:custGeom>
            <a:avLst/>
            <a:gdLst/>
            <a:ahLst/>
            <a:cxnLst/>
            <a:rect l="l" t="t" r="r" b="b"/>
            <a:pathLst>
              <a:path w="20954" h="17145">
                <a:moveTo>
                  <a:pt x="10192" y="17013"/>
                </a:moveTo>
                <a:lnTo>
                  <a:pt x="0" y="0"/>
                </a:lnTo>
                <a:lnTo>
                  <a:pt x="10192" y="6805"/>
                </a:lnTo>
                <a:lnTo>
                  <a:pt x="20500" y="0"/>
                </a:lnTo>
                <a:lnTo>
                  <a:pt x="10192" y="17013"/>
                </a:lnTo>
                <a:close/>
              </a:path>
            </a:pathLst>
          </a:custGeom>
          <a:ln w="61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7821348" y="4201888"/>
            <a:ext cx="501015" cy="126364"/>
          </a:xfrm>
          <a:custGeom>
            <a:avLst/>
            <a:gdLst/>
            <a:ahLst/>
            <a:cxnLst/>
            <a:rect l="l" t="t" r="r" b="b"/>
            <a:pathLst>
              <a:path w="501015" h="126364">
                <a:moveTo>
                  <a:pt x="500622" y="0"/>
                </a:moveTo>
                <a:lnTo>
                  <a:pt x="34087" y="0"/>
                </a:lnTo>
                <a:lnTo>
                  <a:pt x="0" y="126222"/>
                </a:lnTo>
                <a:lnTo>
                  <a:pt x="466535" y="126222"/>
                </a:lnTo>
                <a:lnTo>
                  <a:pt x="500622" y="0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7821348" y="4201888"/>
            <a:ext cx="501015" cy="126364"/>
          </a:xfrm>
          <a:custGeom>
            <a:avLst/>
            <a:gdLst/>
            <a:ahLst/>
            <a:cxnLst/>
            <a:rect l="l" t="t" r="r" b="b"/>
            <a:pathLst>
              <a:path w="501015" h="126364">
                <a:moveTo>
                  <a:pt x="34087" y="0"/>
                </a:moveTo>
                <a:lnTo>
                  <a:pt x="500622" y="0"/>
                </a:lnTo>
                <a:lnTo>
                  <a:pt x="466535" y="126222"/>
                </a:lnTo>
                <a:lnTo>
                  <a:pt x="0" y="126222"/>
                </a:lnTo>
                <a:lnTo>
                  <a:pt x="34087" y="0"/>
                </a:lnTo>
                <a:close/>
              </a:path>
            </a:pathLst>
          </a:custGeom>
          <a:ln w="57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 txBox="1"/>
          <p:nvPr/>
        </p:nvSpPr>
        <p:spPr>
          <a:xfrm>
            <a:off x="7876727" y="4208271"/>
            <a:ext cx="386715" cy="115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4610">
              <a:lnSpc>
                <a:spcPct val="134300"/>
              </a:lnSpc>
            </a:pPr>
            <a:r>
              <a:rPr sz="250" spc="45" dirty="0">
                <a:latin typeface="Arial"/>
                <a:cs typeface="Arial"/>
              </a:rPr>
              <a:t>Gene</a:t>
            </a:r>
            <a:r>
              <a:rPr sz="250" spc="20" dirty="0">
                <a:latin typeface="Arial"/>
                <a:cs typeface="Arial"/>
              </a:rPr>
              <a:t>r</a:t>
            </a:r>
            <a:r>
              <a:rPr sz="250" spc="45" dirty="0">
                <a:latin typeface="Arial"/>
                <a:cs typeface="Arial"/>
              </a:rPr>
              <a:t>a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40" dirty="0">
                <a:latin typeface="Arial"/>
                <a:cs typeface="Arial"/>
              </a:rPr>
              <a:t>e</a:t>
            </a:r>
            <a:r>
              <a:rPr sz="250" spc="15" dirty="0">
                <a:latin typeface="Arial"/>
                <a:cs typeface="Arial"/>
              </a:rPr>
              <a:t> 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45" dirty="0">
                <a:latin typeface="Arial"/>
                <a:cs typeface="Arial"/>
              </a:rPr>
              <a:t>h</a:t>
            </a:r>
            <a:r>
              <a:rPr sz="250" spc="40" dirty="0">
                <a:latin typeface="Arial"/>
                <a:cs typeface="Arial"/>
              </a:rPr>
              <a:t>e</a:t>
            </a:r>
            <a:r>
              <a:rPr sz="250" spc="30" dirty="0">
                <a:latin typeface="Arial"/>
                <a:cs typeface="Arial"/>
              </a:rPr>
              <a:t> B</a:t>
            </a:r>
            <a:r>
              <a:rPr sz="250" spc="20" dirty="0">
                <a:latin typeface="Arial"/>
                <a:cs typeface="Arial"/>
              </a:rPr>
              <a:t>il</a:t>
            </a:r>
            <a:r>
              <a:rPr sz="250" spc="15" dirty="0">
                <a:latin typeface="Arial"/>
                <a:cs typeface="Arial"/>
              </a:rPr>
              <a:t>l</a:t>
            </a:r>
            <a:r>
              <a:rPr sz="250" spc="20" dirty="0">
                <a:latin typeface="Arial"/>
                <a:cs typeface="Arial"/>
              </a:rPr>
              <a:t> </a:t>
            </a:r>
            <a:r>
              <a:rPr sz="250" spc="45" dirty="0">
                <a:latin typeface="Arial"/>
                <a:cs typeface="Arial"/>
              </a:rPr>
              <a:t>o</a:t>
            </a:r>
            <a:r>
              <a:rPr sz="250" spc="20" dirty="0">
                <a:latin typeface="Arial"/>
                <a:cs typeface="Arial"/>
              </a:rPr>
              <a:t>f</a:t>
            </a:r>
            <a:r>
              <a:rPr sz="250" dirty="0">
                <a:latin typeface="Arial"/>
                <a:cs typeface="Arial"/>
              </a:rPr>
              <a:t> </a:t>
            </a:r>
            <a:r>
              <a:rPr sz="250" spc="40" dirty="0">
                <a:latin typeface="Arial"/>
                <a:cs typeface="Arial"/>
              </a:rPr>
              <a:t>Lading</a:t>
            </a:r>
            <a:r>
              <a:rPr sz="250" spc="15" dirty="0">
                <a:latin typeface="Arial"/>
                <a:cs typeface="Arial"/>
              </a:rPr>
              <a:t> </a:t>
            </a:r>
            <a:r>
              <a:rPr sz="250" spc="20" dirty="0">
                <a:latin typeface="Arial"/>
                <a:cs typeface="Arial"/>
              </a:rPr>
              <a:t>(</a:t>
            </a:r>
            <a:r>
              <a:rPr sz="250" spc="40" dirty="0">
                <a:latin typeface="Arial"/>
                <a:cs typeface="Arial"/>
              </a:rPr>
              <a:t>B</a:t>
            </a:r>
            <a:r>
              <a:rPr sz="250" spc="45" dirty="0">
                <a:latin typeface="Arial"/>
                <a:cs typeface="Arial"/>
              </a:rPr>
              <a:t>OL</a:t>
            </a:r>
            <a:r>
              <a:rPr sz="250" spc="20" dirty="0">
                <a:latin typeface="Arial"/>
                <a:cs typeface="Arial"/>
              </a:rPr>
              <a:t>)</a:t>
            </a:r>
            <a:endParaRPr sz="250">
              <a:latin typeface="Arial"/>
              <a:cs typeface="Arial"/>
            </a:endParaRPr>
          </a:p>
        </p:txBody>
      </p:sp>
      <p:sp>
        <p:nvSpPr>
          <p:cNvPr id="430" name="object 430"/>
          <p:cNvSpPr/>
          <p:nvPr/>
        </p:nvSpPr>
        <p:spPr>
          <a:xfrm>
            <a:off x="7852031" y="4396302"/>
            <a:ext cx="439420" cy="130175"/>
          </a:xfrm>
          <a:custGeom>
            <a:avLst/>
            <a:gdLst/>
            <a:ahLst/>
            <a:cxnLst/>
            <a:rect l="l" t="t" r="r" b="b"/>
            <a:pathLst>
              <a:path w="439420" h="130175">
                <a:moveTo>
                  <a:pt x="0" y="129601"/>
                </a:moveTo>
                <a:lnTo>
                  <a:pt x="439221" y="129601"/>
                </a:lnTo>
                <a:lnTo>
                  <a:pt x="439221" y="0"/>
                </a:lnTo>
                <a:lnTo>
                  <a:pt x="0" y="0"/>
                </a:lnTo>
                <a:lnTo>
                  <a:pt x="0" y="129601"/>
                </a:lnTo>
                <a:close/>
              </a:path>
            </a:pathLst>
          </a:custGeom>
          <a:solidFill>
            <a:srgbClr val="97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7852031" y="4396302"/>
            <a:ext cx="439420" cy="130175"/>
          </a:xfrm>
          <a:custGeom>
            <a:avLst/>
            <a:gdLst/>
            <a:ahLst/>
            <a:cxnLst/>
            <a:rect l="l" t="t" r="r" b="b"/>
            <a:pathLst>
              <a:path w="439420" h="130175">
                <a:moveTo>
                  <a:pt x="0" y="129601"/>
                </a:moveTo>
                <a:lnTo>
                  <a:pt x="439221" y="129601"/>
                </a:lnTo>
                <a:lnTo>
                  <a:pt x="439221" y="0"/>
                </a:lnTo>
                <a:lnTo>
                  <a:pt x="0" y="0"/>
                </a:lnTo>
                <a:lnTo>
                  <a:pt x="0" y="129601"/>
                </a:lnTo>
                <a:close/>
              </a:path>
            </a:pathLst>
          </a:custGeom>
          <a:ln w="57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 txBox="1"/>
          <p:nvPr/>
        </p:nvSpPr>
        <p:spPr>
          <a:xfrm>
            <a:off x="7880131" y="4406072"/>
            <a:ext cx="379730" cy="115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0480">
              <a:lnSpc>
                <a:spcPct val="134300"/>
              </a:lnSpc>
            </a:pPr>
            <a:r>
              <a:rPr sz="250" spc="45" dirty="0">
                <a:latin typeface="Arial"/>
                <a:cs typeface="Arial"/>
              </a:rPr>
              <a:t>G</a:t>
            </a:r>
            <a:r>
              <a:rPr sz="250" spc="20" dirty="0">
                <a:latin typeface="Arial"/>
                <a:cs typeface="Arial"/>
              </a:rPr>
              <a:t>i</a:t>
            </a:r>
            <a:r>
              <a:rPr sz="250" spc="5" dirty="0">
                <a:latin typeface="Arial"/>
                <a:cs typeface="Arial"/>
              </a:rPr>
              <a:t>v</a:t>
            </a:r>
            <a:r>
              <a:rPr sz="250" spc="40" dirty="0">
                <a:latin typeface="Arial"/>
                <a:cs typeface="Arial"/>
              </a:rPr>
              <a:t>e</a:t>
            </a:r>
            <a:r>
              <a:rPr sz="250" spc="15" dirty="0">
                <a:latin typeface="Arial"/>
                <a:cs typeface="Arial"/>
              </a:rPr>
              <a:t> 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45" dirty="0">
                <a:latin typeface="Arial"/>
                <a:cs typeface="Arial"/>
              </a:rPr>
              <a:t>h</a:t>
            </a:r>
            <a:r>
              <a:rPr sz="250" spc="40" dirty="0">
                <a:latin typeface="Arial"/>
                <a:cs typeface="Arial"/>
              </a:rPr>
              <a:t>e</a:t>
            </a:r>
            <a:r>
              <a:rPr sz="250" spc="15" dirty="0">
                <a:latin typeface="Arial"/>
                <a:cs typeface="Arial"/>
              </a:rPr>
              <a:t> </a:t>
            </a:r>
            <a:r>
              <a:rPr sz="250" spc="45" dirty="0">
                <a:latin typeface="Arial"/>
                <a:cs typeface="Arial"/>
              </a:rPr>
              <a:t>BO</a:t>
            </a:r>
            <a:r>
              <a:rPr sz="250" spc="40" dirty="0">
                <a:latin typeface="Arial"/>
                <a:cs typeface="Arial"/>
              </a:rPr>
              <a:t>L</a:t>
            </a:r>
            <a:r>
              <a:rPr sz="250" spc="15" dirty="0">
                <a:latin typeface="Arial"/>
                <a:cs typeface="Arial"/>
              </a:rPr>
              <a:t> 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40" dirty="0">
                <a:latin typeface="Arial"/>
                <a:cs typeface="Arial"/>
              </a:rPr>
              <a:t>o</a:t>
            </a:r>
            <a:r>
              <a:rPr sz="250" spc="20" dirty="0">
                <a:latin typeface="Arial"/>
                <a:cs typeface="Arial"/>
              </a:rPr>
              <a:t> 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45" dirty="0">
                <a:latin typeface="Arial"/>
                <a:cs typeface="Arial"/>
              </a:rPr>
              <a:t>h</a:t>
            </a:r>
            <a:r>
              <a:rPr sz="250" spc="40" dirty="0">
                <a:latin typeface="Arial"/>
                <a:cs typeface="Arial"/>
              </a:rPr>
              <a:t>e</a:t>
            </a:r>
            <a:r>
              <a:rPr sz="250" spc="20" dirty="0">
                <a:latin typeface="Arial"/>
                <a:cs typeface="Arial"/>
              </a:rPr>
              <a:t> </a:t>
            </a:r>
            <a:r>
              <a:rPr sz="250" spc="30" dirty="0">
                <a:latin typeface="Arial"/>
                <a:cs typeface="Arial"/>
              </a:rPr>
              <a:t>c</a:t>
            </a:r>
            <a:r>
              <a:rPr sz="250" spc="45" dirty="0">
                <a:latin typeface="Arial"/>
                <a:cs typeface="Arial"/>
              </a:rPr>
              <a:t>on</a:t>
            </a:r>
            <a:r>
              <a:rPr sz="250" spc="10" dirty="0">
                <a:latin typeface="Arial"/>
                <a:cs typeface="Arial"/>
              </a:rPr>
              <a:t>t</a:t>
            </a:r>
            <a:r>
              <a:rPr sz="250" spc="35" dirty="0">
                <a:latin typeface="Arial"/>
                <a:cs typeface="Arial"/>
              </a:rPr>
              <a:t>aine</a:t>
            </a:r>
            <a:r>
              <a:rPr sz="250" spc="20" dirty="0">
                <a:latin typeface="Arial"/>
                <a:cs typeface="Arial"/>
              </a:rPr>
              <a:t>r</a:t>
            </a:r>
            <a:r>
              <a:rPr sz="250" spc="10" dirty="0">
                <a:latin typeface="Arial"/>
                <a:cs typeface="Arial"/>
              </a:rPr>
              <a:t> </a:t>
            </a:r>
            <a:r>
              <a:rPr sz="250" spc="45" dirty="0">
                <a:latin typeface="Arial"/>
                <a:cs typeface="Arial"/>
              </a:rPr>
              <a:t>d</a:t>
            </a:r>
            <a:r>
              <a:rPr sz="250" spc="15" dirty="0">
                <a:latin typeface="Arial"/>
                <a:cs typeface="Arial"/>
              </a:rPr>
              <a:t>r</a:t>
            </a:r>
            <a:r>
              <a:rPr sz="250" spc="20" dirty="0">
                <a:latin typeface="Arial"/>
                <a:cs typeface="Arial"/>
              </a:rPr>
              <a:t>i</a:t>
            </a:r>
            <a:r>
              <a:rPr sz="250" spc="5" dirty="0">
                <a:latin typeface="Arial"/>
                <a:cs typeface="Arial"/>
              </a:rPr>
              <a:t>v</a:t>
            </a:r>
            <a:r>
              <a:rPr sz="250" spc="45" dirty="0">
                <a:latin typeface="Arial"/>
                <a:cs typeface="Arial"/>
              </a:rPr>
              <a:t>e</a:t>
            </a:r>
            <a:r>
              <a:rPr sz="250" spc="20" dirty="0">
                <a:latin typeface="Arial"/>
                <a:cs typeface="Arial"/>
              </a:rPr>
              <a:t>r</a:t>
            </a:r>
            <a:endParaRPr sz="250">
              <a:latin typeface="Arial"/>
              <a:cs typeface="Arial"/>
            </a:endParaRPr>
          </a:p>
        </p:txBody>
      </p:sp>
      <p:sp>
        <p:nvSpPr>
          <p:cNvPr id="433" name="object 433"/>
          <p:cNvSpPr/>
          <p:nvPr/>
        </p:nvSpPr>
        <p:spPr>
          <a:xfrm>
            <a:off x="8059769" y="4184874"/>
            <a:ext cx="20955" cy="17145"/>
          </a:xfrm>
          <a:custGeom>
            <a:avLst/>
            <a:gdLst/>
            <a:ahLst/>
            <a:cxnLst/>
            <a:rect l="l" t="t" r="r" b="b"/>
            <a:pathLst>
              <a:path w="20954" h="17145">
                <a:moveTo>
                  <a:pt x="0" y="0"/>
                </a:moveTo>
                <a:lnTo>
                  <a:pt x="10211" y="17013"/>
                </a:lnTo>
                <a:lnTo>
                  <a:pt x="10211" y="6805"/>
                </a:lnTo>
                <a:lnTo>
                  <a:pt x="0" y="0"/>
                </a:lnTo>
                <a:close/>
              </a:path>
              <a:path w="20954" h="17145">
                <a:moveTo>
                  <a:pt x="20375" y="0"/>
                </a:moveTo>
                <a:lnTo>
                  <a:pt x="10211" y="0"/>
                </a:lnTo>
                <a:lnTo>
                  <a:pt x="10211" y="6805"/>
                </a:lnTo>
                <a:lnTo>
                  <a:pt x="20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8069981" y="4113256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631"/>
                </a:lnTo>
              </a:path>
            </a:pathLst>
          </a:custGeom>
          <a:ln w="67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8059769" y="4184874"/>
            <a:ext cx="20955" cy="17145"/>
          </a:xfrm>
          <a:custGeom>
            <a:avLst/>
            <a:gdLst/>
            <a:ahLst/>
            <a:cxnLst/>
            <a:rect l="l" t="t" r="r" b="b"/>
            <a:pathLst>
              <a:path w="20954" h="17145">
                <a:moveTo>
                  <a:pt x="10211" y="17013"/>
                </a:moveTo>
                <a:lnTo>
                  <a:pt x="0" y="0"/>
                </a:lnTo>
                <a:lnTo>
                  <a:pt x="10211" y="6805"/>
                </a:lnTo>
                <a:lnTo>
                  <a:pt x="20375" y="0"/>
                </a:lnTo>
                <a:lnTo>
                  <a:pt x="10211" y="17013"/>
                </a:lnTo>
                <a:close/>
              </a:path>
            </a:pathLst>
          </a:custGeom>
          <a:ln w="61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8059770" y="4379280"/>
            <a:ext cx="20955" cy="17145"/>
          </a:xfrm>
          <a:custGeom>
            <a:avLst/>
            <a:gdLst/>
            <a:ahLst/>
            <a:cxnLst/>
            <a:rect l="l" t="t" r="r" b="b"/>
            <a:pathLst>
              <a:path w="20954" h="17145">
                <a:moveTo>
                  <a:pt x="0" y="0"/>
                </a:moveTo>
                <a:lnTo>
                  <a:pt x="10211" y="17021"/>
                </a:lnTo>
                <a:lnTo>
                  <a:pt x="10211" y="6809"/>
                </a:lnTo>
                <a:lnTo>
                  <a:pt x="0" y="0"/>
                </a:lnTo>
                <a:close/>
              </a:path>
              <a:path w="20954" h="17145">
                <a:moveTo>
                  <a:pt x="20375" y="0"/>
                </a:moveTo>
                <a:lnTo>
                  <a:pt x="10211" y="0"/>
                </a:lnTo>
                <a:lnTo>
                  <a:pt x="10211" y="6809"/>
                </a:lnTo>
                <a:lnTo>
                  <a:pt x="20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8069981" y="4324708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594"/>
                </a:lnTo>
              </a:path>
            </a:pathLst>
          </a:custGeom>
          <a:ln w="67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8059770" y="4379280"/>
            <a:ext cx="20955" cy="17145"/>
          </a:xfrm>
          <a:custGeom>
            <a:avLst/>
            <a:gdLst/>
            <a:ahLst/>
            <a:cxnLst/>
            <a:rect l="l" t="t" r="r" b="b"/>
            <a:pathLst>
              <a:path w="20954" h="17145">
                <a:moveTo>
                  <a:pt x="10211" y="17021"/>
                </a:moveTo>
                <a:lnTo>
                  <a:pt x="0" y="0"/>
                </a:lnTo>
                <a:lnTo>
                  <a:pt x="10211" y="6809"/>
                </a:lnTo>
                <a:lnTo>
                  <a:pt x="20375" y="0"/>
                </a:lnTo>
                <a:lnTo>
                  <a:pt x="10211" y="17021"/>
                </a:lnTo>
                <a:close/>
              </a:path>
            </a:pathLst>
          </a:custGeom>
          <a:ln w="61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8059770" y="4583894"/>
            <a:ext cx="20955" cy="17145"/>
          </a:xfrm>
          <a:custGeom>
            <a:avLst/>
            <a:gdLst/>
            <a:ahLst/>
            <a:cxnLst/>
            <a:rect l="l" t="t" r="r" b="b"/>
            <a:pathLst>
              <a:path w="20954" h="17145">
                <a:moveTo>
                  <a:pt x="0" y="0"/>
                </a:moveTo>
                <a:lnTo>
                  <a:pt x="10211" y="17021"/>
                </a:lnTo>
                <a:lnTo>
                  <a:pt x="10211" y="6809"/>
                </a:lnTo>
                <a:lnTo>
                  <a:pt x="0" y="0"/>
                </a:lnTo>
                <a:close/>
              </a:path>
              <a:path w="20954" h="17145">
                <a:moveTo>
                  <a:pt x="20375" y="0"/>
                </a:moveTo>
                <a:lnTo>
                  <a:pt x="10211" y="0"/>
                </a:lnTo>
                <a:lnTo>
                  <a:pt x="10211" y="6809"/>
                </a:lnTo>
                <a:lnTo>
                  <a:pt x="20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8069981" y="4525903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012"/>
                </a:lnTo>
              </a:path>
            </a:pathLst>
          </a:custGeom>
          <a:ln w="67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8059770" y="4583894"/>
            <a:ext cx="20955" cy="17145"/>
          </a:xfrm>
          <a:custGeom>
            <a:avLst/>
            <a:gdLst/>
            <a:ahLst/>
            <a:cxnLst/>
            <a:rect l="l" t="t" r="r" b="b"/>
            <a:pathLst>
              <a:path w="20954" h="17145">
                <a:moveTo>
                  <a:pt x="10211" y="17021"/>
                </a:moveTo>
                <a:lnTo>
                  <a:pt x="0" y="0"/>
                </a:lnTo>
                <a:lnTo>
                  <a:pt x="10211" y="6809"/>
                </a:lnTo>
                <a:lnTo>
                  <a:pt x="20375" y="0"/>
                </a:lnTo>
                <a:lnTo>
                  <a:pt x="10211" y="17021"/>
                </a:lnTo>
                <a:close/>
              </a:path>
            </a:pathLst>
          </a:custGeom>
          <a:ln w="61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8420734" y="4191688"/>
            <a:ext cx="200925" cy="150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 txBox="1"/>
          <p:nvPr/>
        </p:nvSpPr>
        <p:spPr>
          <a:xfrm>
            <a:off x="8431814" y="4191257"/>
            <a:ext cx="154305" cy="115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4300"/>
              </a:lnSpc>
            </a:pPr>
            <a:r>
              <a:rPr sz="250" spc="45" dirty="0">
                <a:latin typeface="Arial"/>
                <a:cs typeface="Arial"/>
              </a:rPr>
              <a:t>B</a:t>
            </a:r>
            <a:r>
              <a:rPr sz="250" spc="20" dirty="0">
                <a:latin typeface="Arial"/>
                <a:cs typeface="Arial"/>
              </a:rPr>
              <a:t>il</a:t>
            </a:r>
            <a:r>
              <a:rPr sz="250" spc="15" dirty="0">
                <a:latin typeface="Arial"/>
                <a:cs typeface="Arial"/>
              </a:rPr>
              <a:t>l </a:t>
            </a:r>
            <a:r>
              <a:rPr sz="250" spc="45" dirty="0">
                <a:latin typeface="Arial"/>
                <a:cs typeface="Arial"/>
              </a:rPr>
              <a:t>o</a:t>
            </a:r>
            <a:r>
              <a:rPr sz="250" spc="20" dirty="0">
                <a:latin typeface="Arial"/>
                <a:cs typeface="Arial"/>
              </a:rPr>
              <a:t>f </a:t>
            </a:r>
            <a:r>
              <a:rPr sz="250" spc="40" dirty="0">
                <a:latin typeface="Arial"/>
                <a:cs typeface="Arial"/>
              </a:rPr>
              <a:t>Lading</a:t>
            </a:r>
            <a:endParaRPr sz="250">
              <a:latin typeface="Arial"/>
              <a:cs typeface="Arial"/>
            </a:endParaRPr>
          </a:p>
        </p:txBody>
      </p:sp>
      <p:sp>
        <p:nvSpPr>
          <p:cNvPr id="444" name="object 444"/>
          <p:cNvSpPr/>
          <p:nvPr/>
        </p:nvSpPr>
        <p:spPr>
          <a:xfrm>
            <a:off x="8301594" y="4256492"/>
            <a:ext cx="119380" cy="20955"/>
          </a:xfrm>
          <a:custGeom>
            <a:avLst/>
            <a:gdLst/>
            <a:ahLst/>
            <a:cxnLst/>
            <a:rect l="l" t="t" r="r" b="b"/>
            <a:pathLst>
              <a:path w="119379" h="20954">
                <a:moveTo>
                  <a:pt x="108730" y="9910"/>
                </a:moveTo>
                <a:lnTo>
                  <a:pt x="108926" y="10208"/>
                </a:lnTo>
                <a:lnTo>
                  <a:pt x="102166" y="20536"/>
                </a:lnTo>
                <a:lnTo>
                  <a:pt x="119138" y="10208"/>
                </a:lnTo>
                <a:lnTo>
                  <a:pt x="108730" y="9910"/>
                </a:lnTo>
                <a:close/>
              </a:path>
              <a:path w="119379" h="20954">
                <a:moveTo>
                  <a:pt x="106673" y="6805"/>
                </a:moveTo>
                <a:lnTo>
                  <a:pt x="0" y="6805"/>
                </a:lnTo>
                <a:lnTo>
                  <a:pt x="108730" y="9910"/>
                </a:lnTo>
                <a:lnTo>
                  <a:pt x="106673" y="6805"/>
                </a:lnTo>
                <a:close/>
              </a:path>
              <a:path w="119379" h="20954">
                <a:moveTo>
                  <a:pt x="102166" y="0"/>
                </a:moveTo>
                <a:lnTo>
                  <a:pt x="106673" y="6805"/>
                </a:lnTo>
                <a:lnTo>
                  <a:pt x="113481" y="6805"/>
                </a:lnTo>
                <a:lnTo>
                  <a:pt x="1021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8301594" y="4263298"/>
            <a:ext cx="119380" cy="3810"/>
          </a:xfrm>
          <a:custGeom>
            <a:avLst/>
            <a:gdLst/>
            <a:ahLst/>
            <a:cxnLst/>
            <a:rect l="l" t="t" r="r" b="b"/>
            <a:pathLst>
              <a:path w="119379" h="3810">
                <a:moveTo>
                  <a:pt x="0" y="0"/>
                </a:moveTo>
                <a:lnTo>
                  <a:pt x="119138" y="3402"/>
                </a:lnTo>
              </a:path>
            </a:pathLst>
          </a:custGeom>
          <a:ln w="56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8403762" y="4256492"/>
            <a:ext cx="17145" cy="20955"/>
          </a:xfrm>
          <a:custGeom>
            <a:avLst/>
            <a:gdLst/>
            <a:ahLst/>
            <a:cxnLst/>
            <a:rect l="l" t="t" r="r" b="b"/>
            <a:pathLst>
              <a:path w="17145" h="20954">
                <a:moveTo>
                  <a:pt x="16971" y="10208"/>
                </a:moveTo>
                <a:lnTo>
                  <a:pt x="0" y="20536"/>
                </a:lnTo>
                <a:lnTo>
                  <a:pt x="6759" y="10208"/>
                </a:lnTo>
                <a:lnTo>
                  <a:pt x="0" y="0"/>
                </a:lnTo>
                <a:lnTo>
                  <a:pt x="16971" y="10208"/>
                </a:lnTo>
                <a:close/>
              </a:path>
            </a:pathLst>
          </a:custGeom>
          <a:ln w="63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8407117" y="4399705"/>
            <a:ext cx="200925" cy="150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 txBox="1"/>
          <p:nvPr/>
        </p:nvSpPr>
        <p:spPr>
          <a:xfrm>
            <a:off x="8418197" y="4399262"/>
            <a:ext cx="154305" cy="115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4300"/>
              </a:lnSpc>
            </a:pPr>
            <a:r>
              <a:rPr sz="250" spc="45" dirty="0">
                <a:latin typeface="Arial"/>
                <a:cs typeface="Arial"/>
              </a:rPr>
              <a:t>B</a:t>
            </a:r>
            <a:r>
              <a:rPr sz="250" spc="20" dirty="0">
                <a:latin typeface="Arial"/>
                <a:cs typeface="Arial"/>
              </a:rPr>
              <a:t>il</a:t>
            </a:r>
            <a:r>
              <a:rPr sz="250" spc="15" dirty="0">
                <a:latin typeface="Arial"/>
                <a:cs typeface="Arial"/>
              </a:rPr>
              <a:t>l </a:t>
            </a:r>
            <a:r>
              <a:rPr sz="250" spc="45" dirty="0">
                <a:latin typeface="Arial"/>
                <a:cs typeface="Arial"/>
              </a:rPr>
              <a:t>o</a:t>
            </a:r>
            <a:r>
              <a:rPr sz="250" spc="20" dirty="0">
                <a:latin typeface="Arial"/>
                <a:cs typeface="Arial"/>
              </a:rPr>
              <a:t>f </a:t>
            </a:r>
            <a:r>
              <a:rPr sz="250" spc="40" dirty="0">
                <a:latin typeface="Arial"/>
                <a:cs typeface="Arial"/>
              </a:rPr>
              <a:t>Lading</a:t>
            </a:r>
            <a:endParaRPr sz="250">
              <a:latin typeface="Arial"/>
              <a:cs typeface="Arial"/>
            </a:endParaRPr>
          </a:p>
        </p:txBody>
      </p:sp>
      <p:sp>
        <p:nvSpPr>
          <p:cNvPr id="449" name="object 449"/>
          <p:cNvSpPr/>
          <p:nvPr/>
        </p:nvSpPr>
        <p:spPr>
          <a:xfrm>
            <a:off x="8291287" y="4450890"/>
            <a:ext cx="17145" cy="20955"/>
          </a:xfrm>
          <a:custGeom>
            <a:avLst/>
            <a:gdLst/>
            <a:ahLst/>
            <a:cxnLst/>
            <a:rect l="l" t="t" r="r" b="b"/>
            <a:pathLst>
              <a:path w="17145" h="20954">
                <a:moveTo>
                  <a:pt x="17067" y="0"/>
                </a:moveTo>
                <a:lnTo>
                  <a:pt x="0" y="10212"/>
                </a:lnTo>
                <a:lnTo>
                  <a:pt x="17067" y="20424"/>
                </a:lnTo>
                <a:lnTo>
                  <a:pt x="10307" y="10212"/>
                </a:lnTo>
                <a:lnTo>
                  <a:pt x="17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8291287" y="4461102"/>
            <a:ext cx="116205" cy="0"/>
          </a:xfrm>
          <a:custGeom>
            <a:avLst/>
            <a:gdLst/>
            <a:ahLst/>
            <a:cxnLst/>
            <a:rect l="l" t="t" r="r" b="b"/>
            <a:pathLst>
              <a:path w="116204">
                <a:moveTo>
                  <a:pt x="115830" y="0"/>
                </a:moveTo>
                <a:lnTo>
                  <a:pt x="0" y="0"/>
                </a:lnTo>
              </a:path>
            </a:pathLst>
          </a:custGeom>
          <a:ln w="56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8291287" y="4450890"/>
            <a:ext cx="17145" cy="20955"/>
          </a:xfrm>
          <a:custGeom>
            <a:avLst/>
            <a:gdLst/>
            <a:ahLst/>
            <a:cxnLst/>
            <a:rect l="l" t="t" r="r" b="b"/>
            <a:pathLst>
              <a:path w="17145" h="20954">
                <a:moveTo>
                  <a:pt x="0" y="10212"/>
                </a:moveTo>
                <a:lnTo>
                  <a:pt x="17067" y="0"/>
                </a:lnTo>
                <a:lnTo>
                  <a:pt x="10307" y="10212"/>
                </a:lnTo>
                <a:lnTo>
                  <a:pt x="17067" y="20424"/>
                </a:lnTo>
                <a:lnTo>
                  <a:pt x="0" y="10212"/>
                </a:lnTo>
                <a:close/>
              </a:path>
            </a:pathLst>
          </a:custGeom>
          <a:ln w="63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0" name="object 1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24542"/>
              </p:ext>
            </p:extLst>
          </p:nvPr>
        </p:nvGraphicFramePr>
        <p:xfrm>
          <a:off x="1718098" y="3732864"/>
          <a:ext cx="405879" cy="2913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51"/>
                <a:gridCol w="131178"/>
                <a:gridCol w="131164"/>
                <a:gridCol w="29653"/>
                <a:gridCol w="84133"/>
              </a:tblGrid>
              <a:tr h="116545">
                <a:tc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4867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31750" marR="7620" indent="-20320">
                        <a:lnSpc>
                          <a:spcPct val="143500"/>
                        </a:lnSpc>
                        <a:spcBef>
                          <a:spcPts val="65"/>
                        </a:spcBef>
                      </a:pPr>
                      <a:r>
                        <a:rPr sz="200" spc="5" dirty="0">
                          <a:latin typeface="Arial"/>
                          <a:cs typeface="Arial"/>
                        </a:rPr>
                        <a:t>Unloa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 i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00" spc="1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s 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2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rk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li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t</a:t>
                      </a:r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4867">
                      <a:solidFill>
                        <a:srgbClr val="000000"/>
                      </a:solidFill>
                      <a:prstDash val="solid"/>
                    </a:lnL>
                    <a:lnR w="4867">
                      <a:solidFill>
                        <a:srgbClr val="000000"/>
                      </a:solidFill>
                      <a:prstDash val="solid"/>
                    </a:lnR>
                    <a:lnT w="4867">
                      <a:solidFill>
                        <a:srgbClr val="000000"/>
                      </a:solidFill>
                      <a:prstDash val="solid"/>
                    </a:lnT>
                    <a:lnB w="4867">
                      <a:solidFill>
                        <a:srgbClr val="000000"/>
                      </a:solidFill>
                      <a:prstDash val="solid"/>
                    </a:lnB>
                    <a:solidFill>
                      <a:srgbClr val="97CA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4867">
                      <a:solidFill>
                        <a:srgbClr val="000000"/>
                      </a:solidFill>
                      <a:prstDash val="solid"/>
                    </a:lnL>
                  </a:tcPr>
                </a:tc>
                <a:tc rowSpan="2"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46566">
                <a:tc gridSpan="2"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4943">
                      <a:solidFill>
                        <a:srgbClr val="000000"/>
                      </a:solidFill>
                      <a:prstDash val="solid"/>
                    </a:lnR>
                    <a:lnB w="4864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4943">
                      <a:solidFill>
                        <a:srgbClr val="000000"/>
                      </a:solidFill>
                      <a:prstDash val="solid"/>
                    </a:lnL>
                    <a:lnT w="4867">
                      <a:solidFill>
                        <a:srgbClr val="000000"/>
                      </a:solidFill>
                      <a:prstDash val="solid"/>
                    </a:lnT>
                    <a:lnB w="4864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4141">
                <a:tc rowSpan="2" gridSpan="4">
                  <a:txBody>
                    <a:bodyPr/>
                    <a:lstStyle/>
                    <a:p>
                      <a:pPr marL="39370" marR="29209" indent="-12700">
                        <a:lnSpc>
                          <a:spcPct val="143300"/>
                        </a:lnSpc>
                        <a:spcBef>
                          <a:spcPts val="110"/>
                        </a:spcBef>
                      </a:pPr>
                      <a:r>
                        <a:rPr sz="200" dirty="0">
                          <a:latin typeface="Arial"/>
                          <a:cs typeface="Arial"/>
                        </a:rPr>
                        <a:t>Sc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 ea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ch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 p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odu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ct (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00" spc="1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palle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t/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200" spc="1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)</a:t>
                      </a:r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4864">
                      <a:solidFill>
                        <a:srgbClr val="000000"/>
                      </a:solidFill>
                      <a:prstDash val="solid"/>
                    </a:lnL>
                    <a:lnR w="4864">
                      <a:solidFill>
                        <a:srgbClr val="000000"/>
                      </a:solidFill>
                      <a:prstDash val="solid"/>
                    </a:lnR>
                    <a:lnT w="4864">
                      <a:solidFill>
                        <a:srgbClr val="000000"/>
                      </a:solidFill>
                      <a:prstDash val="solid"/>
                    </a:lnT>
                    <a:lnB w="4864">
                      <a:solidFill>
                        <a:srgbClr val="000000"/>
                      </a:solidFill>
                      <a:prstDash val="solid"/>
                    </a:lnB>
                    <a:solidFill>
                      <a:srgbClr val="97CACA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4864">
                      <a:solidFill>
                        <a:srgbClr val="000000"/>
                      </a:solidFill>
                      <a:prstDash val="solid"/>
                    </a:lnL>
                    <a:lnB w="4851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4049"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4864">
                      <a:solidFill>
                        <a:srgbClr val="000000"/>
                      </a:solidFill>
                      <a:prstDash val="solid"/>
                    </a:lnL>
                    <a:lnR w="4864">
                      <a:solidFill>
                        <a:srgbClr val="000000"/>
                      </a:solidFill>
                      <a:prstDash val="solid"/>
                    </a:lnR>
                    <a:lnT w="4864">
                      <a:solidFill>
                        <a:srgbClr val="000000"/>
                      </a:solidFill>
                      <a:prstDash val="solid"/>
                    </a:lnT>
                    <a:lnB w="4864">
                      <a:solidFill>
                        <a:srgbClr val="000000"/>
                      </a:solidFill>
                      <a:prstDash val="solid"/>
                    </a:lnB>
                    <a:solidFill>
                      <a:srgbClr val="97CACA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4864">
                      <a:solidFill>
                        <a:srgbClr val="000000"/>
                      </a:solidFill>
                      <a:prstDash val="solid"/>
                    </a:lnL>
                    <a:lnT w="4851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237" name="object 2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951286"/>
              </p:ext>
            </p:extLst>
          </p:nvPr>
        </p:nvGraphicFramePr>
        <p:xfrm>
          <a:off x="3223529" y="3132494"/>
          <a:ext cx="361636" cy="2978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727"/>
                <a:gridCol w="152912"/>
                <a:gridCol w="150431"/>
                <a:gridCol w="31566"/>
              </a:tblGrid>
              <a:tr h="142814">
                <a:tc>
                  <a:txBody>
                    <a:bodyPr/>
                    <a:lstStyle/>
                    <a:p>
                      <a:endParaRPr sz="300" baseline="13888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4227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26670" marR="22225" indent="16510">
                        <a:lnSpc>
                          <a:spcPct val="118900"/>
                        </a:lnSpc>
                        <a:spcBef>
                          <a:spcPts val="100"/>
                        </a:spcBef>
                      </a:pPr>
                      <a:r>
                        <a:rPr sz="200" spc="-1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den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2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la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s (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200" spc="1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2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1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ediu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2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an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d</a:t>
                      </a:r>
                      <a:endParaRPr sz="200">
                        <a:latin typeface="Arial"/>
                        <a:cs typeface="Arial"/>
                      </a:endParaRPr>
                    </a:p>
                    <a:p>
                      <a:pPr marL="25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" spc="1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lo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1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200" spc="-20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 p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odu</a:t>
                      </a:r>
                      <a:r>
                        <a:rPr sz="200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spc="1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)</a:t>
                      </a:r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4227">
                      <a:solidFill>
                        <a:srgbClr val="000000"/>
                      </a:solidFill>
                      <a:prstDash val="solid"/>
                    </a:lnL>
                    <a:lnR w="4227">
                      <a:solidFill>
                        <a:srgbClr val="000000"/>
                      </a:solidFill>
                      <a:prstDash val="solid"/>
                    </a:lnR>
                    <a:lnT w="4227">
                      <a:solidFill>
                        <a:srgbClr val="000000"/>
                      </a:solidFill>
                      <a:prstDash val="solid"/>
                    </a:lnT>
                    <a:lnB w="4227">
                      <a:solidFill>
                        <a:srgbClr val="000000"/>
                      </a:solidFill>
                      <a:prstDash val="solid"/>
                    </a:lnB>
                    <a:solidFill>
                      <a:srgbClr val="97CA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4227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53293">
                <a:tc gridSpan="2"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4844">
                      <a:solidFill>
                        <a:srgbClr val="000000"/>
                      </a:solidFill>
                      <a:prstDash val="solid"/>
                    </a:lnR>
                    <a:lnB w="4113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4844">
                      <a:solidFill>
                        <a:srgbClr val="000000"/>
                      </a:solidFill>
                      <a:prstDash val="solid"/>
                    </a:lnL>
                    <a:lnT w="4227">
                      <a:solidFill>
                        <a:srgbClr val="000000"/>
                      </a:solidFill>
                      <a:prstDash val="solid"/>
                    </a:lnT>
                    <a:lnB w="4113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01711">
                <a:tc gridSpan="4">
                  <a:txBody>
                    <a:bodyPr/>
                    <a:lstStyle/>
                    <a:p>
                      <a:pPr marL="12065" marR="5080" indent="12065">
                        <a:lnSpc>
                          <a:spcPct val="119200"/>
                        </a:lnSpc>
                        <a:spcBef>
                          <a:spcPts val="80"/>
                        </a:spcBef>
                      </a:pPr>
                      <a:r>
                        <a:rPr sz="200" spc="-2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200" spc="-20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 loade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rk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li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t 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1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pe</a:t>
                      </a:r>
                      <a:r>
                        <a:rPr sz="200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c </a:t>
                      </a:r>
                      <a:r>
                        <a:rPr sz="200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la</a:t>
                      </a:r>
                      <a:r>
                        <a:rPr sz="200" spc="1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2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-20" dirty="0">
                          <a:latin typeface="Arial"/>
                          <a:cs typeface="Arial"/>
                        </a:rPr>
                        <a:t>z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e</a:t>
                      </a:r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4113">
                      <a:solidFill>
                        <a:srgbClr val="000000"/>
                      </a:solidFill>
                      <a:prstDash val="solid"/>
                    </a:lnL>
                    <a:lnR w="4113">
                      <a:solidFill>
                        <a:srgbClr val="000000"/>
                      </a:solidFill>
                      <a:prstDash val="solid"/>
                    </a:lnR>
                    <a:lnT w="4113">
                      <a:solidFill>
                        <a:srgbClr val="000000"/>
                      </a:solidFill>
                      <a:prstDash val="solid"/>
                    </a:lnT>
                    <a:lnB w="4113">
                      <a:solidFill>
                        <a:srgbClr val="000000"/>
                      </a:solidFill>
                      <a:prstDash val="solid"/>
                    </a:lnB>
                    <a:solidFill>
                      <a:srgbClr val="97CA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291" name="object 2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051919"/>
              </p:ext>
            </p:extLst>
          </p:nvPr>
        </p:nvGraphicFramePr>
        <p:xfrm>
          <a:off x="5725629" y="3943790"/>
          <a:ext cx="429201" cy="2640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05"/>
                <a:gridCol w="138742"/>
                <a:gridCol w="138687"/>
                <a:gridCol w="34077"/>
                <a:gridCol w="86290"/>
              </a:tblGrid>
              <a:tr h="107188">
                <a:tc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4507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34290" marR="8890" indent="-21590">
                        <a:lnSpc>
                          <a:spcPct val="128499"/>
                        </a:lnSpc>
                        <a:spcBef>
                          <a:spcPts val="65"/>
                        </a:spcBef>
                      </a:pPr>
                      <a:r>
                        <a:rPr sz="200" spc="5" dirty="0">
                          <a:latin typeface="Arial"/>
                          <a:cs typeface="Arial"/>
                        </a:rPr>
                        <a:t>Unloa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2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00" spc="2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s 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2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rk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li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t</a:t>
                      </a:r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4507">
                      <a:solidFill>
                        <a:srgbClr val="000000"/>
                      </a:solidFill>
                      <a:prstDash val="solid"/>
                    </a:lnL>
                    <a:lnR w="4507">
                      <a:solidFill>
                        <a:srgbClr val="000000"/>
                      </a:solidFill>
                      <a:prstDash val="solid"/>
                    </a:lnR>
                    <a:lnT w="4507">
                      <a:solidFill>
                        <a:srgbClr val="000000"/>
                      </a:solidFill>
                      <a:prstDash val="solid"/>
                    </a:lnT>
                    <a:lnB w="4507">
                      <a:solidFill>
                        <a:srgbClr val="000000"/>
                      </a:solidFill>
                      <a:prstDash val="solid"/>
                    </a:lnB>
                    <a:solidFill>
                      <a:srgbClr val="97CA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4507">
                      <a:solidFill>
                        <a:srgbClr val="000000"/>
                      </a:solidFill>
                      <a:prstDash val="solid"/>
                    </a:lnL>
                  </a:tcPr>
                </a:tc>
                <a:tc rowSpan="2"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41877">
                <a:tc gridSpan="2"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5224">
                      <a:solidFill>
                        <a:srgbClr val="000000"/>
                      </a:solidFill>
                      <a:prstDash val="solid"/>
                    </a:lnR>
                    <a:lnB w="4474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5224">
                      <a:solidFill>
                        <a:srgbClr val="000000"/>
                      </a:solidFill>
                      <a:prstDash val="solid"/>
                    </a:lnL>
                    <a:lnT w="4507">
                      <a:solidFill>
                        <a:srgbClr val="000000"/>
                      </a:solidFill>
                      <a:prstDash val="solid"/>
                    </a:lnT>
                    <a:lnB w="4474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7463">
                <a:tc rowSpan="2" gridSpan="4">
                  <a:txBody>
                    <a:bodyPr/>
                    <a:lstStyle/>
                    <a:p>
                      <a:pPr marL="44450" marR="31750" indent="-13335">
                        <a:lnSpc>
                          <a:spcPct val="128899"/>
                        </a:lnSpc>
                        <a:spcBef>
                          <a:spcPts val="100"/>
                        </a:spcBef>
                      </a:pPr>
                      <a:r>
                        <a:rPr sz="200" dirty="0">
                          <a:latin typeface="Arial"/>
                          <a:cs typeface="Arial"/>
                        </a:rPr>
                        <a:t>Sc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2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ea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ch</a:t>
                      </a:r>
                      <a:r>
                        <a:rPr sz="2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odu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ct (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00" spc="2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palle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t/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200" spc="2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)</a:t>
                      </a:r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4474">
                      <a:solidFill>
                        <a:srgbClr val="000000"/>
                      </a:solidFill>
                      <a:prstDash val="solid"/>
                    </a:lnL>
                    <a:lnR w="4474">
                      <a:solidFill>
                        <a:srgbClr val="000000"/>
                      </a:solidFill>
                      <a:prstDash val="solid"/>
                    </a:lnR>
                    <a:lnT w="4474">
                      <a:solidFill>
                        <a:srgbClr val="000000"/>
                      </a:solidFill>
                      <a:prstDash val="solid"/>
                    </a:lnT>
                    <a:lnB w="4474">
                      <a:solidFill>
                        <a:srgbClr val="000000"/>
                      </a:solidFill>
                      <a:prstDash val="solid"/>
                    </a:lnB>
                    <a:solidFill>
                      <a:srgbClr val="97CACA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4474">
                      <a:solidFill>
                        <a:srgbClr val="000000"/>
                      </a:solidFill>
                      <a:prstDash val="solid"/>
                    </a:lnL>
                    <a:lnB w="4353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7564"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4474">
                      <a:solidFill>
                        <a:srgbClr val="000000"/>
                      </a:solidFill>
                      <a:prstDash val="solid"/>
                    </a:lnL>
                    <a:lnR w="4474">
                      <a:solidFill>
                        <a:srgbClr val="000000"/>
                      </a:solidFill>
                      <a:prstDash val="solid"/>
                    </a:lnR>
                    <a:lnT w="4474">
                      <a:solidFill>
                        <a:srgbClr val="000000"/>
                      </a:solidFill>
                      <a:prstDash val="solid"/>
                    </a:lnT>
                    <a:lnB w="4474">
                      <a:solidFill>
                        <a:srgbClr val="000000"/>
                      </a:solidFill>
                      <a:prstDash val="solid"/>
                    </a:lnB>
                    <a:solidFill>
                      <a:srgbClr val="97CACA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4474">
                      <a:solidFill>
                        <a:srgbClr val="000000"/>
                      </a:solidFill>
                      <a:prstDash val="solid"/>
                    </a:lnL>
                    <a:lnT w="4353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367" name="object 3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394676"/>
              </p:ext>
            </p:extLst>
          </p:nvPr>
        </p:nvGraphicFramePr>
        <p:xfrm>
          <a:off x="5351425" y="3112016"/>
          <a:ext cx="279226" cy="2902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19"/>
                <a:gridCol w="112593"/>
                <a:gridCol w="115114"/>
                <a:gridCol w="25400"/>
              </a:tblGrid>
              <a:tr h="41794">
                <a:tc gridSpan="2"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5224">
                      <a:solidFill>
                        <a:srgbClr val="000000"/>
                      </a:solidFill>
                      <a:prstDash val="solid"/>
                    </a:lnR>
                    <a:lnB w="454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5224">
                      <a:solidFill>
                        <a:srgbClr val="000000"/>
                      </a:solidFill>
                      <a:prstDash val="solid"/>
                    </a:lnL>
                    <a:lnB w="454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9352">
                <a:tc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4540">
                      <a:solidFill>
                        <a:srgbClr val="000000"/>
                      </a:solidFill>
                      <a:prstDash val="solid"/>
                    </a:lnR>
                    <a:lnT w="45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28575" marR="20955" indent="-3175">
                        <a:lnSpc>
                          <a:spcPct val="128600"/>
                        </a:lnSpc>
                        <a:spcBef>
                          <a:spcPts val="40"/>
                        </a:spcBef>
                      </a:pPr>
                      <a:r>
                        <a:rPr sz="200" dirty="0">
                          <a:latin typeface="Arial"/>
                          <a:cs typeface="Arial"/>
                        </a:rPr>
                        <a:t>Pr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epa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re</a:t>
                      </a:r>
                      <a:r>
                        <a:rPr sz="2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e 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pi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ck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2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ou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r</a:t>
                      </a:r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4540">
                      <a:solidFill>
                        <a:srgbClr val="000000"/>
                      </a:solidFill>
                      <a:prstDash val="solid"/>
                    </a:lnL>
                    <a:lnR w="4540">
                      <a:solidFill>
                        <a:srgbClr val="000000"/>
                      </a:solidFill>
                      <a:prstDash val="solid"/>
                    </a:lnR>
                    <a:lnT w="4540">
                      <a:solidFill>
                        <a:srgbClr val="000000"/>
                      </a:solidFill>
                      <a:prstDash val="solid"/>
                    </a:lnT>
                    <a:lnB w="4540">
                      <a:solidFill>
                        <a:srgbClr val="000000"/>
                      </a:solidFill>
                      <a:prstDash val="solid"/>
                    </a:lnB>
                    <a:solidFill>
                      <a:srgbClr val="97CA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4540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39269">
                <a:tc gridSpan="4">
                  <a:txBody>
                    <a:bodyPr/>
                    <a:lstStyle/>
                    <a:p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4513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09802">
                <a:tc gridSpan="4">
                  <a:txBody>
                    <a:bodyPr/>
                    <a:lstStyle/>
                    <a:p>
                      <a:pPr marL="13335" marR="8255" indent="12700">
                        <a:lnSpc>
                          <a:spcPct val="128899"/>
                        </a:lnSpc>
                        <a:spcBef>
                          <a:spcPts val="80"/>
                        </a:spcBef>
                      </a:pPr>
                      <a:r>
                        <a:rPr sz="20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2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li</a:t>
                      </a:r>
                      <a:r>
                        <a:rPr sz="200" spc="2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f 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pi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ck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2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2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" spc="-10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200" spc="-2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200" dirty="0">
                          <a:latin typeface="Arial"/>
                          <a:cs typeface="Arial"/>
                        </a:rPr>
                        <a:t>S</a:t>
                      </a:r>
                      <a:endParaRPr sz="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4513">
                      <a:solidFill>
                        <a:srgbClr val="000000"/>
                      </a:solidFill>
                      <a:prstDash val="solid"/>
                    </a:lnL>
                    <a:lnR w="4513">
                      <a:solidFill>
                        <a:srgbClr val="000000"/>
                      </a:solidFill>
                      <a:prstDash val="solid"/>
                    </a:lnR>
                    <a:lnT w="4513">
                      <a:solidFill>
                        <a:srgbClr val="000000"/>
                      </a:solidFill>
                      <a:prstDash val="solid"/>
                    </a:lnT>
                    <a:lnB w="4513">
                      <a:solidFill>
                        <a:srgbClr val="000000"/>
                      </a:solidFill>
                      <a:prstDash val="solid"/>
                    </a:lnB>
                    <a:solidFill>
                      <a:srgbClr val="97CA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455" name="Τίτλος 45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Αρχικός ανά -σχεδιασμός του συστήματος</a:t>
            </a:r>
            <a:endParaRPr lang="el-GR" dirty="0"/>
          </a:p>
        </p:txBody>
      </p:sp>
      <p:sp>
        <p:nvSpPr>
          <p:cNvPr id="456" name="TextBox 455"/>
          <p:cNvSpPr txBox="1"/>
          <p:nvPr/>
        </p:nvSpPr>
        <p:spPr>
          <a:xfrm>
            <a:off x="581656" y="1584042"/>
            <a:ext cx="181258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l-GR" b="1" dirty="0" smtClean="0"/>
              <a:t>Διαδικασία </a:t>
            </a:r>
          </a:p>
          <a:p>
            <a:pPr algn="ctr"/>
            <a:r>
              <a:rPr lang="el-GR" b="1" dirty="0" smtClean="0"/>
              <a:t>Παραλαβής</a:t>
            </a:r>
          </a:p>
        </p:txBody>
      </p:sp>
      <p:sp>
        <p:nvSpPr>
          <p:cNvPr id="457" name="TextBox 456"/>
          <p:cNvSpPr txBox="1"/>
          <p:nvPr/>
        </p:nvSpPr>
        <p:spPr>
          <a:xfrm>
            <a:off x="2626356" y="1584042"/>
            <a:ext cx="181258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l-GR" b="1" dirty="0" smtClean="0"/>
              <a:t>Διαδικασία </a:t>
            </a:r>
          </a:p>
          <a:p>
            <a:pPr algn="ctr"/>
            <a:r>
              <a:rPr lang="el-GR" b="1" dirty="0" smtClean="0"/>
              <a:t>Εναπόθεσης</a:t>
            </a:r>
          </a:p>
        </p:txBody>
      </p:sp>
      <p:sp>
        <p:nvSpPr>
          <p:cNvPr id="458" name="TextBox 457"/>
          <p:cNvSpPr txBox="1"/>
          <p:nvPr/>
        </p:nvSpPr>
        <p:spPr>
          <a:xfrm>
            <a:off x="4798056" y="1584042"/>
            <a:ext cx="181258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l-GR" b="1" dirty="0" smtClean="0"/>
              <a:t>Διαδικασία </a:t>
            </a:r>
          </a:p>
          <a:p>
            <a:pPr algn="ctr"/>
            <a:r>
              <a:rPr lang="el-GR" b="1" dirty="0" smtClean="0"/>
              <a:t>Συλλογής </a:t>
            </a:r>
          </a:p>
          <a:p>
            <a:pPr algn="ctr"/>
            <a:r>
              <a:rPr lang="el-GR" b="1" dirty="0" smtClean="0"/>
              <a:t>παραγγελιών</a:t>
            </a:r>
          </a:p>
        </p:txBody>
      </p:sp>
      <p:sp>
        <p:nvSpPr>
          <p:cNvPr id="459" name="TextBox 458"/>
          <p:cNvSpPr txBox="1"/>
          <p:nvPr/>
        </p:nvSpPr>
        <p:spPr>
          <a:xfrm>
            <a:off x="6830056" y="1584042"/>
            <a:ext cx="181258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l-GR" b="1" dirty="0" smtClean="0"/>
              <a:t>Διαδικασία </a:t>
            </a:r>
          </a:p>
          <a:p>
            <a:pPr algn="ctr"/>
            <a:r>
              <a:rPr lang="el-GR" b="1" dirty="0" smtClean="0"/>
              <a:t>αποστολής</a:t>
            </a:r>
          </a:p>
        </p:txBody>
      </p:sp>
    </p:spTree>
    <p:extLst>
      <p:ext uri="{BB962C8B-B14F-4D97-AF65-F5344CB8AC3E}">
        <p14:creationId xmlns:p14="http://schemas.microsoft.com/office/powerpoint/2010/main" val="3683444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187624" y="1700808"/>
            <a:ext cx="6890332" cy="4703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Τίτλος 11"/>
          <p:cNvSpPr>
            <a:spLocks noGrp="1"/>
          </p:cNvSpPr>
          <p:nvPr>
            <p:ph type="title"/>
          </p:nvPr>
        </p:nvSpPr>
        <p:spPr>
          <a:xfrm>
            <a:off x="413441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Ανάπτυξη μοντέλου προσομοίωσης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84196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1"/>
          <p:cNvSpPr txBox="1">
            <a:spLocks/>
          </p:cNvSpPr>
          <p:nvPr/>
        </p:nvSpPr>
        <p:spPr>
          <a:xfrm>
            <a:off x="413441" y="26064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/>
              <a:t>Περιεχόμενο μοντέλου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6" t="26736" r="19394" b="11439"/>
          <a:stretch/>
        </p:blipFill>
        <p:spPr bwMode="auto">
          <a:xfrm>
            <a:off x="502192" y="1268760"/>
            <a:ext cx="8153053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4273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176288" y="2221384"/>
            <a:ext cx="7056784" cy="4375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Τίτλος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Μοντέλο Η/Υ</a:t>
            </a:r>
            <a:endParaRPr lang="el-GR" dirty="0"/>
          </a:p>
        </p:txBody>
      </p:sp>
      <p:sp>
        <p:nvSpPr>
          <p:cNvPr id="13" name="TextBox 12"/>
          <p:cNvSpPr txBox="1"/>
          <p:nvPr/>
        </p:nvSpPr>
        <p:spPr>
          <a:xfrm>
            <a:off x="1176288" y="1290464"/>
            <a:ext cx="7056784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l-GR" dirty="0" smtClean="0"/>
              <a:t>Το μοντέλο προσομοίωσης αναπτύχθηκε με χρήση του έτοιμου </a:t>
            </a:r>
            <a:endParaRPr lang="en-US" dirty="0" smtClean="0"/>
          </a:p>
          <a:p>
            <a:r>
              <a:rPr lang="el-GR" dirty="0" smtClean="0"/>
              <a:t>λογισμικού  </a:t>
            </a:r>
            <a:r>
              <a:rPr lang="en-US" dirty="0" smtClean="0"/>
              <a:t>SIMUL8</a:t>
            </a:r>
            <a:r>
              <a:rPr lang="el-GR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19308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Τίτλος 360"/>
          <p:cNvSpPr>
            <a:spLocks noGrp="1"/>
          </p:cNvSpPr>
          <p:nvPr>
            <p:ph type="title"/>
          </p:nvPr>
        </p:nvSpPr>
        <p:spPr>
          <a:xfrm>
            <a:off x="481917" y="265462"/>
            <a:ext cx="8229600" cy="1143000"/>
          </a:xfrm>
        </p:spPr>
        <p:txBody>
          <a:bodyPr/>
          <a:lstStyle/>
          <a:p>
            <a:r>
              <a:rPr lang="el-GR" dirty="0" smtClean="0"/>
              <a:t>Επικύρωση μοντέλου </a:t>
            </a:r>
            <a:r>
              <a:rPr lang="en-US" dirty="0" smtClean="0"/>
              <a:t>(Validation</a:t>
            </a:r>
            <a:r>
              <a:rPr lang="el-GR" dirty="0" smtClean="0"/>
              <a:t>)</a:t>
            </a: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t="26563" r="48726" b="13368"/>
          <a:stretch/>
        </p:blipFill>
        <p:spPr bwMode="auto">
          <a:xfrm>
            <a:off x="395536" y="1484784"/>
            <a:ext cx="443286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8" t="26881" r="18822" b="11660"/>
          <a:stretch/>
        </p:blipFill>
        <p:spPr bwMode="auto">
          <a:xfrm>
            <a:off x="5004048" y="1461852"/>
            <a:ext cx="4139952" cy="486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5226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</a:t>
            </a:r>
            <a:r>
              <a:rPr lang="en-US" dirty="0" smtClean="0"/>
              <a:t>TO-BE </a:t>
            </a:r>
            <a:r>
              <a:rPr lang="el-GR" dirty="0" smtClean="0"/>
              <a:t>μοντέλο</a:t>
            </a: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6" t="25695" r="20109" b="13021"/>
          <a:stretch/>
        </p:blipFill>
        <p:spPr bwMode="auto">
          <a:xfrm>
            <a:off x="467544" y="1396628"/>
            <a:ext cx="8410453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6233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Αποτελέσματα</a:t>
            </a:r>
            <a:endParaRPr lang="el-GR" dirty="0"/>
          </a:p>
        </p:txBody>
      </p:sp>
      <p:sp>
        <p:nvSpPr>
          <p:cNvPr id="16" name="Ορθογώνιο 15"/>
          <p:cNvSpPr/>
          <p:nvPr/>
        </p:nvSpPr>
        <p:spPr>
          <a:xfrm>
            <a:off x="680640" y="1556792"/>
            <a:ext cx="7995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Τα αποτελέσματα προσφέρουν εμπειρική απόδειξη στις δυνατότητες του RFID που προτείνουν οι </a:t>
            </a:r>
            <a:r>
              <a:rPr lang="el-GR" dirty="0" err="1"/>
              <a:t>Lefebvre</a:t>
            </a:r>
            <a:r>
              <a:rPr lang="el-GR" dirty="0"/>
              <a:t> </a:t>
            </a:r>
            <a:r>
              <a:rPr lang="el-GR" dirty="0" err="1"/>
              <a:t>et</a:t>
            </a:r>
            <a:r>
              <a:rPr lang="el-GR" dirty="0"/>
              <a:t> </a:t>
            </a:r>
            <a:r>
              <a:rPr lang="el-GR" dirty="0" err="1"/>
              <a:t>al</a:t>
            </a:r>
            <a:r>
              <a:rPr lang="el-GR" dirty="0"/>
              <a:t>. (2006</a:t>
            </a:r>
            <a:r>
              <a:rPr lang="el-GR" dirty="0" smtClean="0"/>
              <a:t>).</a:t>
            </a:r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2292" r="29411" b="31468"/>
          <a:stretch/>
        </p:blipFill>
        <p:spPr bwMode="auto">
          <a:xfrm>
            <a:off x="1907704" y="2194896"/>
            <a:ext cx="5616624" cy="281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Ορθογώνιο 17"/>
          <p:cNvSpPr/>
          <p:nvPr/>
        </p:nvSpPr>
        <p:spPr>
          <a:xfrm>
            <a:off x="680640" y="5013176"/>
            <a:ext cx="7995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Τα πλεονεκτήματα του RFID στις διαδικασίες αποθήκευσης: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Εξοικονόμηση χρόνων και μείωση % χρήσης ανθρωπίνων πόρων λόγω: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/>
              <a:t>Αυτοματοποίησης των διαδικασιών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/>
              <a:t>Εξάλειψης λαθών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/>
              <a:t>Μειωμένης επέμβασης ανθρώπινου παράγοντα</a:t>
            </a:r>
          </a:p>
        </p:txBody>
      </p:sp>
    </p:spTree>
    <p:extLst>
      <p:ext uri="{BB962C8B-B14F-4D97-AF65-F5344CB8AC3E}">
        <p14:creationId xmlns:p14="http://schemas.microsoft.com/office/powerpoint/2010/main" val="1450886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30623"/>
          </a:xfrm>
        </p:spPr>
        <p:txBody>
          <a:bodyPr>
            <a:normAutofit/>
          </a:bodyPr>
          <a:lstStyle/>
          <a:p>
            <a:pPr algn="l"/>
            <a:r>
              <a:rPr lang="el-GR" spc="-5" dirty="0">
                <a:cs typeface="Calibri"/>
              </a:rPr>
              <a:t>Μ</a:t>
            </a:r>
            <a:r>
              <a:rPr lang="el-GR" spc="-5" dirty="0" smtClean="0">
                <a:cs typeface="Calibri"/>
              </a:rPr>
              <a:t>ελέτη </a:t>
            </a:r>
            <a:r>
              <a:rPr lang="el-GR" spc="-5" dirty="0">
                <a:cs typeface="Calibri"/>
              </a:rPr>
              <a:t>περίπτωσης </a:t>
            </a:r>
            <a:r>
              <a:rPr lang="el-GR" spc="-5" dirty="0" smtClean="0">
                <a:cs typeface="Calibri"/>
              </a:rPr>
              <a:t>2 – </a:t>
            </a:r>
            <a:r>
              <a:rPr lang="en-US" spc="-10" dirty="0">
                <a:cs typeface="Calibri"/>
              </a:rPr>
              <a:t>COV</a:t>
            </a:r>
            <a:r>
              <a:rPr lang="en-US" spc="-20" dirty="0">
                <a:cs typeface="Calibri"/>
              </a:rPr>
              <a:t>E</a:t>
            </a:r>
            <a:r>
              <a:rPr lang="en-US" spc="-5" dirty="0">
                <a:cs typeface="Calibri"/>
              </a:rPr>
              <a:t>NT</a:t>
            </a:r>
            <a:r>
              <a:rPr lang="en-US" spc="-20" dirty="0">
                <a:cs typeface="Calibri"/>
              </a:rPr>
              <a:t>R</a:t>
            </a:r>
            <a:r>
              <a:rPr lang="en-US" spc="-5" dirty="0">
                <a:cs typeface="Calibri"/>
              </a:rPr>
              <a:t>Y</a:t>
            </a:r>
            <a:r>
              <a:rPr lang="en-US" dirty="0">
                <a:cs typeface="Calibri"/>
              </a:rPr>
              <a:t> </a:t>
            </a:r>
            <a:r>
              <a:rPr lang="en-US" spc="-10" dirty="0">
                <a:cs typeface="Calibri"/>
              </a:rPr>
              <a:t>CIT</a:t>
            </a:r>
            <a:r>
              <a:rPr lang="en-US" spc="-5" dirty="0">
                <a:cs typeface="Calibri"/>
              </a:rPr>
              <a:t>Y</a:t>
            </a:r>
            <a:r>
              <a:rPr lang="en-US" spc="-10" dirty="0">
                <a:cs typeface="Calibri"/>
              </a:rPr>
              <a:t> </a:t>
            </a:r>
            <a:r>
              <a:rPr lang="en-US" spc="-10" dirty="0" smtClean="0">
                <a:cs typeface="Calibri"/>
              </a:rPr>
              <a:t>CO</a:t>
            </a:r>
            <a:r>
              <a:rPr lang="en-US" spc="-20" dirty="0" smtClean="0">
                <a:cs typeface="Calibri"/>
              </a:rPr>
              <a:t>U</a:t>
            </a:r>
            <a:r>
              <a:rPr lang="en-US" spc="-5" dirty="0" smtClean="0">
                <a:cs typeface="Calibri"/>
              </a:rPr>
              <a:t>NCIL</a:t>
            </a:r>
            <a:r>
              <a:rPr lang="el-GR" spc="-5" dirty="0" smtClean="0">
                <a:cs typeface="Calibri"/>
              </a:rPr>
              <a:t> </a:t>
            </a:r>
            <a:endParaRPr lang="el-GR" spc="-5" dirty="0">
              <a:cs typeface="Calibri"/>
            </a:endParaRPr>
          </a:p>
        </p:txBody>
      </p:sp>
      <p:sp>
        <p:nvSpPr>
          <p:cNvPr id="6" name="Θέση κειμένου 5"/>
          <p:cNvSpPr txBox="1">
            <a:spLocks/>
          </p:cNvSpPr>
          <p:nvPr/>
        </p:nvSpPr>
        <p:spPr>
          <a:xfrm>
            <a:off x="683568" y="4305077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2400" b="1" dirty="0" smtClean="0"/>
              <a:t>Μάθημα: </a:t>
            </a:r>
            <a:r>
              <a:rPr lang="el-GR" sz="2400" dirty="0"/>
              <a:t>Καινοτομία και </a:t>
            </a:r>
            <a:r>
              <a:rPr lang="el-GR" sz="2400" dirty="0" smtClean="0"/>
              <a:t>Επιχειρηματικότητα</a:t>
            </a:r>
          </a:p>
          <a:p>
            <a:pPr algn="l"/>
            <a:r>
              <a:rPr lang="el-GR" sz="2400" b="1" dirty="0" smtClean="0"/>
              <a:t>Ενότητα </a:t>
            </a:r>
            <a:r>
              <a:rPr lang="en-US" sz="2400" b="1" dirty="0" smtClean="0"/>
              <a:t># </a:t>
            </a:r>
            <a:r>
              <a:rPr lang="el-GR" sz="2400" b="1" dirty="0" smtClean="0"/>
              <a:t>6:</a:t>
            </a:r>
            <a:r>
              <a:rPr lang="en-US" sz="2400" b="1" dirty="0" smtClean="0"/>
              <a:t> </a:t>
            </a:r>
            <a:r>
              <a:rPr lang="el-GR" sz="2400" dirty="0"/>
              <a:t>Πληροφοριακά Συστήματα και Διαχείριση Εφοδιαστικής Αλυσίδας</a:t>
            </a:r>
          </a:p>
          <a:p>
            <a:pPr algn="l"/>
            <a:r>
              <a:rPr lang="el-GR" sz="2400" b="1" dirty="0" smtClean="0"/>
              <a:t>Διδάσκων: </a:t>
            </a:r>
            <a:r>
              <a:rPr lang="el-GR" sz="2400" spc="-5" dirty="0">
                <a:cs typeface="Calibri"/>
              </a:rPr>
              <a:t>Θεόδωρος </a:t>
            </a:r>
            <a:r>
              <a:rPr lang="el-GR" sz="2400" spc="-5" dirty="0" smtClean="0">
                <a:cs typeface="Calibri"/>
              </a:rPr>
              <a:t>Αποστολόπουλος</a:t>
            </a:r>
          </a:p>
          <a:p>
            <a:pPr algn="l"/>
            <a:r>
              <a:rPr lang="el-GR" sz="2400" b="1" dirty="0" smtClean="0"/>
              <a:t>Τμήμα: </a:t>
            </a:r>
            <a:r>
              <a:rPr lang="el-GR" sz="2400" dirty="0" smtClean="0"/>
              <a:t>Μεταπτυχιακό Πρόγραμμα Σπουδών Πληροφορικής</a:t>
            </a:r>
            <a:endParaRPr lang="el-GR" sz="2400" b="1" dirty="0" smtClean="0"/>
          </a:p>
          <a:p>
            <a:pPr algn="l"/>
            <a:endParaRPr lang="el-GR" sz="2400" dirty="0" smtClean="0"/>
          </a:p>
          <a:p>
            <a:pPr algn="l"/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63680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</a:t>
            </a:r>
            <a:r>
              <a:rPr lang="en-US" spc="5" dirty="0"/>
              <a:t>o</a:t>
            </a:r>
            <a:r>
              <a:rPr lang="en-US" dirty="0"/>
              <a:t>ven</a:t>
            </a:r>
            <a:r>
              <a:rPr lang="en-US" spc="5" dirty="0"/>
              <a:t>t</a:t>
            </a:r>
            <a:r>
              <a:rPr lang="en-US" dirty="0"/>
              <a:t>ry</a:t>
            </a:r>
            <a:r>
              <a:rPr lang="en-US" spc="-25" dirty="0"/>
              <a:t> </a:t>
            </a:r>
            <a:r>
              <a:rPr lang="en-US" spc="-5" dirty="0"/>
              <a:t>Cit</a:t>
            </a:r>
            <a:r>
              <a:rPr lang="en-US" dirty="0"/>
              <a:t>y</a:t>
            </a:r>
            <a:r>
              <a:rPr lang="en-US" spc="10" dirty="0"/>
              <a:t> </a:t>
            </a:r>
            <a:r>
              <a:rPr lang="en-US" spc="-5" dirty="0"/>
              <a:t>C</a:t>
            </a:r>
            <a:r>
              <a:rPr lang="en-US" spc="5" dirty="0"/>
              <a:t>o</a:t>
            </a:r>
            <a:r>
              <a:rPr lang="en-US" spc="-5" dirty="0"/>
              <a:t>uncil</a:t>
            </a:r>
            <a:endParaRPr lang="el-GR" dirty="0"/>
          </a:p>
        </p:txBody>
      </p:sp>
      <p:sp>
        <p:nvSpPr>
          <p:cNvPr id="17" name="Ορθογώνιο 16"/>
          <p:cNvSpPr/>
          <p:nvPr/>
        </p:nvSpPr>
        <p:spPr>
          <a:xfrm>
            <a:off x="684188" y="1556792"/>
            <a:ext cx="80648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/>
              <a:t>Χρήση προσομοίωσης για την αξιολόγηση εναλλακτικών εφικτών</a:t>
            </a:r>
          </a:p>
          <a:p>
            <a:r>
              <a:rPr lang="el-GR" sz="2000" dirty="0"/>
              <a:t>σχεδιαγραμμάτων (</a:t>
            </a:r>
            <a:r>
              <a:rPr lang="el-GR" sz="2000" dirty="0" err="1"/>
              <a:t>layouts</a:t>
            </a:r>
            <a:r>
              <a:rPr lang="el-GR" sz="2000" dirty="0"/>
              <a:t>)</a:t>
            </a:r>
          </a:p>
          <a:p>
            <a:r>
              <a:rPr lang="el-GR" sz="2000" dirty="0"/>
              <a:t>Οργανισμός παροχής υπηρεσιών: </a:t>
            </a:r>
            <a:r>
              <a:rPr lang="el-GR" sz="2000" dirty="0" err="1"/>
              <a:t>Coventry</a:t>
            </a:r>
            <a:r>
              <a:rPr lang="el-GR" sz="2000" dirty="0"/>
              <a:t> </a:t>
            </a:r>
            <a:r>
              <a:rPr lang="el-GR" sz="2000" dirty="0" err="1"/>
              <a:t>City</a:t>
            </a:r>
            <a:r>
              <a:rPr lang="el-GR" sz="2000" dirty="0"/>
              <a:t> </a:t>
            </a:r>
            <a:r>
              <a:rPr lang="el-GR" sz="2000" dirty="0" err="1"/>
              <a:t>Council</a:t>
            </a:r>
            <a:r>
              <a:rPr lang="el-GR" sz="2000" dirty="0"/>
              <a:t> (CCC) CCC διαθέτει ένα παρκινγκ:</a:t>
            </a:r>
          </a:p>
          <a:p>
            <a:r>
              <a:rPr lang="el-GR" sz="2000" dirty="0"/>
              <a:t>Περίπου 300 υπηρεσιακά οχήματα και 200 ιδιωτικά Διαφόρων ειδών οχήματα που σχετίζονται με 6 κύριες </a:t>
            </a:r>
            <a:r>
              <a:rPr lang="el-GR" sz="2000" dirty="0" smtClean="0"/>
              <a:t>διαδικασίες: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smtClean="0"/>
              <a:t>Μεταφορά </a:t>
            </a:r>
            <a:r>
              <a:rPr lang="el-GR" sz="2000" dirty="0"/>
              <a:t>ατόμων με ειδικές ανάγκες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Διατήρηση εδάφους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Καθαρισμός δρόμων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smtClean="0"/>
              <a:t>Υπηρεσίες </a:t>
            </a:r>
            <a:r>
              <a:rPr lang="el-GR" sz="2000" dirty="0"/>
              <a:t>αποβλήτων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smtClean="0"/>
              <a:t>Χορήγηση </a:t>
            </a:r>
            <a:r>
              <a:rPr lang="el-GR" sz="2000" dirty="0"/>
              <a:t>αδειών ταξί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Εργασίες εθνικών οδών &amp; φωτισμού οδών</a:t>
            </a:r>
          </a:p>
          <a:p>
            <a:r>
              <a:rPr lang="el-GR" sz="2000" dirty="0" smtClean="0"/>
              <a:t>Σε </a:t>
            </a:r>
            <a:r>
              <a:rPr lang="el-GR" sz="2000" dirty="0"/>
              <a:t>καθημερινή βάση, το παρκινγκ σφύζει από ζωή, καθώς τα οχήματα</a:t>
            </a:r>
          </a:p>
          <a:p>
            <a:r>
              <a:rPr lang="el-GR" sz="2000" dirty="0"/>
              <a:t>φτάνουν, φορτώνουν, ξεφορτώνουν, προμηθεύονται καύσιμα,</a:t>
            </a:r>
          </a:p>
          <a:p>
            <a:r>
              <a:rPr lang="el-GR" sz="2000" dirty="0"/>
              <a:t>καθαρίζονται και ξαναφεύγουν</a:t>
            </a:r>
          </a:p>
        </p:txBody>
      </p:sp>
    </p:spTree>
    <p:extLst>
      <p:ext uri="{BB962C8B-B14F-4D97-AF65-F5344CB8AC3E}">
        <p14:creationId xmlns:p14="http://schemas.microsoft.com/office/powerpoint/2010/main" val="4088822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466725" y="2015581"/>
            <a:ext cx="7997825" cy="4011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34388" y="1742658"/>
            <a:ext cx="153479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spc="-5" dirty="0">
                <a:solidFill>
                  <a:srgbClr val="000066"/>
                </a:solidFill>
                <a:cs typeface="Palatino Linotype"/>
              </a:rPr>
              <a:t>Priv</a:t>
            </a:r>
            <a:r>
              <a:rPr b="1" dirty="0">
                <a:solidFill>
                  <a:srgbClr val="000066"/>
                </a:solidFill>
                <a:cs typeface="Palatino Linotype"/>
              </a:rPr>
              <a:t>a</a:t>
            </a:r>
            <a:r>
              <a:rPr b="1" spc="-5" dirty="0">
                <a:solidFill>
                  <a:srgbClr val="000066"/>
                </a:solidFill>
                <a:cs typeface="Palatino Linotype"/>
              </a:rPr>
              <a:t>te</a:t>
            </a:r>
            <a:r>
              <a:rPr b="1" spc="20" dirty="0">
                <a:solidFill>
                  <a:srgbClr val="000066"/>
                </a:solidFill>
                <a:cs typeface="Palatino Linotype"/>
              </a:rPr>
              <a:t> </a:t>
            </a:r>
            <a:r>
              <a:rPr b="1" spc="-5" dirty="0">
                <a:solidFill>
                  <a:srgbClr val="000066"/>
                </a:solidFill>
                <a:cs typeface="Palatino Linotype"/>
              </a:rPr>
              <a:t>Vehicl</a:t>
            </a:r>
            <a:r>
              <a:rPr b="1" dirty="0">
                <a:solidFill>
                  <a:srgbClr val="000066"/>
                </a:solidFill>
                <a:cs typeface="Palatino Linotype"/>
              </a:rPr>
              <a:t>e</a:t>
            </a:r>
            <a:r>
              <a:rPr b="1" spc="-5" dirty="0">
                <a:solidFill>
                  <a:srgbClr val="000066"/>
                </a:solidFill>
                <a:cs typeface="Palatino Linotype"/>
              </a:rPr>
              <a:t>s</a:t>
            </a:r>
            <a:endParaRPr>
              <a:cs typeface="Palatino Linotyp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56102" y="1687667"/>
            <a:ext cx="285750" cy="269240"/>
          </a:xfrm>
          <a:custGeom>
            <a:avLst/>
            <a:gdLst/>
            <a:ahLst/>
            <a:cxnLst/>
            <a:rect l="l" t="t" r="r" b="b"/>
            <a:pathLst>
              <a:path w="285750" h="269240">
                <a:moveTo>
                  <a:pt x="159258" y="0"/>
                </a:moveTo>
                <a:lnTo>
                  <a:pt x="190753" y="47751"/>
                </a:lnTo>
                <a:lnTo>
                  <a:pt x="0" y="173736"/>
                </a:lnTo>
                <a:lnTo>
                  <a:pt x="62992" y="269113"/>
                </a:lnTo>
                <a:lnTo>
                  <a:pt x="253746" y="143128"/>
                </a:lnTo>
                <a:lnTo>
                  <a:pt x="285418" y="143128"/>
                </a:lnTo>
                <a:lnTo>
                  <a:pt x="285750" y="53466"/>
                </a:lnTo>
                <a:lnTo>
                  <a:pt x="159258" y="0"/>
                </a:lnTo>
                <a:close/>
              </a:path>
              <a:path w="285750" h="269240">
                <a:moveTo>
                  <a:pt x="285418" y="143128"/>
                </a:moveTo>
                <a:lnTo>
                  <a:pt x="253746" y="143128"/>
                </a:lnTo>
                <a:lnTo>
                  <a:pt x="285242" y="190753"/>
                </a:lnTo>
                <a:lnTo>
                  <a:pt x="285418" y="143128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56102" y="1687667"/>
            <a:ext cx="285750" cy="269240"/>
          </a:xfrm>
          <a:custGeom>
            <a:avLst/>
            <a:gdLst/>
            <a:ahLst/>
            <a:cxnLst/>
            <a:rect l="l" t="t" r="r" b="b"/>
            <a:pathLst>
              <a:path w="285750" h="269240">
                <a:moveTo>
                  <a:pt x="0" y="173736"/>
                </a:moveTo>
                <a:lnTo>
                  <a:pt x="190753" y="47751"/>
                </a:lnTo>
                <a:lnTo>
                  <a:pt x="159258" y="0"/>
                </a:lnTo>
                <a:lnTo>
                  <a:pt x="285750" y="53466"/>
                </a:lnTo>
                <a:lnTo>
                  <a:pt x="285242" y="190753"/>
                </a:lnTo>
                <a:lnTo>
                  <a:pt x="253746" y="143128"/>
                </a:lnTo>
                <a:lnTo>
                  <a:pt x="62992" y="269113"/>
                </a:lnTo>
                <a:lnTo>
                  <a:pt x="0" y="173736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02335" y="2885911"/>
            <a:ext cx="19939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spc="-5" dirty="0">
                <a:solidFill>
                  <a:srgbClr val="000066"/>
                </a:solidFill>
                <a:cs typeface="Palatino Linotype"/>
              </a:rPr>
              <a:t>Ope</a:t>
            </a:r>
            <a:r>
              <a:rPr b="1" spc="-10" dirty="0">
                <a:solidFill>
                  <a:srgbClr val="000066"/>
                </a:solidFill>
                <a:cs typeface="Palatino Linotype"/>
              </a:rPr>
              <a:t>r</a:t>
            </a:r>
            <a:r>
              <a:rPr b="1" dirty="0">
                <a:solidFill>
                  <a:srgbClr val="000066"/>
                </a:solidFill>
                <a:cs typeface="Palatino Linotype"/>
              </a:rPr>
              <a:t>a</a:t>
            </a:r>
            <a:r>
              <a:rPr b="1" spc="-5" dirty="0">
                <a:solidFill>
                  <a:srgbClr val="000066"/>
                </a:solidFill>
                <a:cs typeface="Palatino Linotype"/>
              </a:rPr>
              <a:t>t</a:t>
            </a:r>
            <a:r>
              <a:rPr b="1" spc="-15" dirty="0">
                <a:solidFill>
                  <a:srgbClr val="000066"/>
                </a:solidFill>
                <a:cs typeface="Palatino Linotype"/>
              </a:rPr>
              <a:t>i</a:t>
            </a:r>
            <a:r>
              <a:rPr b="1" spc="-10" dirty="0">
                <a:solidFill>
                  <a:srgbClr val="000066"/>
                </a:solidFill>
                <a:cs typeface="Palatino Linotype"/>
              </a:rPr>
              <a:t>ona</a:t>
            </a:r>
            <a:r>
              <a:rPr b="1" spc="-5" dirty="0">
                <a:solidFill>
                  <a:srgbClr val="000066"/>
                </a:solidFill>
                <a:cs typeface="Palatino Linotype"/>
              </a:rPr>
              <a:t>l</a:t>
            </a:r>
            <a:r>
              <a:rPr b="1" spc="30" dirty="0">
                <a:solidFill>
                  <a:srgbClr val="000066"/>
                </a:solidFill>
                <a:cs typeface="Palatino Linotype"/>
              </a:rPr>
              <a:t> </a:t>
            </a:r>
            <a:r>
              <a:rPr b="1" spc="-15" dirty="0">
                <a:solidFill>
                  <a:srgbClr val="000066"/>
                </a:solidFill>
                <a:cs typeface="Palatino Linotype"/>
              </a:rPr>
              <a:t>V</a:t>
            </a:r>
            <a:r>
              <a:rPr b="1" spc="-5" dirty="0">
                <a:solidFill>
                  <a:srgbClr val="000066"/>
                </a:solidFill>
                <a:cs typeface="Palatino Linotype"/>
              </a:rPr>
              <a:t>eh</a:t>
            </a:r>
            <a:r>
              <a:rPr b="1" spc="-15" dirty="0">
                <a:solidFill>
                  <a:srgbClr val="000066"/>
                </a:solidFill>
                <a:cs typeface="Palatino Linotype"/>
              </a:rPr>
              <a:t>i</a:t>
            </a:r>
            <a:r>
              <a:rPr b="1" spc="-5" dirty="0">
                <a:solidFill>
                  <a:srgbClr val="000066"/>
                </a:solidFill>
                <a:cs typeface="Palatino Linotype"/>
              </a:rPr>
              <a:t>cles</a:t>
            </a:r>
            <a:endParaRPr>
              <a:cs typeface="Palatino Linotyp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07870" y="3553804"/>
            <a:ext cx="292735" cy="262890"/>
          </a:xfrm>
          <a:custGeom>
            <a:avLst/>
            <a:gdLst/>
            <a:ahLst/>
            <a:cxnLst/>
            <a:rect l="l" t="t" r="r" b="b"/>
            <a:pathLst>
              <a:path w="292735" h="262889">
                <a:moveTo>
                  <a:pt x="57023" y="0"/>
                </a:moveTo>
                <a:lnTo>
                  <a:pt x="0" y="99060"/>
                </a:lnTo>
                <a:lnTo>
                  <a:pt x="198247" y="212978"/>
                </a:lnTo>
                <a:lnTo>
                  <a:pt x="169672" y="262509"/>
                </a:lnTo>
                <a:lnTo>
                  <a:pt x="292735" y="201422"/>
                </a:lnTo>
                <a:lnTo>
                  <a:pt x="286977" y="113918"/>
                </a:lnTo>
                <a:lnTo>
                  <a:pt x="255143" y="113918"/>
                </a:lnTo>
                <a:lnTo>
                  <a:pt x="57023" y="0"/>
                </a:lnTo>
                <a:close/>
              </a:path>
              <a:path w="292735" h="262889">
                <a:moveTo>
                  <a:pt x="283718" y="64388"/>
                </a:moveTo>
                <a:lnTo>
                  <a:pt x="255143" y="113918"/>
                </a:lnTo>
                <a:lnTo>
                  <a:pt x="286977" y="113918"/>
                </a:lnTo>
                <a:lnTo>
                  <a:pt x="283718" y="64388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07870" y="3553804"/>
            <a:ext cx="292735" cy="262890"/>
          </a:xfrm>
          <a:custGeom>
            <a:avLst/>
            <a:gdLst/>
            <a:ahLst/>
            <a:cxnLst/>
            <a:rect l="l" t="t" r="r" b="b"/>
            <a:pathLst>
              <a:path w="292735" h="262889">
                <a:moveTo>
                  <a:pt x="57023" y="0"/>
                </a:moveTo>
                <a:lnTo>
                  <a:pt x="255143" y="113918"/>
                </a:lnTo>
                <a:lnTo>
                  <a:pt x="283718" y="64388"/>
                </a:lnTo>
                <a:lnTo>
                  <a:pt x="292735" y="201422"/>
                </a:lnTo>
                <a:lnTo>
                  <a:pt x="169672" y="262509"/>
                </a:lnTo>
                <a:lnTo>
                  <a:pt x="198247" y="212978"/>
                </a:lnTo>
                <a:lnTo>
                  <a:pt x="0" y="99060"/>
                </a:lnTo>
                <a:lnTo>
                  <a:pt x="57023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43325" y="2015581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228600" y="116459"/>
                </a:moveTo>
                <a:lnTo>
                  <a:pt x="0" y="116459"/>
                </a:lnTo>
                <a:lnTo>
                  <a:pt x="70612" y="188340"/>
                </a:lnTo>
                <a:lnTo>
                  <a:pt x="43687" y="304800"/>
                </a:lnTo>
                <a:lnTo>
                  <a:pt x="114300" y="232790"/>
                </a:lnTo>
                <a:lnTo>
                  <a:pt x="168264" y="232790"/>
                </a:lnTo>
                <a:lnTo>
                  <a:pt x="157987" y="188340"/>
                </a:lnTo>
                <a:lnTo>
                  <a:pt x="228600" y="116459"/>
                </a:lnTo>
                <a:close/>
              </a:path>
              <a:path w="228600" h="304800">
                <a:moveTo>
                  <a:pt x="168264" y="232790"/>
                </a:moveTo>
                <a:lnTo>
                  <a:pt x="114300" y="232790"/>
                </a:lnTo>
                <a:lnTo>
                  <a:pt x="184912" y="304800"/>
                </a:lnTo>
                <a:lnTo>
                  <a:pt x="168264" y="232790"/>
                </a:lnTo>
                <a:close/>
              </a:path>
              <a:path w="228600" h="304800">
                <a:moveTo>
                  <a:pt x="114300" y="0"/>
                </a:moveTo>
                <a:lnTo>
                  <a:pt x="87375" y="116459"/>
                </a:lnTo>
                <a:lnTo>
                  <a:pt x="141224" y="116459"/>
                </a:lnTo>
                <a:lnTo>
                  <a:pt x="114300" y="0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43325" y="2015581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0" y="116459"/>
                </a:moveTo>
                <a:lnTo>
                  <a:pt x="87375" y="116459"/>
                </a:lnTo>
                <a:lnTo>
                  <a:pt x="114300" y="0"/>
                </a:lnTo>
                <a:lnTo>
                  <a:pt x="141224" y="116459"/>
                </a:lnTo>
                <a:lnTo>
                  <a:pt x="228600" y="116459"/>
                </a:lnTo>
                <a:lnTo>
                  <a:pt x="157987" y="188340"/>
                </a:lnTo>
                <a:lnTo>
                  <a:pt x="184912" y="304800"/>
                </a:lnTo>
                <a:lnTo>
                  <a:pt x="114300" y="232790"/>
                </a:lnTo>
                <a:lnTo>
                  <a:pt x="43687" y="304800"/>
                </a:lnTo>
                <a:lnTo>
                  <a:pt x="70612" y="188340"/>
                </a:lnTo>
                <a:lnTo>
                  <a:pt x="0" y="11645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39125" y="3996781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228600" y="116459"/>
                </a:moveTo>
                <a:lnTo>
                  <a:pt x="0" y="116459"/>
                </a:lnTo>
                <a:lnTo>
                  <a:pt x="70611" y="188341"/>
                </a:lnTo>
                <a:lnTo>
                  <a:pt x="43688" y="304800"/>
                </a:lnTo>
                <a:lnTo>
                  <a:pt x="114300" y="232791"/>
                </a:lnTo>
                <a:lnTo>
                  <a:pt x="168264" y="232791"/>
                </a:lnTo>
                <a:lnTo>
                  <a:pt x="157988" y="188341"/>
                </a:lnTo>
                <a:lnTo>
                  <a:pt x="228600" y="116459"/>
                </a:lnTo>
                <a:close/>
              </a:path>
              <a:path w="228600" h="304800">
                <a:moveTo>
                  <a:pt x="168264" y="232791"/>
                </a:moveTo>
                <a:lnTo>
                  <a:pt x="114300" y="232791"/>
                </a:lnTo>
                <a:lnTo>
                  <a:pt x="184911" y="304800"/>
                </a:lnTo>
                <a:lnTo>
                  <a:pt x="168264" y="232791"/>
                </a:lnTo>
                <a:close/>
              </a:path>
              <a:path w="228600" h="304800">
                <a:moveTo>
                  <a:pt x="114300" y="0"/>
                </a:moveTo>
                <a:lnTo>
                  <a:pt x="87375" y="116459"/>
                </a:lnTo>
                <a:lnTo>
                  <a:pt x="141224" y="116459"/>
                </a:lnTo>
                <a:lnTo>
                  <a:pt x="114300" y="0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39125" y="3996781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0" y="116459"/>
                </a:moveTo>
                <a:lnTo>
                  <a:pt x="87375" y="116459"/>
                </a:lnTo>
                <a:lnTo>
                  <a:pt x="114300" y="0"/>
                </a:lnTo>
                <a:lnTo>
                  <a:pt x="141224" y="116459"/>
                </a:lnTo>
                <a:lnTo>
                  <a:pt x="228600" y="116459"/>
                </a:lnTo>
                <a:lnTo>
                  <a:pt x="157988" y="188341"/>
                </a:lnTo>
                <a:lnTo>
                  <a:pt x="184911" y="304800"/>
                </a:lnTo>
                <a:lnTo>
                  <a:pt x="114300" y="232791"/>
                </a:lnTo>
                <a:lnTo>
                  <a:pt x="43688" y="304800"/>
                </a:lnTo>
                <a:lnTo>
                  <a:pt x="70611" y="188341"/>
                </a:lnTo>
                <a:lnTo>
                  <a:pt x="0" y="11645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971924" y="1631980"/>
            <a:ext cx="124814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spc="5" dirty="0">
                <a:solidFill>
                  <a:srgbClr val="808080"/>
                </a:solidFill>
                <a:cs typeface="Palatino Linotype"/>
              </a:rPr>
              <a:t>E</a:t>
            </a:r>
            <a:r>
              <a:rPr b="1" spc="-5" dirty="0">
                <a:solidFill>
                  <a:srgbClr val="808080"/>
                </a:solidFill>
                <a:cs typeface="Palatino Linotype"/>
              </a:rPr>
              <a:t>n</a:t>
            </a:r>
            <a:r>
              <a:rPr b="1" dirty="0">
                <a:solidFill>
                  <a:srgbClr val="808080"/>
                </a:solidFill>
                <a:cs typeface="Palatino Linotype"/>
              </a:rPr>
              <a:t>t</a:t>
            </a:r>
            <a:r>
              <a:rPr b="1" spc="5" dirty="0">
                <a:solidFill>
                  <a:srgbClr val="808080"/>
                </a:solidFill>
                <a:cs typeface="Palatino Linotype"/>
              </a:rPr>
              <a:t>r</a:t>
            </a:r>
            <a:r>
              <a:rPr b="1" spc="-5" dirty="0">
                <a:solidFill>
                  <a:srgbClr val="808080"/>
                </a:solidFill>
                <a:cs typeface="Palatino Linotype"/>
              </a:rPr>
              <a:t>y</a:t>
            </a:r>
            <a:r>
              <a:rPr b="1" dirty="0">
                <a:solidFill>
                  <a:srgbClr val="808080"/>
                </a:solidFill>
                <a:cs typeface="Palatino Linotype"/>
              </a:rPr>
              <a:t>/</a:t>
            </a:r>
            <a:r>
              <a:rPr b="1" spc="5" dirty="0">
                <a:solidFill>
                  <a:srgbClr val="808080"/>
                </a:solidFill>
                <a:cs typeface="Palatino Linotype"/>
              </a:rPr>
              <a:t>Ex</a:t>
            </a:r>
            <a:r>
              <a:rPr b="1" dirty="0">
                <a:solidFill>
                  <a:srgbClr val="808080"/>
                </a:solidFill>
                <a:cs typeface="Palatino Linotype"/>
              </a:rPr>
              <a:t>it</a:t>
            </a:r>
            <a:endParaRPr>
              <a:cs typeface="Palatino Linotyp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74608" y="3650706"/>
            <a:ext cx="110502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dirty="0">
                <a:solidFill>
                  <a:srgbClr val="808080"/>
                </a:solidFill>
                <a:cs typeface="Palatino Linotype"/>
              </a:rPr>
              <a:t>E</a:t>
            </a:r>
            <a:r>
              <a:rPr b="1" spc="-10" dirty="0">
                <a:solidFill>
                  <a:srgbClr val="808080"/>
                </a:solidFill>
                <a:cs typeface="Palatino Linotype"/>
              </a:rPr>
              <a:t>n</a:t>
            </a:r>
            <a:r>
              <a:rPr b="1" dirty="0">
                <a:solidFill>
                  <a:srgbClr val="808080"/>
                </a:solidFill>
                <a:cs typeface="Palatino Linotype"/>
              </a:rPr>
              <a:t>try/Exit</a:t>
            </a:r>
            <a:endParaRPr dirty="0">
              <a:cs typeface="Palatino Linotyp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85203" y="5219536"/>
            <a:ext cx="154686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dirty="0">
                <a:solidFill>
                  <a:srgbClr val="000066"/>
                </a:solidFill>
                <a:cs typeface="Palatino Linotype"/>
              </a:rPr>
              <a:t>Waste</a:t>
            </a:r>
            <a:r>
              <a:rPr b="1" spc="-20" dirty="0">
                <a:solidFill>
                  <a:srgbClr val="000066"/>
                </a:solidFill>
                <a:cs typeface="Palatino Linotype"/>
              </a:rPr>
              <a:t> </a:t>
            </a:r>
            <a:r>
              <a:rPr b="1" dirty="0">
                <a:solidFill>
                  <a:srgbClr val="000066"/>
                </a:solidFill>
                <a:cs typeface="Palatino Linotype"/>
              </a:rPr>
              <a:t>Tra</a:t>
            </a:r>
            <a:r>
              <a:rPr b="1" spc="-10" dirty="0">
                <a:solidFill>
                  <a:srgbClr val="000066"/>
                </a:solidFill>
                <a:cs typeface="Palatino Linotype"/>
              </a:rPr>
              <a:t>n</a:t>
            </a:r>
            <a:r>
              <a:rPr b="1" dirty="0">
                <a:solidFill>
                  <a:srgbClr val="000066"/>
                </a:solidFill>
                <a:cs typeface="Palatino Linotype"/>
              </a:rPr>
              <a:t>s</a:t>
            </a:r>
            <a:r>
              <a:rPr b="1" spc="5" dirty="0">
                <a:solidFill>
                  <a:srgbClr val="000066"/>
                </a:solidFill>
                <a:cs typeface="Palatino Linotype"/>
              </a:rPr>
              <a:t>f</a:t>
            </a:r>
            <a:r>
              <a:rPr b="1" dirty="0">
                <a:solidFill>
                  <a:srgbClr val="000066"/>
                </a:solidFill>
                <a:cs typeface="Palatino Linotype"/>
              </a:rPr>
              <a:t>ersite</a:t>
            </a:r>
            <a:endParaRPr>
              <a:cs typeface="Palatino Linotyp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568438" y="4972140"/>
            <a:ext cx="266065" cy="289560"/>
          </a:xfrm>
          <a:custGeom>
            <a:avLst/>
            <a:gdLst/>
            <a:ahLst/>
            <a:cxnLst/>
            <a:rect l="l" t="t" r="r" b="b"/>
            <a:pathLst>
              <a:path w="266065" h="289560">
                <a:moveTo>
                  <a:pt x="182952" y="94741"/>
                </a:moveTo>
                <a:lnTo>
                  <a:pt x="48640" y="94741"/>
                </a:lnTo>
                <a:lnTo>
                  <a:pt x="168909" y="289178"/>
                </a:lnTo>
                <a:lnTo>
                  <a:pt x="266064" y="229107"/>
                </a:lnTo>
                <a:lnTo>
                  <a:pt x="182952" y="94741"/>
                </a:lnTo>
                <a:close/>
              </a:path>
              <a:path w="266065" h="289560">
                <a:moveTo>
                  <a:pt x="57150" y="0"/>
                </a:moveTo>
                <a:lnTo>
                  <a:pt x="0" y="124840"/>
                </a:lnTo>
                <a:lnTo>
                  <a:pt x="48640" y="94741"/>
                </a:lnTo>
                <a:lnTo>
                  <a:pt x="182952" y="94741"/>
                </a:lnTo>
                <a:lnTo>
                  <a:pt x="145795" y="34670"/>
                </a:lnTo>
                <a:lnTo>
                  <a:pt x="194436" y="4571"/>
                </a:lnTo>
                <a:lnTo>
                  <a:pt x="57150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568438" y="4972140"/>
            <a:ext cx="266065" cy="289560"/>
          </a:xfrm>
          <a:custGeom>
            <a:avLst/>
            <a:gdLst/>
            <a:ahLst/>
            <a:cxnLst/>
            <a:rect l="l" t="t" r="r" b="b"/>
            <a:pathLst>
              <a:path w="266065" h="289560">
                <a:moveTo>
                  <a:pt x="168909" y="289178"/>
                </a:moveTo>
                <a:lnTo>
                  <a:pt x="48640" y="94741"/>
                </a:lnTo>
                <a:lnTo>
                  <a:pt x="0" y="124840"/>
                </a:lnTo>
                <a:lnTo>
                  <a:pt x="57150" y="0"/>
                </a:lnTo>
                <a:lnTo>
                  <a:pt x="194436" y="4571"/>
                </a:lnTo>
                <a:lnTo>
                  <a:pt x="145795" y="34670"/>
                </a:lnTo>
                <a:lnTo>
                  <a:pt x="266064" y="229107"/>
                </a:lnTo>
                <a:lnTo>
                  <a:pt x="168909" y="28917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992370" y="5251286"/>
            <a:ext cx="100774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spc="-5" dirty="0">
                <a:solidFill>
                  <a:srgbClr val="000066"/>
                </a:solidFill>
                <a:cs typeface="Palatino Linotype"/>
              </a:rPr>
              <a:t>F</a:t>
            </a:r>
            <a:r>
              <a:rPr b="1" spc="-10" dirty="0">
                <a:solidFill>
                  <a:srgbClr val="000066"/>
                </a:solidFill>
                <a:cs typeface="Palatino Linotype"/>
              </a:rPr>
              <a:t>u</a:t>
            </a:r>
            <a:r>
              <a:rPr b="1" dirty="0">
                <a:solidFill>
                  <a:srgbClr val="000066"/>
                </a:solidFill>
                <a:cs typeface="Palatino Linotype"/>
              </a:rPr>
              <a:t>el</a:t>
            </a:r>
            <a:r>
              <a:rPr b="1" spc="-30" dirty="0">
                <a:solidFill>
                  <a:srgbClr val="000066"/>
                </a:solidFill>
                <a:cs typeface="Palatino Linotype"/>
              </a:rPr>
              <a:t> </a:t>
            </a:r>
            <a:r>
              <a:rPr b="1" spc="-10" dirty="0">
                <a:solidFill>
                  <a:srgbClr val="000066"/>
                </a:solidFill>
                <a:cs typeface="Palatino Linotype"/>
              </a:rPr>
              <a:t>S</a:t>
            </a:r>
            <a:r>
              <a:rPr b="1" dirty="0">
                <a:solidFill>
                  <a:srgbClr val="000066"/>
                </a:solidFill>
                <a:cs typeface="Palatino Linotype"/>
              </a:rPr>
              <a:t>t</a:t>
            </a:r>
            <a:r>
              <a:rPr b="1" spc="5" dirty="0">
                <a:solidFill>
                  <a:srgbClr val="000066"/>
                </a:solidFill>
                <a:cs typeface="Palatino Linotype"/>
              </a:rPr>
              <a:t>a</a:t>
            </a:r>
            <a:r>
              <a:rPr b="1" dirty="0">
                <a:solidFill>
                  <a:srgbClr val="000066"/>
                </a:solidFill>
                <a:cs typeface="Palatino Linotype"/>
              </a:rPr>
              <a:t>tion</a:t>
            </a:r>
            <a:endParaRPr>
              <a:cs typeface="Palatino Linotype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621146" y="5007954"/>
            <a:ext cx="266700" cy="288925"/>
          </a:xfrm>
          <a:custGeom>
            <a:avLst/>
            <a:gdLst/>
            <a:ahLst/>
            <a:cxnLst/>
            <a:rect l="l" t="t" r="r" b="b"/>
            <a:pathLst>
              <a:path w="266700" h="288925">
                <a:moveTo>
                  <a:pt x="175811" y="87756"/>
                </a:moveTo>
                <a:lnTo>
                  <a:pt x="52577" y="87756"/>
                </a:lnTo>
                <a:lnTo>
                  <a:pt x="177164" y="288925"/>
                </a:lnTo>
                <a:lnTo>
                  <a:pt x="266191" y="233933"/>
                </a:lnTo>
                <a:lnTo>
                  <a:pt x="175811" y="87756"/>
                </a:lnTo>
                <a:close/>
              </a:path>
              <a:path w="266700" h="288925">
                <a:moveTo>
                  <a:pt x="194310" y="0"/>
                </a:moveTo>
                <a:lnTo>
                  <a:pt x="61340" y="2286"/>
                </a:lnTo>
                <a:lnTo>
                  <a:pt x="0" y="120268"/>
                </a:lnTo>
                <a:lnTo>
                  <a:pt x="52577" y="87756"/>
                </a:lnTo>
                <a:lnTo>
                  <a:pt x="175811" y="87756"/>
                </a:lnTo>
                <a:lnTo>
                  <a:pt x="141731" y="32638"/>
                </a:lnTo>
                <a:lnTo>
                  <a:pt x="194310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621146" y="5007954"/>
            <a:ext cx="266700" cy="288925"/>
          </a:xfrm>
          <a:custGeom>
            <a:avLst/>
            <a:gdLst/>
            <a:ahLst/>
            <a:cxnLst/>
            <a:rect l="l" t="t" r="r" b="b"/>
            <a:pathLst>
              <a:path w="266700" h="288925">
                <a:moveTo>
                  <a:pt x="177164" y="288925"/>
                </a:moveTo>
                <a:lnTo>
                  <a:pt x="52577" y="87756"/>
                </a:lnTo>
                <a:lnTo>
                  <a:pt x="0" y="120268"/>
                </a:lnTo>
                <a:lnTo>
                  <a:pt x="61340" y="2286"/>
                </a:lnTo>
                <a:lnTo>
                  <a:pt x="194310" y="0"/>
                </a:lnTo>
                <a:lnTo>
                  <a:pt x="141731" y="32638"/>
                </a:lnTo>
                <a:lnTo>
                  <a:pt x="266191" y="233933"/>
                </a:lnTo>
                <a:lnTo>
                  <a:pt x="177164" y="2889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633461" y="4565106"/>
            <a:ext cx="151053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dirty="0">
                <a:solidFill>
                  <a:srgbClr val="000066"/>
                </a:solidFill>
                <a:cs typeface="Palatino Linotype"/>
              </a:rPr>
              <a:t>Weigh</a:t>
            </a:r>
            <a:r>
              <a:rPr b="1" spc="-35" dirty="0">
                <a:solidFill>
                  <a:srgbClr val="000066"/>
                </a:solidFill>
                <a:cs typeface="Palatino Linotype"/>
              </a:rPr>
              <a:t> </a:t>
            </a:r>
            <a:r>
              <a:rPr b="1" spc="5" dirty="0">
                <a:solidFill>
                  <a:srgbClr val="000066"/>
                </a:solidFill>
                <a:cs typeface="Palatino Linotype"/>
              </a:rPr>
              <a:t>Br</a:t>
            </a:r>
            <a:r>
              <a:rPr b="1" dirty="0">
                <a:solidFill>
                  <a:srgbClr val="000066"/>
                </a:solidFill>
                <a:cs typeface="Palatino Linotype"/>
              </a:rPr>
              <a:t>i</a:t>
            </a:r>
            <a:r>
              <a:rPr b="1" spc="-10" dirty="0">
                <a:solidFill>
                  <a:srgbClr val="000066"/>
                </a:solidFill>
                <a:cs typeface="Palatino Linotype"/>
              </a:rPr>
              <a:t>d</a:t>
            </a:r>
            <a:r>
              <a:rPr b="1" spc="-5" dirty="0">
                <a:solidFill>
                  <a:srgbClr val="000066"/>
                </a:solidFill>
                <a:cs typeface="Palatino Linotype"/>
              </a:rPr>
              <a:t>ge</a:t>
            </a:r>
            <a:endParaRPr dirty="0">
              <a:cs typeface="Palatino Linotyp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859907" y="4488906"/>
            <a:ext cx="1176655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2570" marR="5080" indent="-230504">
              <a:lnSpc>
                <a:spcPct val="100000"/>
              </a:lnSpc>
            </a:pPr>
            <a:r>
              <a:rPr b="1" spc="-10" dirty="0">
                <a:solidFill>
                  <a:srgbClr val="000066"/>
                </a:solidFill>
                <a:cs typeface="Palatino Linotype"/>
              </a:rPr>
              <a:t>H</a:t>
            </a:r>
            <a:r>
              <a:rPr b="1" dirty="0">
                <a:solidFill>
                  <a:srgbClr val="000066"/>
                </a:solidFill>
                <a:cs typeface="Palatino Linotype"/>
              </a:rPr>
              <a:t>igh</a:t>
            </a:r>
            <a:r>
              <a:rPr b="1" spc="-20" dirty="0">
                <a:solidFill>
                  <a:srgbClr val="000066"/>
                </a:solidFill>
                <a:cs typeface="Palatino Linotype"/>
              </a:rPr>
              <a:t> </a:t>
            </a:r>
            <a:r>
              <a:rPr b="1" spc="-10" dirty="0">
                <a:solidFill>
                  <a:srgbClr val="000066"/>
                </a:solidFill>
                <a:cs typeface="Palatino Linotype"/>
              </a:rPr>
              <a:t>p</a:t>
            </a:r>
            <a:r>
              <a:rPr b="1" dirty="0">
                <a:solidFill>
                  <a:srgbClr val="000066"/>
                </a:solidFill>
                <a:cs typeface="Palatino Linotype"/>
              </a:rPr>
              <a:t>ress</a:t>
            </a:r>
            <a:r>
              <a:rPr b="1" spc="-5" dirty="0">
                <a:solidFill>
                  <a:srgbClr val="000066"/>
                </a:solidFill>
                <a:cs typeface="Palatino Linotype"/>
              </a:rPr>
              <a:t>u</a:t>
            </a:r>
            <a:r>
              <a:rPr b="1" dirty="0">
                <a:solidFill>
                  <a:srgbClr val="000066"/>
                </a:solidFill>
                <a:cs typeface="Palatino Linotype"/>
              </a:rPr>
              <a:t>re </a:t>
            </a:r>
            <a:r>
              <a:rPr b="1" spc="-10" dirty="0">
                <a:solidFill>
                  <a:srgbClr val="000066"/>
                </a:solidFill>
                <a:cs typeface="Palatino Linotype"/>
              </a:rPr>
              <a:t>w</a:t>
            </a:r>
            <a:r>
              <a:rPr b="1" dirty="0">
                <a:solidFill>
                  <a:srgbClr val="000066"/>
                </a:solidFill>
                <a:cs typeface="Palatino Linotype"/>
              </a:rPr>
              <a:t>as</a:t>
            </a:r>
            <a:r>
              <a:rPr b="1" spc="-10" dirty="0">
                <a:solidFill>
                  <a:srgbClr val="000066"/>
                </a:solidFill>
                <a:cs typeface="Palatino Linotype"/>
              </a:rPr>
              <a:t>h</a:t>
            </a:r>
            <a:r>
              <a:rPr b="1" dirty="0">
                <a:solidFill>
                  <a:srgbClr val="000066"/>
                </a:solidFill>
                <a:cs typeface="Palatino Linotype"/>
              </a:rPr>
              <a:t>i</a:t>
            </a:r>
            <a:r>
              <a:rPr b="1" spc="-10" dirty="0">
                <a:solidFill>
                  <a:srgbClr val="000066"/>
                </a:solidFill>
                <a:cs typeface="Palatino Linotype"/>
              </a:rPr>
              <a:t>n</a:t>
            </a:r>
            <a:r>
              <a:rPr b="1" dirty="0">
                <a:solidFill>
                  <a:srgbClr val="000066"/>
                </a:solidFill>
                <a:cs typeface="Palatino Linotype"/>
              </a:rPr>
              <a:t>g</a:t>
            </a:r>
            <a:endParaRPr>
              <a:cs typeface="Palatino Linotyp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067171" y="5860886"/>
            <a:ext cx="114554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dirty="0">
                <a:solidFill>
                  <a:srgbClr val="000066"/>
                </a:solidFill>
                <a:cs typeface="Palatino Linotype"/>
              </a:rPr>
              <a:t>Wat</a:t>
            </a:r>
            <a:r>
              <a:rPr b="1" spc="5" dirty="0">
                <a:solidFill>
                  <a:srgbClr val="000066"/>
                </a:solidFill>
                <a:cs typeface="Palatino Linotype"/>
              </a:rPr>
              <a:t>e</a:t>
            </a:r>
            <a:r>
              <a:rPr b="1" dirty="0">
                <a:solidFill>
                  <a:srgbClr val="000066"/>
                </a:solidFill>
                <a:cs typeface="Palatino Linotype"/>
              </a:rPr>
              <a:t>r</a:t>
            </a:r>
            <a:r>
              <a:rPr b="1" spc="-25" dirty="0">
                <a:solidFill>
                  <a:srgbClr val="000066"/>
                </a:solidFill>
                <a:cs typeface="Palatino Linotype"/>
              </a:rPr>
              <a:t> </a:t>
            </a:r>
            <a:r>
              <a:rPr b="1" spc="-10" dirty="0">
                <a:solidFill>
                  <a:srgbClr val="000066"/>
                </a:solidFill>
                <a:cs typeface="Palatino Linotype"/>
              </a:rPr>
              <a:t>Supp</a:t>
            </a:r>
            <a:r>
              <a:rPr b="1" dirty="0">
                <a:solidFill>
                  <a:srgbClr val="000066"/>
                </a:solidFill>
                <a:cs typeface="Palatino Linotype"/>
              </a:rPr>
              <a:t>ly</a:t>
            </a:r>
            <a:endParaRPr>
              <a:cs typeface="Palatino Linotype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154546" y="5541354"/>
            <a:ext cx="266700" cy="288925"/>
          </a:xfrm>
          <a:custGeom>
            <a:avLst/>
            <a:gdLst/>
            <a:ahLst/>
            <a:cxnLst/>
            <a:rect l="l" t="t" r="r" b="b"/>
            <a:pathLst>
              <a:path w="266700" h="288925">
                <a:moveTo>
                  <a:pt x="175811" y="87756"/>
                </a:moveTo>
                <a:lnTo>
                  <a:pt x="52577" y="87756"/>
                </a:lnTo>
                <a:lnTo>
                  <a:pt x="177164" y="288925"/>
                </a:lnTo>
                <a:lnTo>
                  <a:pt x="266191" y="233933"/>
                </a:lnTo>
                <a:lnTo>
                  <a:pt x="175811" y="87756"/>
                </a:lnTo>
                <a:close/>
              </a:path>
              <a:path w="266700" h="288925">
                <a:moveTo>
                  <a:pt x="194310" y="0"/>
                </a:moveTo>
                <a:lnTo>
                  <a:pt x="61340" y="2286"/>
                </a:lnTo>
                <a:lnTo>
                  <a:pt x="0" y="120268"/>
                </a:lnTo>
                <a:lnTo>
                  <a:pt x="52577" y="87756"/>
                </a:lnTo>
                <a:lnTo>
                  <a:pt x="175811" y="87756"/>
                </a:lnTo>
                <a:lnTo>
                  <a:pt x="141731" y="32638"/>
                </a:lnTo>
                <a:lnTo>
                  <a:pt x="194310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154546" y="5541354"/>
            <a:ext cx="266700" cy="288925"/>
          </a:xfrm>
          <a:custGeom>
            <a:avLst/>
            <a:gdLst/>
            <a:ahLst/>
            <a:cxnLst/>
            <a:rect l="l" t="t" r="r" b="b"/>
            <a:pathLst>
              <a:path w="266700" h="288925">
                <a:moveTo>
                  <a:pt x="177164" y="288925"/>
                </a:moveTo>
                <a:lnTo>
                  <a:pt x="52577" y="87756"/>
                </a:lnTo>
                <a:lnTo>
                  <a:pt x="0" y="120268"/>
                </a:lnTo>
                <a:lnTo>
                  <a:pt x="61340" y="2286"/>
                </a:lnTo>
                <a:lnTo>
                  <a:pt x="194310" y="0"/>
                </a:lnTo>
                <a:lnTo>
                  <a:pt x="141731" y="32638"/>
                </a:lnTo>
                <a:lnTo>
                  <a:pt x="266191" y="233933"/>
                </a:lnTo>
                <a:lnTo>
                  <a:pt x="177164" y="2889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432677" y="4919563"/>
            <a:ext cx="184150" cy="190500"/>
          </a:xfrm>
          <a:custGeom>
            <a:avLst/>
            <a:gdLst/>
            <a:ahLst/>
            <a:cxnLst/>
            <a:rect l="l" t="t" r="r" b="b"/>
            <a:pathLst>
              <a:path w="184150" h="190500">
                <a:moveTo>
                  <a:pt x="0" y="0"/>
                </a:moveTo>
                <a:lnTo>
                  <a:pt x="1270" y="190373"/>
                </a:lnTo>
                <a:lnTo>
                  <a:pt x="183769" y="135890"/>
                </a:lnTo>
                <a:lnTo>
                  <a:pt x="0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432677" y="4864826"/>
            <a:ext cx="184150" cy="245110"/>
          </a:xfrm>
          <a:custGeom>
            <a:avLst/>
            <a:gdLst/>
            <a:ahLst/>
            <a:cxnLst/>
            <a:rect l="l" t="t" r="r" b="b"/>
            <a:pathLst>
              <a:path w="184150" h="245110">
                <a:moveTo>
                  <a:pt x="182625" y="0"/>
                </a:moveTo>
                <a:lnTo>
                  <a:pt x="91821" y="122681"/>
                </a:lnTo>
                <a:lnTo>
                  <a:pt x="183769" y="190626"/>
                </a:lnTo>
                <a:lnTo>
                  <a:pt x="1270" y="245109"/>
                </a:lnTo>
                <a:lnTo>
                  <a:pt x="0" y="54736"/>
                </a:lnTo>
                <a:lnTo>
                  <a:pt x="91821" y="122681"/>
                </a:lnTo>
                <a:lnTo>
                  <a:pt x="182625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01558" y="4397846"/>
            <a:ext cx="307975" cy="222885"/>
          </a:xfrm>
          <a:custGeom>
            <a:avLst/>
            <a:gdLst/>
            <a:ahLst/>
            <a:cxnLst/>
            <a:rect l="l" t="t" r="r" b="b"/>
            <a:pathLst>
              <a:path w="307975" h="222885">
                <a:moveTo>
                  <a:pt x="297227" y="160908"/>
                </a:moveTo>
                <a:lnTo>
                  <a:pt x="52070" y="160908"/>
                </a:lnTo>
                <a:lnTo>
                  <a:pt x="280543" y="222757"/>
                </a:lnTo>
                <a:lnTo>
                  <a:pt x="297227" y="160908"/>
                </a:lnTo>
                <a:close/>
              </a:path>
              <a:path w="307975" h="222885">
                <a:moveTo>
                  <a:pt x="95631" y="0"/>
                </a:moveTo>
                <a:lnTo>
                  <a:pt x="0" y="92455"/>
                </a:lnTo>
                <a:lnTo>
                  <a:pt x="35814" y="220598"/>
                </a:lnTo>
                <a:lnTo>
                  <a:pt x="52070" y="160908"/>
                </a:lnTo>
                <a:lnTo>
                  <a:pt x="297227" y="160908"/>
                </a:lnTo>
                <a:lnTo>
                  <a:pt x="307848" y="121538"/>
                </a:lnTo>
                <a:lnTo>
                  <a:pt x="79375" y="59816"/>
                </a:lnTo>
                <a:lnTo>
                  <a:pt x="95631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01558" y="4397846"/>
            <a:ext cx="307975" cy="222885"/>
          </a:xfrm>
          <a:custGeom>
            <a:avLst/>
            <a:gdLst/>
            <a:ahLst/>
            <a:cxnLst/>
            <a:rect l="l" t="t" r="r" b="b"/>
            <a:pathLst>
              <a:path w="307975" h="222885">
                <a:moveTo>
                  <a:pt x="280543" y="222757"/>
                </a:moveTo>
                <a:lnTo>
                  <a:pt x="52070" y="160908"/>
                </a:lnTo>
                <a:lnTo>
                  <a:pt x="35814" y="220598"/>
                </a:lnTo>
                <a:lnTo>
                  <a:pt x="0" y="92455"/>
                </a:lnTo>
                <a:lnTo>
                  <a:pt x="95631" y="0"/>
                </a:lnTo>
                <a:lnTo>
                  <a:pt x="79375" y="59816"/>
                </a:lnTo>
                <a:lnTo>
                  <a:pt x="307848" y="121538"/>
                </a:lnTo>
                <a:lnTo>
                  <a:pt x="280543" y="22275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Τίτλος 37"/>
          <p:cNvSpPr>
            <a:spLocks noGrp="1"/>
          </p:cNvSpPr>
          <p:nvPr>
            <p:ph type="title"/>
          </p:nvPr>
        </p:nvSpPr>
        <p:spPr>
          <a:xfrm>
            <a:off x="402463" y="249046"/>
            <a:ext cx="8229600" cy="1143000"/>
          </a:xfrm>
        </p:spPr>
        <p:txBody>
          <a:bodyPr/>
          <a:lstStyle/>
          <a:p>
            <a:r>
              <a:rPr lang="el-GR" dirty="0" smtClean="0"/>
              <a:t>Υπάρχουν σχέδιο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7973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Περιεχόμενα ενότητας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spc="-5" dirty="0">
                <a:cs typeface="Calibri"/>
              </a:rPr>
              <a:t>Εισαγωγή στα </a:t>
            </a:r>
            <a:r>
              <a:rPr lang="en-US" spc="-5" dirty="0" smtClean="0">
                <a:cs typeface="Calibri"/>
              </a:rPr>
              <a:t>ERPs</a:t>
            </a:r>
            <a:endParaRPr lang="el-GR" spc="-5" dirty="0" smtClean="0">
              <a:cs typeface="Calibri"/>
            </a:endParaRPr>
          </a:p>
          <a:p>
            <a:r>
              <a:rPr lang="el-GR" spc="-5" dirty="0">
                <a:cs typeface="Calibri"/>
              </a:rPr>
              <a:t>Σενάριο εφαρμογής στη διαχείριση εφοδιαστικής </a:t>
            </a:r>
            <a:r>
              <a:rPr lang="el-GR" spc="-5" dirty="0" smtClean="0">
                <a:cs typeface="Calibri"/>
              </a:rPr>
              <a:t>αλυσίδας</a:t>
            </a:r>
          </a:p>
          <a:p>
            <a:r>
              <a:rPr lang="el-GR" spc="-5" dirty="0">
                <a:cs typeface="Calibri"/>
              </a:rPr>
              <a:t>Πραγματική μελέτη περίπτωσης 1 – VIANOX Α.Ε</a:t>
            </a:r>
            <a:r>
              <a:rPr lang="el-GR" spc="-5" dirty="0" smtClean="0">
                <a:cs typeface="Calibri"/>
              </a:rPr>
              <a:t>.</a:t>
            </a:r>
          </a:p>
          <a:p>
            <a:r>
              <a:rPr lang="el-GR" spc="-5" dirty="0">
                <a:cs typeface="Calibri"/>
              </a:rPr>
              <a:t>Μελέτη περίπτωσης 2 – </a:t>
            </a:r>
            <a:r>
              <a:rPr lang="en-US" spc="-10" dirty="0">
                <a:cs typeface="Calibri"/>
              </a:rPr>
              <a:t>COV</a:t>
            </a:r>
            <a:r>
              <a:rPr lang="en-US" spc="-20" dirty="0">
                <a:cs typeface="Calibri"/>
              </a:rPr>
              <a:t>E</a:t>
            </a:r>
            <a:r>
              <a:rPr lang="en-US" spc="-5" dirty="0">
                <a:cs typeface="Calibri"/>
              </a:rPr>
              <a:t>NT</a:t>
            </a:r>
            <a:r>
              <a:rPr lang="en-US" spc="-20" dirty="0">
                <a:cs typeface="Calibri"/>
              </a:rPr>
              <a:t>R</a:t>
            </a:r>
            <a:r>
              <a:rPr lang="en-US" spc="-5" dirty="0">
                <a:cs typeface="Calibri"/>
              </a:rPr>
              <a:t>Y</a:t>
            </a:r>
            <a:r>
              <a:rPr lang="en-US" dirty="0">
                <a:cs typeface="Calibri"/>
              </a:rPr>
              <a:t> </a:t>
            </a:r>
            <a:r>
              <a:rPr lang="en-US" spc="-10" dirty="0">
                <a:cs typeface="Calibri"/>
              </a:rPr>
              <a:t>CIT</a:t>
            </a:r>
            <a:r>
              <a:rPr lang="en-US" spc="-5" dirty="0">
                <a:cs typeface="Calibri"/>
              </a:rPr>
              <a:t>Y</a:t>
            </a:r>
            <a:r>
              <a:rPr lang="en-US" spc="-10" dirty="0">
                <a:cs typeface="Calibri"/>
              </a:rPr>
              <a:t> CO</a:t>
            </a:r>
            <a:r>
              <a:rPr lang="en-US" spc="-20" dirty="0">
                <a:cs typeface="Calibri"/>
              </a:rPr>
              <a:t>U</a:t>
            </a:r>
            <a:r>
              <a:rPr lang="en-US" spc="-5" dirty="0">
                <a:cs typeface="Calibri"/>
              </a:rPr>
              <a:t>NCIL</a:t>
            </a:r>
            <a:r>
              <a:rPr lang="el-GR" spc="-5" dirty="0">
                <a:cs typeface="Calibri"/>
              </a:rPr>
              <a:t> </a:t>
            </a:r>
            <a:endParaRPr lang="el-GR" spc="-5" dirty="0" smtClean="0">
              <a:cs typeface="Calibri"/>
            </a:endParaRPr>
          </a:p>
          <a:p>
            <a:r>
              <a:rPr lang="el-GR" spc="-5" dirty="0">
                <a:cs typeface="Calibri"/>
              </a:rPr>
              <a:t>Μελέτη περίπτωσης </a:t>
            </a:r>
            <a:r>
              <a:rPr lang="en-US" spc="-10" dirty="0" smtClean="0">
                <a:cs typeface="Calibri"/>
              </a:rPr>
              <a:t>VIVARTIA</a:t>
            </a:r>
            <a:endParaRPr lang="el-GR" spc="-10" dirty="0" smtClean="0">
              <a:cs typeface="Calibri"/>
            </a:endParaRPr>
          </a:p>
          <a:p>
            <a:r>
              <a:rPr lang="en-US" spc="-5" dirty="0">
                <a:cs typeface="Calibri"/>
              </a:rPr>
              <a:t>Energy Efficiency in the Supply Chain through Collaboration and Advanced Decision </a:t>
            </a:r>
            <a:r>
              <a:rPr lang="en-US" spc="-5" dirty="0" smtClean="0">
                <a:cs typeface="Calibri"/>
              </a:rPr>
              <a:t>Support</a:t>
            </a:r>
            <a:endParaRPr lang="el-GR" spc="-5" dirty="0" smtClean="0">
              <a:cs typeface="Calibri"/>
            </a:endParaRPr>
          </a:p>
          <a:p>
            <a:r>
              <a:rPr lang="en-US" spc="-5" dirty="0">
                <a:cs typeface="Calibri"/>
              </a:rPr>
              <a:t>e-SAVE Tools &amp; </a:t>
            </a:r>
            <a:r>
              <a:rPr lang="en-US" spc="-5" dirty="0" smtClean="0">
                <a:cs typeface="Calibri"/>
              </a:rPr>
              <a:t>Services</a:t>
            </a:r>
            <a:endParaRPr lang="el-GR" spc="-5" dirty="0" smtClean="0">
              <a:cs typeface="Calibri"/>
            </a:endParaRPr>
          </a:p>
          <a:p>
            <a:r>
              <a:rPr lang="en-US" spc="-5" dirty="0">
                <a:cs typeface="Calibri"/>
              </a:rPr>
              <a:t>The Consumer Perspective</a:t>
            </a:r>
            <a:endParaRPr lang="el-GR" spc="-5" dirty="0" smtClean="0">
              <a:cs typeface="Calibri"/>
            </a:endParaRPr>
          </a:p>
          <a:p>
            <a:endParaRPr lang="el-GR" spc="-5" dirty="0" smtClean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altLang="el-GR" dirty="0"/>
          </a:p>
          <a:p>
            <a:endParaRPr lang="en-US" altLang="el-GR" dirty="0" smtClean="0"/>
          </a:p>
          <a:p>
            <a:pPr marL="0" indent="0">
              <a:buNone/>
            </a:pP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3829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πρόβλημα</a:t>
            </a:r>
            <a:endParaRPr lang="el-GR" dirty="0"/>
          </a:p>
        </p:txBody>
      </p:sp>
      <p:sp>
        <p:nvSpPr>
          <p:cNvPr id="14" name="Θέση περιεχομένου 1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l-GR" dirty="0"/>
              <a:t>Ανεπαρκές σχέδιο:</a:t>
            </a:r>
          </a:p>
          <a:p>
            <a:r>
              <a:rPr lang="el-GR" dirty="0"/>
              <a:t>βαριά συμφόρηση στην είσοδο-έξοδο</a:t>
            </a:r>
          </a:p>
          <a:p>
            <a:r>
              <a:rPr lang="el-GR" dirty="0"/>
              <a:t>επιβαρυμένοι διάδρομοι</a:t>
            </a:r>
          </a:p>
          <a:p>
            <a:r>
              <a:rPr lang="el-GR" dirty="0"/>
              <a:t>ζητήματα υγείας &amp; ασφάλειας</a:t>
            </a:r>
          </a:p>
          <a:p>
            <a:r>
              <a:rPr lang="el-GR" dirty="0"/>
              <a:t>καθυστερήσεις διαδικασιών</a:t>
            </a:r>
          </a:p>
          <a:p>
            <a:r>
              <a:rPr lang="el-GR" dirty="0"/>
              <a:t>μη αποδοτική αξιοποίηση του χώρου</a:t>
            </a:r>
          </a:p>
          <a:p>
            <a:r>
              <a:rPr lang="el-GR" dirty="0"/>
              <a:t>υψηλός κίνδυνος βανδαλισμού</a:t>
            </a:r>
          </a:p>
          <a:p>
            <a:r>
              <a:rPr lang="el-GR" dirty="0"/>
              <a:t>ακατάστατη εμφάνιση</a:t>
            </a:r>
          </a:p>
          <a:p>
            <a:r>
              <a:rPr lang="el-GR" dirty="0"/>
              <a:t>καμία προτεραιότητα δε δίνεται στα υπηρεσιακά οχήματα σε σχέση με τα </a:t>
            </a:r>
            <a:r>
              <a:rPr lang="el-GR" dirty="0" smtClean="0"/>
              <a:t>ιδιωτικά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935533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Διατύπωση στόχου</a:t>
            </a:r>
            <a:endParaRPr lang="el-GR" dirty="0"/>
          </a:p>
        </p:txBody>
      </p:sp>
      <p:sp>
        <p:nvSpPr>
          <p:cNvPr id="12" name="Θέση περιεχομένου 1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200" dirty="0" smtClean="0"/>
              <a:t>Κύριος στόχος:</a:t>
            </a:r>
          </a:p>
          <a:p>
            <a:r>
              <a:rPr lang="el-GR" sz="1800" dirty="0" smtClean="0"/>
              <a:t>Ο ανασχεδιασμός του παρκινγκ με την αξιολόγηση εναλλακτικών εφικτών σχεδιαγραμμάτων και επιλογή του πιο αποδοτικού.</a:t>
            </a:r>
          </a:p>
          <a:p>
            <a:pPr marL="0" indent="0">
              <a:buNone/>
            </a:pPr>
            <a:r>
              <a:rPr lang="el-GR" sz="2200" dirty="0" smtClean="0"/>
              <a:t>Βελτιώσεις:</a:t>
            </a:r>
          </a:p>
          <a:p>
            <a:r>
              <a:rPr lang="el-GR" sz="1800" dirty="0" smtClean="0"/>
              <a:t>Αποτελεσματική συγκέντρωση του στόλου κάθε λειτουργικής δραστηριότητας</a:t>
            </a:r>
          </a:p>
          <a:p>
            <a:r>
              <a:rPr lang="el-GR" sz="1800" dirty="0" smtClean="0"/>
              <a:t>Προτεραιότητα στα υπηρεσιακά οχήματα</a:t>
            </a:r>
          </a:p>
          <a:p>
            <a:r>
              <a:rPr lang="el-GR" sz="1800" dirty="0" smtClean="0"/>
              <a:t>Μείωση της συμφόρησης (</a:t>
            </a:r>
            <a:r>
              <a:rPr lang="en-US" sz="1800" dirty="0"/>
              <a:t>bottlenecks</a:t>
            </a:r>
            <a:r>
              <a:rPr lang="el-GR" sz="1800" dirty="0" smtClean="0"/>
              <a:t>)</a:t>
            </a:r>
          </a:p>
          <a:p>
            <a:r>
              <a:rPr lang="el-GR" sz="1800" dirty="0" smtClean="0"/>
              <a:t>Αντιμετώπιση των προβλημάτων υγείας &amp; ασφάλειας</a:t>
            </a:r>
          </a:p>
          <a:p>
            <a:r>
              <a:rPr lang="el-GR" sz="1800" dirty="0" smtClean="0"/>
              <a:t>Εύκολη πρόσβαση για τα οχήματα</a:t>
            </a:r>
          </a:p>
          <a:p>
            <a:r>
              <a:rPr lang="el-GR" sz="1800" dirty="0" smtClean="0"/>
              <a:t>Ελαχιστοποίηση του κινδύνου βανδαλισμού</a:t>
            </a:r>
          </a:p>
          <a:p>
            <a:r>
              <a:rPr lang="el-GR" sz="1800" dirty="0" smtClean="0"/>
              <a:t>Διευκόλυνση του παρκινγκ και της επιθεώρησης των οχημάτων</a:t>
            </a:r>
          </a:p>
          <a:p>
            <a:r>
              <a:rPr lang="el-GR" sz="1800" dirty="0" smtClean="0"/>
              <a:t>Πιο καθαρή εμφάνιση ολόκληρου του χώρου</a:t>
            </a:r>
          </a:p>
          <a:p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13560834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Τίτλος 13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Μεθοδολογία για την ανάπτυξη των εναλλακτικών σχεδιαγραμμάτων</a:t>
            </a:r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3" t="26041" r="20785" b="13194"/>
          <a:stretch/>
        </p:blipFill>
        <p:spPr bwMode="auto">
          <a:xfrm>
            <a:off x="971600" y="1695872"/>
            <a:ext cx="7488832" cy="500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7824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Ένα προτεινόμενο σχεδιάγραμμα</a:t>
            </a:r>
            <a:endParaRPr lang="el-GR" dirty="0"/>
          </a:p>
        </p:txBody>
      </p:sp>
      <p:sp>
        <p:nvSpPr>
          <p:cNvPr id="9" name="object 9"/>
          <p:cNvSpPr/>
          <p:nvPr/>
        </p:nvSpPr>
        <p:spPr>
          <a:xfrm>
            <a:off x="254000" y="1470088"/>
            <a:ext cx="8610600" cy="4265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88783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Τίτλος 6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Περιεχόμενο μοντέλου</a:t>
            </a:r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7" t="24132" r="19608" b="9722"/>
          <a:stretch/>
        </p:blipFill>
        <p:spPr bwMode="auto">
          <a:xfrm>
            <a:off x="611560" y="1412776"/>
            <a:ext cx="8064896" cy="526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0781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Στατιστικά του μοντέλου</a:t>
            </a:r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t="26389" r="20883" b="28646"/>
          <a:stretch/>
        </p:blipFill>
        <p:spPr bwMode="auto">
          <a:xfrm>
            <a:off x="251520" y="1844824"/>
            <a:ext cx="8605373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3811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Μοντέλο Η/Υ</a:t>
            </a:r>
            <a:endParaRPr lang="el-GR" dirty="0"/>
          </a:p>
        </p:txBody>
      </p:sp>
      <p:sp>
        <p:nvSpPr>
          <p:cNvPr id="9" name="object 9"/>
          <p:cNvSpPr/>
          <p:nvPr/>
        </p:nvSpPr>
        <p:spPr>
          <a:xfrm>
            <a:off x="927100" y="1916832"/>
            <a:ext cx="7226300" cy="4516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25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Επικύρωση μοντέλου</a:t>
            </a:r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0" t="28473" r="21569" b="29687"/>
          <a:stretch/>
        </p:blipFill>
        <p:spPr bwMode="auto">
          <a:xfrm>
            <a:off x="539551" y="1556792"/>
            <a:ext cx="8198753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6875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Αποτελέσματα</a:t>
            </a:r>
            <a:endParaRPr lang="el-G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7" t="26389" r="23235" b="19097"/>
          <a:stretch/>
        </p:blipFill>
        <p:spPr bwMode="auto">
          <a:xfrm>
            <a:off x="323528" y="1412776"/>
            <a:ext cx="848135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3011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Πειραματισμός</a:t>
            </a:r>
            <a:endParaRPr lang="el-G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9" t="26042" r="21765" b="19444"/>
          <a:stretch/>
        </p:blipFill>
        <p:spPr bwMode="auto">
          <a:xfrm>
            <a:off x="539551" y="1904999"/>
            <a:ext cx="8239867" cy="447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679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30623"/>
          </a:xfrm>
        </p:spPr>
        <p:txBody>
          <a:bodyPr>
            <a:normAutofit/>
          </a:bodyPr>
          <a:lstStyle/>
          <a:p>
            <a:pPr algn="l"/>
            <a:r>
              <a:rPr lang="el-GR" spc="-5" dirty="0" smtClean="0">
                <a:cs typeface="Calibri"/>
              </a:rPr>
              <a:t>Εισαγωγή στα </a:t>
            </a:r>
            <a:r>
              <a:rPr lang="en-US" spc="-5" dirty="0" smtClean="0">
                <a:cs typeface="Calibri"/>
              </a:rPr>
              <a:t>ERPs</a:t>
            </a:r>
            <a:endParaRPr lang="en-US" dirty="0"/>
          </a:p>
        </p:txBody>
      </p:sp>
      <p:sp>
        <p:nvSpPr>
          <p:cNvPr id="6" name="Θέση κειμένου 5"/>
          <p:cNvSpPr txBox="1">
            <a:spLocks/>
          </p:cNvSpPr>
          <p:nvPr/>
        </p:nvSpPr>
        <p:spPr>
          <a:xfrm>
            <a:off x="683568" y="4305077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2400" b="1" dirty="0" smtClean="0"/>
              <a:t>Μάθημα: </a:t>
            </a:r>
            <a:r>
              <a:rPr lang="el-GR" sz="2400" dirty="0"/>
              <a:t>Καινοτομία και </a:t>
            </a:r>
            <a:r>
              <a:rPr lang="el-GR" sz="2400" dirty="0" smtClean="0"/>
              <a:t>Επιχειρηματικότητα</a:t>
            </a:r>
          </a:p>
          <a:p>
            <a:pPr algn="l"/>
            <a:r>
              <a:rPr lang="el-GR" sz="2400" b="1" dirty="0" smtClean="0"/>
              <a:t>Ενότητα </a:t>
            </a:r>
            <a:r>
              <a:rPr lang="en-US" sz="2400" b="1" dirty="0" smtClean="0"/>
              <a:t># </a:t>
            </a:r>
            <a:r>
              <a:rPr lang="el-GR" sz="2400" b="1" dirty="0" smtClean="0"/>
              <a:t>6:</a:t>
            </a:r>
            <a:r>
              <a:rPr lang="en-US" sz="2400" b="1" dirty="0" smtClean="0"/>
              <a:t> </a:t>
            </a:r>
            <a:r>
              <a:rPr lang="el-GR" sz="2400" dirty="0"/>
              <a:t>Πληροφοριακά Συστήματα και Διαχείριση Εφοδιαστικής Αλυσίδας</a:t>
            </a:r>
          </a:p>
          <a:p>
            <a:pPr algn="l"/>
            <a:r>
              <a:rPr lang="el-GR" sz="2400" b="1" dirty="0" smtClean="0"/>
              <a:t>Διδάσκων: </a:t>
            </a:r>
            <a:r>
              <a:rPr lang="el-GR" sz="2400" spc="-5" dirty="0">
                <a:cs typeface="Calibri"/>
              </a:rPr>
              <a:t>Θεόδωρος </a:t>
            </a:r>
            <a:r>
              <a:rPr lang="el-GR" sz="2400" spc="-5" dirty="0" smtClean="0">
                <a:cs typeface="Calibri"/>
              </a:rPr>
              <a:t>Αποστολόπουλος</a:t>
            </a:r>
          </a:p>
          <a:p>
            <a:pPr algn="l"/>
            <a:r>
              <a:rPr lang="el-GR" sz="2400" b="1" dirty="0" smtClean="0"/>
              <a:t>Τμήμα: </a:t>
            </a:r>
            <a:r>
              <a:rPr lang="el-GR" sz="2400" dirty="0" smtClean="0"/>
              <a:t>Μεταπτυχιακό Πρόγραμμα Σπουδών Πληροφορικής</a:t>
            </a:r>
            <a:endParaRPr lang="el-GR" sz="2400" b="1" dirty="0" smtClean="0"/>
          </a:p>
          <a:p>
            <a:pPr algn="l"/>
            <a:endParaRPr lang="el-GR" sz="2400" dirty="0" smtClean="0"/>
          </a:p>
          <a:p>
            <a:pPr algn="l"/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52542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30623"/>
          </a:xfrm>
        </p:spPr>
        <p:txBody>
          <a:bodyPr>
            <a:normAutofit/>
          </a:bodyPr>
          <a:lstStyle/>
          <a:p>
            <a:pPr marL="12700" algn="l">
              <a:lnSpc>
                <a:spcPct val="100000"/>
              </a:lnSpc>
            </a:pPr>
            <a:r>
              <a:rPr lang="el-GR" spc="-5" dirty="0">
                <a:cs typeface="Calibri"/>
              </a:rPr>
              <a:t>Μ</a:t>
            </a:r>
            <a:r>
              <a:rPr lang="el-GR" spc="-5" dirty="0" smtClean="0">
                <a:cs typeface="Calibri"/>
              </a:rPr>
              <a:t>ελέτη </a:t>
            </a:r>
            <a:r>
              <a:rPr lang="el-GR" spc="-5" dirty="0">
                <a:cs typeface="Calibri"/>
              </a:rPr>
              <a:t>περίπτωσης </a:t>
            </a:r>
            <a:r>
              <a:rPr lang="en-US" spc="-10" dirty="0">
                <a:cs typeface="Calibri"/>
              </a:rPr>
              <a:t>VIVARTIA</a:t>
            </a:r>
            <a:endParaRPr lang="en-US" dirty="0">
              <a:cs typeface="Calibri"/>
            </a:endParaRPr>
          </a:p>
        </p:txBody>
      </p:sp>
      <p:sp>
        <p:nvSpPr>
          <p:cNvPr id="6" name="Θέση κειμένου 5"/>
          <p:cNvSpPr txBox="1">
            <a:spLocks/>
          </p:cNvSpPr>
          <p:nvPr/>
        </p:nvSpPr>
        <p:spPr>
          <a:xfrm>
            <a:off x="683568" y="4305077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2400" b="1" dirty="0" smtClean="0"/>
              <a:t>Μάθημα: </a:t>
            </a:r>
            <a:r>
              <a:rPr lang="el-GR" sz="2400" dirty="0"/>
              <a:t>Καινοτομία και </a:t>
            </a:r>
            <a:r>
              <a:rPr lang="el-GR" sz="2400" dirty="0" smtClean="0"/>
              <a:t>Επιχειρηματικότητα</a:t>
            </a:r>
          </a:p>
          <a:p>
            <a:pPr algn="l"/>
            <a:r>
              <a:rPr lang="el-GR" sz="2400" b="1" dirty="0" smtClean="0"/>
              <a:t>Ενότητα </a:t>
            </a:r>
            <a:r>
              <a:rPr lang="en-US" sz="2400" b="1" dirty="0" smtClean="0"/>
              <a:t># </a:t>
            </a:r>
            <a:r>
              <a:rPr lang="el-GR" sz="2400" b="1" dirty="0" smtClean="0"/>
              <a:t>6:</a:t>
            </a:r>
            <a:r>
              <a:rPr lang="en-US" sz="2400" b="1" dirty="0" smtClean="0"/>
              <a:t> </a:t>
            </a:r>
            <a:r>
              <a:rPr lang="el-GR" sz="2400" dirty="0"/>
              <a:t>Πληροφοριακά Συστήματα και Διαχείριση Εφοδιαστικής Αλυσίδας</a:t>
            </a:r>
          </a:p>
          <a:p>
            <a:pPr algn="l"/>
            <a:r>
              <a:rPr lang="el-GR" sz="2400" b="1" dirty="0" smtClean="0"/>
              <a:t>Διδάσκων: </a:t>
            </a:r>
            <a:r>
              <a:rPr lang="el-GR" sz="2400" spc="-5" dirty="0">
                <a:cs typeface="Calibri"/>
              </a:rPr>
              <a:t>Θεόδωρος </a:t>
            </a:r>
            <a:r>
              <a:rPr lang="el-GR" sz="2400" spc="-5" dirty="0" smtClean="0">
                <a:cs typeface="Calibri"/>
              </a:rPr>
              <a:t>Αποστολόπουλος</a:t>
            </a:r>
          </a:p>
          <a:p>
            <a:pPr algn="l"/>
            <a:r>
              <a:rPr lang="el-GR" sz="2400" b="1" dirty="0" smtClean="0"/>
              <a:t>Τμήμα: </a:t>
            </a:r>
            <a:r>
              <a:rPr lang="el-GR" sz="2400" dirty="0" smtClean="0"/>
              <a:t>Μεταπτυχιακό Πρόγραμμα Σπουδών Πληροφορικής</a:t>
            </a:r>
            <a:endParaRPr lang="el-GR" sz="2400" b="1" dirty="0" smtClean="0"/>
          </a:p>
          <a:p>
            <a:pPr algn="l"/>
            <a:endParaRPr lang="el-GR" sz="2400" dirty="0" smtClean="0"/>
          </a:p>
          <a:p>
            <a:pPr algn="l"/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68751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εταιρεία Μπάρμπα - Στάθης</a:t>
            </a:r>
            <a:endParaRPr lang="el-G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8" t="27083" r="20588" b="37326"/>
          <a:stretch/>
        </p:blipFill>
        <p:spPr bwMode="auto">
          <a:xfrm>
            <a:off x="395535" y="1968252"/>
            <a:ext cx="8451521" cy="304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160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Ιχνηλασιμότητα</a:t>
            </a:r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7" t="24653" r="19902" b="17535"/>
          <a:stretch/>
        </p:blipFill>
        <p:spPr bwMode="auto">
          <a:xfrm>
            <a:off x="323528" y="1556792"/>
            <a:ext cx="8352928" cy="478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1205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Τίτλος 16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Εναλλακτικά Σενάρια Υλοποίησης</a:t>
            </a:r>
            <a:endParaRPr lang="el-G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t="26042" r="24902" b="18056"/>
          <a:stretch/>
        </p:blipFill>
        <p:spPr bwMode="auto">
          <a:xfrm>
            <a:off x="611560" y="1621284"/>
            <a:ext cx="7992888" cy="49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5692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Τίτλος 1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Εφαρμογή </a:t>
            </a:r>
            <a:r>
              <a:rPr lang="en-US" dirty="0" smtClean="0"/>
              <a:t>RFID </a:t>
            </a:r>
            <a:r>
              <a:rPr lang="el-GR" dirty="0" smtClean="0"/>
              <a:t>στην </a:t>
            </a:r>
            <a:r>
              <a:rPr lang="el-GR" dirty="0" err="1" smtClean="0"/>
              <a:t>ιχνηλασιμότητα</a:t>
            </a:r>
            <a:endParaRPr lang="el-G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9" t="27083" r="21569" b="11285"/>
          <a:stretch/>
        </p:blipFill>
        <p:spPr bwMode="auto">
          <a:xfrm>
            <a:off x="755576" y="1772816"/>
            <a:ext cx="7776864" cy="488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4567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Τίτλος 5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Μέθοδος ανάλυσης κόστους - οφελών</a:t>
            </a:r>
            <a:endParaRPr lang="el-G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6041" r="18726" b="12327"/>
          <a:stretch/>
        </p:blipFill>
        <p:spPr bwMode="auto">
          <a:xfrm>
            <a:off x="539552" y="1772816"/>
            <a:ext cx="8136904" cy="47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1802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 του </a:t>
            </a:r>
            <a:r>
              <a:rPr lang="en-US" dirty="0" smtClean="0"/>
              <a:t>Tracing</a:t>
            </a:r>
            <a:endParaRPr lang="el-G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3" t="28125" r="20000" b="13194"/>
          <a:stretch/>
        </p:blipFill>
        <p:spPr bwMode="auto">
          <a:xfrm>
            <a:off x="247452" y="1340768"/>
            <a:ext cx="8784976" cy="518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439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Αξιολόγηση του </a:t>
            </a:r>
            <a:r>
              <a:rPr lang="en-US" dirty="0" smtClean="0"/>
              <a:t>Tracking:</a:t>
            </a:r>
            <a:br>
              <a:rPr lang="en-US" dirty="0" smtClean="0"/>
            </a:br>
            <a:r>
              <a:rPr lang="el-GR" dirty="0" smtClean="0"/>
              <a:t>Σενάρια ανάκλησης</a:t>
            </a:r>
            <a:endParaRPr lang="el-G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6" t="28198" r="20197" b="34027"/>
          <a:stretch/>
        </p:blipFill>
        <p:spPr bwMode="auto">
          <a:xfrm>
            <a:off x="323528" y="1964060"/>
            <a:ext cx="863505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778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Ποσοτική ανάλυση κόστους –οφελών (1)</a:t>
            </a:r>
            <a:endParaRPr lang="el-G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1" t="26910" r="20098" b="20312"/>
          <a:stretch/>
        </p:blipFill>
        <p:spPr bwMode="auto">
          <a:xfrm>
            <a:off x="323528" y="1858764"/>
            <a:ext cx="8568952" cy="440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5829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Τίτλος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Ποσοτική ανάλυση κόστους-οφελών (2)</a:t>
            </a:r>
            <a:endParaRPr lang="el-G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t="27083" r="21863" b="15104"/>
          <a:stretch/>
        </p:blipFill>
        <p:spPr bwMode="auto">
          <a:xfrm>
            <a:off x="467543" y="1628800"/>
            <a:ext cx="8316167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35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cs typeface="Calibri"/>
              </a:rPr>
              <a:t>Ορισμός</a:t>
            </a:r>
            <a:endParaRPr lang="el-GR" dirty="0"/>
          </a:p>
        </p:txBody>
      </p:sp>
      <p:sp>
        <p:nvSpPr>
          <p:cNvPr id="12" name="Θέση περιεχομένου 11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Autofit/>
          </a:bodyPr>
          <a:lstStyle/>
          <a:p>
            <a:pPr marL="355600" marR="147320">
              <a:tabLst>
                <a:tab pos="355600" algn="l"/>
              </a:tabLst>
            </a:pPr>
            <a:r>
              <a:rPr lang="el-GR" sz="2200" dirty="0">
                <a:cs typeface="Calibri"/>
              </a:rPr>
              <a:t>Μ</a:t>
            </a:r>
            <a:r>
              <a:rPr lang="el-GR" sz="2200" spc="-10" dirty="0">
                <a:cs typeface="Calibri"/>
              </a:rPr>
              <a:t>ε</a:t>
            </a:r>
            <a:r>
              <a:rPr lang="el-GR" sz="2200" dirty="0">
                <a:cs typeface="Calibri"/>
              </a:rPr>
              <a:t>τά</a:t>
            </a:r>
            <a:r>
              <a:rPr lang="el-GR" sz="2200" spc="20" dirty="0">
                <a:cs typeface="Calibri"/>
              </a:rPr>
              <a:t> </a:t>
            </a:r>
            <a:r>
              <a:rPr lang="el-GR" sz="2200" dirty="0" smtClean="0">
                <a:cs typeface="Calibri"/>
              </a:rPr>
              <a:t>την</a:t>
            </a:r>
            <a:r>
              <a:rPr lang="el-GR" sz="2200" spc="10" dirty="0" smtClean="0">
                <a:cs typeface="Calibri"/>
              </a:rPr>
              <a:t> </a:t>
            </a:r>
            <a:r>
              <a:rPr lang="el-GR" sz="2200" dirty="0" smtClean="0">
                <a:cs typeface="Calibri"/>
              </a:rPr>
              <a:t>αν</a:t>
            </a:r>
            <a:r>
              <a:rPr lang="el-GR" sz="2200" spc="-10" dirty="0" smtClean="0">
                <a:cs typeface="Calibri"/>
              </a:rPr>
              <a:t>ά</a:t>
            </a:r>
            <a:r>
              <a:rPr lang="el-GR" sz="2200" dirty="0" smtClean="0">
                <a:cs typeface="Calibri"/>
              </a:rPr>
              <a:t>πτυ</a:t>
            </a:r>
            <a:r>
              <a:rPr lang="el-GR" sz="2200" spc="-10" dirty="0" smtClean="0">
                <a:cs typeface="Calibri"/>
              </a:rPr>
              <a:t>ξ</a:t>
            </a:r>
            <a:r>
              <a:rPr lang="el-GR" sz="2200" spc="5" dirty="0" smtClean="0">
                <a:cs typeface="Calibri"/>
              </a:rPr>
              <a:t>η</a:t>
            </a:r>
            <a:r>
              <a:rPr lang="el-GR" sz="2200" spc="25" dirty="0" smtClean="0">
                <a:cs typeface="Calibri"/>
              </a:rPr>
              <a:t> </a:t>
            </a:r>
            <a:r>
              <a:rPr lang="el-GR" sz="2200" dirty="0">
                <a:cs typeface="Calibri"/>
              </a:rPr>
              <a:t>του</a:t>
            </a:r>
            <a:r>
              <a:rPr lang="el-GR" sz="2200" spc="5" dirty="0">
                <a:cs typeface="Calibri"/>
              </a:rPr>
              <a:t> </a:t>
            </a:r>
            <a:r>
              <a:rPr lang="en-US" sz="2200" dirty="0">
                <a:cs typeface="Calibri"/>
              </a:rPr>
              <a:t>M</a:t>
            </a:r>
            <a:r>
              <a:rPr lang="en-US" sz="2200" spc="-10" dirty="0">
                <a:cs typeface="Calibri"/>
              </a:rPr>
              <a:t>R</a:t>
            </a:r>
            <a:r>
              <a:rPr lang="en-US" sz="2200" dirty="0">
                <a:cs typeface="Calibri"/>
              </a:rPr>
              <a:t>P </a:t>
            </a:r>
            <a:r>
              <a:rPr lang="el-GR" sz="2200" dirty="0">
                <a:cs typeface="Calibri"/>
              </a:rPr>
              <a:t>ΙΙ</a:t>
            </a:r>
            <a:r>
              <a:rPr lang="el-GR" sz="2200" spc="10" dirty="0">
                <a:cs typeface="Calibri"/>
              </a:rPr>
              <a:t> </a:t>
            </a:r>
            <a:r>
              <a:rPr lang="el-GR" sz="2200" spc="-5" dirty="0">
                <a:cs typeface="Calibri"/>
              </a:rPr>
              <a:t>(</a:t>
            </a:r>
            <a:r>
              <a:rPr lang="en-US" sz="2200" spc="-10" dirty="0">
                <a:cs typeface="Calibri"/>
              </a:rPr>
              <a:t>M</a:t>
            </a:r>
            <a:r>
              <a:rPr lang="en-US" sz="2200" spc="-5" dirty="0">
                <a:cs typeface="Calibri"/>
              </a:rPr>
              <a:t>ateri</a:t>
            </a:r>
            <a:r>
              <a:rPr lang="en-US" sz="2200" dirty="0">
                <a:cs typeface="Calibri"/>
              </a:rPr>
              <a:t>al</a:t>
            </a:r>
            <a:r>
              <a:rPr lang="en-US" sz="2200" spc="20" dirty="0">
                <a:cs typeface="Calibri"/>
              </a:rPr>
              <a:t> </a:t>
            </a:r>
            <a:r>
              <a:rPr lang="en-US" sz="2200" spc="-5" dirty="0">
                <a:cs typeface="Calibri"/>
              </a:rPr>
              <a:t>Resource</a:t>
            </a:r>
            <a:r>
              <a:rPr lang="en-US" sz="2200" spc="10" dirty="0">
                <a:cs typeface="Calibri"/>
              </a:rPr>
              <a:t> </a:t>
            </a:r>
            <a:r>
              <a:rPr lang="en-US" sz="2200" spc="-15" dirty="0">
                <a:cs typeface="Calibri"/>
              </a:rPr>
              <a:t>P</a:t>
            </a:r>
            <a:r>
              <a:rPr lang="en-US" sz="2200" spc="-5" dirty="0">
                <a:cs typeface="Calibri"/>
              </a:rPr>
              <a:t>rogramm</a:t>
            </a:r>
            <a:r>
              <a:rPr lang="en-US" sz="2200" spc="-10" dirty="0">
                <a:cs typeface="Calibri"/>
              </a:rPr>
              <a:t>i</a:t>
            </a:r>
            <a:r>
              <a:rPr lang="en-US" sz="2200" spc="-5" dirty="0">
                <a:cs typeface="Calibri"/>
              </a:rPr>
              <a:t>n</a:t>
            </a:r>
            <a:r>
              <a:rPr lang="en-US" sz="2200" spc="5" dirty="0">
                <a:cs typeface="Calibri"/>
              </a:rPr>
              <a:t>g</a:t>
            </a:r>
            <a:r>
              <a:rPr lang="en-US" sz="2200" dirty="0">
                <a:cs typeface="Calibri"/>
              </a:rPr>
              <a:t>),</a:t>
            </a:r>
            <a:r>
              <a:rPr lang="en-US" sz="2200" spc="15" dirty="0">
                <a:cs typeface="Calibri"/>
              </a:rPr>
              <a:t> </a:t>
            </a:r>
            <a:r>
              <a:rPr lang="el-GR" sz="2200" spc="5" dirty="0">
                <a:cs typeface="Calibri"/>
              </a:rPr>
              <a:t>δ</a:t>
            </a:r>
            <a:r>
              <a:rPr lang="el-GR" sz="2200" dirty="0">
                <a:cs typeface="Calibri"/>
              </a:rPr>
              <a:t>ιάφοροι</a:t>
            </a:r>
            <a:r>
              <a:rPr lang="el-GR" sz="2200" spc="5" dirty="0">
                <a:cs typeface="Calibri"/>
              </a:rPr>
              <a:t> </a:t>
            </a:r>
            <a:r>
              <a:rPr lang="el-GR" sz="2200" dirty="0">
                <a:cs typeface="Calibri"/>
              </a:rPr>
              <a:t>εν </a:t>
            </a:r>
            <a:r>
              <a:rPr lang="el-GR" sz="2200" spc="5" dirty="0">
                <a:cs typeface="Calibri"/>
              </a:rPr>
              <a:t>δ</a:t>
            </a:r>
            <a:r>
              <a:rPr lang="el-GR" sz="2200" dirty="0">
                <a:cs typeface="Calibri"/>
              </a:rPr>
              <a:t>υ</a:t>
            </a:r>
            <a:r>
              <a:rPr lang="el-GR" sz="2200" spc="-10" dirty="0">
                <a:cs typeface="Calibri"/>
              </a:rPr>
              <a:t>ν</a:t>
            </a:r>
            <a:r>
              <a:rPr lang="el-GR" sz="2200" dirty="0">
                <a:cs typeface="Calibri"/>
              </a:rPr>
              <a:t>ά</a:t>
            </a:r>
            <a:r>
              <a:rPr lang="el-GR" sz="2200" spc="-10" dirty="0">
                <a:cs typeface="Calibri"/>
              </a:rPr>
              <a:t>μ</a:t>
            </a:r>
            <a:r>
              <a:rPr lang="el-GR" sz="2200" dirty="0">
                <a:cs typeface="Calibri"/>
              </a:rPr>
              <a:t>ει</a:t>
            </a:r>
            <a:r>
              <a:rPr lang="el-GR" sz="2200" spc="30" dirty="0">
                <a:cs typeface="Calibri"/>
              </a:rPr>
              <a:t> </a:t>
            </a:r>
            <a:r>
              <a:rPr lang="el-GR" sz="2200" spc="5" dirty="0">
                <a:cs typeface="Calibri"/>
              </a:rPr>
              <a:t>δ</a:t>
            </a:r>
            <a:r>
              <a:rPr lang="el-GR" sz="2200" dirty="0">
                <a:cs typeface="Calibri"/>
              </a:rPr>
              <a:t>ιάδοχοι </a:t>
            </a:r>
            <a:r>
              <a:rPr lang="el-GR" sz="2200" spc="55" dirty="0" smtClean="0">
                <a:cs typeface="Calibri"/>
              </a:rPr>
              <a:t>προσφέρθηκαν</a:t>
            </a:r>
            <a:r>
              <a:rPr lang="el-GR" sz="2200" spc="15" dirty="0" smtClean="0">
                <a:cs typeface="Calibri"/>
              </a:rPr>
              <a:t> </a:t>
            </a:r>
            <a:r>
              <a:rPr lang="el-GR" sz="2200" spc="-55" dirty="0" smtClean="0">
                <a:cs typeface="Calibri"/>
              </a:rPr>
              <a:t>όπως </a:t>
            </a:r>
            <a:r>
              <a:rPr lang="el-GR" sz="2200" dirty="0" smtClean="0">
                <a:cs typeface="Calibri"/>
              </a:rPr>
              <a:t> </a:t>
            </a:r>
            <a:r>
              <a:rPr lang="en-US" sz="2200" dirty="0">
                <a:cs typeface="Calibri"/>
              </a:rPr>
              <a:t>M</a:t>
            </a:r>
            <a:r>
              <a:rPr lang="en-US" sz="2200" spc="-10" dirty="0">
                <a:cs typeface="Calibri"/>
              </a:rPr>
              <a:t>R</a:t>
            </a:r>
            <a:r>
              <a:rPr lang="en-US" sz="2200" dirty="0">
                <a:cs typeface="Calibri"/>
              </a:rPr>
              <a:t>P </a:t>
            </a:r>
            <a:r>
              <a:rPr lang="el-GR" sz="2200" dirty="0">
                <a:cs typeface="Calibri"/>
              </a:rPr>
              <a:t>ΙΙΙ</a:t>
            </a:r>
            <a:r>
              <a:rPr lang="el-GR" sz="2200" spc="-10" dirty="0">
                <a:cs typeface="Calibri"/>
              </a:rPr>
              <a:t> </a:t>
            </a:r>
            <a:r>
              <a:rPr lang="el-GR" sz="2200" dirty="0">
                <a:cs typeface="Calibri"/>
              </a:rPr>
              <a:t>και</a:t>
            </a:r>
            <a:r>
              <a:rPr lang="el-GR" sz="2200" spc="5" dirty="0">
                <a:cs typeface="Calibri"/>
              </a:rPr>
              <a:t> </a:t>
            </a:r>
            <a:r>
              <a:rPr lang="el-GR" sz="2200" dirty="0">
                <a:cs typeface="Calibri"/>
              </a:rPr>
              <a:t>το</a:t>
            </a:r>
            <a:r>
              <a:rPr lang="el-GR" sz="2200" spc="10" dirty="0">
                <a:cs typeface="Calibri"/>
              </a:rPr>
              <a:t> </a:t>
            </a:r>
            <a:r>
              <a:rPr lang="en-US" sz="2200" dirty="0">
                <a:cs typeface="Calibri"/>
              </a:rPr>
              <a:t>BRP</a:t>
            </a:r>
            <a:r>
              <a:rPr lang="en-US" sz="2200" spc="-10" dirty="0">
                <a:cs typeface="Calibri"/>
              </a:rPr>
              <a:t> </a:t>
            </a:r>
            <a:r>
              <a:rPr lang="en-US" sz="2200" dirty="0">
                <a:cs typeface="Calibri"/>
              </a:rPr>
              <a:t>(</a:t>
            </a:r>
            <a:r>
              <a:rPr lang="el-GR" sz="2200" dirty="0" smtClean="0">
                <a:cs typeface="Calibri"/>
              </a:rPr>
              <a:t>π</a:t>
            </a:r>
            <a:r>
              <a:rPr lang="el-GR" sz="2200" spc="-10" dirty="0" smtClean="0">
                <a:cs typeface="Calibri"/>
              </a:rPr>
              <a:t>ρ</a:t>
            </a:r>
            <a:r>
              <a:rPr lang="el-GR" sz="2200" dirty="0" smtClean="0">
                <a:cs typeface="Calibri"/>
              </a:rPr>
              <a:t>ογρα</a:t>
            </a:r>
            <a:r>
              <a:rPr lang="el-GR" sz="2200" spc="-15" dirty="0" smtClean="0">
                <a:cs typeface="Calibri"/>
              </a:rPr>
              <a:t>μ</a:t>
            </a:r>
            <a:r>
              <a:rPr lang="el-GR" sz="2200" spc="-10" dirty="0" smtClean="0">
                <a:cs typeface="Calibri"/>
              </a:rPr>
              <a:t>μ</a:t>
            </a:r>
            <a:r>
              <a:rPr lang="el-GR" sz="2200" spc="40" dirty="0" smtClean="0">
                <a:cs typeface="Calibri"/>
              </a:rPr>
              <a:t>ατισμ</a:t>
            </a:r>
            <a:r>
              <a:rPr lang="el-GR" sz="2200" spc="-110" dirty="0" smtClean="0">
                <a:cs typeface="Calibri"/>
              </a:rPr>
              <a:t>ός</a:t>
            </a:r>
            <a:r>
              <a:rPr lang="el-GR" sz="2200" spc="-50" dirty="0" smtClean="0">
                <a:cs typeface="Calibri"/>
              </a:rPr>
              <a:t> </a:t>
            </a:r>
            <a:r>
              <a:rPr lang="el-GR" sz="2200" dirty="0" smtClean="0">
                <a:cs typeface="Calibri"/>
              </a:rPr>
              <a:t>επ</a:t>
            </a:r>
            <a:r>
              <a:rPr lang="el-GR" sz="2200" spc="-10" dirty="0" smtClean="0">
                <a:cs typeface="Calibri"/>
              </a:rPr>
              <a:t>ι</a:t>
            </a:r>
            <a:r>
              <a:rPr lang="el-GR" sz="2200" dirty="0" smtClean="0">
                <a:cs typeface="Calibri"/>
              </a:rPr>
              <a:t>χει</a:t>
            </a:r>
            <a:r>
              <a:rPr lang="el-GR" sz="2200" spc="-10" dirty="0" smtClean="0">
                <a:cs typeface="Calibri"/>
              </a:rPr>
              <a:t>ρ</a:t>
            </a:r>
            <a:r>
              <a:rPr lang="el-GR" sz="2200" spc="5" dirty="0" smtClean="0">
                <a:cs typeface="Calibri"/>
              </a:rPr>
              <a:t>ησιακών</a:t>
            </a:r>
            <a:r>
              <a:rPr lang="el-GR" sz="2200" spc="40" dirty="0" smtClean="0">
                <a:cs typeface="Calibri"/>
              </a:rPr>
              <a:t> </a:t>
            </a:r>
            <a:r>
              <a:rPr lang="el-GR" sz="2200" spc="95" dirty="0" smtClean="0">
                <a:cs typeface="Calibri"/>
              </a:rPr>
              <a:t> απαιτήσεων) </a:t>
            </a:r>
            <a:r>
              <a:rPr lang="el-GR" sz="2200" dirty="0" smtClean="0">
                <a:cs typeface="Calibri"/>
              </a:rPr>
              <a:t>χω</a:t>
            </a:r>
            <a:r>
              <a:rPr lang="el-GR" sz="2200" spc="-10" dirty="0" smtClean="0">
                <a:cs typeface="Calibri"/>
              </a:rPr>
              <a:t>ρ</a:t>
            </a:r>
            <a:r>
              <a:rPr lang="el-GR" sz="2200" spc="-110" dirty="0" smtClean="0">
                <a:cs typeface="Calibri"/>
              </a:rPr>
              <a:t>ίς </a:t>
            </a:r>
            <a:r>
              <a:rPr lang="el-GR" sz="2200" dirty="0" smtClean="0">
                <a:cs typeface="Calibri"/>
              </a:rPr>
              <a:t>επιτ</a:t>
            </a:r>
            <a:r>
              <a:rPr lang="el-GR" sz="2200" spc="-10" dirty="0" smtClean="0">
                <a:cs typeface="Calibri"/>
              </a:rPr>
              <a:t>υ</a:t>
            </a:r>
            <a:r>
              <a:rPr lang="el-GR" sz="2200" dirty="0" smtClean="0">
                <a:cs typeface="Calibri"/>
              </a:rPr>
              <a:t>χία</a:t>
            </a:r>
            <a:r>
              <a:rPr lang="el-GR" sz="2200" dirty="0">
                <a:cs typeface="Calibri"/>
              </a:rPr>
              <a:t>.</a:t>
            </a:r>
          </a:p>
          <a:p>
            <a:pPr marL="355600" marR="5080">
              <a:spcBef>
                <a:spcPts val="430"/>
              </a:spcBef>
              <a:tabLst>
                <a:tab pos="355600" algn="l"/>
              </a:tabLst>
            </a:pPr>
            <a:r>
              <a:rPr lang="el-GR" sz="2200" dirty="0">
                <a:cs typeface="Calibri"/>
              </a:rPr>
              <a:t>Αυτό</a:t>
            </a:r>
            <a:r>
              <a:rPr lang="el-GR" sz="2200" spc="5" dirty="0">
                <a:cs typeface="Calibri"/>
              </a:rPr>
              <a:t> </a:t>
            </a:r>
            <a:r>
              <a:rPr lang="el-GR" sz="2200" dirty="0" smtClean="0">
                <a:cs typeface="Calibri"/>
              </a:rPr>
              <a:t>ό</a:t>
            </a:r>
            <a:r>
              <a:rPr lang="el-GR" sz="2200" spc="-10" dirty="0" smtClean="0">
                <a:cs typeface="Calibri"/>
              </a:rPr>
              <a:t>μ</a:t>
            </a:r>
            <a:r>
              <a:rPr lang="el-GR" sz="2200" spc="-110" dirty="0" smtClean="0">
                <a:cs typeface="Calibri"/>
              </a:rPr>
              <a:t>ως</a:t>
            </a:r>
            <a:r>
              <a:rPr lang="el-GR" sz="2200" dirty="0" smtClean="0">
                <a:cs typeface="Calibri"/>
              </a:rPr>
              <a:t> που</a:t>
            </a:r>
            <a:r>
              <a:rPr lang="el-GR" sz="2200" spc="5" dirty="0" smtClean="0">
                <a:cs typeface="Calibri"/>
              </a:rPr>
              <a:t> γνώρισε τεράστια </a:t>
            </a:r>
            <a:r>
              <a:rPr lang="el-GR" sz="2200" dirty="0" smtClean="0">
                <a:cs typeface="Calibri"/>
              </a:rPr>
              <a:t>επ</a:t>
            </a:r>
            <a:r>
              <a:rPr lang="el-GR" sz="2200" spc="-10" dirty="0" smtClean="0">
                <a:cs typeface="Calibri"/>
              </a:rPr>
              <a:t>ι</a:t>
            </a:r>
            <a:r>
              <a:rPr lang="el-GR" sz="2200" dirty="0" smtClean="0">
                <a:cs typeface="Calibri"/>
              </a:rPr>
              <a:t>τυχία</a:t>
            </a:r>
            <a:r>
              <a:rPr lang="el-GR" sz="2200" spc="40" dirty="0" smtClean="0">
                <a:cs typeface="Calibri"/>
              </a:rPr>
              <a:t> </a:t>
            </a:r>
            <a:r>
              <a:rPr lang="el-GR" sz="2200" dirty="0">
                <a:cs typeface="Calibri"/>
              </a:rPr>
              <a:t>και</a:t>
            </a:r>
            <a:r>
              <a:rPr lang="el-GR" sz="2200" spc="5" dirty="0">
                <a:cs typeface="Calibri"/>
              </a:rPr>
              <a:t> </a:t>
            </a:r>
            <a:r>
              <a:rPr lang="el-GR" sz="2200" spc="5" dirty="0" smtClean="0">
                <a:cs typeface="Calibri"/>
              </a:rPr>
              <a:t>αποδοχή ήταν </a:t>
            </a:r>
            <a:r>
              <a:rPr lang="el-GR" sz="2200" dirty="0" smtClean="0">
                <a:cs typeface="Calibri"/>
              </a:rPr>
              <a:t>το</a:t>
            </a:r>
            <a:r>
              <a:rPr lang="el-GR" sz="2200" spc="10" dirty="0" smtClean="0">
                <a:cs typeface="Calibri"/>
              </a:rPr>
              <a:t> </a:t>
            </a:r>
            <a:r>
              <a:rPr lang="en-US" sz="2200" dirty="0">
                <a:cs typeface="Calibri"/>
              </a:rPr>
              <a:t>E</a:t>
            </a:r>
            <a:r>
              <a:rPr lang="en-US" sz="2200" spc="-10" dirty="0">
                <a:cs typeface="Calibri"/>
              </a:rPr>
              <a:t>R</a:t>
            </a:r>
            <a:r>
              <a:rPr lang="en-US" sz="2200" dirty="0">
                <a:cs typeface="Calibri"/>
              </a:rPr>
              <a:t>P (</a:t>
            </a:r>
            <a:r>
              <a:rPr lang="en-US" sz="2200" spc="-10" dirty="0">
                <a:cs typeface="Calibri"/>
              </a:rPr>
              <a:t>E</a:t>
            </a:r>
            <a:r>
              <a:rPr lang="en-US" sz="2200" dirty="0">
                <a:cs typeface="Calibri"/>
              </a:rPr>
              <a:t>nterpr</a:t>
            </a:r>
            <a:r>
              <a:rPr lang="en-US" sz="2200" spc="-10" dirty="0">
                <a:cs typeface="Calibri"/>
              </a:rPr>
              <a:t>i</a:t>
            </a:r>
            <a:r>
              <a:rPr lang="en-US" sz="2200" dirty="0">
                <a:cs typeface="Calibri"/>
              </a:rPr>
              <a:t>se </a:t>
            </a:r>
            <a:r>
              <a:rPr lang="en-US" sz="2200" spc="-5" dirty="0">
                <a:cs typeface="Calibri"/>
              </a:rPr>
              <a:t>Resource</a:t>
            </a:r>
            <a:r>
              <a:rPr lang="en-US" sz="2200" spc="10" dirty="0">
                <a:cs typeface="Calibri"/>
              </a:rPr>
              <a:t> </a:t>
            </a:r>
            <a:r>
              <a:rPr lang="en-US" sz="2200" spc="-15" dirty="0">
                <a:cs typeface="Calibri"/>
              </a:rPr>
              <a:t>P</a:t>
            </a:r>
            <a:r>
              <a:rPr lang="en-US" sz="2200" spc="-5" dirty="0">
                <a:cs typeface="Calibri"/>
              </a:rPr>
              <a:t>l</a:t>
            </a:r>
            <a:r>
              <a:rPr lang="en-US" sz="2200" dirty="0">
                <a:cs typeface="Calibri"/>
              </a:rPr>
              <a:t>ann</a:t>
            </a:r>
            <a:r>
              <a:rPr lang="en-US" sz="2200" spc="-5" dirty="0">
                <a:cs typeface="Calibri"/>
              </a:rPr>
              <a:t>in</a:t>
            </a:r>
            <a:r>
              <a:rPr lang="en-US" sz="2200" spc="5" dirty="0">
                <a:cs typeface="Calibri"/>
              </a:rPr>
              <a:t>g</a:t>
            </a:r>
            <a:r>
              <a:rPr lang="en-US" sz="2200" spc="-5" dirty="0">
                <a:cs typeface="Calibri"/>
              </a:rPr>
              <a:t>).</a:t>
            </a:r>
            <a:endParaRPr lang="en-US" sz="2200" dirty="0">
              <a:cs typeface="Calibri"/>
            </a:endParaRPr>
          </a:p>
          <a:p>
            <a:pPr marL="355600">
              <a:spcBef>
                <a:spcPts val="434"/>
              </a:spcBef>
              <a:tabLst>
                <a:tab pos="355600" algn="l"/>
              </a:tabLst>
            </a:pPr>
            <a:r>
              <a:rPr lang="el-GR" sz="2200" dirty="0">
                <a:cs typeface="Calibri"/>
              </a:rPr>
              <a:t>Η </a:t>
            </a:r>
            <a:r>
              <a:rPr lang="el-GR" sz="2200" spc="-10" dirty="0">
                <a:cs typeface="Calibri"/>
              </a:rPr>
              <a:t>ε</a:t>
            </a:r>
            <a:r>
              <a:rPr lang="el-GR" sz="2200" dirty="0">
                <a:cs typeface="Calibri"/>
              </a:rPr>
              <a:t>πιτ</a:t>
            </a:r>
            <a:r>
              <a:rPr lang="el-GR" sz="2200" spc="-10" dirty="0">
                <a:cs typeface="Calibri"/>
              </a:rPr>
              <a:t>υ</a:t>
            </a:r>
            <a:r>
              <a:rPr lang="el-GR" sz="2200" dirty="0">
                <a:cs typeface="Calibri"/>
              </a:rPr>
              <a:t>χία</a:t>
            </a:r>
            <a:r>
              <a:rPr lang="el-GR" sz="2200" spc="30" dirty="0">
                <a:cs typeface="Calibri"/>
              </a:rPr>
              <a:t> </a:t>
            </a:r>
            <a:r>
              <a:rPr lang="el-GR" sz="2200" dirty="0">
                <a:cs typeface="Calibri"/>
              </a:rPr>
              <a:t>του</a:t>
            </a:r>
            <a:r>
              <a:rPr lang="el-GR" sz="2200" spc="15" dirty="0">
                <a:cs typeface="Calibri"/>
              </a:rPr>
              <a:t> </a:t>
            </a:r>
            <a:r>
              <a:rPr lang="el-GR" sz="2200" dirty="0">
                <a:cs typeface="Calibri"/>
              </a:rPr>
              <a:t>οφε</a:t>
            </a:r>
            <a:r>
              <a:rPr lang="el-GR" sz="2200" spc="-10" dirty="0">
                <a:cs typeface="Calibri"/>
              </a:rPr>
              <a:t>ίλε</a:t>
            </a:r>
            <a:r>
              <a:rPr lang="el-GR" sz="2200" dirty="0">
                <a:cs typeface="Calibri"/>
              </a:rPr>
              <a:t>ται</a:t>
            </a:r>
            <a:r>
              <a:rPr lang="el-GR" sz="2200" spc="40" dirty="0">
                <a:cs typeface="Calibri"/>
              </a:rPr>
              <a:t> </a:t>
            </a:r>
            <a:r>
              <a:rPr lang="el-GR" sz="2200" spc="40" dirty="0" smtClean="0">
                <a:cs typeface="Calibri"/>
              </a:rPr>
              <a:t>σε</a:t>
            </a:r>
            <a:r>
              <a:rPr lang="el-GR" sz="2200" spc="15" dirty="0" smtClean="0">
                <a:cs typeface="Calibri"/>
              </a:rPr>
              <a:t> </a:t>
            </a:r>
            <a:r>
              <a:rPr lang="el-GR" sz="2200" spc="-10" dirty="0">
                <a:cs typeface="Calibri"/>
              </a:rPr>
              <a:t>με</a:t>
            </a:r>
            <a:r>
              <a:rPr lang="el-GR" sz="2200" dirty="0">
                <a:cs typeface="Calibri"/>
              </a:rPr>
              <a:t>γά</a:t>
            </a:r>
            <a:r>
              <a:rPr lang="el-GR" sz="2200" spc="-10" dirty="0">
                <a:cs typeface="Calibri"/>
              </a:rPr>
              <a:t>λ</a:t>
            </a:r>
            <a:r>
              <a:rPr lang="el-GR" sz="2200" dirty="0">
                <a:cs typeface="Calibri"/>
              </a:rPr>
              <a:t>ο</a:t>
            </a:r>
            <a:r>
              <a:rPr lang="el-GR" sz="2200" spc="20" dirty="0">
                <a:cs typeface="Calibri"/>
              </a:rPr>
              <a:t> </a:t>
            </a:r>
            <a:r>
              <a:rPr lang="el-GR" sz="2200" spc="-10" dirty="0" smtClean="0">
                <a:cs typeface="Calibri"/>
              </a:rPr>
              <a:t>μέρος στους προμηθευτές του</a:t>
            </a:r>
            <a:r>
              <a:rPr lang="el-GR" sz="2200" dirty="0" smtClean="0">
                <a:cs typeface="Calibri"/>
              </a:rPr>
              <a:t>,</a:t>
            </a:r>
            <a:r>
              <a:rPr lang="el-GR" sz="2200" spc="15" dirty="0" smtClean="0">
                <a:cs typeface="Calibri"/>
              </a:rPr>
              <a:t> </a:t>
            </a:r>
            <a:r>
              <a:rPr lang="el-GR" sz="2200" dirty="0">
                <a:cs typeface="Calibri"/>
              </a:rPr>
              <a:t>οι</a:t>
            </a:r>
            <a:r>
              <a:rPr lang="el-GR" sz="2200" spc="5" dirty="0">
                <a:cs typeface="Calibri"/>
              </a:rPr>
              <a:t> </a:t>
            </a:r>
            <a:r>
              <a:rPr lang="el-GR" sz="2200" dirty="0" smtClean="0">
                <a:cs typeface="Calibri"/>
              </a:rPr>
              <a:t>οπο</a:t>
            </a:r>
            <a:r>
              <a:rPr lang="el-GR" sz="2200" spc="-10" dirty="0" smtClean="0">
                <a:cs typeface="Calibri"/>
              </a:rPr>
              <a:t>ί</a:t>
            </a:r>
            <a:r>
              <a:rPr lang="el-GR" sz="2200" dirty="0" smtClean="0">
                <a:cs typeface="Calibri"/>
              </a:rPr>
              <a:t>οι ε</a:t>
            </a:r>
            <a:r>
              <a:rPr lang="el-GR" sz="2200" spc="-10" dirty="0" smtClean="0">
                <a:cs typeface="Calibri"/>
              </a:rPr>
              <a:t>ί</a:t>
            </a:r>
            <a:r>
              <a:rPr lang="el-GR" sz="2200" dirty="0" smtClean="0">
                <a:cs typeface="Calibri"/>
              </a:rPr>
              <a:t>χαν</a:t>
            </a:r>
            <a:r>
              <a:rPr lang="el-GR" sz="2200" spc="15" dirty="0" smtClean="0">
                <a:cs typeface="Calibri"/>
              </a:rPr>
              <a:t> </a:t>
            </a:r>
            <a:r>
              <a:rPr lang="el-GR" sz="2200" dirty="0" smtClean="0">
                <a:cs typeface="Calibri"/>
              </a:rPr>
              <a:t>στοχεύσει</a:t>
            </a:r>
            <a:r>
              <a:rPr lang="el-GR" sz="2200" spc="40" dirty="0" smtClean="0">
                <a:cs typeface="Calibri"/>
              </a:rPr>
              <a:t> </a:t>
            </a:r>
            <a:r>
              <a:rPr lang="el-GR" sz="2200" dirty="0">
                <a:cs typeface="Calibri"/>
              </a:rPr>
              <a:t>όχι </a:t>
            </a:r>
            <a:r>
              <a:rPr lang="el-GR" sz="2200" spc="-10" dirty="0">
                <a:cs typeface="Calibri"/>
              </a:rPr>
              <a:t>μ</a:t>
            </a:r>
            <a:r>
              <a:rPr lang="el-GR" sz="2200" dirty="0">
                <a:cs typeface="Calibri"/>
              </a:rPr>
              <a:t>όνο</a:t>
            </a:r>
            <a:r>
              <a:rPr lang="el-GR" sz="2200" spc="15" dirty="0">
                <a:cs typeface="Calibri"/>
              </a:rPr>
              <a:t> </a:t>
            </a:r>
            <a:r>
              <a:rPr lang="el-GR" sz="2200" dirty="0" smtClean="0">
                <a:cs typeface="Calibri"/>
              </a:rPr>
              <a:t>στις</a:t>
            </a:r>
            <a:r>
              <a:rPr lang="el-GR" sz="2200" spc="15" dirty="0" smtClean="0">
                <a:cs typeface="Calibri"/>
              </a:rPr>
              <a:t> </a:t>
            </a:r>
            <a:r>
              <a:rPr lang="el-GR" sz="2200" spc="5" dirty="0" smtClean="0">
                <a:cs typeface="Calibri"/>
              </a:rPr>
              <a:t>δ</a:t>
            </a:r>
            <a:r>
              <a:rPr lang="el-GR" sz="2200" dirty="0" smtClean="0">
                <a:cs typeface="Calibri"/>
              </a:rPr>
              <a:t>ιαδικασίες</a:t>
            </a:r>
            <a:r>
              <a:rPr lang="el-GR" sz="2200" spc="20" dirty="0" smtClean="0">
                <a:cs typeface="Calibri"/>
              </a:rPr>
              <a:t> </a:t>
            </a:r>
            <a:r>
              <a:rPr lang="el-GR" sz="2200" dirty="0" smtClean="0">
                <a:cs typeface="Calibri"/>
              </a:rPr>
              <a:t>παραγωγής  </a:t>
            </a:r>
            <a:r>
              <a:rPr lang="el-GR" sz="2200" dirty="0">
                <a:cs typeface="Calibri"/>
              </a:rPr>
              <a:t>αλ</a:t>
            </a:r>
            <a:r>
              <a:rPr lang="el-GR" sz="2200" spc="-10" dirty="0">
                <a:cs typeface="Calibri"/>
              </a:rPr>
              <a:t>λ</a:t>
            </a:r>
            <a:r>
              <a:rPr lang="el-GR" sz="2200" dirty="0">
                <a:cs typeface="Calibri"/>
              </a:rPr>
              <a:t>ά</a:t>
            </a:r>
            <a:r>
              <a:rPr lang="el-GR" sz="2200" spc="20" dirty="0">
                <a:cs typeface="Calibri"/>
              </a:rPr>
              <a:t> </a:t>
            </a:r>
            <a:r>
              <a:rPr lang="el-GR" sz="2200" spc="20" dirty="0" smtClean="0">
                <a:cs typeface="Calibri"/>
              </a:rPr>
              <a:t> </a:t>
            </a:r>
            <a:r>
              <a:rPr lang="el-GR" sz="2200" u="sng" spc="20" dirty="0" smtClean="0">
                <a:cs typeface="Calibri"/>
              </a:rPr>
              <a:t>σε όλες τις επιχειρησιακές διαδικασίες.</a:t>
            </a:r>
          </a:p>
          <a:p>
            <a:pPr marL="355600">
              <a:spcBef>
                <a:spcPts val="434"/>
              </a:spcBef>
              <a:tabLst>
                <a:tab pos="355600" algn="l"/>
              </a:tabLst>
            </a:pPr>
            <a:r>
              <a:rPr lang="en-US" sz="2200" spc="-5" dirty="0" smtClean="0">
                <a:cs typeface="Calibri"/>
              </a:rPr>
              <a:t>Enterpr</a:t>
            </a:r>
            <a:r>
              <a:rPr lang="en-US" sz="2200" spc="-10" dirty="0" smtClean="0">
                <a:cs typeface="Calibri"/>
              </a:rPr>
              <a:t>is</a:t>
            </a:r>
            <a:r>
              <a:rPr lang="en-US" sz="2200" spc="-5" dirty="0" smtClean="0">
                <a:cs typeface="Calibri"/>
              </a:rPr>
              <a:t>e</a:t>
            </a:r>
            <a:r>
              <a:rPr lang="en-US" sz="2200" spc="5" dirty="0" smtClean="0">
                <a:cs typeface="Calibri"/>
              </a:rPr>
              <a:t> </a:t>
            </a:r>
            <a:r>
              <a:rPr lang="en-US" sz="2200" dirty="0">
                <a:cs typeface="Calibri"/>
              </a:rPr>
              <a:t>Resou</a:t>
            </a:r>
            <a:r>
              <a:rPr lang="en-US" sz="2200" spc="-5" dirty="0">
                <a:cs typeface="Calibri"/>
              </a:rPr>
              <a:t>r</a:t>
            </a:r>
            <a:r>
              <a:rPr lang="en-US" sz="2200" spc="-15" dirty="0">
                <a:cs typeface="Calibri"/>
              </a:rPr>
              <a:t>c</a:t>
            </a:r>
            <a:r>
              <a:rPr lang="en-US" sz="2200" spc="-5" dirty="0">
                <a:cs typeface="Calibri"/>
              </a:rPr>
              <a:t>e</a:t>
            </a:r>
            <a:r>
              <a:rPr lang="en-US" sz="2200" spc="15" dirty="0">
                <a:cs typeface="Calibri"/>
              </a:rPr>
              <a:t> </a:t>
            </a:r>
            <a:r>
              <a:rPr lang="en-US" sz="2200" spc="-15" dirty="0">
                <a:cs typeface="Calibri"/>
              </a:rPr>
              <a:t>P</a:t>
            </a:r>
            <a:r>
              <a:rPr lang="en-US" sz="2200" spc="-5" dirty="0">
                <a:cs typeface="Calibri"/>
              </a:rPr>
              <a:t>l</a:t>
            </a:r>
            <a:r>
              <a:rPr lang="en-US" sz="2200" dirty="0">
                <a:cs typeface="Calibri"/>
              </a:rPr>
              <a:t>ann</a:t>
            </a:r>
            <a:r>
              <a:rPr lang="en-US" sz="2200" spc="-5" dirty="0">
                <a:cs typeface="Calibri"/>
              </a:rPr>
              <a:t>in</a:t>
            </a:r>
            <a:r>
              <a:rPr lang="en-US" sz="2200" dirty="0">
                <a:cs typeface="Calibri"/>
              </a:rPr>
              <a:t>g</a:t>
            </a:r>
            <a:r>
              <a:rPr lang="en-US" sz="2200" spc="25" dirty="0">
                <a:cs typeface="Calibri"/>
              </a:rPr>
              <a:t> </a:t>
            </a:r>
            <a:r>
              <a:rPr lang="en-US" sz="2200" spc="-5" dirty="0">
                <a:cs typeface="Calibri"/>
              </a:rPr>
              <a:t>(</a:t>
            </a:r>
            <a:r>
              <a:rPr lang="en-US" sz="2200" spc="-10" dirty="0">
                <a:cs typeface="Calibri"/>
              </a:rPr>
              <a:t>E</a:t>
            </a:r>
            <a:r>
              <a:rPr lang="en-US" sz="2200" spc="-5" dirty="0">
                <a:cs typeface="Calibri"/>
              </a:rPr>
              <a:t>R</a:t>
            </a:r>
            <a:r>
              <a:rPr lang="en-US" sz="2200" spc="-20" dirty="0">
                <a:cs typeface="Calibri"/>
              </a:rPr>
              <a:t>P</a:t>
            </a:r>
            <a:r>
              <a:rPr lang="en-US" sz="2200" spc="-5" dirty="0">
                <a:cs typeface="Calibri"/>
              </a:rPr>
              <a:t>s</a:t>
            </a:r>
            <a:r>
              <a:rPr lang="en-US" sz="2200" dirty="0" smtClean="0">
                <a:cs typeface="Calibri"/>
              </a:rPr>
              <a:t>)</a:t>
            </a:r>
            <a:r>
              <a:rPr lang="el-GR" sz="2200" spc="25" dirty="0" smtClean="0">
                <a:cs typeface="Calibri"/>
              </a:rPr>
              <a:t> συστήματα αποτελούν </a:t>
            </a:r>
            <a:r>
              <a:rPr lang="el-GR" sz="2200" u="sng" spc="25" dirty="0" smtClean="0">
                <a:cs typeface="Calibri"/>
              </a:rPr>
              <a:t>σύνολο</a:t>
            </a:r>
            <a:r>
              <a:rPr lang="el-GR" sz="2200" u="sng" dirty="0" smtClean="0">
                <a:cs typeface="Calibri"/>
              </a:rPr>
              <a:t> ολοκληρωμένων εφαρμογών λογισμικού </a:t>
            </a:r>
            <a:r>
              <a:rPr lang="el-GR" sz="2200" dirty="0" smtClean="0">
                <a:cs typeface="Calibri"/>
              </a:rPr>
              <a:t>που υποστηρίζουν ένα ευρύ φάσμα επιχειρησιακών δραστηριοτήτων και λειτουργιών.</a:t>
            </a:r>
            <a:endParaRPr lang="el-GR" sz="2200" dirty="0">
              <a:cs typeface="Calibri"/>
            </a:endParaRPr>
          </a:p>
          <a:p>
            <a:pPr marL="355600" marR="458470">
              <a:spcBef>
                <a:spcPts val="430"/>
              </a:spcBef>
              <a:tabLst>
                <a:tab pos="355600" algn="l"/>
              </a:tabLst>
            </a:pPr>
            <a:r>
              <a:rPr lang="el-GR" sz="2200" dirty="0" smtClean="0">
                <a:cs typeface="Calibri"/>
              </a:rPr>
              <a:t>Λειτουργούν διαμέσου μιας συνεκτικής βάσης δεδομένων η οποία συνδέει ποικίλες επιχειρησιακές διαδικασίες.</a:t>
            </a:r>
            <a:endParaRPr lang="el-GR" sz="2200" dirty="0">
              <a:cs typeface="Calibri"/>
            </a:endParaRPr>
          </a:p>
          <a:p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13790013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>
          <a:xfrm>
            <a:off x="441548" y="116632"/>
            <a:ext cx="8229600" cy="1143000"/>
          </a:xfrm>
        </p:spPr>
        <p:txBody>
          <a:bodyPr/>
          <a:lstStyle/>
          <a:p>
            <a:r>
              <a:rPr lang="el-GR" dirty="0" smtClean="0"/>
              <a:t>Μοντέλο </a:t>
            </a:r>
            <a:r>
              <a:rPr lang="en-US" dirty="0" smtClean="0"/>
              <a:t>Excel</a:t>
            </a:r>
            <a:endParaRPr lang="el-G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25520" r="25196" b="11979"/>
          <a:stretch/>
        </p:blipFill>
        <p:spPr bwMode="auto">
          <a:xfrm>
            <a:off x="739924" y="1052736"/>
            <a:ext cx="7632848" cy="568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2147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04786" y="1323973"/>
            <a:ext cx="7985125" cy="5015230"/>
          </a:xfrm>
          <a:custGeom>
            <a:avLst/>
            <a:gdLst/>
            <a:ahLst/>
            <a:cxnLst/>
            <a:rect l="l" t="t" r="r" b="b"/>
            <a:pathLst>
              <a:path w="7985125" h="5015230">
                <a:moveTo>
                  <a:pt x="0" y="5015041"/>
                </a:moveTo>
                <a:lnTo>
                  <a:pt x="7984957" y="5015041"/>
                </a:lnTo>
                <a:lnTo>
                  <a:pt x="7984957" y="0"/>
                </a:lnTo>
                <a:lnTo>
                  <a:pt x="0" y="0"/>
                </a:lnTo>
                <a:lnTo>
                  <a:pt x="0" y="50150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4786" y="1323973"/>
            <a:ext cx="7985125" cy="5015230"/>
          </a:xfrm>
          <a:custGeom>
            <a:avLst/>
            <a:gdLst/>
            <a:ahLst/>
            <a:cxnLst/>
            <a:rect l="l" t="t" r="r" b="b"/>
            <a:pathLst>
              <a:path w="7985125" h="5015230">
                <a:moveTo>
                  <a:pt x="0" y="5015041"/>
                </a:moveTo>
                <a:lnTo>
                  <a:pt x="7984957" y="5015041"/>
                </a:lnTo>
                <a:lnTo>
                  <a:pt x="7984957" y="0"/>
                </a:lnTo>
                <a:lnTo>
                  <a:pt x="0" y="0"/>
                </a:lnTo>
                <a:lnTo>
                  <a:pt x="0" y="5015041"/>
                </a:lnTo>
                <a:close/>
              </a:path>
            </a:pathLst>
          </a:custGeom>
          <a:ln w="129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15577" y="4892966"/>
            <a:ext cx="6043930" cy="195580"/>
          </a:xfrm>
          <a:custGeom>
            <a:avLst/>
            <a:gdLst/>
            <a:ahLst/>
            <a:cxnLst/>
            <a:rect l="l" t="t" r="r" b="b"/>
            <a:pathLst>
              <a:path w="6043930" h="195579">
                <a:moveTo>
                  <a:pt x="6043771" y="0"/>
                </a:moveTo>
                <a:lnTo>
                  <a:pt x="273447" y="0"/>
                </a:lnTo>
                <a:lnTo>
                  <a:pt x="0" y="195318"/>
                </a:lnTo>
                <a:lnTo>
                  <a:pt x="5770150" y="195318"/>
                </a:lnTo>
                <a:lnTo>
                  <a:pt x="6043771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5577" y="2066787"/>
            <a:ext cx="273685" cy="3021965"/>
          </a:xfrm>
          <a:custGeom>
            <a:avLst/>
            <a:gdLst/>
            <a:ahLst/>
            <a:cxnLst/>
            <a:rect l="l" t="t" r="r" b="b"/>
            <a:pathLst>
              <a:path w="273685" h="3021965">
                <a:moveTo>
                  <a:pt x="273447" y="0"/>
                </a:moveTo>
                <a:lnTo>
                  <a:pt x="0" y="195231"/>
                </a:lnTo>
                <a:lnTo>
                  <a:pt x="0" y="3021497"/>
                </a:lnTo>
                <a:lnTo>
                  <a:pt x="273447" y="2826179"/>
                </a:lnTo>
                <a:lnTo>
                  <a:pt x="273447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89025" y="2066700"/>
            <a:ext cx="5770245" cy="2826385"/>
          </a:xfrm>
          <a:custGeom>
            <a:avLst/>
            <a:gdLst/>
            <a:ahLst/>
            <a:cxnLst/>
            <a:rect l="l" t="t" r="r" b="b"/>
            <a:pathLst>
              <a:path w="5770245" h="2826385">
                <a:moveTo>
                  <a:pt x="0" y="2826265"/>
                </a:moveTo>
                <a:lnTo>
                  <a:pt x="5770150" y="2826265"/>
                </a:lnTo>
                <a:lnTo>
                  <a:pt x="5770150" y="0"/>
                </a:lnTo>
                <a:lnTo>
                  <a:pt x="0" y="0"/>
                </a:lnTo>
                <a:lnTo>
                  <a:pt x="0" y="2826265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21992" y="4899462"/>
            <a:ext cx="6043930" cy="195580"/>
          </a:xfrm>
          <a:custGeom>
            <a:avLst/>
            <a:gdLst/>
            <a:ahLst/>
            <a:cxnLst/>
            <a:rect l="l" t="t" r="r" b="b"/>
            <a:pathLst>
              <a:path w="6043930" h="195579">
                <a:moveTo>
                  <a:pt x="6043771" y="0"/>
                </a:moveTo>
                <a:lnTo>
                  <a:pt x="5770323" y="195318"/>
                </a:lnTo>
                <a:lnTo>
                  <a:pt x="0" y="195318"/>
                </a:lnTo>
                <a:lnTo>
                  <a:pt x="273621" y="0"/>
                </a:lnTo>
                <a:lnTo>
                  <a:pt x="6043771" y="0"/>
                </a:lnTo>
                <a:close/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21992" y="2073196"/>
            <a:ext cx="273685" cy="3021965"/>
          </a:xfrm>
          <a:custGeom>
            <a:avLst/>
            <a:gdLst/>
            <a:ahLst/>
            <a:cxnLst/>
            <a:rect l="l" t="t" r="r" b="b"/>
            <a:pathLst>
              <a:path w="273685" h="3021965">
                <a:moveTo>
                  <a:pt x="0" y="3021583"/>
                </a:moveTo>
                <a:lnTo>
                  <a:pt x="0" y="195404"/>
                </a:lnTo>
                <a:lnTo>
                  <a:pt x="273621" y="0"/>
                </a:lnTo>
                <a:lnTo>
                  <a:pt x="273621" y="2826265"/>
                </a:lnTo>
                <a:lnTo>
                  <a:pt x="0" y="3021583"/>
                </a:lnTo>
              </a:path>
            </a:pathLst>
          </a:custGeom>
          <a:ln w="13004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95614" y="2073196"/>
            <a:ext cx="5770245" cy="2826385"/>
          </a:xfrm>
          <a:custGeom>
            <a:avLst/>
            <a:gdLst/>
            <a:ahLst/>
            <a:cxnLst/>
            <a:rect l="l" t="t" r="r" b="b"/>
            <a:pathLst>
              <a:path w="5770245" h="2826385">
                <a:moveTo>
                  <a:pt x="0" y="2826265"/>
                </a:moveTo>
                <a:lnTo>
                  <a:pt x="5770150" y="2826265"/>
                </a:lnTo>
                <a:lnTo>
                  <a:pt x="5770150" y="0"/>
                </a:lnTo>
                <a:lnTo>
                  <a:pt x="0" y="0"/>
                </a:lnTo>
                <a:lnTo>
                  <a:pt x="0" y="2826265"/>
                </a:lnTo>
              </a:path>
            </a:pathLst>
          </a:custGeom>
          <a:ln w="12994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60096" y="2502810"/>
            <a:ext cx="118110" cy="2540000"/>
          </a:xfrm>
          <a:custGeom>
            <a:avLst/>
            <a:gdLst/>
            <a:ahLst/>
            <a:cxnLst/>
            <a:rect l="l" t="t" r="r" b="b"/>
            <a:pathLst>
              <a:path w="118110" h="2540000">
                <a:moveTo>
                  <a:pt x="117563" y="0"/>
                </a:moveTo>
                <a:lnTo>
                  <a:pt x="0" y="78473"/>
                </a:lnTo>
                <a:lnTo>
                  <a:pt x="0" y="2540001"/>
                </a:lnTo>
                <a:lnTo>
                  <a:pt x="117563" y="2449055"/>
                </a:lnTo>
                <a:lnTo>
                  <a:pt x="117563" y="0"/>
                </a:lnTo>
                <a:close/>
              </a:path>
            </a:pathLst>
          </a:custGeom>
          <a:solidFill>
            <a:srgbClr val="4D4D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60096" y="2502810"/>
            <a:ext cx="118110" cy="2540000"/>
          </a:xfrm>
          <a:custGeom>
            <a:avLst/>
            <a:gdLst/>
            <a:ahLst/>
            <a:cxnLst/>
            <a:rect l="l" t="t" r="r" b="b"/>
            <a:pathLst>
              <a:path w="118110" h="2540000">
                <a:moveTo>
                  <a:pt x="0" y="2540001"/>
                </a:moveTo>
                <a:lnTo>
                  <a:pt x="0" y="78473"/>
                </a:lnTo>
                <a:lnTo>
                  <a:pt x="117563" y="0"/>
                </a:lnTo>
                <a:lnTo>
                  <a:pt x="117563" y="2449055"/>
                </a:lnTo>
                <a:lnTo>
                  <a:pt x="0" y="2540001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47633" y="2581197"/>
            <a:ext cx="313055" cy="2461895"/>
          </a:xfrm>
          <a:custGeom>
            <a:avLst/>
            <a:gdLst/>
            <a:ahLst/>
            <a:cxnLst/>
            <a:rect l="l" t="t" r="r" b="b"/>
            <a:pathLst>
              <a:path w="313055" h="2461895">
                <a:moveTo>
                  <a:pt x="0" y="2461614"/>
                </a:moveTo>
                <a:lnTo>
                  <a:pt x="312549" y="2461614"/>
                </a:lnTo>
                <a:lnTo>
                  <a:pt x="312549" y="0"/>
                </a:lnTo>
                <a:lnTo>
                  <a:pt x="0" y="0"/>
                </a:lnTo>
                <a:lnTo>
                  <a:pt x="0" y="2461614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47633" y="2581197"/>
            <a:ext cx="313055" cy="2461895"/>
          </a:xfrm>
          <a:custGeom>
            <a:avLst/>
            <a:gdLst/>
            <a:ahLst/>
            <a:cxnLst/>
            <a:rect l="l" t="t" r="r" b="b"/>
            <a:pathLst>
              <a:path w="313055" h="2461895">
                <a:moveTo>
                  <a:pt x="0" y="2461614"/>
                </a:moveTo>
                <a:lnTo>
                  <a:pt x="312549" y="2461614"/>
                </a:lnTo>
                <a:lnTo>
                  <a:pt x="312549" y="0"/>
                </a:lnTo>
                <a:lnTo>
                  <a:pt x="0" y="0"/>
                </a:lnTo>
                <a:lnTo>
                  <a:pt x="0" y="2461614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47633" y="2502810"/>
            <a:ext cx="430530" cy="78740"/>
          </a:xfrm>
          <a:custGeom>
            <a:avLst/>
            <a:gdLst/>
            <a:ahLst/>
            <a:cxnLst/>
            <a:rect l="l" t="t" r="r" b="b"/>
            <a:pathLst>
              <a:path w="430529" h="78739">
                <a:moveTo>
                  <a:pt x="430025" y="0"/>
                </a:moveTo>
                <a:lnTo>
                  <a:pt x="104385" y="0"/>
                </a:lnTo>
                <a:lnTo>
                  <a:pt x="0" y="78473"/>
                </a:lnTo>
                <a:lnTo>
                  <a:pt x="312462" y="78473"/>
                </a:lnTo>
                <a:lnTo>
                  <a:pt x="430025" y="0"/>
                </a:lnTo>
                <a:close/>
              </a:path>
            </a:pathLst>
          </a:custGeom>
          <a:solidFill>
            <a:srgbClr val="737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47633" y="2502810"/>
            <a:ext cx="430530" cy="78740"/>
          </a:xfrm>
          <a:custGeom>
            <a:avLst/>
            <a:gdLst/>
            <a:ahLst/>
            <a:cxnLst/>
            <a:rect l="l" t="t" r="r" b="b"/>
            <a:pathLst>
              <a:path w="430529" h="78739">
                <a:moveTo>
                  <a:pt x="312462" y="78473"/>
                </a:moveTo>
                <a:lnTo>
                  <a:pt x="430025" y="0"/>
                </a:lnTo>
                <a:lnTo>
                  <a:pt x="104385" y="0"/>
                </a:lnTo>
                <a:lnTo>
                  <a:pt x="0" y="78473"/>
                </a:lnTo>
                <a:lnTo>
                  <a:pt x="312462" y="78473"/>
                </a:lnTo>
                <a:close/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86083" y="3388540"/>
            <a:ext cx="104139" cy="1654810"/>
          </a:xfrm>
          <a:custGeom>
            <a:avLst/>
            <a:gdLst/>
            <a:ahLst/>
            <a:cxnLst/>
            <a:rect l="l" t="t" r="r" b="b"/>
            <a:pathLst>
              <a:path w="104139" h="1654810">
                <a:moveTo>
                  <a:pt x="104038" y="0"/>
                </a:moveTo>
                <a:lnTo>
                  <a:pt x="0" y="78300"/>
                </a:lnTo>
                <a:lnTo>
                  <a:pt x="0" y="1654270"/>
                </a:lnTo>
                <a:lnTo>
                  <a:pt x="104038" y="1563324"/>
                </a:lnTo>
                <a:lnTo>
                  <a:pt x="104038" y="0"/>
                </a:lnTo>
                <a:close/>
              </a:path>
            </a:pathLst>
          </a:custGeom>
          <a:solidFill>
            <a:srgbClr val="4D1A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86083" y="3388540"/>
            <a:ext cx="104139" cy="1654810"/>
          </a:xfrm>
          <a:custGeom>
            <a:avLst/>
            <a:gdLst/>
            <a:ahLst/>
            <a:cxnLst/>
            <a:rect l="l" t="t" r="r" b="b"/>
            <a:pathLst>
              <a:path w="104139" h="1654810">
                <a:moveTo>
                  <a:pt x="0" y="1654270"/>
                </a:moveTo>
                <a:lnTo>
                  <a:pt x="0" y="78300"/>
                </a:lnTo>
                <a:lnTo>
                  <a:pt x="104038" y="0"/>
                </a:lnTo>
                <a:lnTo>
                  <a:pt x="104038" y="1563324"/>
                </a:lnTo>
                <a:lnTo>
                  <a:pt x="0" y="1654270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160096" y="3466841"/>
            <a:ext cx="326390" cy="1576070"/>
          </a:xfrm>
          <a:custGeom>
            <a:avLst/>
            <a:gdLst/>
            <a:ahLst/>
            <a:cxnLst/>
            <a:rect l="l" t="t" r="r" b="b"/>
            <a:pathLst>
              <a:path w="326389" h="1576070">
                <a:moveTo>
                  <a:pt x="0" y="1575970"/>
                </a:moveTo>
                <a:lnTo>
                  <a:pt x="325987" y="1575970"/>
                </a:lnTo>
                <a:lnTo>
                  <a:pt x="325987" y="0"/>
                </a:lnTo>
                <a:lnTo>
                  <a:pt x="0" y="0"/>
                </a:lnTo>
                <a:lnTo>
                  <a:pt x="0" y="1575970"/>
                </a:lnTo>
                <a:close/>
              </a:path>
            </a:pathLst>
          </a:custGeom>
          <a:solidFill>
            <a:srgbClr val="99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60096" y="3466841"/>
            <a:ext cx="326390" cy="1576070"/>
          </a:xfrm>
          <a:custGeom>
            <a:avLst/>
            <a:gdLst/>
            <a:ahLst/>
            <a:cxnLst/>
            <a:rect l="l" t="t" r="r" b="b"/>
            <a:pathLst>
              <a:path w="326389" h="1576070">
                <a:moveTo>
                  <a:pt x="0" y="1575970"/>
                </a:moveTo>
                <a:lnTo>
                  <a:pt x="325987" y="1575970"/>
                </a:lnTo>
                <a:lnTo>
                  <a:pt x="325987" y="0"/>
                </a:lnTo>
                <a:lnTo>
                  <a:pt x="0" y="0"/>
                </a:lnTo>
                <a:lnTo>
                  <a:pt x="0" y="1575970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60096" y="3388540"/>
            <a:ext cx="430530" cy="78740"/>
          </a:xfrm>
          <a:custGeom>
            <a:avLst/>
            <a:gdLst/>
            <a:ahLst/>
            <a:cxnLst/>
            <a:rect l="l" t="t" r="r" b="b"/>
            <a:pathLst>
              <a:path w="430529" h="78739">
                <a:moveTo>
                  <a:pt x="430025" y="0"/>
                </a:moveTo>
                <a:lnTo>
                  <a:pt x="117563" y="0"/>
                </a:lnTo>
                <a:lnTo>
                  <a:pt x="0" y="78300"/>
                </a:lnTo>
                <a:lnTo>
                  <a:pt x="325987" y="78300"/>
                </a:lnTo>
                <a:lnTo>
                  <a:pt x="430025" y="0"/>
                </a:lnTo>
                <a:close/>
              </a:path>
            </a:pathLst>
          </a:custGeom>
          <a:solidFill>
            <a:srgbClr val="732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60096" y="3388540"/>
            <a:ext cx="430530" cy="78740"/>
          </a:xfrm>
          <a:custGeom>
            <a:avLst/>
            <a:gdLst/>
            <a:ahLst/>
            <a:cxnLst/>
            <a:rect l="l" t="t" r="r" b="b"/>
            <a:pathLst>
              <a:path w="430529" h="78739">
                <a:moveTo>
                  <a:pt x="325987" y="78300"/>
                </a:moveTo>
                <a:lnTo>
                  <a:pt x="430025" y="0"/>
                </a:lnTo>
                <a:lnTo>
                  <a:pt x="117563" y="0"/>
                </a:lnTo>
                <a:lnTo>
                  <a:pt x="0" y="78300"/>
                </a:lnTo>
                <a:lnTo>
                  <a:pt x="325987" y="78300"/>
                </a:lnTo>
                <a:close/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11723" y="3531803"/>
            <a:ext cx="104139" cy="1511300"/>
          </a:xfrm>
          <a:custGeom>
            <a:avLst/>
            <a:gdLst/>
            <a:ahLst/>
            <a:cxnLst/>
            <a:rect l="l" t="t" r="r" b="b"/>
            <a:pathLst>
              <a:path w="104139" h="1511300">
                <a:moveTo>
                  <a:pt x="104038" y="0"/>
                </a:moveTo>
                <a:lnTo>
                  <a:pt x="0" y="78473"/>
                </a:lnTo>
                <a:lnTo>
                  <a:pt x="0" y="1511008"/>
                </a:lnTo>
                <a:lnTo>
                  <a:pt x="104038" y="1420062"/>
                </a:lnTo>
                <a:lnTo>
                  <a:pt x="104038" y="0"/>
                </a:lnTo>
                <a:close/>
              </a:path>
            </a:pathLst>
          </a:custGeom>
          <a:solidFill>
            <a:srgbClr val="808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11723" y="3531803"/>
            <a:ext cx="104139" cy="1511300"/>
          </a:xfrm>
          <a:custGeom>
            <a:avLst/>
            <a:gdLst/>
            <a:ahLst/>
            <a:cxnLst/>
            <a:rect l="l" t="t" r="r" b="b"/>
            <a:pathLst>
              <a:path w="104139" h="1511300">
                <a:moveTo>
                  <a:pt x="0" y="1511008"/>
                </a:moveTo>
                <a:lnTo>
                  <a:pt x="0" y="78473"/>
                </a:lnTo>
                <a:lnTo>
                  <a:pt x="104038" y="0"/>
                </a:lnTo>
                <a:lnTo>
                  <a:pt x="104038" y="1420062"/>
                </a:lnTo>
                <a:lnTo>
                  <a:pt x="0" y="1511008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86083" y="3610190"/>
            <a:ext cx="325755" cy="1433195"/>
          </a:xfrm>
          <a:custGeom>
            <a:avLst/>
            <a:gdLst/>
            <a:ahLst/>
            <a:cxnLst/>
            <a:rect l="l" t="t" r="r" b="b"/>
            <a:pathLst>
              <a:path w="325754" h="1433195">
                <a:moveTo>
                  <a:pt x="0" y="1432621"/>
                </a:moveTo>
                <a:lnTo>
                  <a:pt x="325553" y="1432621"/>
                </a:lnTo>
                <a:lnTo>
                  <a:pt x="325553" y="0"/>
                </a:lnTo>
                <a:lnTo>
                  <a:pt x="0" y="0"/>
                </a:lnTo>
                <a:lnTo>
                  <a:pt x="0" y="1432621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86083" y="3610190"/>
            <a:ext cx="325755" cy="1433195"/>
          </a:xfrm>
          <a:custGeom>
            <a:avLst/>
            <a:gdLst/>
            <a:ahLst/>
            <a:cxnLst/>
            <a:rect l="l" t="t" r="r" b="b"/>
            <a:pathLst>
              <a:path w="325754" h="1433195">
                <a:moveTo>
                  <a:pt x="0" y="1432621"/>
                </a:moveTo>
                <a:lnTo>
                  <a:pt x="325553" y="1432621"/>
                </a:lnTo>
                <a:lnTo>
                  <a:pt x="325553" y="0"/>
                </a:lnTo>
                <a:lnTo>
                  <a:pt x="0" y="0"/>
                </a:lnTo>
                <a:lnTo>
                  <a:pt x="0" y="1432621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86083" y="3531803"/>
            <a:ext cx="429895" cy="78740"/>
          </a:xfrm>
          <a:custGeom>
            <a:avLst/>
            <a:gdLst/>
            <a:ahLst/>
            <a:cxnLst/>
            <a:rect l="l" t="t" r="r" b="b"/>
            <a:pathLst>
              <a:path w="429895" h="78739">
                <a:moveTo>
                  <a:pt x="429679" y="0"/>
                </a:moveTo>
                <a:lnTo>
                  <a:pt x="104038" y="0"/>
                </a:lnTo>
                <a:lnTo>
                  <a:pt x="0" y="78473"/>
                </a:lnTo>
                <a:lnTo>
                  <a:pt x="325640" y="78473"/>
                </a:lnTo>
                <a:lnTo>
                  <a:pt x="429679" y="0"/>
                </a:lnTo>
                <a:close/>
              </a:path>
            </a:pathLst>
          </a:custGeom>
          <a:solidFill>
            <a:srgbClr val="BEBE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486083" y="3531803"/>
            <a:ext cx="429895" cy="78740"/>
          </a:xfrm>
          <a:custGeom>
            <a:avLst/>
            <a:gdLst/>
            <a:ahLst/>
            <a:cxnLst/>
            <a:rect l="l" t="t" r="r" b="b"/>
            <a:pathLst>
              <a:path w="429895" h="78739">
                <a:moveTo>
                  <a:pt x="325640" y="78473"/>
                </a:moveTo>
                <a:lnTo>
                  <a:pt x="429679" y="0"/>
                </a:lnTo>
                <a:lnTo>
                  <a:pt x="104038" y="0"/>
                </a:lnTo>
                <a:lnTo>
                  <a:pt x="0" y="78473"/>
                </a:lnTo>
                <a:lnTo>
                  <a:pt x="325640" y="78473"/>
                </a:lnTo>
                <a:close/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659281" y="2240353"/>
            <a:ext cx="769620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Arial"/>
                <a:cs typeface="Arial"/>
              </a:rPr>
              <a:t>161</a:t>
            </a:r>
            <a:r>
              <a:rPr sz="1300" spc="40" dirty="0">
                <a:latin typeface="Arial"/>
                <a:cs typeface="Arial"/>
              </a:rPr>
              <a:t>,</a:t>
            </a:r>
            <a:r>
              <a:rPr sz="1300" spc="-15" dirty="0">
                <a:latin typeface="Arial"/>
                <a:cs typeface="Arial"/>
              </a:rPr>
              <a:t>53</a:t>
            </a:r>
            <a:r>
              <a:rPr sz="1300" spc="15" dirty="0">
                <a:latin typeface="Arial"/>
                <a:cs typeface="Arial"/>
              </a:rPr>
              <a:t>8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€</a:t>
            </a:r>
            <a:endParaRPr sz="13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349404" y="3073942"/>
            <a:ext cx="588010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Arial"/>
                <a:cs typeface="Arial"/>
              </a:rPr>
              <a:t>2</a:t>
            </a:r>
            <a:r>
              <a:rPr sz="1300" spc="40" dirty="0">
                <a:latin typeface="Arial"/>
                <a:cs typeface="Arial"/>
              </a:rPr>
              <a:t>,</a:t>
            </a:r>
            <a:r>
              <a:rPr sz="1300" spc="-15" dirty="0">
                <a:latin typeface="Arial"/>
                <a:cs typeface="Arial"/>
              </a:rPr>
              <a:t>16</a:t>
            </a:r>
            <a:r>
              <a:rPr sz="1300" spc="15" dirty="0">
                <a:latin typeface="Arial"/>
                <a:cs typeface="Arial"/>
              </a:rPr>
              <a:t>5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€</a:t>
            </a:r>
            <a:endParaRPr sz="13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688049" y="3308324"/>
            <a:ext cx="588010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Arial"/>
                <a:cs typeface="Arial"/>
              </a:rPr>
              <a:t>1</a:t>
            </a:r>
            <a:r>
              <a:rPr sz="1300" spc="40" dirty="0">
                <a:latin typeface="Arial"/>
                <a:cs typeface="Arial"/>
              </a:rPr>
              <a:t>,</a:t>
            </a:r>
            <a:r>
              <a:rPr sz="1300" spc="-15" dirty="0">
                <a:latin typeface="Arial"/>
                <a:cs typeface="Arial"/>
              </a:rPr>
              <a:t>05</a:t>
            </a:r>
            <a:r>
              <a:rPr sz="1300" spc="15" dirty="0">
                <a:latin typeface="Arial"/>
                <a:cs typeface="Arial"/>
              </a:rPr>
              <a:t>7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€</a:t>
            </a:r>
            <a:endParaRPr sz="13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606231" y="2659237"/>
            <a:ext cx="117475" cy="2383790"/>
          </a:xfrm>
          <a:custGeom>
            <a:avLst/>
            <a:gdLst/>
            <a:ahLst/>
            <a:cxnLst/>
            <a:rect l="l" t="t" r="r" b="b"/>
            <a:pathLst>
              <a:path w="117475" h="2383790">
                <a:moveTo>
                  <a:pt x="117043" y="0"/>
                </a:moveTo>
                <a:lnTo>
                  <a:pt x="0" y="78300"/>
                </a:lnTo>
                <a:lnTo>
                  <a:pt x="0" y="2383573"/>
                </a:lnTo>
                <a:lnTo>
                  <a:pt x="117043" y="2292627"/>
                </a:lnTo>
                <a:lnTo>
                  <a:pt x="117043" y="0"/>
                </a:lnTo>
                <a:close/>
              </a:path>
            </a:pathLst>
          </a:custGeom>
          <a:solidFill>
            <a:srgbClr val="4D4D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06231" y="2659237"/>
            <a:ext cx="117475" cy="2383790"/>
          </a:xfrm>
          <a:custGeom>
            <a:avLst/>
            <a:gdLst/>
            <a:ahLst/>
            <a:cxnLst/>
            <a:rect l="l" t="t" r="r" b="b"/>
            <a:pathLst>
              <a:path w="117475" h="2383790">
                <a:moveTo>
                  <a:pt x="0" y="2383573"/>
                </a:moveTo>
                <a:lnTo>
                  <a:pt x="0" y="78300"/>
                </a:lnTo>
                <a:lnTo>
                  <a:pt x="117043" y="0"/>
                </a:lnTo>
                <a:lnTo>
                  <a:pt x="117043" y="2292627"/>
                </a:lnTo>
                <a:lnTo>
                  <a:pt x="0" y="2383573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293249" y="2737451"/>
            <a:ext cx="313055" cy="2305685"/>
          </a:xfrm>
          <a:custGeom>
            <a:avLst/>
            <a:gdLst/>
            <a:ahLst/>
            <a:cxnLst/>
            <a:rect l="l" t="t" r="r" b="b"/>
            <a:pathLst>
              <a:path w="313054" h="2305685">
                <a:moveTo>
                  <a:pt x="0" y="2305359"/>
                </a:moveTo>
                <a:lnTo>
                  <a:pt x="312982" y="2305359"/>
                </a:lnTo>
                <a:lnTo>
                  <a:pt x="312982" y="0"/>
                </a:lnTo>
                <a:lnTo>
                  <a:pt x="0" y="0"/>
                </a:lnTo>
                <a:lnTo>
                  <a:pt x="0" y="2305359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293249" y="2737451"/>
            <a:ext cx="313055" cy="2305685"/>
          </a:xfrm>
          <a:custGeom>
            <a:avLst/>
            <a:gdLst/>
            <a:ahLst/>
            <a:cxnLst/>
            <a:rect l="l" t="t" r="r" b="b"/>
            <a:pathLst>
              <a:path w="313054" h="2305685">
                <a:moveTo>
                  <a:pt x="0" y="2305359"/>
                </a:moveTo>
                <a:lnTo>
                  <a:pt x="312982" y="2305359"/>
                </a:lnTo>
                <a:lnTo>
                  <a:pt x="312982" y="0"/>
                </a:lnTo>
                <a:lnTo>
                  <a:pt x="0" y="0"/>
                </a:lnTo>
                <a:lnTo>
                  <a:pt x="0" y="2305359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293249" y="2659237"/>
            <a:ext cx="430530" cy="78740"/>
          </a:xfrm>
          <a:custGeom>
            <a:avLst/>
            <a:gdLst/>
            <a:ahLst/>
            <a:cxnLst/>
            <a:rect l="l" t="t" r="r" b="b"/>
            <a:pathLst>
              <a:path w="430529" h="78739">
                <a:moveTo>
                  <a:pt x="430025" y="0"/>
                </a:moveTo>
                <a:lnTo>
                  <a:pt x="104558" y="0"/>
                </a:lnTo>
                <a:lnTo>
                  <a:pt x="0" y="78300"/>
                </a:lnTo>
                <a:lnTo>
                  <a:pt x="312982" y="78300"/>
                </a:lnTo>
                <a:lnTo>
                  <a:pt x="430025" y="0"/>
                </a:lnTo>
                <a:close/>
              </a:path>
            </a:pathLst>
          </a:custGeom>
          <a:solidFill>
            <a:srgbClr val="737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293249" y="2659237"/>
            <a:ext cx="430530" cy="78740"/>
          </a:xfrm>
          <a:custGeom>
            <a:avLst/>
            <a:gdLst/>
            <a:ahLst/>
            <a:cxnLst/>
            <a:rect l="l" t="t" r="r" b="b"/>
            <a:pathLst>
              <a:path w="430529" h="78739">
                <a:moveTo>
                  <a:pt x="312982" y="78300"/>
                </a:moveTo>
                <a:lnTo>
                  <a:pt x="430025" y="0"/>
                </a:lnTo>
                <a:lnTo>
                  <a:pt x="104558" y="0"/>
                </a:lnTo>
                <a:lnTo>
                  <a:pt x="0" y="78300"/>
                </a:lnTo>
                <a:lnTo>
                  <a:pt x="312982" y="78300"/>
                </a:lnTo>
                <a:close/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931872" y="3440856"/>
            <a:ext cx="104139" cy="1602105"/>
          </a:xfrm>
          <a:custGeom>
            <a:avLst/>
            <a:gdLst/>
            <a:ahLst/>
            <a:cxnLst/>
            <a:rect l="l" t="t" r="r" b="b"/>
            <a:pathLst>
              <a:path w="104139" h="1602104">
                <a:moveTo>
                  <a:pt x="104038" y="0"/>
                </a:moveTo>
                <a:lnTo>
                  <a:pt x="0" y="77954"/>
                </a:lnTo>
                <a:lnTo>
                  <a:pt x="0" y="1601954"/>
                </a:lnTo>
                <a:lnTo>
                  <a:pt x="104038" y="1511008"/>
                </a:lnTo>
                <a:lnTo>
                  <a:pt x="104038" y="0"/>
                </a:lnTo>
                <a:close/>
              </a:path>
            </a:pathLst>
          </a:custGeom>
          <a:solidFill>
            <a:srgbClr val="4D1A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931872" y="3440856"/>
            <a:ext cx="104139" cy="1602105"/>
          </a:xfrm>
          <a:custGeom>
            <a:avLst/>
            <a:gdLst/>
            <a:ahLst/>
            <a:cxnLst/>
            <a:rect l="l" t="t" r="r" b="b"/>
            <a:pathLst>
              <a:path w="104139" h="1602104">
                <a:moveTo>
                  <a:pt x="0" y="1601954"/>
                </a:moveTo>
                <a:lnTo>
                  <a:pt x="0" y="77954"/>
                </a:lnTo>
                <a:lnTo>
                  <a:pt x="104038" y="0"/>
                </a:lnTo>
                <a:lnTo>
                  <a:pt x="104038" y="1511008"/>
                </a:lnTo>
                <a:lnTo>
                  <a:pt x="0" y="1601954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606231" y="3518810"/>
            <a:ext cx="325755" cy="1524000"/>
          </a:xfrm>
          <a:custGeom>
            <a:avLst/>
            <a:gdLst/>
            <a:ahLst/>
            <a:cxnLst/>
            <a:rect l="l" t="t" r="r" b="b"/>
            <a:pathLst>
              <a:path w="325754" h="1524000">
                <a:moveTo>
                  <a:pt x="0" y="1524000"/>
                </a:moveTo>
                <a:lnTo>
                  <a:pt x="325553" y="1524000"/>
                </a:lnTo>
                <a:lnTo>
                  <a:pt x="325553" y="0"/>
                </a:lnTo>
                <a:lnTo>
                  <a:pt x="0" y="0"/>
                </a:lnTo>
                <a:lnTo>
                  <a:pt x="0" y="1524000"/>
                </a:lnTo>
                <a:close/>
              </a:path>
            </a:pathLst>
          </a:custGeom>
          <a:solidFill>
            <a:srgbClr val="99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606231" y="3518810"/>
            <a:ext cx="325755" cy="1524000"/>
          </a:xfrm>
          <a:custGeom>
            <a:avLst/>
            <a:gdLst/>
            <a:ahLst/>
            <a:cxnLst/>
            <a:rect l="l" t="t" r="r" b="b"/>
            <a:pathLst>
              <a:path w="325754" h="1524000">
                <a:moveTo>
                  <a:pt x="0" y="1524000"/>
                </a:moveTo>
                <a:lnTo>
                  <a:pt x="325553" y="1524000"/>
                </a:lnTo>
                <a:lnTo>
                  <a:pt x="325553" y="0"/>
                </a:lnTo>
                <a:lnTo>
                  <a:pt x="0" y="0"/>
                </a:lnTo>
                <a:lnTo>
                  <a:pt x="0" y="1524000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606231" y="3440856"/>
            <a:ext cx="429895" cy="78105"/>
          </a:xfrm>
          <a:custGeom>
            <a:avLst/>
            <a:gdLst/>
            <a:ahLst/>
            <a:cxnLst/>
            <a:rect l="l" t="t" r="r" b="b"/>
            <a:pathLst>
              <a:path w="429895" h="78104">
                <a:moveTo>
                  <a:pt x="429679" y="0"/>
                </a:moveTo>
                <a:lnTo>
                  <a:pt x="117043" y="0"/>
                </a:lnTo>
                <a:lnTo>
                  <a:pt x="0" y="77954"/>
                </a:lnTo>
                <a:lnTo>
                  <a:pt x="325640" y="77954"/>
                </a:lnTo>
                <a:lnTo>
                  <a:pt x="429679" y="0"/>
                </a:lnTo>
                <a:close/>
              </a:path>
            </a:pathLst>
          </a:custGeom>
          <a:solidFill>
            <a:srgbClr val="732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606231" y="3440856"/>
            <a:ext cx="429895" cy="78105"/>
          </a:xfrm>
          <a:custGeom>
            <a:avLst/>
            <a:gdLst/>
            <a:ahLst/>
            <a:cxnLst/>
            <a:rect l="l" t="t" r="r" b="b"/>
            <a:pathLst>
              <a:path w="429895" h="78104">
                <a:moveTo>
                  <a:pt x="325640" y="77954"/>
                </a:moveTo>
                <a:lnTo>
                  <a:pt x="429679" y="0"/>
                </a:lnTo>
                <a:lnTo>
                  <a:pt x="117043" y="0"/>
                </a:lnTo>
                <a:lnTo>
                  <a:pt x="0" y="77954"/>
                </a:lnTo>
                <a:lnTo>
                  <a:pt x="325640" y="77954"/>
                </a:lnTo>
                <a:close/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244334" y="3570779"/>
            <a:ext cx="117475" cy="1472565"/>
          </a:xfrm>
          <a:custGeom>
            <a:avLst/>
            <a:gdLst/>
            <a:ahLst/>
            <a:cxnLst/>
            <a:rect l="l" t="t" r="r" b="b"/>
            <a:pathLst>
              <a:path w="117475" h="1472564">
                <a:moveTo>
                  <a:pt x="117043" y="0"/>
                </a:moveTo>
                <a:lnTo>
                  <a:pt x="0" y="78473"/>
                </a:lnTo>
                <a:lnTo>
                  <a:pt x="0" y="1472031"/>
                </a:lnTo>
                <a:lnTo>
                  <a:pt x="117043" y="1381085"/>
                </a:lnTo>
                <a:lnTo>
                  <a:pt x="117043" y="0"/>
                </a:lnTo>
                <a:close/>
              </a:path>
            </a:pathLst>
          </a:custGeom>
          <a:solidFill>
            <a:srgbClr val="808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244334" y="3570779"/>
            <a:ext cx="117475" cy="1472565"/>
          </a:xfrm>
          <a:custGeom>
            <a:avLst/>
            <a:gdLst/>
            <a:ahLst/>
            <a:cxnLst/>
            <a:rect l="l" t="t" r="r" b="b"/>
            <a:pathLst>
              <a:path w="117475" h="1472564">
                <a:moveTo>
                  <a:pt x="0" y="1472031"/>
                </a:moveTo>
                <a:lnTo>
                  <a:pt x="0" y="78473"/>
                </a:lnTo>
                <a:lnTo>
                  <a:pt x="117043" y="0"/>
                </a:lnTo>
                <a:lnTo>
                  <a:pt x="117043" y="1381085"/>
                </a:lnTo>
                <a:lnTo>
                  <a:pt x="0" y="1472031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931872" y="3649166"/>
            <a:ext cx="313055" cy="1393825"/>
          </a:xfrm>
          <a:custGeom>
            <a:avLst/>
            <a:gdLst/>
            <a:ahLst/>
            <a:cxnLst/>
            <a:rect l="l" t="t" r="r" b="b"/>
            <a:pathLst>
              <a:path w="313054" h="1393825">
                <a:moveTo>
                  <a:pt x="0" y="1393644"/>
                </a:moveTo>
                <a:lnTo>
                  <a:pt x="312549" y="1393644"/>
                </a:lnTo>
                <a:lnTo>
                  <a:pt x="312549" y="0"/>
                </a:lnTo>
                <a:lnTo>
                  <a:pt x="0" y="0"/>
                </a:lnTo>
                <a:lnTo>
                  <a:pt x="0" y="1393644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931872" y="3649166"/>
            <a:ext cx="313055" cy="1393825"/>
          </a:xfrm>
          <a:custGeom>
            <a:avLst/>
            <a:gdLst/>
            <a:ahLst/>
            <a:cxnLst/>
            <a:rect l="l" t="t" r="r" b="b"/>
            <a:pathLst>
              <a:path w="313054" h="1393825">
                <a:moveTo>
                  <a:pt x="0" y="1393644"/>
                </a:moveTo>
                <a:lnTo>
                  <a:pt x="312549" y="1393644"/>
                </a:lnTo>
                <a:lnTo>
                  <a:pt x="312549" y="0"/>
                </a:lnTo>
                <a:lnTo>
                  <a:pt x="0" y="0"/>
                </a:lnTo>
                <a:lnTo>
                  <a:pt x="0" y="1393644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931872" y="3570779"/>
            <a:ext cx="429895" cy="78740"/>
          </a:xfrm>
          <a:custGeom>
            <a:avLst/>
            <a:gdLst/>
            <a:ahLst/>
            <a:cxnLst/>
            <a:rect l="l" t="t" r="r" b="b"/>
            <a:pathLst>
              <a:path w="429895" h="78739">
                <a:moveTo>
                  <a:pt x="429505" y="0"/>
                </a:moveTo>
                <a:lnTo>
                  <a:pt x="104038" y="0"/>
                </a:lnTo>
                <a:lnTo>
                  <a:pt x="0" y="78473"/>
                </a:lnTo>
                <a:lnTo>
                  <a:pt x="312462" y="78473"/>
                </a:lnTo>
                <a:lnTo>
                  <a:pt x="429505" y="0"/>
                </a:lnTo>
                <a:close/>
              </a:path>
            </a:pathLst>
          </a:custGeom>
          <a:solidFill>
            <a:srgbClr val="BEBE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931872" y="3570779"/>
            <a:ext cx="429895" cy="78740"/>
          </a:xfrm>
          <a:custGeom>
            <a:avLst/>
            <a:gdLst/>
            <a:ahLst/>
            <a:cxnLst/>
            <a:rect l="l" t="t" r="r" b="b"/>
            <a:pathLst>
              <a:path w="429895" h="78739">
                <a:moveTo>
                  <a:pt x="312462" y="78473"/>
                </a:moveTo>
                <a:lnTo>
                  <a:pt x="429505" y="0"/>
                </a:lnTo>
                <a:lnTo>
                  <a:pt x="104038" y="0"/>
                </a:lnTo>
                <a:lnTo>
                  <a:pt x="0" y="78473"/>
                </a:lnTo>
                <a:lnTo>
                  <a:pt x="312462" y="78473"/>
                </a:lnTo>
                <a:close/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4209109" y="2409600"/>
            <a:ext cx="678815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Arial"/>
                <a:cs typeface="Arial"/>
              </a:rPr>
              <a:t>74</a:t>
            </a:r>
            <a:r>
              <a:rPr sz="1300" spc="40" dirty="0">
                <a:latin typeface="Arial"/>
                <a:cs typeface="Arial"/>
              </a:rPr>
              <a:t>,</a:t>
            </a:r>
            <a:r>
              <a:rPr sz="1300" spc="-15" dirty="0">
                <a:latin typeface="Arial"/>
                <a:cs typeface="Arial"/>
              </a:rPr>
              <a:t>74</a:t>
            </a:r>
            <a:r>
              <a:rPr sz="1300" spc="15" dirty="0">
                <a:latin typeface="Arial"/>
                <a:cs typeface="Arial"/>
              </a:rPr>
              <a:t>0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€</a:t>
            </a:r>
            <a:endParaRPr sz="13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795192" y="3099927"/>
            <a:ext cx="588010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Arial"/>
                <a:cs typeface="Arial"/>
              </a:rPr>
              <a:t>1</a:t>
            </a:r>
            <a:r>
              <a:rPr sz="1300" spc="40" dirty="0">
                <a:latin typeface="Arial"/>
                <a:cs typeface="Arial"/>
              </a:rPr>
              <a:t>,</a:t>
            </a:r>
            <a:r>
              <a:rPr sz="1300" spc="-15" dirty="0">
                <a:latin typeface="Arial"/>
                <a:cs typeface="Arial"/>
              </a:rPr>
              <a:t>65</a:t>
            </a:r>
            <a:r>
              <a:rPr sz="1300" spc="15" dirty="0">
                <a:latin typeface="Arial"/>
                <a:cs typeface="Arial"/>
              </a:rPr>
              <a:t>0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€</a:t>
            </a:r>
            <a:endParaRPr sz="13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095170" y="3321316"/>
            <a:ext cx="445134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Arial"/>
                <a:cs typeface="Arial"/>
              </a:rPr>
              <a:t>86</a:t>
            </a:r>
            <a:r>
              <a:rPr sz="1300" spc="15" dirty="0">
                <a:latin typeface="Arial"/>
                <a:cs typeface="Arial"/>
              </a:rPr>
              <a:t>7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€</a:t>
            </a:r>
            <a:endParaRPr sz="130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052020" y="2997904"/>
            <a:ext cx="104139" cy="2045335"/>
          </a:xfrm>
          <a:custGeom>
            <a:avLst/>
            <a:gdLst/>
            <a:ahLst/>
            <a:cxnLst/>
            <a:rect l="l" t="t" r="r" b="b"/>
            <a:pathLst>
              <a:path w="104139" h="2045335">
                <a:moveTo>
                  <a:pt x="104038" y="0"/>
                </a:moveTo>
                <a:lnTo>
                  <a:pt x="0" y="78300"/>
                </a:lnTo>
                <a:lnTo>
                  <a:pt x="0" y="2044906"/>
                </a:lnTo>
                <a:lnTo>
                  <a:pt x="104038" y="1953960"/>
                </a:lnTo>
                <a:lnTo>
                  <a:pt x="104038" y="0"/>
                </a:lnTo>
                <a:close/>
              </a:path>
            </a:pathLst>
          </a:custGeom>
          <a:solidFill>
            <a:srgbClr val="4D4D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052020" y="2997904"/>
            <a:ext cx="104139" cy="2045335"/>
          </a:xfrm>
          <a:custGeom>
            <a:avLst/>
            <a:gdLst/>
            <a:ahLst/>
            <a:cxnLst/>
            <a:rect l="l" t="t" r="r" b="b"/>
            <a:pathLst>
              <a:path w="104139" h="2045335">
                <a:moveTo>
                  <a:pt x="0" y="2044906"/>
                </a:moveTo>
                <a:lnTo>
                  <a:pt x="0" y="78300"/>
                </a:lnTo>
                <a:lnTo>
                  <a:pt x="104038" y="0"/>
                </a:lnTo>
                <a:lnTo>
                  <a:pt x="104038" y="1953960"/>
                </a:lnTo>
                <a:lnTo>
                  <a:pt x="0" y="2044906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726379" y="3076291"/>
            <a:ext cx="325755" cy="1966595"/>
          </a:xfrm>
          <a:custGeom>
            <a:avLst/>
            <a:gdLst/>
            <a:ahLst/>
            <a:cxnLst/>
            <a:rect l="l" t="t" r="r" b="b"/>
            <a:pathLst>
              <a:path w="325754" h="1966595">
                <a:moveTo>
                  <a:pt x="0" y="1966519"/>
                </a:moveTo>
                <a:lnTo>
                  <a:pt x="325553" y="1966519"/>
                </a:lnTo>
                <a:lnTo>
                  <a:pt x="325553" y="0"/>
                </a:lnTo>
                <a:lnTo>
                  <a:pt x="0" y="0"/>
                </a:lnTo>
                <a:lnTo>
                  <a:pt x="0" y="1966519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726379" y="3076291"/>
            <a:ext cx="325755" cy="1966595"/>
          </a:xfrm>
          <a:custGeom>
            <a:avLst/>
            <a:gdLst/>
            <a:ahLst/>
            <a:cxnLst/>
            <a:rect l="l" t="t" r="r" b="b"/>
            <a:pathLst>
              <a:path w="325754" h="1966595">
                <a:moveTo>
                  <a:pt x="0" y="1966519"/>
                </a:moveTo>
                <a:lnTo>
                  <a:pt x="325553" y="1966519"/>
                </a:lnTo>
                <a:lnTo>
                  <a:pt x="325553" y="0"/>
                </a:lnTo>
                <a:lnTo>
                  <a:pt x="0" y="0"/>
                </a:lnTo>
                <a:lnTo>
                  <a:pt x="0" y="1966519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726379" y="2997904"/>
            <a:ext cx="429895" cy="78740"/>
          </a:xfrm>
          <a:custGeom>
            <a:avLst/>
            <a:gdLst/>
            <a:ahLst/>
            <a:cxnLst/>
            <a:rect l="l" t="t" r="r" b="b"/>
            <a:pathLst>
              <a:path w="429895" h="78739">
                <a:moveTo>
                  <a:pt x="429679" y="0"/>
                </a:moveTo>
                <a:lnTo>
                  <a:pt x="117043" y="0"/>
                </a:lnTo>
                <a:lnTo>
                  <a:pt x="0" y="78300"/>
                </a:lnTo>
                <a:lnTo>
                  <a:pt x="325640" y="78300"/>
                </a:lnTo>
                <a:lnTo>
                  <a:pt x="429679" y="0"/>
                </a:lnTo>
                <a:close/>
              </a:path>
            </a:pathLst>
          </a:custGeom>
          <a:solidFill>
            <a:srgbClr val="737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726379" y="2997904"/>
            <a:ext cx="429895" cy="78740"/>
          </a:xfrm>
          <a:custGeom>
            <a:avLst/>
            <a:gdLst/>
            <a:ahLst/>
            <a:cxnLst/>
            <a:rect l="l" t="t" r="r" b="b"/>
            <a:pathLst>
              <a:path w="429895" h="78739">
                <a:moveTo>
                  <a:pt x="325640" y="78300"/>
                </a:moveTo>
                <a:lnTo>
                  <a:pt x="429679" y="0"/>
                </a:lnTo>
                <a:lnTo>
                  <a:pt x="117043" y="0"/>
                </a:lnTo>
                <a:lnTo>
                  <a:pt x="0" y="78300"/>
                </a:lnTo>
                <a:lnTo>
                  <a:pt x="325640" y="78300"/>
                </a:lnTo>
                <a:close/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364482" y="3584292"/>
            <a:ext cx="118110" cy="1458595"/>
          </a:xfrm>
          <a:custGeom>
            <a:avLst/>
            <a:gdLst/>
            <a:ahLst/>
            <a:cxnLst/>
            <a:rect l="l" t="t" r="r" b="b"/>
            <a:pathLst>
              <a:path w="118110" h="1458595">
                <a:moveTo>
                  <a:pt x="117563" y="0"/>
                </a:moveTo>
                <a:lnTo>
                  <a:pt x="0" y="77954"/>
                </a:lnTo>
                <a:lnTo>
                  <a:pt x="0" y="1458519"/>
                </a:lnTo>
                <a:lnTo>
                  <a:pt x="117563" y="1367573"/>
                </a:lnTo>
                <a:lnTo>
                  <a:pt x="117563" y="0"/>
                </a:lnTo>
                <a:close/>
              </a:path>
            </a:pathLst>
          </a:custGeom>
          <a:solidFill>
            <a:srgbClr val="4D1A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64482" y="3584292"/>
            <a:ext cx="118110" cy="1458595"/>
          </a:xfrm>
          <a:custGeom>
            <a:avLst/>
            <a:gdLst/>
            <a:ahLst/>
            <a:cxnLst/>
            <a:rect l="l" t="t" r="r" b="b"/>
            <a:pathLst>
              <a:path w="118110" h="1458595">
                <a:moveTo>
                  <a:pt x="0" y="1458519"/>
                </a:moveTo>
                <a:lnTo>
                  <a:pt x="0" y="77954"/>
                </a:lnTo>
                <a:lnTo>
                  <a:pt x="117563" y="0"/>
                </a:lnTo>
                <a:lnTo>
                  <a:pt x="117563" y="1367573"/>
                </a:lnTo>
                <a:lnTo>
                  <a:pt x="0" y="1458519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052020" y="3662159"/>
            <a:ext cx="313055" cy="1381125"/>
          </a:xfrm>
          <a:custGeom>
            <a:avLst/>
            <a:gdLst/>
            <a:ahLst/>
            <a:cxnLst/>
            <a:rect l="l" t="t" r="r" b="b"/>
            <a:pathLst>
              <a:path w="313054" h="1381125">
                <a:moveTo>
                  <a:pt x="0" y="1380652"/>
                </a:moveTo>
                <a:lnTo>
                  <a:pt x="312549" y="1380652"/>
                </a:lnTo>
                <a:lnTo>
                  <a:pt x="312549" y="0"/>
                </a:lnTo>
                <a:lnTo>
                  <a:pt x="0" y="0"/>
                </a:lnTo>
                <a:lnTo>
                  <a:pt x="0" y="1380652"/>
                </a:lnTo>
                <a:close/>
              </a:path>
            </a:pathLst>
          </a:custGeom>
          <a:solidFill>
            <a:srgbClr val="99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052020" y="3662159"/>
            <a:ext cx="313055" cy="1381125"/>
          </a:xfrm>
          <a:custGeom>
            <a:avLst/>
            <a:gdLst/>
            <a:ahLst/>
            <a:cxnLst/>
            <a:rect l="l" t="t" r="r" b="b"/>
            <a:pathLst>
              <a:path w="313054" h="1381125">
                <a:moveTo>
                  <a:pt x="0" y="1380652"/>
                </a:moveTo>
                <a:lnTo>
                  <a:pt x="312549" y="1380652"/>
                </a:lnTo>
                <a:lnTo>
                  <a:pt x="312549" y="0"/>
                </a:lnTo>
                <a:lnTo>
                  <a:pt x="0" y="0"/>
                </a:lnTo>
                <a:lnTo>
                  <a:pt x="0" y="1380652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052020" y="3584292"/>
            <a:ext cx="430530" cy="78105"/>
          </a:xfrm>
          <a:custGeom>
            <a:avLst/>
            <a:gdLst/>
            <a:ahLst/>
            <a:cxnLst/>
            <a:rect l="l" t="t" r="r" b="b"/>
            <a:pathLst>
              <a:path w="430529" h="78104">
                <a:moveTo>
                  <a:pt x="430025" y="0"/>
                </a:moveTo>
                <a:lnTo>
                  <a:pt x="104038" y="0"/>
                </a:lnTo>
                <a:lnTo>
                  <a:pt x="0" y="77954"/>
                </a:lnTo>
                <a:lnTo>
                  <a:pt x="312462" y="77954"/>
                </a:lnTo>
                <a:lnTo>
                  <a:pt x="430025" y="0"/>
                </a:lnTo>
                <a:close/>
              </a:path>
            </a:pathLst>
          </a:custGeom>
          <a:solidFill>
            <a:srgbClr val="732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052020" y="3584292"/>
            <a:ext cx="430530" cy="78105"/>
          </a:xfrm>
          <a:custGeom>
            <a:avLst/>
            <a:gdLst/>
            <a:ahLst/>
            <a:cxnLst/>
            <a:rect l="l" t="t" r="r" b="b"/>
            <a:pathLst>
              <a:path w="430529" h="78104">
                <a:moveTo>
                  <a:pt x="312462" y="77954"/>
                </a:moveTo>
                <a:lnTo>
                  <a:pt x="430025" y="0"/>
                </a:lnTo>
                <a:lnTo>
                  <a:pt x="104038" y="0"/>
                </a:lnTo>
                <a:lnTo>
                  <a:pt x="0" y="77954"/>
                </a:lnTo>
                <a:lnTo>
                  <a:pt x="312462" y="77954"/>
                </a:lnTo>
                <a:close/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90123" y="3649253"/>
            <a:ext cx="104775" cy="1393825"/>
          </a:xfrm>
          <a:custGeom>
            <a:avLst/>
            <a:gdLst/>
            <a:ahLst/>
            <a:cxnLst/>
            <a:rect l="l" t="t" r="r" b="b"/>
            <a:pathLst>
              <a:path w="104775" h="1393825">
                <a:moveTo>
                  <a:pt x="104385" y="0"/>
                </a:moveTo>
                <a:lnTo>
                  <a:pt x="0" y="77954"/>
                </a:lnTo>
                <a:lnTo>
                  <a:pt x="0" y="1393557"/>
                </a:lnTo>
                <a:lnTo>
                  <a:pt x="104385" y="1302611"/>
                </a:lnTo>
                <a:lnTo>
                  <a:pt x="104385" y="0"/>
                </a:lnTo>
                <a:close/>
              </a:path>
            </a:pathLst>
          </a:custGeom>
          <a:solidFill>
            <a:srgbClr val="808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690123" y="3649253"/>
            <a:ext cx="104775" cy="1393825"/>
          </a:xfrm>
          <a:custGeom>
            <a:avLst/>
            <a:gdLst/>
            <a:ahLst/>
            <a:cxnLst/>
            <a:rect l="l" t="t" r="r" b="b"/>
            <a:pathLst>
              <a:path w="104775" h="1393825">
                <a:moveTo>
                  <a:pt x="0" y="1393557"/>
                </a:moveTo>
                <a:lnTo>
                  <a:pt x="0" y="77954"/>
                </a:lnTo>
                <a:lnTo>
                  <a:pt x="104385" y="0"/>
                </a:lnTo>
                <a:lnTo>
                  <a:pt x="104385" y="1302611"/>
                </a:lnTo>
                <a:lnTo>
                  <a:pt x="0" y="1393557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364482" y="3727120"/>
            <a:ext cx="325755" cy="1315720"/>
          </a:xfrm>
          <a:custGeom>
            <a:avLst/>
            <a:gdLst/>
            <a:ahLst/>
            <a:cxnLst/>
            <a:rect l="l" t="t" r="r" b="b"/>
            <a:pathLst>
              <a:path w="325754" h="1315720">
                <a:moveTo>
                  <a:pt x="0" y="1315690"/>
                </a:moveTo>
                <a:lnTo>
                  <a:pt x="325553" y="1315690"/>
                </a:lnTo>
                <a:lnTo>
                  <a:pt x="325553" y="0"/>
                </a:lnTo>
                <a:lnTo>
                  <a:pt x="0" y="0"/>
                </a:lnTo>
                <a:lnTo>
                  <a:pt x="0" y="131569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364482" y="3727120"/>
            <a:ext cx="325755" cy="1315720"/>
          </a:xfrm>
          <a:custGeom>
            <a:avLst/>
            <a:gdLst/>
            <a:ahLst/>
            <a:cxnLst/>
            <a:rect l="l" t="t" r="r" b="b"/>
            <a:pathLst>
              <a:path w="325754" h="1315720">
                <a:moveTo>
                  <a:pt x="0" y="1315690"/>
                </a:moveTo>
                <a:lnTo>
                  <a:pt x="325553" y="1315690"/>
                </a:lnTo>
                <a:lnTo>
                  <a:pt x="325553" y="0"/>
                </a:lnTo>
                <a:lnTo>
                  <a:pt x="0" y="0"/>
                </a:lnTo>
                <a:lnTo>
                  <a:pt x="0" y="1315690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364482" y="3649253"/>
            <a:ext cx="430530" cy="78105"/>
          </a:xfrm>
          <a:custGeom>
            <a:avLst/>
            <a:gdLst/>
            <a:ahLst/>
            <a:cxnLst/>
            <a:rect l="l" t="t" r="r" b="b"/>
            <a:pathLst>
              <a:path w="430529" h="78104">
                <a:moveTo>
                  <a:pt x="430025" y="0"/>
                </a:moveTo>
                <a:lnTo>
                  <a:pt x="117563" y="0"/>
                </a:lnTo>
                <a:lnTo>
                  <a:pt x="0" y="77954"/>
                </a:lnTo>
                <a:lnTo>
                  <a:pt x="325640" y="77954"/>
                </a:lnTo>
                <a:lnTo>
                  <a:pt x="430025" y="0"/>
                </a:lnTo>
                <a:close/>
              </a:path>
            </a:pathLst>
          </a:custGeom>
          <a:solidFill>
            <a:srgbClr val="BEBE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364482" y="3649253"/>
            <a:ext cx="430530" cy="78105"/>
          </a:xfrm>
          <a:custGeom>
            <a:avLst/>
            <a:gdLst/>
            <a:ahLst/>
            <a:cxnLst/>
            <a:rect l="l" t="t" r="r" b="b"/>
            <a:pathLst>
              <a:path w="430529" h="78104">
                <a:moveTo>
                  <a:pt x="325640" y="77954"/>
                </a:moveTo>
                <a:lnTo>
                  <a:pt x="430025" y="0"/>
                </a:lnTo>
                <a:lnTo>
                  <a:pt x="117563" y="0"/>
                </a:lnTo>
                <a:lnTo>
                  <a:pt x="0" y="77954"/>
                </a:lnTo>
                <a:lnTo>
                  <a:pt x="325640" y="77954"/>
                </a:lnTo>
                <a:close/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5602705" y="2735275"/>
            <a:ext cx="678815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Arial"/>
                <a:cs typeface="Arial"/>
              </a:rPr>
              <a:t>14</a:t>
            </a:r>
            <a:r>
              <a:rPr sz="1300" spc="40" dirty="0">
                <a:latin typeface="Arial"/>
                <a:cs typeface="Arial"/>
              </a:rPr>
              <a:t>,</a:t>
            </a:r>
            <a:r>
              <a:rPr sz="1300" spc="-15" dirty="0">
                <a:latin typeface="Arial"/>
                <a:cs typeface="Arial"/>
              </a:rPr>
              <a:t>47</a:t>
            </a:r>
            <a:r>
              <a:rPr sz="1300" spc="15" dirty="0">
                <a:latin typeface="Arial"/>
                <a:cs typeface="Arial"/>
              </a:rPr>
              <a:t>5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€</a:t>
            </a:r>
            <a:endParaRPr sz="13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162779" y="3282339"/>
            <a:ext cx="822960" cy="353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45"/>
              </a:lnSpc>
            </a:pPr>
            <a:r>
              <a:rPr sz="1300" spc="-15" dirty="0">
                <a:latin typeface="Arial"/>
                <a:cs typeface="Arial"/>
              </a:rPr>
              <a:t>82</a:t>
            </a:r>
            <a:r>
              <a:rPr sz="1300" spc="15" dirty="0">
                <a:latin typeface="Arial"/>
                <a:cs typeface="Arial"/>
              </a:rPr>
              <a:t>0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€</a:t>
            </a:r>
            <a:endParaRPr sz="1300">
              <a:latin typeface="Arial"/>
              <a:cs typeface="Arial"/>
            </a:endParaRPr>
          </a:p>
          <a:p>
            <a:pPr marL="390525">
              <a:lnSpc>
                <a:spcPts val="1345"/>
              </a:lnSpc>
            </a:pPr>
            <a:r>
              <a:rPr sz="1300" spc="-15" dirty="0">
                <a:latin typeface="Arial"/>
                <a:cs typeface="Arial"/>
              </a:rPr>
              <a:t>60</a:t>
            </a:r>
            <a:r>
              <a:rPr sz="1300" spc="15" dirty="0">
                <a:latin typeface="Arial"/>
                <a:cs typeface="Arial"/>
              </a:rPr>
              <a:t>0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€</a:t>
            </a:r>
            <a:endParaRPr sz="1300">
              <a:latin typeface="Arial"/>
              <a:cs typeface="Arial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497636" y="2932942"/>
            <a:ext cx="104775" cy="2110105"/>
          </a:xfrm>
          <a:custGeom>
            <a:avLst/>
            <a:gdLst/>
            <a:ahLst/>
            <a:cxnLst/>
            <a:rect l="l" t="t" r="r" b="b"/>
            <a:pathLst>
              <a:path w="104775" h="2110104">
                <a:moveTo>
                  <a:pt x="104385" y="0"/>
                </a:moveTo>
                <a:lnTo>
                  <a:pt x="0" y="90946"/>
                </a:lnTo>
                <a:lnTo>
                  <a:pt x="0" y="2109868"/>
                </a:lnTo>
                <a:lnTo>
                  <a:pt x="104385" y="2018922"/>
                </a:lnTo>
                <a:lnTo>
                  <a:pt x="104385" y="0"/>
                </a:lnTo>
                <a:close/>
              </a:path>
            </a:pathLst>
          </a:custGeom>
          <a:solidFill>
            <a:srgbClr val="4D4D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497636" y="2932942"/>
            <a:ext cx="104775" cy="2110105"/>
          </a:xfrm>
          <a:custGeom>
            <a:avLst/>
            <a:gdLst/>
            <a:ahLst/>
            <a:cxnLst/>
            <a:rect l="l" t="t" r="r" b="b"/>
            <a:pathLst>
              <a:path w="104775" h="2110104">
                <a:moveTo>
                  <a:pt x="0" y="2109868"/>
                </a:moveTo>
                <a:lnTo>
                  <a:pt x="0" y="90946"/>
                </a:lnTo>
                <a:lnTo>
                  <a:pt x="104385" y="0"/>
                </a:lnTo>
                <a:lnTo>
                  <a:pt x="104385" y="2018922"/>
                </a:lnTo>
                <a:lnTo>
                  <a:pt x="0" y="2109868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172168" y="3023802"/>
            <a:ext cx="325755" cy="2019300"/>
          </a:xfrm>
          <a:custGeom>
            <a:avLst/>
            <a:gdLst/>
            <a:ahLst/>
            <a:cxnLst/>
            <a:rect l="l" t="t" r="r" b="b"/>
            <a:pathLst>
              <a:path w="325754" h="2019300">
                <a:moveTo>
                  <a:pt x="0" y="2019008"/>
                </a:moveTo>
                <a:lnTo>
                  <a:pt x="325553" y="2019008"/>
                </a:lnTo>
                <a:lnTo>
                  <a:pt x="325553" y="0"/>
                </a:lnTo>
                <a:lnTo>
                  <a:pt x="0" y="0"/>
                </a:lnTo>
                <a:lnTo>
                  <a:pt x="0" y="2019008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172168" y="3023802"/>
            <a:ext cx="325755" cy="2019300"/>
          </a:xfrm>
          <a:custGeom>
            <a:avLst/>
            <a:gdLst/>
            <a:ahLst/>
            <a:cxnLst/>
            <a:rect l="l" t="t" r="r" b="b"/>
            <a:pathLst>
              <a:path w="325754" h="2019300">
                <a:moveTo>
                  <a:pt x="0" y="2019008"/>
                </a:moveTo>
                <a:lnTo>
                  <a:pt x="325553" y="2019008"/>
                </a:lnTo>
                <a:lnTo>
                  <a:pt x="325553" y="0"/>
                </a:lnTo>
                <a:lnTo>
                  <a:pt x="0" y="0"/>
                </a:lnTo>
                <a:lnTo>
                  <a:pt x="0" y="2019008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172168" y="2932942"/>
            <a:ext cx="429895" cy="91440"/>
          </a:xfrm>
          <a:custGeom>
            <a:avLst/>
            <a:gdLst/>
            <a:ahLst/>
            <a:cxnLst/>
            <a:rect l="l" t="t" r="r" b="b"/>
            <a:pathLst>
              <a:path w="429895" h="91439">
                <a:moveTo>
                  <a:pt x="429852" y="0"/>
                </a:moveTo>
                <a:lnTo>
                  <a:pt x="104385" y="0"/>
                </a:lnTo>
                <a:lnTo>
                  <a:pt x="0" y="90946"/>
                </a:lnTo>
                <a:lnTo>
                  <a:pt x="325467" y="90946"/>
                </a:lnTo>
                <a:lnTo>
                  <a:pt x="429852" y="0"/>
                </a:lnTo>
                <a:close/>
              </a:path>
            </a:pathLst>
          </a:custGeom>
          <a:solidFill>
            <a:srgbClr val="737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172168" y="2932942"/>
            <a:ext cx="429895" cy="91440"/>
          </a:xfrm>
          <a:custGeom>
            <a:avLst/>
            <a:gdLst/>
            <a:ahLst/>
            <a:cxnLst/>
            <a:rect l="l" t="t" r="r" b="b"/>
            <a:pathLst>
              <a:path w="429895" h="91439">
                <a:moveTo>
                  <a:pt x="325467" y="90946"/>
                </a:moveTo>
                <a:lnTo>
                  <a:pt x="429852" y="0"/>
                </a:lnTo>
                <a:lnTo>
                  <a:pt x="104385" y="0"/>
                </a:lnTo>
                <a:lnTo>
                  <a:pt x="0" y="90946"/>
                </a:lnTo>
                <a:lnTo>
                  <a:pt x="325467" y="90946"/>
                </a:lnTo>
                <a:close/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0098" y="3570779"/>
            <a:ext cx="118110" cy="1472565"/>
          </a:xfrm>
          <a:custGeom>
            <a:avLst/>
            <a:gdLst/>
            <a:ahLst/>
            <a:cxnLst/>
            <a:rect l="l" t="t" r="r" b="b"/>
            <a:pathLst>
              <a:path w="118109" h="1472564">
                <a:moveTo>
                  <a:pt x="117563" y="0"/>
                </a:moveTo>
                <a:lnTo>
                  <a:pt x="0" y="91466"/>
                </a:lnTo>
                <a:lnTo>
                  <a:pt x="0" y="1472031"/>
                </a:lnTo>
                <a:lnTo>
                  <a:pt x="117563" y="1381085"/>
                </a:lnTo>
                <a:lnTo>
                  <a:pt x="117563" y="0"/>
                </a:lnTo>
                <a:close/>
              </a:path>
            </a:pathLst>
          </a:custGeom>
          <a:solidFill>
            <a:srgbClr val="4D1A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0098" y="3570779"/>
            <a:ext cx="118110" cy="1472565"/>
          </a:xfrm>
          <a:custGeom>
            <a:avLst/>
            <a:gdLst/>
            <a:ahLst/>
            <a:cxnLst/>
            <a:rect l="l" t="t" r="r" b="b"/>
            <a:pathLst>
              <a:path w="118109" h="1472564">
                <a:moveTo>
                  <a:pt x="0" y="1472031"/>
                </a:moveTo>
                <a:lnTo>
                  <a:pt x="0" y="91466"/>
                </a:lnTo>
                <a:lnTo>
                  <a:pt x="117563" y="0"/>
                </a:lnTo>
                <a:lnTo>
                  <a:pt x="117563" y="1381085"/>
                </a:lnTo>
                <a:lnTo>
                  <a:pt x="0" y="1472031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497636" y="3662159"/>
            <a:ext cx="313055" cy="1381125"/>
          </a:xfrm>
          <a:custGeom>
            <a:avLst/>
            <a:gdLst/>
            <a:ahLst/>
            <a:cxnLst/>
            <a:rect l="l" t="t" r="r" b="b"/>
            <a:pathLst>
              <a:path w="313054" h="1381125">
                <a:moveTo>
                  <a:pt x="0" y="1380652"/>
                </a:moveTo>
                <a:lnTo>
                  <a:pt x="312549" y="1380652"/>
                </a:lnTo>
                <a:lnTo>
                  <a:pt x="312549" y="0"/>
                </a:lnTo>
                <a:lnTo>
                  <a:pt x="0" y="0"/>
                </a:lnTo>
                <a:lnTo>
                  <a:pt x="0" y="1380652"/>
                </a:lnTo>
                <a:close/>
              </a:path>
            </a:pathLst>
          </a:custGeom>
          <a:solidFill>
            <a:srgbClr val="99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497636" y="3662159"/>
            <a:ext cx="313055" cy="1381125"/>
          </a:xfrm>
          <a:custGeom>
            <a:avLst/>
            <a:gdLst/>
            <a:ahLst/>
            <a:cxnLst/>
            <a:rect l="l" t="t" r="r" b="b"/>
            <a:pathLst>
              <a:path w="313054" h="1381125">
                <a:moveTo>
                  <a:pt x="0" y="1380652"/>
                </a:moveTo>
                <a:lnTo>
                  <a:pt x="312549" y="1380652"/>
                </a:lnTo>
                <a:lnTo>
                  <a:pt x="312549" y="0"/>
                </a:lnTo>
                <a:lnTo>
                  <a:pt x="0" y="0"/>
                </a:lnTo>
                <a:lnTo>
                  <a:pt x="0" y="1380652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497636" y="3570779"/>
            <a:ext cx="430530" cy="92075"/>
          </a:xfrm>
          <a:custGeom>
            <a:avLst/>
            <a:gdLst/>
            <a:ahLst/>
            <a:cxnLst/>
            <a:rect l="l" t="t" r="r" b="b"/>
            <a:pathLst>
              <a:path w="430529" h="92075">
                <a:moveTo>
                  <a:pt x="430025" y="0"/>
                </a:moveTo>
                <a:lnTo>
                  <a:pt x="104385" y="0"/>
                </a:lnTo>
                <a:lnTo>
                  <a:pt x="0" y="91466"/>
                </a:lnTo>
                <a:lnTo>
                  <a:pt x="312462" y="91466"/>
                </a:lnTo>
                <a:lnTo>
                  <a:pt x="430025" y="0"/>
                </a:lnTo>
                <a:close/>
              </a:path>
            </a:pathLst>
          </a:custGeom>
          <a:solidFill>
            <a:srgbClr val="732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497636" y="3570779"/>
            <a:ext cx="430530" cy="92075"/>
          </a:xfrm>
          <a:custGeom>
            <a:avLst/>
            <a:gdLst/>
            <a:ahLst/>
            <a:cxnLst/>
            <a:rect l="l" t="t" r="r" b="b"/>
            <a:pathLst>
              <a:path w="430529" h="92075">
                <a:moveTo>
                  <a:pt x="312462" y="91466"/>
                </a:moveTo>
                <a:lnTo>
                  <a:pt x="430025" y="0"/>
                </a:lnTo>
                <a:lnTo>
                  <a:pt x="104385" y="0"/>
                </a:lnTo>
                <a:lnTo>
                  <a:pt x="0" y="91466"/>
                </a:lnTo>
                <a:lnTo>
                  <a:pt x="312462" y="91466"/>
                </a:lnTo>
                <a:close/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136259" y="3675238"/>
            <a:ext cx="104139" cy="1367790"/>
          </a:xfrm>
          <a:custGeom>
            <a:avLst/>
            <a:gdLst/>
            <a:ahLst/>
            <a:cxnLst/>
            <a:rect l="l" t="t" r="r" b="b"/>
            <a:pathLst>
              <a:path w="104140" h="1367789">
                <a:moveTo>
                  <a:pt x="104038" y="0"/>
                </a:moveTo>
                <a:lnTo>
                  <a:pt x="0" y="78300"/>
                </a:lnTo>
                <a:lnTo>
                  <a:pt x="0" y="1367573"/>
                </a:lnTo>
                <a:lnTo>
                  <a:pt x="104038" y="1276626"/>
                </a:lnTo>
                <a:lnTo>
                  <a:pt x="104038" y="0"/>
                </a:lnTo>
                <a:close/>
              </a:path>
            </a:pathLst>
          </a:custGeom>
          <a:solidFill>
            <a:srgbClr val="808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136259" y="3675238"/>
            <a:ext cx="104139" cy="1367790"/>
          </a:xfrm>
          <a:custGeom>
            <a:avLst/>
            <a:gdLst/>
            <a:ahLst/>
            <a:cxnLst/>
            <a:rect l="l" t="t" r="r" b="b"/>
            <a:pathLst>
              <a:path w="104140" h="1367789">
                <a:moveTo>
                  <a:pt x="0" y="1367573"/>
                </a:moveTo>
                <a:lnTo>
                  <a:pt x="0" y="78300"/>
                </a:lnTo>
                <a:lnTo>
                  <a:pt x="104038" y="0"/>
                </a:lnTo>
                <a:lnTo>
                  <a:pt x="104038" y="1276626"/>
                </a:lnTo>
                <a:lnTo>
                  <a:pt x="0" y="1367573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810098" y="3753538"/>
            <a:ext cx="326390" cy="1289685"/>
          </a:xfrm>
          <a:custGeom>
            <a:avLst/>
            <a:gdLst/>
            <a:ahLst/>
            <a:cxnLst/>
            <a:rect l="l" t="t" r="r" b="b"/>
            <a:pathLst>
              <a:path w="326390" h="1289685">
                <a:moveTo>
                  <a:pt x="0" y="1289272"/>
                </a:moveTo>
                <a:lnTo>
                  <a:pt x="325987" y="1289272"/>
                </a:lnTo>
                <a:lnTo>
                  <a:pt x="325987" y="0"/>
                </a:lnTo>
                <a:lnTo>
                  <a:pt x="0" y="0"/>
                </a:lnTo>
                <a:lnTo>
                  <a:pt x="0" y="1289272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810098" y="3753538"/>
            <a:ext cx="326390" cy="1289685"/>
          </a:xfrm>
          <a:custGeom>
            <a:avLst/>
            <a:gdLst/>
            <a:ahLst/>
            <a:cxnLst/>
            <a:rect l="l" t="t" r="r" b="b"/>
            <a:pathLst>
              <a:path w="326390" h="1289685">
                <a:moveTo>
                  <a:pt x="0" y="1289272"/>
                </a:moveTo>
                <a:lnTo>
                  <a:pt x="325987" y="1289272"/>
                </a:lnTo>
                <a:lnTo>
                  <a:pt x="325987" y="0"/>
                </a:lnTo>
                <a:lnTo>
                  <a:pt x="0" y="0"/>
                </a:lnTo>
                <a:lnTo>
                  <a:pt x="0" y="1289272"/>
                </a:lnTo>
                <a:close/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810098" y="3675238"/>
            <a:ext cx="430530" cy="78740"/>
          </a:xfrm>
          <a:custGeom>
            <a:avLst/>
            <a:gdLst/>
            <a:ahLst/>
            <a:cxnLst/>
            <a:rect l="l" t="t" r="r" b="b"/>
            <a:pathLst>
              <a:path w="430529" h="78739">
                <a:moveTo>
                  <a:pt x="430199" y="0"/>
                </a:moveTo>
                <a:lnTo>
                  <a:pt x="117563" y="0"/>
                </a:lnTo>
                <a:lnTo>
                  <a:pt x="0" y="78300"/>
                </a:lnTo>
                <a:lnTo>
                  <a:pt x="326160" y="78300"/>
                </a:lnTo>
                <a:lnTo>
                  <a:pt x="430199" y="0"/>
                </a:lnTo>
                <a:close/>
              </a:path>
            </a:pathLst>
          </a:custGeom>
          <a:solidFill>
            <a:srgbClr val="BEBE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810098" y="3675238"/>
            <a:ext cx="430530" cy="78740"/>
          </a:xfrm>
          <a:custGeom>
            <a:avLst/>
            <a:gdLst/>
            <a:ahLst/>
            <a:cxnLst/>
            <a:rect l="l" t="t" r="r" b="b"/>
            <a:pathLst>
              <a:path w="430529" h="78739">
                <a:moveTo>
                  <a:pt x="326160" y="78300"/>
                </a:moveTo>
                <a:lnTo>
                  <a:pt x="430199" y="0"/>
                </a:lnTo>
                <a:lnTo>
                  <a:pt x="117563" y="0"/>
                </a:lnTo>
                <a:lnTo>
                  <a:pt x="0" y="78300"/>
                </a:lnTo>
                <a:lnTo>
                  <a:pt x="326160" y="78300"/>
                </a:lnTo>
                <a:close/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7113865" y="2682959"/>
            <a:ext cx="678815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Arial"/>
                <a:cs typeface="Arial"/>
              </a:rPr>
              <a:t>19</a:t>
            </a:r>
            <a:r>
              <a:rPr sz="1300" spc="40" dirty="0">
                <a:latin typeface="Arial"/>
                <a:cs typeface="Arial"/>
              </a:rPr>
              <a:t>,</a:t>
            </a:r>
            <a:r>
              <a:rPr sz="1300" spc="-15" dirty="0">
                <a:latin typeface="Arial"/>
                <a:cs typeface="Arial"/>
              </a:rPr>
              <a:t>49</a:t>
            </a:r>
            <a:r>
              <a:rPr sz="1300" spc="15" dirty="0">
                <a:latin typeface="Arial"/>
                <a:cs typeface="Arial"/>
              </a:rPr>
              <a:t>3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€</a:t>
            </a:r>
            <a:endParaRPr sz="13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634924" y="3321316"/>
            <a:ext cx="822325" cy="353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45"/>
              </a:lnSpc>
            </a:pPr>
            <a:r>
              <a:rPr sz="1300" spc="-15" dirty="0">
                <a:latin typeface="Arial"/>
                <a:cs typeface="Arial"/>
              </a:rPr>
              <a:t>85</a:t>
            </a:r>
            <a:r>
              <a:rPr sz="1300" spc="15" dirty="0">
                <a:latin typeface="Arial"/>
                <a:cs typeface="Arial"/>
              </a:rPr>
              <a:t>8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€</a:t>
            </a:r>
            <a:endParaRPr sz="1300">
              <a:latin typeface="Arial"/>
              <a:cs typeface="Arial"/>
            </a:endParaRPr>
          </a:p>
          <a:p>
            <a:pPr marL="389890">
              <a:lnSpc>
                <a:spcPts val="1345"/>
              </a:lnSpc>
            </a:pPr>
            <a:r>
              <a:rPr sz="1300" spc="-15" dirty="0">
                <a:latin typeface="Arial"/>
                <a:cs typeface="Arial"/>
              </a:rPr>
              <a:t>52</a:t>
            </a:r>
            <a:r>
              <a:rPr sz="1300" spc="15" dirty="0">
                <a:latin typeface="Arial"/>
                <a:cs typeface="Arial"/>
              </a:rPr>
              <a:t>8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€</a:t>
            </a:r>
            <a:endParaRPr sz="1300">
              <a:latin typeface="Arial"/>
              <a:cs typeface="Arial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2521992" y="2281593"/>
            <a:ext cx="0" cy="2813685"/>
          </a:xfrm>
          <a:custGeom>
            <a:avLst/>
            <a:gdLst/>
            <a:ahLst/>
            <a:cxnLst/>
            <a:rect l="l" t="t" r="r" b="b"/>
            <a:pathLst>
              <a:path h="2813685">
                <a:moveTo>
                  <a:pt x="0" y="2813186"/>
                </a:moveTo>
                <a:lnTo>
                  <a:pt x="0" y="0"/>
                </a:lnTo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482978" y="5094780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39014" y="0"/>
                </a:moveTo>
                <a:lnTo>
                  <a:pt x="0" y="0"/>
                </a:lnTo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482978" y="4626277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39014" y="0"/>
                </a:moveTo>
                <a:lnTo>
                  <a:pt x="0" y="0"/>
                </a:lnTo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482978" y="4157167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39014" y="0"/>
                </a:moveTo>
                <a:lnTo>
                  <a:pt x="0" y="0"/>
                </a:lnTo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482978" y="3688230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39014" y="0"/>
                </a:moveTo>
                <a:lnTo>
                  <a:pt x="0" y="0"/>
                </a:lnTo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482978" y="3219120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39014" y="0"/>
                </a:moveTo>
                <a:lnTo>
                  <a:pt x="0" y="0"/>
                </a:lnTo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482978" y="2750530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39014" y="0"/>
                </a:moveTo>
                <a:lnTo>
                  <a:pt x="0" y="0"/>
                </a:lnTo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482978" y="2268601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39014" y="0"/>
                </a:moveTo>
                <a:lnTo>
                  <a:pt x="0" y="0"/>
                </a:lnTo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2007740" y="4050619"/>
            <a:ext cx="445134" cy="1148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300" spc="-15" dirty="0">
                <a:latin typeface="Arial"/>
                <a:cs typeface="Arial"/>
              </a:rPr>
              <a:t>10</a:t>
            </a:r>
            <a:r>
              <a:rPr sz="1300" spc="15" dirty="0">
                <a:latin typeface="Arial"/>
                <a:cs typeface="Arial"/>
              </a:rPr>
              <a:t>0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€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50">
              <a:latin typeface="Times New Roman"/>
              <a:cs typeface="Times New Roman"/>
            </a:endParaRPr>
          </a:p>
          <a:p>
            <a:pPr marL="90170" algn="ctr">
              <a:lnSpc>
                <a:spcPct val="100000"/>
              </a:lnSpc>
            </a:pPr>
            <a:r>
              <a:rPr sz="1300" spc="-15" dirty="0">
                <a:latin typeface="Arial"/>
                <a:cs typeface="Arial"/>
              </a:rPr>
              <a:t>1</a:t>
            </a:r>
            <a:r>
              <a:rPr sz="1300" spc="15" dirty="0">
                <a:latin typeface="Arial"/>
                <a:cs typeface="Arial"/>
              </a:rPr>
              <a:t>0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€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50">
              <a:latin typeface="Times New Roman"/>
              <a:cs typeface="Times New Roman"/>
            </a:endParaRPr>
          </a:p>
          <a:p>
            <a:pPr marL="182245" algn="ctr">
              <a:lnSpc>
                <a:spcPct val="100000"/>
              </a:lnSpc>
            </a:pPr>
            <a:r>
              <a:rPr sz="1300" spc="15" dirty="0">
                <a:latin typeface="Arial"/>
                <a:cs typeface="Arial"/>
              </a:rPr>
              <a:t>1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€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864687" y="3582029"/>
            <a:ext cx="588010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Arial"/>
                <a:cs typeface="Arial"/>
              </a:rPr>
              <a:t>1</a:t>
            </a:r>
            <a:r>
              <a:rPr sz="1300" spc="40" dirty="0">
                <a:latin typeface="Arial"/>
                <a:cs typeface="Arial"/>
              </a:rPr>
              <a:t>,</a:t>
            </a:r>
            <a:r>
              <a:rPr sz="1300" spc="-15" dirty="0">
                <a:latin typeface="Arial"/>
                <a:cs typeface="Arial"/>
              </a:rPr>
              <a:t>00</a:t>
            </a:r>
            <a:r>
              <a:rPr sz="1300" spc="15" dirty="0">
                <a:latin typeface="Arial"/>
                <a:cs typeface="Arial"/>
              </a:rPr>
              <a:t>0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€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773220" y="3112919"/>
            <a:ext cx="678815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Arial"/>
                <a:cs typeface="Arial"/>
              </a:rPr>
              <a:t>10</a:t>
            </a:r>
            <a:r>
              <a:rPr sz="1300" spc="40" dirty="0">
                <a:latin typeface="Arial"/>
                <a:cs typeface="Arial"/>
              </a:rPr>
              <a:t>,</a:t>
            </a:r>
            <a:r>
              <a:rPr sz="1300" spc="-15" dirty="0">
                <a:latin typeface="Arial"/>
                <a:cs typeface="Arial"/>
              </a:rPr>
              <a:t>00</a:t>
            </a:r>
            <a:r>
              <a:rPr sz="1300" spc="15" dirty="0">
                <a:latin typeface="Arial"/>
                <a:cs typeface="Arial"/>
              </a:rPr>
              <a:t>0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€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682186" y="2643982"/>
            <a:ext cx="769620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Arial"/>
                <a:cs typeface="Arial"/>
              </a:rPr>
              <a:t>100</a:t>
            </a:r>
            <a:r>
              <a:rPr sz="1300" spc="40" dirty="0">
                <a:latin typeface="Arial"/>
                <a:cs typeface="Arial"/>
              </a:rPr>
              <a:t>,</a:t>
            </a:r>
            <a:r>
              <a:rPr sz="1300" spc="-15" dirty="0">
                <a:latin typeface="Arial"/>
                <a:cs typeface="Arial"/>
              </a:rPr>
              <a:t>00</a:t>
            </a:r>
            <a:r>
              <a:rPr sz="1300" spc="15" dirty="0">
                <a:latin typeface="Arial"/>
                <a:cs typeface="Arial"/>
              </a:rPr>
              <a:t>0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€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538700" y="2161880"/>
            <a:ext cx="912494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Arial"/>
                <a:cs typeface="Arial"/>
              </a:rPr>
              <a:t>1</a:t>
            </a:r>
            <a:r>
              <a:rPr sz="1300" spc="40" dirty="0">
                <a:latin typeface="Arial"/>
                <a:cs typeface="Arial"/>
              </a:rPr>
              <a:t>,</a:t>
            </a:r>
            <a:r>
              <a:rPr sz="1300" spc="-15" dirty="0">
                <a:latin typeface="Arial"/>
                <a:cs typeface="Arial"/>
              </a:rPr>
              <a:t>000</a:t>
            </a:r>
            <a:r>
              <a:rPr sz="1300" spc="40" dirty="0">
                <a:latin typeface="Arial"/>
                <a:cs typeface="Arial"/>
              </a:rPr>
              <a:t>,</a:t>
            </a:r>
            <a:r>
              <a:rPr sz="1300" spc="-15" dirty="0">
                <a:latin typeface="Arial"/>
                <a:cs typeface="Arial"/>
              </a:rPr>
              <a:t>00</a:t>
            </a:r>
            <a:r>
              <a:rPr sz="1300" spc="15" dirty="0">
                <a:latin typeface="Arial"/>
                <a:cs typeface="Arial"/>
              </a:rPr>
              <a:t>0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€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874587" y="3568517"/>
            <a:ext cx="607060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-15" dirty="0">
                <a:latin typeface="Arial"/>
                <a:cs typeface="Arial"/>
              </a:rPr>
              <a:t>κ</a:t>
            </a:r>
            <a:r>
              <a:rPr sz="1300" b="1" spc="20" dirty="0">
                <a:latin typeface="Arial"/>
                <a:cs typeface="Arial"/>
              </a:rPr>
              <a:t>ό</a:t>
            </a:r>
            <a:r>
              <a:rPr sz="1300" b="1" spc="25" dirty="0">
                <a:latin typeface="Arial"/>
                <a:cs typeface="Arial"/>
              </a:rPr>
              <a:t>στ</a:t>
            </a:r>
            <a:r>
              <a:rPr sz="1300" b="1" spc="15" dirty="0">
                <a:latin typeface="Arial"/>
                <a:cs typeface="Arial"/>
              </a:rPr>
              <a:t>ος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2521992" y="5094780"/>
            <a:ext cx="5757545" cy="0"/>
          </a:xfrm>
          <a:custGeom>
            <a:avLst/>
            <a:gdLst/>
            <a:ahLst/>
            <a:cxnLst/>
            <a:rect l="l" t="t" r="r" b="b"/>
            <a:pathLst>
              <a:path w="5757545">
                <a:moveTo>
                  <a:pt x="0" y="0"/>
                </a:moveTo>
                <a:lnTo>
                  <a:pt x="5757319" y="0"/>
                </a:lnTo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521992" y="509478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410"/>
                </a:lnTo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967781" y="509478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410"/>
                </a:lnTo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400912" y="509478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410"/>
                </a:lnTo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846527" y="509478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410"/>
                </a:lnTo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292317" y="509478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410"/>
                </a:lnTo>
              </a:path>
            </a:pathLst>
          </a:custGeom>
          <a:ln w="13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 txBox="1"/>
          <p:nvPr/>
        </p:nvSpPr>
        <p:spPr>
          <a:xfrm>
            <a:off x="2932729" y="5183897"/>
            <a:ext cx="614045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50" dirty="0">
                <a:latin typeface="Arial"/>
                <a:cs typeface="Arial"/>
              </a:rPr>
              <a:t>Α</a:t>
            </a:r>
            <a:r>
              <a:rPr sz="1300" spc="-30" dirty="0">
                <a:latin typeface="Arial"/>
                <a:cs typeface="Arial"/>
              </a:rPr>
              <a:t>ρ</a:t>
            </a:r>
            <a:r>
              <a:rPr sz="1300" spc="55" dirty="0">
                <a:latin typeface="Arial"/>
                <a:cs typeface="Arial"/>
              </a:rPr>
              <a:t>ακά</a:t>
            </a:r>
            <a:r>
              <a:rPr sz="1300" spc="15" dirty="0">
                <a:latin typeface="Arial"/>
                <a:cs typeface="Arial"/>
              </a:rPr>
              <a:t>ς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7191894" y="5183897"/>
            <a:ext cx="756920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20" dirty="0">
                <a:latin typeface="Arial"/>
                <a:cs typeface="Arial"/>
              </a:rPr>
              <a:t>Π</a:t>
            </a:r>
            <a:r>
              <a:rPr sz="1300" spc="60" dirty="0">
                <a:latin typeface="Arial"/>
                <a:cs typeface="Arial"/>
              </a:rPr>
              <a:t>α</a:t>
            </a:r>
            <a:r>
              <a:rPr sz="1300" spc="15" dirty="0">
                <a:latin typeface="Arial"/>
                <a:cs typeface="Arial"/>
              </a:rPr>
              <a:t>σ</a:t>
            </a:r>
            <a:r>
              <a:rPr sz="1300" spc="-5" dirty="0">
                <a:latin typeface="Arial"/>
                <a:cs typeface="Arial"/>
              </a:rPr>
              <a:t>τ</a:t>
            </a:r>
            <a:r>
              <a:rPr sz="1300" spc="10" dirty="0">
                <a:latin typeface="Arial"/>
                <a:cs typeface="Arial"/>
              </a:rPr>
              <a:t>ί</a:t>
            </a:r>
            <a:r>
              <a:rPr sz="1300" spc="-5" dirty="0">
                <a:latin typeface="Arial"/>
                <a:cs typeface="Arial"/>
              </a:rPr>
              <a:t>τ</a:t>
            </a:r>
            <a:r>
              <a:rPr sz="1300" spc="15" dirty="0">
                <a:latin typeface="Arial"/>
                <a:cs typeface="Arial"/>
              </a:rPr>
              <a:t>σ</a:t>
            </a:r>
            <a:r>
              <a:rPr sz="1300" spc="10" dirty="0">
                <a:latin typeface="Arial"/>
                <a:cs typeface="Arial"/>
              </a:rPr>
              <a:t>ι</a:t>
            </a:r>
            <a:r>
              <a:rPr sz="1300" spc="15" dirty="0">
                <a:latin typeface="Arial"/>
                <a:cs typeface="Arial"/>
              </a:rPr>
              <a:t>ο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4391523" y="5183897"/>
            <a:ext cx="1995170" cy="50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497330" algn="l"/>
              </a:tabLst>
            </a:pPr>
            <a:r>
              <a:rPr sz="1300" spc="-20" dirty="0">
                <a:latin typeface="Arial"/>
                <a:cs typeface="Arial"/>
              </a:rPr>
              <a:t>Π</a:t>
            </a:r>
            <a:r>
              <a:rPr sz="1300" spc="25" dirty="0">
                <a:latin typeface="Arial"/>
                <a:cs typeface="Arial"/>
              </a:rPr>
              <a:t>ε</a:t>
            </a:r>
            <a:r>
              <a:rPr sz="1300" spc="10" dirty="0">
                <a:latin typeface="Arial"/>
                <a:cs typeface="Arial"/>
              </a:rPr>
              <a:t>ϊ</a:t>
            </a:r>
            <a:r>
              <a:rPr sz="1300" spc="-140" dirty="0">
                <a:latin typeface="Arial"/>
                <a:cs typeface="Arial"/>
              </a:rPr>
              <a:t>ν</a:t>
            </a:r>
            <a:r>
              <a:rPr sz="1300" spc="10" dirty="0">
                <a:latin typeface="Arial"/>
                <a:cs typeface="Arial"/>
              </a:rPr>
              <a:t>ι</a:t>
            </a:r>
            <a:r>
              <a:rPr sz="1300" spc="-30" dirty="0">
                <a:latin typeface="Arial"/>
                <a:cs typeface="Arial"/>
              </a:rPr>
              <a:t>ρ</a:t>
            </a:r>
            <a:r>
              <a:rPr sz="1300" spc="55" dirty="0">
                <a:latin typeface="Arial"/>
                <a:cs typeface="Arial"/>
              </a:rPr>
              <a:t>λ</a:t>
            </a:r>
            <a:r>
              <a:rPr sz="1300" spc="5" dirty="0">
                <a:latin typeface="Arial"/>
                <a:cs typeface="Arial"/>
              </a:rPr>
              <a:t>ί</a:t>
            </a:r>
            <a:r>
              <a:rPr sz="1300" dirty="0">
                <a:latin typeface="Arial"/>
                <a:cs typeface="Arial"/>
              </a:rPr>
              <a:t>	</a:t>
            </a:r>
            <a:r>
              <a:rPr sz="1300" spc="50" dirty="0">
                <a:latin typeface="Arial"/>
                <a:cs typeface="Arial"/>
              </a:rPr>
              <a:t>Ά</a:t>
            </a:r>
            <a:r>
              <a:rPr sz="1300" spc="-140" dirty="0">
                <a:latin typeface="Arial"/>
                <a:cs typeface="Arial"/>
              </a:rPr>
              <a:t>ν</a:t>
            </a:r>
            <a:r>
              <a:rPr sz="1300" spc="10" dirty="0">
                <a:latin typeface="Arial"/>
                <a:cs typeface="Arial"/>
              </a:rPr>
              <a:t>ι</a:t>
            </a:r>
            <a:r>
              <a:rPr sz="1300" spc="-15" dirty="0">
                <a:latin typeface="Arial"/>
                <a:cs typeface="Arial"/>
              </a:rPr>
              <a:t>θο</a:t>
            </a:r>
            <a:r>
              <a:rPr sz="1300" spc="15" dirty="0">
                <a:latin typeface="Arial"/>
                <a:cs typeface="Arial"/>
              </a:rPr>
              <a:t>ς</a:t>
            </a:r>
            <a:endParaRPr sz="1300">
              <a:latin typeface="Arial"/>
              <a:cs typeface="Arial"/>
            </a:endParaRPr>
          </a:p>
          <a:p>
            <a:pPr marL="51435">
              <a:lnSpc>
                <a:spcPct val="100000"/>
              </a:lnSpc>
              <a:spcBef>
                <a:spcPts val="800"/>
              </a:spcBef>
            </a:pPr>
            <a:r>
              <a:rPr sz="1300" b="1" spc="-20" dirty="0">
                <a:latin typeface="Arial"/>
                <a:cs typeface="Arial"/>
              </a:rPr>
              <a:t>Κ</a:t>
            </a:r>
            <a:r>
              <a:rPr sz="1300" b="1" spc="20" dirty="0">
                <a:latin typeface="Arial"/>
                <a:cs typeface="Arial"/>
              </a:rPr>
              <a:t>α</a:t>
            </a:r>
            <a:r>
              <a:rPr sz="1300" b="1" spc="25" dirty="0">
                <a:latin typeface="Arial"/>
                <a:cs typeface="Arial"/>
              </a:rPr>
              <a:t>τ</a:t>
            </a:r>
            <a:r>
              <a:rPr sz="1300" b="1" spc="20" dirty="0">
                <a:latin typeface="Arial"/>
                <a:cs typeface="Arial"/>
              </a:rPr>
              <a:t>η</a:t>
            </a:r>
            <a:r>
              <a:rPr sz="1300" b="1" spc="95" dirty="0">
                <a:latin typeface="Arial"/>
                <a:cs typeface="Arial"/>
              </a:rPr>
              <a:t>γ</a:t>
            </a:r>
            <a:r>
              <a:rPr sz="1300" b="1" spc="20" dirty="0">
                <a:latin typeface="Arial"/>
                <a:cs typeface="Arial"/>
              </a:rPr>
              <a:t>ορ</a:t>
            </a:r>
            <a:r>
              <a:rPr sz="1300" b="1" spc="35" dirty="0">
                <a:latin typeface="Arial"/>
                <a:cs typeface="Arial"/>
              </a:rPr>
              <a:t>ί</a:t>
            </a:r>
            <a:r>
              <a:rPr sz="1300" b="1" spc="20" dirty="0">
                <a:latin typeface="Arial"/>
                <a:cs typeface="Arial"/>
              </a:rPr>
              <a:t>α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300" b="1" spc="25" dirty="0">
                <a:latin typeface="Arial"/>
                <a:cs typeface="Arial"/>
              </a:rPr>
              <a:t>π</a:t>
            </a:r>
            <a:r>
              <a:rPr sz="1300" b="1" spc="10" dirty="0">
                <a:latin typeface="Arial"/>
                <a:cs typeface="Arial"/>
              </a:rPr>
              <a:t>ρ</a:t>
            </a:r>
            <a:r>
              <a:rPr sz="1300" b="1" spc="20" dirty="0">
                <a:latin typeface="Arial"/>
                <a:cs typeface="Arial"/>
              </a:rPr>
              <a:t>ο</a:t>
            </a:r>
            <a:r>
              <a:rPr sz="1300" b="1" spc="45" dirty="0">
                <a:latin typeface="Arial"/>
                <a:cs typeface="Arial"/>
              </a:rPr>
              <a:t>ϊ</a:t>
            </a:r>
            <a:r>
              <a:rPr sz="1300" b="1" spc="20" dirty="0">
                <a:latin typeface="Arial"/>
                <a:cs typeface="Arial"/>
              </a:rPr>
              <a:t>ό</a:t>
            </a:r>
            <a:r>
              <a:rPr sz="1300" b="1" spc="-10" dirty="0">
                <a:latin typeface="Arial"/>
                <a:cs typeface="Arial"/>
              </a:rPr>
              <a:t>ν</a:t>
            </a:r>
            <a:r>
              <a:rPr sz="1300" b="1" spc="25" dirty="0">
                <a:latin typeface="Arial"/>
                <a:cs typeface="Arial"/>
              </a:rPr>
              <a:t>τ</a:t>
            </a:r>
            <a:r>
              <a:rPr sz="1300" b="1" spc="15" dirty="0">
                <a:latin typeface="Arial"/>
                <a:cs typeface="Arial"/>
              </a:rPr>
              <a:t>ος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3075651" y="6000348"/>
            <a:ext cx="3204845" cy="299720"/>
          </a:xfrm>
          <a:custGeom>
            <a:avLst/>
            <a:gdLst/>
            <a:ahLst/>
            <a:cxnLst/>
            <a:rect l="l" t="t" r="r" b="b"/>
            <a:pathLst>
              <a:path w="3204845" h="299720">
                <a:moveTo>
                  <a:pt x="0" y="299256"/>
                </a:moveTo>
                <a:lnTo>
                  <a:pt x="3204386" y="299256"/>
                </a:lnTo>
                <a:lnTo>
                  <a:pt x="3204386" y="0"/>
                </a:lnTo>
                <a:lnTo>
                  <a:pt x="0" y="0"/>
                </a:lnTo>
                <a:lnTo>
                  <a:pt x="0" y="2992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075651" y="6000348"/>
            <a:ext cx="3204845" cy="299720"/>
          </a:xfrm>
          <a:custGeom>
            <a:avLst/>
            <a:gdLst/>
            <a:ahLst/>
            <a:cxnLst/>
            <a:rect l="l" t="t" r="r" b="b"/>
            <a:pathLst>
              <a:path w="3204845" h="299720">
                <a:moveTo>
                  <a:pt x="0" y="299256"/>
                </a:moveTo>
                <a:lnTo>
                  <a:pt x="3204386" y="299256"/>
                </a:lnTo>
                <a:lnTo>
                  <a:pt x="3204386" y="0"/>
                </a:lnTo>
                <a:lnTo>
                  <a:pt x="0" y="0"/>
                </a:lnTo>
                <a:lnTo>
                  <a:pt x="0" y="299256"/>
                </a:lnTo>
                <a:close/>
              </a:path>
            </a:pathLst>
          </a:custGeom>
          <a:ln w="129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140675" y="6104285"/>
            <a:ext cx="92075" cy="91440"/>
          </a:xfrm>
          <a:custGeom>
            <a:avLst/>
            <a:gdLst/>
            <a:ahLst/>
            <a:cxnLst/>
            <a:rect l="l" t="t" r="r" b="b"/>
            <a:pathLst>
              <a:path w="92075" h="91439">
                <a:moveTo>
                  <a:pt x="0" y="91379"/>
                </a:moveTo>
                <a:lnTo>
                  <a:pt x="91467" y="91379"/>
                </a:lnTo>
                <a:lnTo>
                  <a:pt x="91467" y="0"/>
                </a:lnTo>
                <a:lnTo>
                  <a:pt x="0" y="0"/>
                </a:lnTo>
                <a:lnTo>
                  <a:pt x="0" y="91379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140675" y="6104285"/>
            <a:ext cx="92075" cy="91440"/>
          </a:xfrm>
          <a:custGeom>
            <a:avLst/>
            <a:gdLst/>
            <a:ahLst/>
            <a:cxnLst/>
            <a:rect l="l" t="t" r="r" b="b"/>
            <a:pathLst>
              <a:path w="92075" h="91439">
                <a:moveTo>
                  <a:pt x="0" y="91379"/>
                </a:moveTo>
                <a:lnTo>
                  <a:pt x="91467" y="91379"/>
                </a:lnTo>
                <a:lnTo>
                  <a:pt x="91467" y="0"/>
                </a:lnTo>
                <a:lnTo>
                  <a:pt x="0" y="0"/>
                </a:lnTo>
                <a:lnTo>
                  <a:pt x="0" y="91379"/>
                </a:lnTo>
                <a:close/>
              </a:path>
            </a:pathLst>
          </a:custGeom>
          <a:ln w="129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 txBox="1"/>
          <p:nvPr/>
        </p:nvSpPr>
        <p:spPr>
          <a:xfrm>
            <a:off x="3271375" y="6043556"/>
            <a:ext cx="845185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20" dirty="0">
                <a:latin typeface="Arial"/>
                <a:cs typeface="Arial"/>
              </a:rPr>
              <a:t>Π</a:t>
            </a:r>
            <a:r>
              <a:rPr sz="1300" spc="55" dirty="0">
                <a:latin typeface="Arial"/>
                <a:cs typeface="Arial"/>
              </a:rPr>
              <a:t>αλα</a:t>
            </a:r>
            <a:r>
              <a:rPr sz="1300" spc="10" dirty="0">
                <a:latin typeface="Arial"/>
                <a:cs typeface="Arial"/>
              </a:rPr>
              <a:t>ι</a:t>
            </a:r>
            <a:r>
              <a:rPr sz="1300" spc="15" dirty="0">
                <a:latin typeface="Arial"/>
                <a:cs typeface="Arial"/>
              </a:rPr>
              <a:t>ό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-20" dirty="0">
                <a:latin typeface="Arial"/>
                <a:cs typeface="Arial"/>
              </a:rPr>
              <a:t>Π</a:t>
            </a:r>
            <a:r>
              <a:rPr sz="1300" spc="20" dirty="0">
                <a:latin typeface="Arial"/>
                <a:cs typeface="Arial"/>
              </a:rPr>
              <a:t>Σ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4182794" y="6104285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91379"/>
                </a:moveTo>
                <a:lnTo>
                  <a:pt x="91033" y="91379"/>
                </a:lnTo>
                <a:lnTo>
                  <a:pt x="91033" y="0"/>
                </a:lnTo>
                <a:lnTo>
                  <a:pt x="0" y="0"/>
                </a:lnTo>
                <a:lnTo>
                  <a:pt x="0" y="91379"/>
                </a:lnTo>
                <a:close/>
              </a:path>
            </a:pathLst>
          </a:custGeom>
          <a:solidFill>
            <a:srgbClr val="99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182794" y="6104285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91379"/>
                </a:moveTo>
                <a:lnTo>
                  <a:pt x="91033" y="91379"/>
                </a:lnTo>
                <a:lnTo>
                  <a:pt x="91033" y="0"/>
                </a:lnTo>
                <a:lnTo>
                  <a:pt x="0" y="0"/>
                </a:lnTo>
                <a:lnTo>
                  <a:pt x="0" y="91379"/>
                </a:lnTo>
                <a:close/>
              </a:path>
            </a:pathLst>
          </a:custGeom>
          <a:ln w="129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 txBox="1"/>
          <p:nvPr/>
        </p:nvSpPr>
        <p:spPr>
          <a:xfrm>
            <a:off x="4313494" y="6043556"/>
            <a:ext cx="585470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20" dirty="0">
                <a:latin typeface="Arial"/>
                <a:cs typeface="Arial"/>
              </a:rPr>
              <a:t>Ν</a:t>
            </a:r>
            <a:r>
              <a:rPr sz="1300" spc="25" dirty="0">
                <a:latin typeface="Arial"/>
                <a:cs typeface="Arial"/>
              </a:rPr>
              <a:t>έ</a:t>
            </a:r>
            <a:r>
              <a:rPr sz="1300" spc="15" dirty="0">
                <a:latin typeface="Arial"/>
                <a:cs typeface="Arial"/>
              </a:rPr>
              <a:t>ο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-20" dirty="0">
                <a:latin typeface="Arial"/>
                <a:cs typeface="Arial"/>
              </a:rPr>
              <a:t>Π</a:t>
            </a:r>
            <a:r>
              <a:rPr sz="1300" spc="20" dirty="0">
                <a:latin typeface="Arial"/>
                <a:cs typeface="Arial"/>
              </a:rPr>
              <a:t>Σ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4964297" y="6104285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91379"/>
                </a:moveTo>
                <a:lnTo>
                  <a:pt x="91033" y="91379"/>
                </a:lnTo>
                <a:lnTo>
                  <a:pt x="91033" y="0"/>
                </a:lnTo>
                <a:lnTo>
                  <a:pt x="0" y="0"/>
                </a:lnTo>
                <a:lnTo>
                  <a:pt x="0" y="91379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964297" y="6104285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91379"/>
                </a:moveTo>
                <a:lnTo>
                  <a:pt x="91033" y="91379"/>
                </a:lnTo>
                <a:lnTo>
                  <a:pt x="91033" y="0"/>
                </a:lnTo>
                <a:lnTo>
                  <a:pt x="0" y="0"/>
                </a:lnTo>
                <a:lnTo>
                  <a:pt x="0" y="91379"/>
                </a:lnTo>
                <a:close/>
              </a:path>
            </a:pathLst>
          </a:custGeom>
          <a:ln w="129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 txBox="1"/>
          <p:nvPr/>
        </p:nvSpPr>
        <p:spPr>
          <a:xfrm>
            <a:off x="5095170" y="6043556"/>
            <a:ext cx="1130935" cy="21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50" dirty="0">
                <a:latin typeface="Arial"/>
                <a:cs typeface="Arial"/>
              </a:rPr>
              <a:t>Β</a:t>
            </a:r>
            <a:r>
              <a:rPr sz="1300" spc="25" dirty="0">
                <a:latin typeface="Arial"/>
                <a:cs typeface="Arial"/>
              </a:rPr>
              <a:t>ε</a:t>
            </a:r>
            <a:r>
              <a:rPr sz="1300" spc="55" dirty="0">
                <a:latin typeface="Arial"/>
                <a:cs typeface="Arial"/>
              </a:rPr>
              <a:t>λ</a:t>
            </a:r>
            <a:r>
              <a:rPr sz="1300" spc="-5" dirty="0">
                <a:latin typeface="Arial"/>
                <a:cs typeface="Arial"/>
              </a:rPr>
              <a:t>τ</a:t>
            </a:r>
            <a:r>
              <a:rPr sz="1300" spc="10" dirty="0">
                <a:latin typeface="Arial"/>
                <a:cs typeface="Arial"/>
              </a:rPr>
              <a:t>ι</a:t>
            </a:r>
            <a:r>
              <a:rPr sz="1300" spc="-100" dirty="0">
                <a:latin typeface="Arial"/>
                <a:cs typeface="Arial"/>
              </a:rPr>
              <a:t>ω</a:t>
            </a:r>
            <a:r>
              <a:rPr sz="1300" spc="-35" dirty="0">
                <a:latin typeface="Arial"/>
                <a:cs typeface="Arial"/>
              </a:rPr>
              <a:t>μ</a:t>
            </a:r>
            <a:r>
              <a:rPr sz="1300" spc="25" dirty="0">
                <a:latin typeface="Arial"/>
                <a:cs typeface="Arial"/>
              </a:rPr>
              <a:t>έ</a:t>
            </a:r>
            <a:r>
              <a:rPr sz="1300" spc="-140" dirty="0">
                <a:latin typeface="Arial"/>
                <a:cs typeface="Arial"/>
              </a:rPr>
              <a:t>ν</a:t>
            </a:r>
            <a:r>
              <a:rPr sz="1300" spc="15" dirty="0">
                <a:latin typeface="Arial"/>
                <a:cs typeface="Arial"/>
              </a:rPr>
              <a:t>ο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-20" dirty="0">
                <a:latin typeface="Arial"/>
                <a:cs typeface="Arial"/>
              </a:rPr>
              <a:t>Π</a:t>
            </a:r>
            <a:r>
              <a:rPr sz="1300" spc="20" dirty="0">
                <a:latin typeface="Arial"/>
                <a:cs typeface="Arial"/>
              </a:rPr>
              <a:t>Σ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704786" y="1323973"/>
            <a:ext cx="7985125" cy="5015230"/>
          </a:xfrm>
          <a:custGeom>
            <a:avLst/>
            <a:gdLst/>
            <a:ahLst/>
            <a:cxnLst/>
            <a:rect l="l" t="t" r="r" b="b"/>
            <a:pathLst>
              <a:path w="7985125" h="5015230">
                <a:moveTo>
                  <a:pt x="0" y="5015041"/>
                </a:moveTo>
                <a:lnTo>
                  <a:pt x="7984957" y="5015041"/>
                </a:lnTo>
                <a:lnTo>
                  <a:pt x="7984957" y="0"/>
                </a:lnTo>
                <a:lnTo>
                  <a:pt x="0" y="0"/>
                </a:lnTo>
                <a:lnTo>
                  <a:pt x="0" y="5015041"/>
                </a:lnTo>
                <a:close/>
              </a:path>
            </a:pathLst>
          </a:custGeom>
          <a:ln w="129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Τίτλος 133"/>
          <p:cNvSpPr>
            <a:spLocks noGrp="1"/>
          </p:cNvSpPr>
          <p:nvPr>
            <p:ph type="title"/>
          </p:nvPr>
        </p:nvSpPr>
        <p:spPr>
          <a:xfrm>
            <a:off x="491429" y="1809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Αποτελέσματα</a:t>
            </a:r>
            <a:br>
              <a:rPr lang="el-GR" dirty="0" smtClean="0"/>
            </a:br>
            <a:r>
              <a:rPr lang="el-GR" dirty="0" smtClean="0"/>
              <a:t>Κόστος «ανάκλησης προϊόντος»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17904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539552" y="1679153"/>
            <a:ext cx="8021320" cy="4702175"/>
          </a:xfrm>
          <a:custGeom>
            <a:avLst/>
            <a:gdLst/>
            <a:ahLst/>
            <a:cxnLst/>
            <a:rect l="l" t="t" r="r" b="b"/>
            <a:pathLst>
              <a:path w="8021320" h="4702175">
                <a:moveTo>
                  <a:pt x="0" y="4701954"/>
                </a:moveTo>
                <a:lnTo>
                  <a:pt x="8021155" y="4701954"/>
                </a:lnTo>
                <a:lnTo>
                  <a:pt x="8021155" y="0"/>
                </a:lnTo>
                <a:lnTo>
                  <a:pt x="0" y="0"/>
                </a:lnTo>
                <a:lnTo>
                  <a:pt x="0" y="4701954"/>
                </a:lnTo>
                <a:close/>
              </a:path>
            </a:pathLst>
          </a:custGeom>
          <a:ln w="130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14116" y="4856728"/>
            <a:ext cx="5610860" cy="180975"/>
          </a:xfrm>
          <a:custGeom>
            <a:avLst/>
            <a:gdLst/>
            <a:ahLst/>
            <a:cxnLst/>
            <a:rect l="l" t="t" r="r" b="b"/>
            <a:pathLst>
              <a:path w="5610859" h="180975">
                <a:moveTo>
                  <a:pt x="5610277" y="0"/>
                </a:moveTo>
                <a:lnTo>
                  <a:pt x="258670" y="0"/>
                </a:lnTo>
                <a:lnTo>
                  <a:pt x="0" y="180778"/>
                </a:lnTo>
                <a:lnTo>
                  <a:pt x="5351424" y="180778"/>
                </a:lnTo>
                <a:lnTo>
                  <a:pt x="5610277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14116" y="2015459"/>
            <a:ext cx="259079" cy="3022600"/>
          </a:xfrm>
          <a:custGeom>
            <a:avLst/>
            <a:gdLst/>
            <a:ahLst/>
            <a:cxnLst/>
            <a:rect l="l" t="t" r="r" b="b"/>
            <a:pathLst>
              <a:path w="259080" h="3022600">
                <a:moveTo>
                  <a:pt x="258670" y="0"/>
                </a:moveTo>
                <a:lnTo>
                  <a:pt x="0" y="180692"/>
                </a:lnTo>
                <a:lnTo>
                  <a:pt x="0" y="3022047"/>
                </a:lnTo>
                <a:lnTo>
                  <a:pt x="258670" y="2841268"/>
                </a:lnTo>
                <a:lnTo>
                  <a:pt x="258670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72787" y="2015287"/>
            <a:ext cx="5351780" cy="2841625"/>
          </a:xfrm>
          <a:custGeom>
            <a:avLst/>
            <a:gdLst/>
            <a:ahLst/>
            <a:cxnLst/>
            <a:rect l="l" t="t" r="r" b="b"/>
            <a:pathLst>
              <a:path w="5351780" h="2841625">
                <a:moveTo>
                  <a:pt x="0" y="2841440"/>
                </a:moveTo>
                <a:lnTo>
                  <a:pt x="5351606" y="2841440"/>
                </a:lnTo>
                <a:lnTo>
                  <a:pt x="5351606" y="0"/>
                </a:lnTo>
                <a:lnTo>
                  <a:pt x="0" y="0"/>
                </a:lnTo>
                <a:lnTo>
                  <a:pt x="0" y="284144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20823" y="4863169"/>
            <a:ext cx="5610860" cy="180975"/>
          </a:xfrm>
          <a:custGeom>
            <a:avLst/>
            <a:gdLst/>
            <a:ahLst/>
            <a:cxnLst/>
            <a:rect l="l" t="t" r="r" b="b"/>
            <a:pathLst>
              <a:path w="5610859" h="180975">
                <a:moveTo>
                  <a:pt x="5610277" y="0"/>
                </a:moveTo>
                <a:lnTo>
                  <a:pt x="5351606" y="180778"/>
                </a:lnTo>
                <a:lnTo>
                  <a:pt x="0" y="180778"/>
                </a:lnTo>
                <a:lnTo>
                  <a:pt x="258852" y="0"/>
                </a:lnTo>
                <a:lnTo>
                  <a:pt x="5610277" y="0"/>
                </a:lnTo>
                <a:close/>
              </a:path>
            </a:pathLst>
          </a:custGeom>
          <a:ln w="128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20823" y="2021814"/>
            <a:ext cx="259079" cy="3022600"/>
          </a:xfrm>
          <a:custGeom>
            <a:avLst/>
            <a:gdLst/>
            <a:ahLst/>
            <a:cxnLst/>
            <a:rect l="l" t="t" r="r" b="b"/>
            <a:pathLst>
              <a:path w="259080" h="3022600">
                <a:moveTo>
                  <a:pt x="0" y="3022133"/>
                </a:moveTo>
                <a:lnTo>
                  <a:pt x="0" y="180864"/>
                </a:lnTo>
                <a:lnTo>
                  <a:pt x="258852" y="0"/>
                </a:lnTo>
                <a:lnTo>
                  <a:pt x="258852" y="2841354"/>
                </a:lnTo>
                <a:lnTo>
                  <a:pt x="0" y="3022133"/>
                </a:lnTo>
              </a:path>
            </a:pathLst>
          </a:custGeom>
          <a:ln w="13589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79676" y="2021728"/>
            <a:ext cx="5351780" cy="2841625"/>
          </a:xfrm>
          <a:custGeom>
            <a:avLst/>
            <a:gdLst/>
            <a:ahLst/>
            <a:cxnLst/>
            <a:rect l="l" t="t" r="r" b="b"/>
            <a:pathLst>
              <a:path w="5351780" h="2841625">
                <a:moveTo>
                  <a:pt x="0" y="2841440"/>
                </a:moveTo>
                <a:lnTo>
                  <a:pt x="5351606" y="2841440"/>
                </a:lnTo>
                <a:lnTo>
                  <a:pt x="5351606" y="0"/>
                </a:lnTo>
                <a:lnTo>
                  <a:pt x="0" y="0"/>
                </a:lnTo>
                <a:lnTo>
                  <a:pt x="0" y="2841440"/>
                </a:lnTo>
              </a:path>
            </a:pathLst>
          </a:custGeom>
          <a:ln w="13038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19917" y="2409135"/>
            <a:ext cx="95250" cy="2583815"/>
          </a:xfrm>
          <a:custGeom>
            <a:avLst/>
            <a:gdLst/>
            <a:ahLst/>
            <a:cxnLst/>
            <a:rect l="l" t="t" r="r" b="b"/>
            <a:pathLst>
              <a:path w="95250" h="2583815">
                <a:moveTo>
                  <a:pt x="95166" y="0"/>
                </a:moveTo>
                <a:lnTo>
                  <a:pt x="0" y="77292"/>
                </a:lnTo>
                <a:lnTo>
                  <a:pt x="0" y="2583284"/>
                </a:lnTo>
                <a:lnTo>
                  <a:pt x="95166" y="2505562"/>
                </a:lnTo>
                <a:lnTo>
                  <a:pt x="95166" y="0"/>
                </a:lnTo>
                <a:close/>
              </a:path>
            </a:pathLst>
          </a:custGeom>
          <a:solidFill>
            <a:srgbClr val="4D4D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19917" y="2409135"/>
            <a:ext cx="95250" cy="2583815"/>
          </a:xfrm>
          <a:custGeom>
            <a:avLst/>
            <a:gdLst/>
            <a:ahLst/>
            <a:cxnLst/>
            <a:rect l="l" t="t" r="r" b="b"/>
            <a:pathLst>
              <a:path w="95250" h="2583815">
                <a:moveTo>
                  <a:pt x="0" y="2583284"/>
                </a:moveTo>
                <a:lnTo>
                  <a:pt x="0" y="77292"/>
                </a:lnTo>
                <a:lnTo>
                  <a:pt x="95166" y="0"/>
                </a:lnTo>
                <a:lnTo>
                  <a:pt x="95166" y="2505562"/>
                </a:lnTo>
                <a:lnTo>
                  <a:pt x="0" y="2583284"/>
                </a:lnTo>
                <a:close/>
              </a:path>
            </a:pathLst>
          </a:custGeom>
          <a:ln w="135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20461" y="2486428"/>
            <a:ext cx="299720" cy="2506345"/>
          </a:xfrm>
          <a:custGeom>
            <a:avLst/>
            <a:gdLst/>
            <a:ahLst/>
            <a:cxnLst/>
            <a:rect l="l" t="t" r="r" b="b"/>
            <a:pathLst>
              <a:path w="299720" h="2506345">
                <a:moveTo>
                  <a:pt x="0" y="2505991"/>
                </a:moveTo>
                <a:lnTo>
                  <a:pt x="299547" y="2505991"/>
                </a:lnTo>
                <a:lnTo>
                  <a:pt x="299547" y="0"/>
                </a:lnTo>
                <a:lnTo>
                  <a:pt x="0" y="0"/>
                </a:lnTo>
                <a:lnTo>
                  <a:pt x="0" y="2505991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20461" y="2486428"/>
            <a:ext cx="299720" cy="2506345"/>
          </a:xfrm>
          <a:custGeom>
            <a:avLst/>
            <a:gdLst/>
            <a:ahLst/>
            <a:cxnLst/>
            <a:rect l="l" t="t" r="r" b="b"/>
            <a:pathLst>
              <a:path w="299720" h="2506345">
                <a:moveTo>
                  <a:pt x="0" y="2505991"/>
                </a:moveTo>
                <a:lnTo>
                  <a:pt x="299547" y="2505991"/>
                </a:lnTo>
                <a:lnTo>
                  <a:pt x="299547" y="0"/>
                </a:lnTo>
                <a:lnTo>
                  <a:pt x="0" y="0"/>
                </a:lnTo>
                <a:lnTo>
                  <a:pt x="0" y="2505991"/>
                </a:lnTo>
                <a:close/>
              </a:path>
            </a:pathLst>
          </a:custGeom>
          <a:ln w="135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20461" y="2409135"/>
            <a:ext cx="394970" cy="77470"/>
          </a:xfrm>
          <a:custGeom>
            <a:avLst/>
            <a:gdLst/>
            <a:ahLst/>
            <a:cxnLst/>
            <a:rect l="l" t="t" r="r" b="b"/>
            <a:pathLst>
              <a:path w="394970" h="77469">
                <a:moveTo>
                  <a:pt x="394622" y="0"/>
                </a:moveTo>
                <a:lnTo>
                  <a:pt x="95166" y="0"/>
                </a:lnTo>
                <a:lnTo>
                  <a:pt x="0" y="77292"/>
                </a:lnTo>
                <a:lnTo>
                  <a:pt x="299456" y="77292"/>
                </a:lnTo>
                <a:lnTo>
                  <a:pt x="394622" y="0"/>
                </a:lnTo>
                <a:close/>
              </a:path>
            </a:pathLst>
          </a:custGeom>
          <a:solidFill>
            <a:srgbClr val="737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20461" y="2409135"/>
            <a:ext cx="394970" cy="77470"/>
          </a:xfrm>
          <a:custGeom>
            <a:avLst/>
            <a:gdLst/>
            <a:ahLst/>
            <a:cxnLst/>
            <a:rect l="l" t="t" r="r" b="b"/>
            <a:pathLst>
              <a:path w="394970" h="77469">
                <a:moveTo>
                  <a:pt x="299456" y="77292"/>
                </a:moveTo>
                <a:lnTo>
                  <a:pt x="394622" y="0"/>
                </a:lnTo>
                <a:lnTo>
                  <a:pt x="95166" y="0"/>
                </a:lnTo>
                <a:lnTo>
                  <a:pt x="0" y="77292"/>
                </a:lnTo>
                <a:lnTo>
                  <a:pt x="299456" y="77292"/>
                </a:lnTo>
                <a:close/>
              </a:path>
            </a:pathLst>
          </a:custGeom>
          <a:ln w="12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19555" y="4669509"/>
            <a:ext cx="95250" cy="323215"/>
          </a:xfrm>
          <a:custGeom>
            <a:avLst/>
            <a:gdLst/>
            <a:ahLst/>
            <a:cxnLst/>
            <a:rect l="l" t="t" r="r" b="b"/>
            <a:pathLst>
              <a:path w="95250" h="323214">
                <a:moveTo>
                  <a:pt x="95166" y="0"/>
                </a:moveTo>
                <a:lnTo>
                  <a:pt x="0" y="77292"/>
                </a:lnTo>
                <a:lnTo>
                  <a:pt x="0" y="322910"/>
                </a:lnTo>
                <a:lnTo>
                  <a:pt x="95166" y="245188"/>
                </a:lnTo>
                <a:lnTo>
                  <a:pt x="95166" y="0"/>
                </a:lnTo>
                <a:close/>
              </a:path>
            </a:pathLst>
          </a:custGeom>
          <a:solidFill>
            <a:srgbClr val="4D1A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19555" y="4669509"/>
            <a:ext cx="95250" cy="323215"/>
          </a:xfrm>
          <a:custGeom>
            <a:avLst/>
            <a:gdLst/>
            <a:ahLst/>
            <a:cxnLst/>
            <a:rect l="l" t="t" r="r" b="b"/>
            <a:pathLst>
              <a:path w="95250" h="323214">
                <a:moveTo>
                  <a:pt x="0" y="322910"/>
                </a:moveTo>
                <a:lnTo>
                  <a:pt x="0" y="77292"/>
                </a:lnTo>
                <a:lnTo>
                  <a:pt x="95166" y="0"/>
                </a:lnTo>
                <a:lnTo>
                  <a:pt x="95166" y="245188"/>
                </a:lnTo>
                <a:lnTo>
                  <a:pt x="0" y="322910"/>
                </a:lnTo>
                <a:close/>
              </a:path>
            </a:pathLst>
          </a:custGeom>
          <a:ln w="135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19917" y="4746801"/>
            <a:ext cx="299720" cy="245745"/>
          </a:xfrm>
          <a:custGeom>
            <a:avLst/>
            <a:gdLst/>
            <a:ahLst/>
            <a:cxnLst/>
            <a:rect l="l" t="t" r="r" b="b"/>
            <a:pathLst>
              <a:path w="299720" h="245745">
                <a:moveTo>
                  <a:pt x="0" y="245618"/>
                </a:moveTo>
                <a:lnTo>
                  <a:pt x="299547" y="245618"/>
                </a:lnTo>
                <a:lnTo>
                  <a:pt x="299547" y="0"/>
                </a:lnTo>
                <a:lnTo>
                  <a:pt x="0" y="0"/>
                </a:lnTo>
                <a:lnTo>
                  <a:pt x="0" y="245618"/>
                </a:lnTo>
                <a:close/>
              </a:path>
            </a:pathLst>
          </a:custGeom>
          <a:solidFill>
            <a:srgbClr val="99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19917" y="4746801"/>
            <a:ext cx="299720" cy="245745"/>
          </a:xfrm>
          <a:custGeom>
            <a:avLst/>
            <a:gdLst/>
            <a:ahLst/>
            <a:cxnLst/>
            <a:rect l="l" t="t" r="r" b="b"/>
            <a:pathLst>
              <a:path w="299720" h="245745">
                <a:moveTo>
                  <a:pt x="0" y="245618"/>
                </a:moveTo>
                <a:lnTo>
                  <a:pt x="299547" y="245618"/>
                </a:lnTo>
                <a:lnTo>
                  <a:pt x="299547" y="0"/>
                </a:lnTo>
                <a:lnTo>
                  <a:pt x="0" y="0"/>
                </a:lnTo>
                <a:lnTo>
                  <a:pt x="0" y="245618"/>
                </a:lnTo>
                <a:close/>
              </a:path>
            </a:pathLst>
          </a:custGeom>
          <a:ln w="131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419917" y="4669509"/>
            <a:ext cx="394970" cy="77470"/>
          </a:xfrm>
          <a:custGeom>
            <a:avLst/>
            <a:gdLst/>
            <a:ahLst/>
            <a:cxnLst/>
            <a:rect l="l" t="t" r="r" b="b"/>
            <a:pathLst>
              <a:path w="394970" h="77470">
                <a:moveTo>
                  <a:pt x="394803" y="0"/>
                </a:moveTo>
                <a:lnTo>
                  <a:pt x="95166" y="0"/>
                </a:lnTo>
                <a:lnTo>
                  <a:pt x="0" y="77292"/>
                </a:lnTo>
                <a:lnTo>
                  <a:pt x="299637" y="77292"/>
                </a:lnTo>
                <a:lnTo>
                  <a:pt x="394803" y="0"/>
                </a:lnTo>
                <a:close/>
              </a:path>
            </a:pathLst>
          </a:custGeom>
          <a:solidFill>
            <a:srgbClr val="732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419917" y="4669509"/>
            <a:ext cx="394970" cy="77470"/>
          </a:xfrm>
          <a:custGeom>
            <a:avLst/>
            <a:gdLst/>
            <a:ahLst/>
            <a:cxnLst/>
            <a:rect l="l" t="t" r="r" b="b"/>
            <a:pathLst>
              <a:path w="394970" h="77470">
                <a:moveTo>
                  <a:pt x="299637" y="77292"/>
                </a:moveTo>
                <a:lnTo>
                  <a:pt x="394803" y="0"/>
                </a:lnTo>
                <a:lnTo>
                  <a:pt x="95166" y="0"/>
                </a:lnTo>
                <a:lnTo>
                  <a:pt x="0" y="77292"/>
                </a:lnTo>
                <a:lnTo>
                  <a:pt x="299637" y="77292"/>
                </a:lnTo>
                <a:close/>
              </a:path>
            </a:pathLst>
          </a:custGeom>
          <a:ln w="12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19012" y="4824523"/>
            <a:ext cx="95250" cy="168275"/>
          </a:xfrm>
          <a:custGeom>
            <a:avLst/>
            <a:gdLst/>
            <a:ahLst/>
            <a:cxnLst/>
            <a:rect l="l" t="t" r="r" b="b"/>
            <a:pathLst>
              <a:path w="95250" h="168275">
                <a:moveTo>
                  <a:pt x="95166" y="0"/>
                </a:moveTo>
                <a:lnTo>
                  <a:pt x="0" y="77292"/>
                </a:lnTo>
                <a:lnTo>
                  <a:pt x="0" y="167896"/>
                </a:lnTo>
                <a:lnTo>
                  <a:pt x="95166" y="90174"/>
                </a:lnTo>
                <a:lnTo>
                  <a:pt x="95166" y="0"/>
                </a:lnTo>
                <a:close/>
              </a:path>
            </a:pathLst>
          </a:custGeom>
          <a:solidFill>
            <a:srgbClr val="808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19012" y="4824523"/>
            <a:ext cx="95250" cy="168275"/>
          </a:xfrm>
          <a:custGeom>
            <a:avLst/>
            <a:gdLst/>
            <a:ahLst/>
            <a:cxnLst/>
            <a:rect l="l" t="t" r="r" b="b"/>
            <a:pathLst>
              <a:path w="95250" h="168275">
                <a:moveTo>
                  <a:pt x="0" y="167896"/>
                </a:moveTo>
                <a:lnTo>
                  <a:pt x="0" y="77292"/>
                </a:lnTo>
                <a:lnTo>
                  <a:pt x="95166" y="0"/>
                </a:lnTo>
                <a:lnTo>
                  <a:pt x="95166" y="90174"/>
                </a:lnTo>
                <a:lnTo>
                  <a:pt x="0" y="167896"/>
                </a:lnTo>
                <a:close/>
              </a:path>
            </a:pathLst>
          </a:custGeom>
          <a:ln w="134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719555" y="4901815"/>
            <a:ext cx="299720" cy="90805"/>
          </a:xfrm>
          <a:custGeom>
            <a:avLst/>
            <a:gdLst/>
            <a:ahLst/>
            <a:cxnLst/>
            <a:rect l="l" t="t" r="r" b="b"/>
            <a:pathLst>
              <a:path w="299720" h="90804">
                <a:moveTo>
                  <a:pt x="0" y="90603"/>
                </a:moveTo>
                <a:lnTo>
                  <a:pt x="299547" y="90603"/>
                </a:lnTo>
                <a:lnTo>
                  <a:pt x="299547" y="0"/>
                </a:lnTo>
                <a:lnTo>
                  <a:pt x="0" y="0"/>
                </a:lnTo>
                <a:lnTo>
                  <a:pt x="0" y="90603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719555" y="4901815"/>
            <a:ext cx="299720" cy="90805"/>
          </a:xfrm>
          <a:custGeom>
            <a:avLst/>
            <a:gdLst/>
            <a:ahLst/>
            <a:cxnLst/>
            <a:rect l="l" t="t" r="r" b="b"/>
            <a:pathLst>
              <a:path w="299720" h="90804">
                <a:moveTo>
                  <a:pt x="0" y="90603"/>
                </a:moveTo>
                <a:lnTo>
                  <a:pt x="299547" y="90603"/>
                </a:lnTo>
                <a:lnTo>
                  <a:pt x="299547" y="0"/>
                </a:lnTo>
                <a:lnTo>
                  <a:pt x="0" y="0"/>
                </a:lnTo>
                <a:lnTo>
                  <a:pt x="0" y="90603"/>
                </a:lnTo>
                <a:close/>
              </a:path>
            </a:pathLst>
          </a:custGeom>
          <a:ln w="12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719555" y="4824523"/>
            <a:ext cx="394970" cy="77470"/>
          </a:xfrm>
          <a:custGeom>
            <a:avLst/>
            <a:gdLst/>
            <a:ahLst/>
            <a:cxnLst/>
            <a:rect l="l" t="t" r="r" b="b"/>
            <a:pathLst>
              <a:path w="394970" h="77470">
                <a:moveTo>
                  <a:pt x="394622" y="0"/>
                </a:moveTo>
                <a:lnTo>
                  <a:pt x="95166" y="0"/>
                </a:lnTo>
                <a:lnTo>
                  <a:pt x="0" y="77292"/>
                </a:lnTo>
                <a:lnTo>
                  <a:pt x="299456" y="77292"/>
                </a:lnTo>
                <a:lnTo>
                  <a:pt x="394622" y="0"/>
                </a:lnTo>
                <a:close/>
              </a:path>
            </a:pathLst>
          </a:custGeom>
          <a:solidFill>
            <a:srgbClr val="BEBE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719555" y="4824523"/>
            <a:ext cx="394970" cy="77470"/>
          </a:xfrm>
          <a:custGeom>
            <a:avLst/>
            <a:gdLst/>
            <a:ahLst/>
            <a:cxnLst/>
            <a:rect l="l" t="t" r="r" b="b"/>
            <a:pathLst>
              <a:path w="394970" h="77470">
                <a:moveTo>
                  <a:pt x="299456" y="77292"/>
                </a:moveTo>
                <a:lnTo>
                  <a:pt x="394622" y="0"/>
                </a:lnTo>
                <a:lnTo>
                  <a:pt x="95166" y="0"/>
                </a:lnTo>
                <a:lnTo>
                  <a:pt x="0" y="77292"/>
                </a:lnTo>
                <a:lnTo>
                  <a:pt x="299456" y="77292"/>
                </a:lnTo>
                <a:close/>
              </a:path>
            </a:pathLst>
          </a:custGeom>
          <a:ln w="12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100873" y="2172572"/>
            <a:ext cx="40640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75" dirty="0">
                <a:latin typeface="Arial"/>
                <a:cs typeface="Arial"/>
              </a:rPr>
              <a:t>1234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22686" y="4265136"/>
            <a:ext cx="31115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75" dirty="0">
                <a:latin typeface="Arial"/>
                <a:cs typeface="Arial"/>
              </a:rPr>
              <a:t>122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835919" y="4497872"/>
            <a:ext cx="21590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75" dirty="0">
                <a:latin typeface="Arial"/>
                <a:cs typeface="Arial"/>
              </a:rPr>
              <a:t>45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754602" y="2409135"/>
            <a:ext cx="109220" cy="2583815"/>
          </a:xfrm>
          <a:custGeom>
            <a:avLst/>
            <a:gdLst/>
            <a:ahLst/>
            <a:cxnLst/>
            <a:rect l="l" t="t" r="r" b="b"/>
            <a:pathLst>
              <a:path w="109220" h="2583815">
                <a:moveTo>
                  <a:pt x="108761" y="0"/>
                </a:moveTo>
                <a:lnTo>
                  <a:pt x="0" y="77292"/>
                </a:lnTo>
                <a:lnTo>
                  <a:pt x="0" y="2583284"/>
                </a:lnTo>
                <a:lnTo>
                  <a:pt x="108761" y="2505562"/>
                </a:lnTo>
                <a:lnTo>
                  <a:pt x="108761" y="0"/>
                </a:lnTo>
                <a:close/>
              </a:path>
            </a:pathLst>
          </a:custGeom>
          <a:solidFill>
            <a:srgbClr val="4D4D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54602" y="2409135"/>
            <a:ext cx="109220" cy="2583815"/>
          </a:xfrm>
          <a:custGeom>
            <a:avLst/>
            <a:gdLst/>
            <a:ahLst/>
            <a:cxnLst/>
            <a:rect l="l" t="t" r="r" b="b"/>
            <a:pathLst>
              <a:path w="109220" h="2583815">
                <a:moveTo>
                  <a:pt x="0" y="2583284"/>
                </a:moveTo>
                <a:lnTo>
                  <a:pt x="0" y="77292"/>
                </a:lnTo>
                <a:lnTo>
                  <a:pt x="108761" y="0"/>
                </a:lnTo>
                <a:lnTo>
                  <a:pt x="108761" y="2505562"/>
                </a:lnTo>
                <a:lnTo>
                  <a:pt x="0" y="2583284"/>
                </a:lnTo>
                <a:close/>
              </a:path>
            </a:pathLst>
          </a:custGeom>
          <a:ln w="135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54964" y="2486428"/>
            <a:ext cx="299720" cy="2506345"/>
          </a:xfrm>
          <a:custGeom>
            <a:avLst/>
            <a:gdLst/>
            <a:ahLst/>
            <a:cxnLst/>
            <a:rect l="l" t="t" r="r" b="b"/>
            <a:pathLst>
              <a:path w="299720" h="2506345">
                <a:moveTo>
                  <a:pt x="0" y="2505991"/>
                </a:moveTo>
                <a:lnTo>
                  <a:pt x="299547" y="2505991"/>
                </a:lnTo>
                <a:lnTo>
                  <a:pt x="299547" y="0"/>
                </a:lnTo>
                <a:lnTo>
                  <a:pt x="0" y="0"/>
                </a:lnTo>
                <a:lnTo>
                  <a:pt x="0" y="2505991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54964" y="2486428"/>
            <a:ext cx="299720" cy="2506345"/>
          </a:xfrm>
          <a:custGeom>
            <a:avLst/>
            <a:gdLst/>
            <a:ahLst/>
            <a:cxnLst/>
            <a:rect l="l" t="t" r="r" b="b"/>
            <a:pathLst>
              <a:path w="299720" h="2506345">
                <a:moveTo>
                  <a:pt x="0" y="2505991"/>
                </a:moveTo>
                <a:lnTo>
                  <a:pt x="299547" y="2505991"/>
                </a:lnTo>
                <a:lnTo>
                  <a:pt x="299547" y="0"/>
                </a:lnTo>
                <a:lnTo>
                  <a:pt x="0" y="0"/>
                </a:lnTo>
                <a:lnTo>
                  <a:pt x="0" y="2505991"/>
                </a:lnTo>
                <a:close/>
              </a:path>
            </a:pathLst>
          </a:custGeom>
          <a:ln w="135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54964" y="2409135"/>
            <a:ext cx="408940" cy="77470"/>
          </a:xfrm>
          <a:custGeom>
            <a:avLst/>
            <a:gdLst/>
            <a:ahLst/>
            <a:cxnLst/>
            <a:rect l="l" t="t" r="r" b="b"/>
            <a:pathLst>
              <a:path w="408939" h="77469">
                <a:moveTo>
                  <a:pt x="408399" y="0"/>
                </a:moveTo>
                <a:lnTo>
                  <a:pt x="108761" y="0"/>
                </a:lnTo>
                <a:lnTo>
                  <a:pt x="0" y="77292"/>
                </a:lnTo>
                <a:lnTo>
                  <a:pt x="299637" y="77292"/>
                </a:lnTo>
                <a:lnTo>
                  <a:pt x="408399" y="0"/>
                </a:lnTo>
                <a:close/>
              </a:path>
            </a:pathLst>
          </a:custGeom>
          <a:solidFill>
            <a:srgbClr val="737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454964" y="2409135"/>
            <a:ext cx="408940" cy="77470"/>
          </a:xfrm>
          <a:custGeom>
            <a:avLst/>
            <a:gdLst/>
            <a:ahLst/>
            <a:cxnLst/>
            <a:rect l="l" t="t" r="r" b="b"/>
            <a:pathLst>
              <a:path w="408939" h="77469">
                <a:moveTo>
                  <a:pt x="299637" y="77292"/>
                </a:moveTo>
                <a:lnTo>
                  <a:pt x="408399" y="0"/>
                </a:lnTo>
                <a:lnTo>
                  <a:pt x="108761" y="0"/>
                </a:lnTo>
                <a:lnTo>
                  <a:pt x="0" y="77292"/>
                </a:lnTo>
                <a:lnTo>
                  <a:pt x="299637" y="77292"/>
                </a:lnTo>
                <a:close/>
              </a:path>
            </a:pathLst>
          </a:custGeom>
          <a:ln w="12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054058" y="4669509"/>
            <a:ext cx="95250" cy="323215"/>
          </a:xfrm>
          <a:custGeom>
            <a:avLst/>
            <a:gdLst/>
            <a:ahLst/>
            <a:cxnLst/>
            <a:rect l="l" t="t" r="r" b="b"/>
            <a:pathLst>
              <a:path w="95250" h="323214">
                <a:moveTo>
                  <a:pt x="95166" y="0"/>
                </a:moveTo>
                <a:lnTo>
                  <a:pt x="0" y="77292"/>
                </a:lnTo>
                <a:lnTo>
                  <a:pt x="0" y="322910"/>
                </a:lnTo>
                <a:lnTo>
                  <a:pt x="95166" y="245188"/>
                </a:lnTo>
                <a:lnTo>
                  <a:pt x="95166" y="0"/>
                </a:lnTo>
                <a:close/>
              </a:path>
            </a:pathLst>
          </a:custGeom>
          <a:solidFill>
            <a:srgbClr val="4D1A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054058" y="4669509"/>
            <a:ext cx="95250" cy="323215"/>
          </a:xfrm>
          <a:custGeom>
            <a:avLst/>
            <a:gdLst/>
            <a:ahLst/>
            <a:cxnLst/>
            <a:rect l="l" t="t" r="r" b="b"/>
            <a:pathLst>
              <a:path w="95250" h="323214">
                <a:moveTo>
                  <a:pt x="0" y="322910"/>
                </a:moveTo>
                <a:lnTo>
                  <a:pt x="0" y="77292"/>
                </a:lnTo>
                <a:lnTo>
                  <a:pt x="95166" y="0"/>
                </a:lnTo>
                <a:lnTo>
                  <a:pt x="95166" y="245188"/>
                </a:lnTo>
                <a:lnTo>
                  <a:pt x="0" y="322910"/>
                </a:lnTo>
                <a:close/>
              </a:path>
            </a:pathLst>
          </a:custGeom>
          <a:ln w="135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754602" y="4746801"/>
            <a:ext cx="299720" cy="245745"/>
          </a:xfrm>
          <a:custGeom>
            <a:avLst/>
            <a:gdLst/>
            <a:ahLst/>
            <a:cxnLst/>
            <a:rect l="l" t="t" r="r" b="b"/>
            <a:pathLst>
              <a:path w="299720" h="245745">
                <a:moveTo>
                  <a:pt x="0" y="245618"/>
                </a:moveTo>
                <a:lnTo>
                  <a:pt x="299547" y="245618"/>
                </a:lnTo>
                <a:lnTo>
                  <a:pt x="299547" y="0"/>
                </a:lnTo>
                <a:lnTo>
                  <a:pt x="0" y="0"/>
                </a:lnTo>
                <a:lnTo>
                  <a:pt x="0" y="245618"/>
                </a:lnTo>
                <a:close/>
              </a:path>
            </a:pathLst>
          </a:custGeom>
          <a:solidFill>
            <a:srgbClr val="99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754602" y="4746801"/>
            <a:ext cx="299720" cy="245745"/>
          </a:xfrm>
          <a:custGeom>
            <a:avLst/>
            <a:gdLst/>
            <a:ahLst/>
            <a:cxnLst/>
            <a:rect l="l" t="t" r="r" b="b"/>
            <a:pathLst>
              <a:path w="299720" h="245745">
                <a:moveTo>
                  <a:pt x="0" y="245618"/>
                </a:moveTo>
                <a:lnTo>
                  <a:pt x="299547" y="245618"/>
                </a:lnTo>
                <a:lnTo>
                  <a:pt x="299547" y="0"/>
                </a:lnTo>
                <a:lnTo>
                  <a:pt x="0" y="0"/>
                </a:lnTo>
                <a:lnTo>
                  <a:pt x="0" y="245618"/>
                </a:lnTo>
                <a:close/>
              </a:path>
            </a:pathLst>
          </a:custGeom>
          <a:ln w="131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754602" y="4669509"/>
            <a:ext cx="394970" cy="77470"/>
          </a:xfrm>
          <a:custGeom>
            <a:avLst/>
            <a:gdLst/>
            <a:ahLst/>
            <a:cxnLst/>
            <a:rect l="l" t="t" r="r" b="b"/>
            <a:pathLst>
              <a:path w="394970" h="77470">
                <a:moveTo>
                  <a:pt x="394622" y="0"/>
                </a:moveTo>
                <a:lnTo>
                  <a:pt x="108761" y="0"/>
                </a:lnTo>
                <a:lnTo>
                  <a:pt x="0" y="77292"/>
                </a:lnTo>
                <a:lnTo>
                  <a:pt x="299456" y="77292"/>
                </a:lnTo>
                <a:lnTo>
                  <a:pt x="394622" y="0"/>
                </a:lnTo>
                <a:close/>
              </a:path>
            </a:pathLst>
          </a:custGeom>
          <a:solidFill>
            <a:srgbClr val="732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754602" y="4669509"/>
            <a:ext cx="394970" cy="77470"/>
          </a:xfrm>
          <a:custGeom>
            <a:avLst/>
            <a:gdLst/>
            <a:ahLst/>
            <a:cxnLst/>
            <a:rect l="l" t="t" r="r" b="b"/>
            <a:pathLst>
              <a:path w="394970" h="77470">
                <a:moveTo>
                  <a:pt x="299456" y="77292"/>
                </a:moveTo>
                <a:lnTo>
                  <a:pt x="394622" y="0"/>
                </a:lnTo>
                <a:lnTo>
                  <a:pt x="108761" y="0"/>
                </a:lnTo>
                <a:lnTo>
                  <a:pt x="0" y="77292"/>
                </a:lnTo>
                <a:lnTo>
                  <a:pt x="299456" y="77292"/>
                </a:lnTo>
                <a:close/>
              </a:path>
            </a:pathLst>
          </a:custGeom>
          <a:ln w="12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353696" y="4824523"/>
            <a:ext cx="95250" cy="168275"/>
          </a:xfrm>
          <a:custGeom>
            <a:avLst/>
            <a:gdLst/>
            <a:ahLst/>
            <a:cxnLst/>
            <a:rect l="l" t="t" r="r" b="b"/>
            <a:pathLst>
              <a:path w="95250" h="168275">
                <a:moveTo>
                  <a:pt x="95166" y="0"/>
                </a:moveTo>
                <a:lnTo>
                  <a:pt x="0" y="77292"/>
                </a:lnTo>
                <a:lnTo>
                  <a:pt x="0" y="167896"/>
                </a:lnTo>
                <a:lnTo>
                  <a:pt x="95166" y="90174"/>
                </a:lnTo>
                <a:lnTo>
                  <a:pt x="95166" y="0"/>
                </a:lnTo>
                <a:close/>
              </a:path>
            </a:pathLst>
          </a:custGeom>
          <a:solidFill>
            <a:srgbClr val="808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353696" y="4824523"/>
            <a:ext cx="95250" cy="168275"/>
          </a:xfrm>
          <a:custGeom>
            <a:avLst/>
            <a:gdLst/>
            <a:ahLst/>
            <a:cxnLst/>
            <a:rect l="l" t="t" r="r" b="b"/>
            <a:pathLst>
              <a:path w="95250" h="168275">
                <a:moveTo>
                  <a:pt x="0" y="167896"/>
                </a:moveTo>
                <a:lnTo>
                  <a:pt x="0" y="77292"/>
                </a:lnTo>
                <a:lnTo>
                  <a:pt x="95166" y="0"/>
                </a:lnTo>
                <a:lnTo>
                  <a:pt x="95166" y="90174"/>
                </a:lnTo>
                <a:lnTo>
                  <a:pt x="0" y="167896"/>
                </a:lnTo>
                <a:close/>
              </a:path>
            </a:pathLst>
          </a:custGeom>
          <a:ln w="134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054058" y="4901815"/>
            <a:ext cx="299720" cy="90805"/>
          </a:xfrm>
          <a:custGeom>
            <a:avLst/>
            <a:gdLst/>
            <a:ahLst/>
            <a:cxnLst/>
            <a:rect l="l" t="t" r="r" b="b"/>
            <a:pathLst>
              <a:path w="299720" h="90804">
                <a:moveTo>
                  <a:pt x="0" y="90603"/>
                </a:moveTo>
                <a:lnTo>
                  <a:pt x="299547" y="90603"/>
                </a:lnTo>
                <a:lnTo>
                  <a:pt x="299547" y="0"/>
                </a:lnTo>
                <a:lnTo>
                  <a:pt x="0" y="0"/>
                </a:lnTo>
                <a:lnTo>
                  <a:pt x="0" y="90603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054058" y="4901815"/>
            <a:ext cx="299720" cy="90805"/>
          </a:xfrm>
          <a:custGeom>
            <a:avLst/>
            <a:gdLst/>
            <a:ahLst/>
            <a:cxnLst/>
            <a:rect l="l" t="t" r="r" b="b"/>
            <a:pathLst>
              <a:path w="299720" h="90804">
                <a:moveTo>
                  <a:pt x="0" y="90603"/>
                </a:moveTo>
                <a:lnTo>
                  <a:pt x="299547" y="90603"/>
                </a:lnTo>
                <a:lnTo>
                  <a:pt x="299547" y="0"/>
                </a:lnTo>
                <a:lnTo>
                  <a:pt x="0" y="0"/>
                </a:lnTo>
                <a:lnTo>
                  <a:pt x="0" y="90603"/>
                </a:lnTo>
                <a:close/>
              </a:path>
            </a:pathLst>
          </a:custGeom>
          <a:ln w="12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054058" y="4824523"/>
            <a:ext cx="394970" cy="77470"/>
          </a:xfrm>
          <a:custGeom>
            <a:avLst/>
            <a:gdLst/>
            <a:ahLst/>
            <a:cxnLst/>
            <a:rect l="l" t="t" r="r" b="b"/>
            <a:pathLst>
              <a:path w="394970" h="77470">
                <a:moveTo>
                  <a:pt x="394803" y="0"/>
                </a:moveTo>
                <a:lnTo>
                  <a:pt x="95166" y="0"/>
                </a:lnTo>
                <a:lnTo>
                  <a:pt x="0" y="77292"/>
                </a:lnTo>
                <a:lnTo>
                  <a:pt x="299637" y="77292"/>
                </a:lnTo>
                <a:lnTo>
                  <a:pt x="394803" y="0"/>
                </a:lnTo>
                <a:close/>
              </a:path>
            </a:pathLst>
          </a:custGeom>
          <a:solidFill>
            <a:srgbClr val="BEBE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054058" y="4824523"/>
            <a:ext cx="394970" cy="77470"/>
          </a:xfrm>
          <a:custGeom>
            <a:avLst/>
            <a:gdLst/>
            <a:ahLst/>
            <a:cxnLst/>
            <a:rect l="l" t="t" r="r" b="b"/>
            <a:pathLst>
              <a:path w="394970" h="77470">
                <a:moveTo>
                  <a:pt x="299637" y="77292"/>
                </a:moveTo>
                <a:lnTo>
                  <a:pt x="394803" y="0"/>
                </a:lnTo>
                <a:lnTo>
                  <a:pt x="95166" y="0"/>
                </a:lnTo>
                <a:lnTo>
                  <a:pt x="0" y="77292"/>
                </a:lnTo>
                <a:lnTo>
                  <a:pt x="299637" y="77292"/>
                </a:lnTo>
                <a:close/>
              </a:path>
            </a:pathLst>
          </a:custGeom>
          <a:ln w="12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4449152" y="2198852"/>
            <a:ext cx="40640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75" dirty="0">
                <a:latin typeface="Arial"/>
                <a:cs typeface="Arial"/>
              </a:rPr>
              <a:t>1234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870965" y="4317007"/>
            <a:ext cx="31115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75" dirty="0">
                <a:latin typeface="Arial"/>
                <a:cs typeface="Arial"/>
              </a:rPr>
              <a:t>122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238941" y="4536518"/>
            <a:ext cx="21590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75" dirty="0">
                <a:latin typeface="Arial"/>
                <a:cs typeface="Arial"/>
              </a:rPr>
              <a:t>45</a:t>
            </a:r>
            <a:endParaRPr sz="12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102699" y="2409135"/>
            <a:ext cx="95250" cy="2583815"/>
          </a:xfrm>
          <a:custGeom>
            <a:avLst/>
            <a:gdLst/>
            <a:ahLst/>
            <a:cxnLst/>
            <a:rect l="l" t="t" r="r" b="b"/>
            <a:pathLst>
              <a:path w="95250" h="2583815">
                <a:moveTo>
                  <a:pt x="95166" y="0"/>
                </a:moveTo>
                <a:lnTo>
                  <a:pt x="0" y="77292"/>
                </a:lnTo>
                <a:lnTo>
                  <a:pt x="0" y="2583284"/>
                </a:lnTo>
                <a:lnTo>
                  <a:pt x="95166" y="2505562"/>
                </a:lnTo>
                <a:lnTo>
                  <a:pt x="95166" y="0"/>
                </a:lnTo>
                <a:close/>
              </a:path>
            </a:pathLst>
          </a:custGeom>
          <a:solidFill>
            <a:srgbClr val="4D4D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102699" y="2409135"/>
            <a:ext cx="95250" cy="2583815"/>
          </a:xfrm>
          <a:custGeom>
            <a:avLst/>
            <a:gdLst/>
            <a:ahLst/>
            <a:cxnLst/>
            <a:rect l="l" t="t" r="r" b="b"/>
            <a:pathLst>
              <a:path w="95250" h="2583815">
                <a:moveTo>
                  <a:pt x="0" y="2583284"/>
                </a:moveTo>
                <a:lnTo>
                  <a:pt x="0" y="77292"/>
                </a:lnTo>
                <a:lnTo>
                  <a:pt x="95166" y="0"/>
                </a:lnTo>
                <a:lnTo>
                  <a:pt x="95166" y="2505562"/>
                </a:lnTo>
                <a:lnTo>
                  <a:pt x="0" y="2583284"/>
                </a:lnTo>
                <a:close/>
              </a:path>
            </a:pathLst>
          </a:custGeom>
          <a:ln w="135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803243" y="2486428"/>
            <a:ext cx="299720" cy="2506345"/>
          </a:xfrm>
          <a:custGeom>
            <a:avLst/>
            <a:gdLst/>
            <a:ahLst/>
            <a:cxnLst/>
            <a:rect l="l" t="t" r="r" b="b"/>
            <a:pathLst>
              <a:path w="299720" h="2506345">
                <a:moveTo>
                  <a:pt x="0" y="2505991"/>
                </a:moveTo>
                <a:lnTo>
                  <a:pt x="299547" y="2505991"/>
                </a:lnTo>
                <a:lnTo>
                  <a:pt x="299547" y="0"/>
                </a:lnTo>
                <a:lnTo>
                  <a:pt x="0" y="0"/>
                </a:lnTo>
                <a:lnTo>
                  <a:pt x="0" y="2505991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803243" y="2486428"/>
            <a:ext cx="299720" cy="2506345"/>
          </a:xfrm>
          <a:custGeom>
            <a:avLst/>
            <a:gdLst/>
            <a:ahLst/>
            <a:cxnLst/>
            <a:rect l="l" t="t" r="r" b="b"/>
            <a:pathLst>
              <a:path w="299720" h="2506345">
                <a:moveTo>
                  <a:pt x="0" y="2505991"/>
                </a:moveTo>
                <a:lnTo>
                  <a:pt x="299547" y="2505991"/>
                </a:lnTo>
                <a:lnTo>
                  <a:pt x="299547" y="0"/>
                </a:lnTo>
                <a:lnTo>
                  <a:pt x="0" y="0"/>
                </a:lnTo>
                <a:lnTo>
                  <a:pt x="0" y="2505991"/>
                </a:lnTo>
                <a:close/>
              </a:path>
            </a:pathLst>
          </a:custGeom>
          <a:ln w="135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803243" y="2409135"/>
            <a:ext cx="394970" cy="77470"/>
          </a:xfrm>
          <a:custGeom>
            <a:avLst/>
            <a:gdLst/>
            <a:ahLst/>
            <a:cxnLst/>
            <a:rect l="l" t="t" r="r" b="b"/>
            <a:pathLst>
              <a:path w="394970" h="77469">
                <a:moveTo>
                  <a:pt x="394622" y="0"/>
                </a:moveTo>
                <a:lnTo>
                  <a:pt x="95166" y="0"/>
                </a:lnTo>
                <a:lnTo>
                  <a:pt x="0" y="77292"/>
                </a:lnTo>
                <a:lnTo>
                  <a:pt x="299456" y="77292"/>
                </a:lnTo>
                <a:lnTo>
                  <a:pt x="394622" y="0"/>
                </a:lnTo>
                <a:close/>
              </a:path>
            </a:pathLst>
          </a:custGeom>
          <a:solidFill>
            <a:srgbClr val="737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803243" y="2409135"/>
            <a:ext cx="394970" cy="77470"/>
          </a:xfrm>
          <a:custGeom>
            <a:avLst/>
            <a:gdLst/>
            <a:ahLst/>
            <a:cxnLst/>
            <a:rect l="l" t="t" r="r" b="b"/>
            <a:pathLst>
              <a:path w="394970" h="77469">
                <a:moveTo>
                  <a:pt x="299456" y="77292"/>
                </a:moveTo>
                <a:lnTo>
                  <a:pt x="394622" y="0"/>
                </a:lnTo>
                <a:lnTo>
                  <a:pt x="95166" y="0"/>
                </a:lnTo>
                <a:lnTo>
                  <a:pt x="0" y="77292"/>
                </a:lnTo>
                <a:lnTo>
                  <a:pt x="299456" y="77292"/>
                </a:lnTo>
                <a:close/>
              </a:path>
            </a:pathLst>
          </a:custGeom>
          <a:ln w="12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88742" y="4760112"/>
            <a:ext cx="109220" cy="232410"/>
          </a:xfrm>
          <a:custGeom>
            <a:avLst/>
            <a:gdLst/>
            <a:ahLst/>
            <a:cxnLst/>
            <a:rect l="l" t="t" r="r" b="b"/>
            <a:pathLst>
              <a:path w="109220" h="232410">
                <a:moveTo>
                  <a:pt x="108761" y="0"/>
                </a:moveTo>
                <a:lnTo>
                  <a:pt x="0" y="77292"/>
                </a:lnTo>
                <a:lnTo>
                  <a:pt x="0" y="232306"/>
                </a:lnTo>
                <a:lnTo>
                  <a:pt x="108761" y="154584"/>
                </a:lnTo>
                <a:lnTo>
                  <a:pt x="108761" y="0"/>
                </a:lnTo>
                <a:close/>
              </a:path>
            </a:pathLst>
          </a:custGeom>
          <a:solidFill>
            <a:srgbClr val="4D1A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388742" y="4760112"/>
            <a:ext cx="109220" cy="232410"/>
          </a:xfrm>
          <a:custGeom>
            <a:avLst/>
            <a:gdLst/>
            <a:ahLst/>
            <a:cxnLst/>
            <a:rect l="l" t="t" r="r" b="b"/>
            <a:pathLst>
              <a:path w="109220" h="232410">
                <a:moveTo>
                  <a:pt x="0" y="232306"/>
                </a:moveTo>
                <a:lnTo>
                  <a:pt x="0" y="77292"/>
                </a:lnTo>
                <a:lnTo>
                  <a:pt x="108761" y="0"/>
                </a:lnTo>
                <a:lnTo>
                  <a:pt x="108761" y="154584"/>
                </a:lnTo>
                <a:lnTo>
                  <a:pt x="0" y="232306"/>
                </a:lnTo>
                <a:close/>
              </a:path>
            </a:pathLst>
          </a:custGeom>
          <a:ln w="134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102699" y="4837405"/>
            <a:ext cx="286385" cy="155575"/>
          </a:xfrm>
          <a:custGeom>
            <a:avLst/>
            <a:gdLst/>
            <a:ahLst/>
            <a:cxnLst/>
            <a:rect l="l" t="t" r="r" b="b"/>
            <a:pathLst>
              <a:path w="286384" h="155575">
                <a:moveTo>
                  <a:pt x="0" y="155014"/>
                </a:moveTo>
                <a:lnTo>
                  <a:pt x="285951" y="155014"/>
                </a:lnTo>
                <a:lnTo>
                  <a:pt x="285951" y="0"/>
                </a:lnTo>
                <a:lnTo>
                  <a:pt x="0" y="0"/>
                </a:lnTo>
                <a:lnTo>
                  <a:pt x="0" y="155014"/>
                </a:lnTo>
                <a:close/>
              </a:path>
            </a:pathLst>
          </a:custGeom>
          <a:solidFill>
            <a:srgbClr val="99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102699" y="4837405"/>
            <a:ext cx="286385" cy="155575"/>
          </a:xfrm>
          <a:custGeom>
            <a:avLst/>
            <a:gdLst/>
            <a:ahLst/>
            <a:cxnLst/>
            <a:rect l="l" t="t" r="r" b="b"/>
            <a:pathLst>
              <a:path w="286384" h="155575">
                <a:moveTo>
                  <a:pt x="0" y="155014"/>
                </a:moveTo>
                <a:lnTo>
                  <a:pt x="285951" y="155014"/>
                </a:lnTo>
                <a:lnTo>
                  <a:pt x="285951" y="0"/>
                </a:lnTo>
                <a:lnTo>
                  <a:pt x="0" y="0"/>
                </a:lnTo>
                <a:lnTo>
                  <a:pt x="0" y="155014"/>
                </a:lnTo>
                <a:close/>
              </a:path>
            </a:pathLst>
          </a:custGeom>
          <a:ln w="130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102699" y="4760112"/>
            <a:ext cx="394970" cy="77470"/>
          </a:xfrm>
          <a:custGeom>
            <a:avLst/>
            <a:gdLst/>
            <a:ahLst/>
            <a:cxnLst/>
            <a:rect l="l" t="t" r="r" b="b"/>
            <a:pathLst>
              <a:path w="394970" h="77470">
                <a:moveTo>
                  <a:pt x="394803" y="0"/>
                </a:moveTo>
                <a:lnTo>
                  <a:pt x="95166" y="0"/>
                </a:lnTo>
                <a:lnTo>
                  <a:pt x="0" y="77292"/>
                </a:lnTo>
                <a:lnTo>
                  <a:pt x="286042" y="77292"/>
                </a:lnTo>
                <a:lnTo>
                  <a:pt x="394803" y="0"/>
                </a:lnTo>
                <a:close/>
              </a:path>
            </a:pathLst>
          </a:custGeom>
          <a:solidFill>
            <a:srgbClr val="732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102699" y="4760112"/>
            <a:ext cx="394970" cy="77470"/>
          </a:xfrm>
          <a:custGeom>
            <a:avLst/>
            <a:gdLst/>
            <a:ahLst/>
            <a:cxnLst/>
            <a:rect l="l" t="t" r="r" b="b"/>
            <a:pathLst>
              <a:path w="394970" h="77470">
                <a:moveTo>
                  <a:pt x="286042" y="77292"/>
                </a:moveTo>
                <a:lnTo>
                  <a:pt x="394803" y="0"/>
                </a:lnTo>
                <a:lnTo>
                  <a:pt x="95166" y="0"/>
                </a:lnTo>
                <a:lnTo>
                  <a:pt x="0" y="77292"/>
                </a:lnTo>
                <a:lnTo>
                  <a:pt x="286042" y="77292"/>
                </a:lnTo>
                <a:close/>
              </a:path>
            </a:pathLst>
          </a:custGeom>
          <a:ln w="12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688199" y="4850287"/>
            <a:ext cx="109220" cy="142240"/>
          </a:xfrm>
          <a:custGeom>
            <a:avLst/>
            <a:gdLst/>
            <a:ahLst/>
            <a:cxnLst/>
            <a:rect l="l" t="t" r="r" b="b"/>
            <a:pathLst>
              <a:path w="109220" h="142239">
                <a:moveTo>
                  <a:pt x="108761" y="0"/>
                </a:moveTo>
                <a:lnTo>
                  <a:pt x="0" y="77721"/>
                </a:lnTo>
                <a:lnTo>
                  <a:pt x="0" y="142132"/>
                </a:lnTo>
                <a:lnTo>
                  <a:pt x="108761" y="64410"/>
                </a:lnTo>
                <a:lnTo>
                  <a:pt x="108761" y="0"/>
                </a:lnTo>
                <a:close/>
              </a:path>
            </a:pathLst>
          </a:custGeom>
          <a:solidFill>
            <a:srgbClr val="808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88199" y="4850287"/>
            <a:ext cx="109220" cy="142240"/>
          </a:xfrm>
          <a:custGeom>
            <a:avLst/>
            <a:gdLst/>
            <a:ahLst/>
            <a:cxnLst/>
            <a:rect l="l" t="t" r="r" b="b"/>
            <a:pathLst>
              <a:path w="109220" h="142239">
                <a:moveTo>
                  <a:pt x="0" y="142132"/>
                </a:moveTo>
                <a:lnTo>
                  <a:pt x="0" y="77721"/>
                </a:lnTo>
                <a:lnTo>
                  <a:pt x="108761" y="0"/>
                </a:lnTo>
                <a:lnTo>
                  <a:pt x="108761" y="64410"/>
                </a:lnTo>
                <a:lnTo>
                  <a:pt x="0" y="142132"/>
                </a:lnTo>
                <a:close/>
              </a:path>
            </a:pathLst>
          </a:custGeom>
          <a:ln w="13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388742" y="4928009"/>
            <a:ext cx="299720" cy="64769"/>
          </a:xfrm>
          <a:custGeom>
            <a:avLst/>
            <a:gdLst/>
            <a:ahLst/>
            <a:cxnLst/>
            <a:rect l="l" t="t" r="r" b="b"/>
            <a:pathLst>
              <a:path w="299720" h="64770">
                <a:moveTo>
                  <a:pt x="0" y="64410"/>
                </a:moveTo>
                <a:lnTo>
                  <a:pt x="299547" y="64410"/>
                </a:lnTo>
                <a:lnTo>
                  <a:pt x="299547" y="0"/>
                </a:lnTo>
                <a:lnTo>
                  <a:pt x="0" y="0"/>
                </a:lnTo>
                <a:lnTo>
                  <a:pt x="0" y="6441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388742" y="4928009"/>
            <a:ext cx="299720" cy="64769"/>
          </a:xfrm>
          <a:custGeom>
            <a:avLst/>
            <a:gdLst/>
            <a:ahLst/>
            <a:cxnLst/>
            <a:rect l="l" t="t" r="r" b="b"/>
            <a:pathLst>
              <a:path w="299720" h="64770">
                <a:moveTo>
                  <a:pt x="0" y="64410"/>
                </a:moveTo>
                <a:lnTo>
                  <a:pt x="299547" y="64410"/>
                </a:lnTo>
                <a:lnTo>
                  <a:pt x="299547" y="0"/>
                </a:lnTo>
                <a:lnTo>
                  <a:pt x="0" y="0"/>
                </a:lnTo>
                <a:lnTo>
                  <a:pt x="0" y="64410"/>
                </a:lnTo>
                <a:close/>
              </a:path>
            </a:pathLst>
          </a:custGeom>
          <a:ln w="129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388742" y="4850287"/>
            <a:ext cx="408305" cy="78105"/>
          </a:xfrm>
          <a:custGeom>
            <a:avLst/>
            <a:gdLst/>
            <a:ahLst/>
            <a:cxnLst/>
            <a:rect l="l" t="t" r="r" b="b"/>
            <a:pathLst>
              <a:path w="408304" h="78104">
                <a:moveTo>
                  <a:pt x="408217" y="0"/>
                </a:moveTo>
                <a:lnTo>
                  <a:pt x="108761" y="0"/>
                </a:lnTo>
                <a:lnTo>
                  <a:pt x="0" y="77721"/>
                </a:lnTo>
                <a:lnTo>
                  <a:pt x="299456" y="77721"/>
                </a:lnTo>
                <a:lnTo>
                  <a:pt x="408217" y="0"/>
                </a:lnTo>
                <a:close/>
              </a:path>
            </a:pathLst>
          </a:custGeom>
          <a:solidFill>
            <a:srgbClr val="BEBE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388742" y="4850287"/>
            <a:ext cx="408305" cy="78105"/>
          </a:xfrm>
          <a:custGeom>
            <a:avLst/>
            <a:gdLst/>
            <a:ahLst/>
            <a:cxnLst/>
            <a:rect l="l" t="t" r="r" b="b"/>
            <a:pathLst>
              <a:path w="408304" h="78104">
                <a:moveTo>
                  <a:pt x="299456" y="77721"/>
                </a:moveTo>
                <a:lnTo>
                  <a:pt x="408217" y="0"/>
                </a:lnTo>
                <a:lnTo>
                  <a:pt x="108761" y="0"/>
                </a:lnTo>
                <a:lnTo>
                  <a:pt x="0" y="77721"/>
                </a:lnTo>
                <a:lnTo>
                  <a:pt x="299456" y="77721"/>
                </a:lnTo>
                <a:close/>
              </a:path>
            </a:pathLst>
          </a:custGeom>
          <a:ln w="129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5783655" y="2159691"/>
            <a:ext cx="40640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75" dirty="0">
                <a:latin typeface="Arial"/>
                <a:cs typeface="Arial"/>
              </a:rPr>
              <a:t>1234</a:t>
            </a:r>
            <a:endParaRPr sz="12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232658" y="4407182"/>
            <a:ext cx="21590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75" dirty="0">
                <a:latin typeface="Arial"/>
                <a:cs typeface="Arial"/>
              </a:rPr>
              <a:t>78</a:t>
            </a:r>
            <a:endParaRPr sz="12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545891" y="4587960"/>
            <a:ext cx="21590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75" dirty="0">
                <a:latin typeface="Arial"/>
                <a:cs typeface="Arial"/>
              </a:rPr>
              <a:t>33</a:t>
            </a:r>
            <a:endParaRPr sz="1200">
              <a:latin typeface="Arial"/>
              <a:cs typeface="Arial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437202" y="2409135"/>
            <a:ext cx="95250" cy="2583815"/>
          </a:xfrm>
          <a:custGeom>
            <a:avLst/>
            <a:gdLst/>
            <a:ahLst/>
            <a:cxnLst/>
            <a:rect l="l" t="t" r="r" b="b"/>
            <a:pathLst>
              <a:path w="95250" h="2583815">
                <a:moveTo>
                  <a:pt x="95166" y="0"/>
                </a:moveTo>
                <a:lnTo>
                  <a:pt x="0" y="77292"/>
                </a:lnTo>
                <a:lnTo>
                  <a:pt x="0" y="2583284"/>
                </a:lnTo>
                <a:lnTo>
                  <a:pt x="95166" y="2505562"/>
                </a:lnTo>
                <a:lnTo>
                  <a:pt x="95166" y="0"/>
                </a:lnTo>
                <a:close/>
              </a:path>
            </a:pathLst>
          </a:custGeom>
          <a:solidFill>
            <a:srgbClr val="4D4D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437202" y="2409135"/>
            <a:ext cx="95250" cy="2583815"/>
          </a:xfrm>
          <a:custGeom>
            <a:avLst/>
            <a:gdLst/>
            <a:ahLst/>
            <a:cxnLst/>
            <a:rect l="l" t="t" r="r" b="b"/>
            <a:pathLst>
              <a:path w="95250" h="2583815">
                <a:moveTo>
                  <a:pt x="0" y="2583284"/>
                </a:moveTo>
                <a:lnTo>
                  <a:pt x="0" y="77292"/>
                </a:lnTo>
                <a:lnTo>
                  <a:pt x="95166" y="0"/>
                </a:lnTo>
                <a:lnTo>
                  <a:pt x="95166" y="2505562"/>
                </a:lnTo>
                <a:lnTo>
                  <a:pt x="0" y="2583284"/>
                </a:lnTo>
                <a:close/>
              </a:path>
            </a:pathLst>
          </a:custGeom>
          <a:ln w="135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137384" y="2486428"/>
            <a:ext cx="300355" cy="2506345"/>
          </a:xfrm>
          <a:custGeom>
            <a:avLst/>
            <a:gdLst/>
            <a:ahLst/>
            <a:cxnLst/>
            <a:rect l="l" t="t" r="r" b="b"/>
            <a:pathLst>
              <a:path w="300354" h="2506345">
                <a:moveTo>
                  <a:pt x="0" y="2505991"/>
                </a:moveTo>
                <a:lnTo>
                  <a:pt x="300000" y="2505991"/>
                </a:lnTo>
                <a:lnTo>
                  <a:pt x="300000" y="0"/>
                </a:lnTo>
                <a:lnTo>
                  <a:pt x="0" y="0"/>
                </a:lnTo>
                <a:lnTo>
                  <a:pt x="0" y="2505991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137384" y="2486428"/>
            <a:ext cx="300355" cy="2506345"/>
          </a:xfrm>
          <a:custGeom>
            <a:avLst/>
            <a:gdLst/>
            <a:ahLst/>
            <a:cxnLst/>
            <a:rect l="l" t="t" r="r" b="b"/>
            <a:pathLst>
              <a:path w="300354" h="2506345">
                <a:moveTo>
                  <a:pt x="0" y="2505991"/>
                </a:moveTo>
                <a:lnTo>
                  <a:pt x="300000" y="2505991"/>
                </a:lnTo>
                <a:lnTo>
                  <a:pt x="300000" y="0"/>
                </a:lnTo>
                <a:lnTo>
                  <a:pt x="0" y="0"/>
                </a:lnTo>
                <a:lnTo>
                  <a:pt x="0" y="2505991"/>
                </a:lnTo>
                <a:close/>
              </a:path>
            </a:pathLst>
          </a:custGeom>
          <a:ln w="135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137384" y="2409135"/>
            <a:ext cx="395605" cy="77470"/>
          </a:xfrm>
          <a:custGeom>
            <a:avLst/>
            <a:gdLst/>
            <a:ahLst/>
            <a:cxnLst/>
            <a:rect l="l" t="t" r="r" b="b"/>
            <a:pathLst>
              <a:path w="395604" h="77469">
                <a:moveTo>
                  <a:pt x="394985" y="0"/>
                </a:moveTo>
                <a:lnTo>
                  <a:pt x="95528" y="0"/>
                </a:lnTo>
                <a:lnTo>
                  <a:pt x="0" y="77292"/>
                </a:lnTo>
                <a:lnTo>
                  <a:pt x="299819" y="77292"/>
                </a:lnTo>
                <a:lnTo>
                  <a:pt x="394985" y="0"/>
                </a:lnTo>
                <a:close/>
              </a:path>
            </a:pathLst>
          </a:custGeom>
          <a:solidFill>
            <a:srgbClr val="737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137384" y="2409135"/>
            <a:ext cx="395605" cy="77470"/>
          </a:xfrm>
          <a:custGeom>
            <a:avLst/>
            <a:gdLst/>
            <a:ahLst/>
            <a:cxnLst/>
            <a:rect l="l" t="t" r="r" b="b"/>
            <a:pathLst>
              <a:path w="395604" h="77469">
                <a:moveTo>
                  <a:pt x="299819" y="77292"/>
                </a:moveTo>
                <a:lnTo>
                  <a:pt x="394985" y="0"/>
                </a:lnTo>
                <a:lnTo>
                  <a:pt x="95528" y="0"/>
                </a:lnTo>
                <a:lnTo>
                  <a:pt x="0" y="77292"/>
                </a:lnTo>
                <a:lnTo>
                  <a:pt x="299819" y="77292"/>
                </a:lnTo>
                <a:close/>
              </a:path>
            </a:pathLst>
          </a:custGeom>
          <a:ln w="12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736840" y="4760112"/>
            <a:ext cx="95250" cy="232410"/>
          </a:xfrm>
          <a:custGeom>
            <a:avLst/>
            <a:gdLst/>
            <a:ahLst/>
            <a:cxnLst/>
            <a:rect l="l" t="t" r="r" b="b"/>
            <a:pathLst>
              <a:path w="95250" h="232410">
                <a:moveTo>
                  <a:pt x="95166" y="0"/>
                </a:moveTo>
                <a:lnTo>
                  <a:pt x="0" y="77292"/>
                </a:lnTo>
                <a:lnTo>
                  <a:pt x="0" y="232306"/>
                </a:lnTo>
                <a:lnTo>
                  <a:pt x="95166" y="154584"/>
                </a:lnTo>
                <a:lnTo>
                  <a:pt x="95166" y="0"/>
                </a:lnTo>
                <a:close/>
              </a:path>
            </a:pathLst>
          </a:custGeom>
          <a:solidFill>
            <a:srgbClr val="4D1A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736840" y="4760112"/>
            <a:ext cx="95250" cy="232410"/>
          </a:xfrm>
          <a:custGeom>
            <a:avLst/>
            <a:gdLst/>
            <a:ahLst/>
            <a:cxnLst/>
            <a:rect l="l" t="t" r="r" b="b"/>
            <a:pathLst>
              <a:path w="95250" h="232410">
                <a:moveTo>
                  <a:pt x="0" y="232306"/>
                </a:moveTo>
                <a:lnTo>
                  <a:pt x="0" y="77292"/>
                </a:lnTo>
                <a:lnTo>
                  <a:pt x="95166" y="0"/>
                </a:lnTo>
                <a:lnTo>
                  <a:pt x="95166" y="154584"/>
                </a:lnTo>
                <a:lnTo>
                  <a:pt x="0" y="232306"/>
                </a:lnTo>
                <a:close/>
              </a:path>
            </a:pathLst>
          </a:custGeom>
          <a:ln w="13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437202" y="4837405"/>
            <a:ext cx="299720" cy="155575"/>
          </a:xfrm>
          <a:custGeom>
            <a:avLst/>
            <a:gdLst/>
            <a:ahLst/>
            <a:cxnLst/>
            <a:rect l="l" t="t" r="r" b="b"/>
            <a:pathLst>
              <a:path w="299720" h="155575">
                <a:moveTo>
                  <a:pt x="0" y="155014"/>
                </a:moveTo>
                <a:lnTo>
                  <a:pt x="299547" y="155014"/>
                </a:lnTo>
                <a:lnTo>
                  <a:pt x="299547" y="0"/>
                </a:lnTo>
                <a:lnTo>
                  <a:pt x="0" y="0"/>
                </a:lnTo>
                <a:lnTo>
                  <a:pt x="0" y="155014"/>
                </a:lnTo>
                <a:close/>
              </a:path>
            </a:pathLst>
          </a:custGeom>
          <a:solidFill>
            <a:srgbClr val="99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437202" y="4837405"/>
            <a:ext cx="299720" cy="155575"/>
          </a:xfrm>
          <a:custGeom>
            <a:avLst/>
            <a:gdLst/>
            <a:ahLst/>
            <a:cxnLst/>
            <a:rect l="l" t="t" r="r" b="b"/>
            <a:pathLst>
              <a:path w="299720" h="155575">
                <a:moveTo>
                  <a:pt x="0" y="155014"/>
                </a:moveTo>
                <a:lnTo>
                  <a:pt x="299547" y="155014"/>
                </a:lnTo>
                <a:lnTo>
                  <a:pt x="299547" y="0"/>
                </a:lnTo>
                <a:lnTo>
                  <a:pt x="0" y="0"/>
                </a:lnTo>
                <a:lnTo>
                  <a:pt x="0" y="155014"/>
                </a:lnTo>
                <a:close/>
              </a:path>
            </a:pathLst>
          </a:custGeom>
          <a:ln w="130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437202" y="4760112"/>
            <a:ext cx="394970" cy="77470"/>
          </a:xfrm>
          <a:custGeom>
            <a:avLst/>
            <a:gdLst/>
            <a:ahLst/>
            <a:cxnLst/>
            <a:rect l="l" t="t" r="r" b="b"/>
            <a:pathLst>
              <a:path w="394970" h="77470">
                <a:moveTo>
                  <a:pt x="394803" y="0"/>
                </a:moveTo>
                <a:lnTo>
                  <a:pt x="95166" y="0"/>
                </a:lnTo>
                <a:lnTo>
                  <a:pt x="0" y="77292"/>
                </a:lnTo>
                <a:lnTo>
                  <a:pt x="299637" y="77292"/>
                </a:lnTo>
                <a:lnTo>
                  <a:pt x="394803" y="0"/>
                </a:lnTo>
                <a:close/>
              </a:path>
            </a:pathLst>
          </a:custGeom>
          <a:solidFill>
            <a:srgbClr val="732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437202" y="4760112"/>
            <a:ext cx="394970" cy="77470"/>
          </a:xfrm>
          <a:custGeom>
            <a:avLst/>
            <a:gdLst/>
            <a:ahLst/>
            <a:cxnLst/>
            <a:rect l="l" t="t" r="r" b="b"/>
            <a:pathLst>
              <a:path w="394970" h="77470">
                <a:moveTo>
                  <a:pt x="299637" y="77292"/>
                </a:moveTo>
                <a:lnTo>
                  <a:pt x="394803" y="0"/>
                </a:lnTo>
                <a:lnTo>
                  <a:pt x="95166" y="0"/>
                </a:lnTo>
                <a:lnTo>
                  <a:pt x="0" y="77292"/>
                </a:lnTo>
                <a:lnTo>
                  <a:pt x="299637" y="77292"/>
                </a:lnTo>
                <a:close/>
              </a:path>
            </a:pathLst>
          </a:custGeom>
          <a:ln w="12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036478" y="4850287"/>
            <a:ext cx="95250" cy="142240"/>
          </a:xfrm>
          <a:custGeom>
            <a:avLst/>
            <a:gdLst/>
            <a:ahLst/>
            <a:cxnLst/>
            <a:rect l="l" t="t" r="r" b="b"/>
            <a:pathLst>
              <a:path w="95250" h="142239">
                <a:moveTo>
                  <a:pt x="95166" y="0"/>
                </a:moveTo>
                <a:lnTo>
                  <a:pt x="0" y="77721"/>
                </a:lnTo>
                <a:lnTo>
                  <a:pt x="0" y="142132"/>
                </a:lnTo>
                <a:lnTo>
                  <a:pt x="95166" y="64410"/>
                </a:lnTo>
                <a:lnTo>
                  <a:pt x="95166" y="0"/>
                </a:lnTo>
                <a:close/>
              </a:path>
            </a:pathLst>
          </a:custGeom>
          <a:solidFill>
            <a:srgbClr val="808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036478" y="4850287"/>
            <a:ext cx="95250" cy="142240"/>
          </a:xfrm>
          <a:custGeom>
            <a:avLst/>
            <a:gdLst/>
            <a:ahLst/>
            <a:cxnLst/>
            <a:rect l="l" t="t" r="r" b="b"/>
            <a:pathLst>
              <a:path w="95250" h="142239">
                <a:moveTo>
                  <a:pt x="0" y="142132"/>
                </a:moveTo>
                <a:lnTo>
                  <a:pt x="0" y="77721"/>
                </a:lnTo>
                <a:lnTo>
                  <a:pt x="95166" y="0"/>
                </a:lnTo>
                <a:lnTo>
                  <a:pt x="95166" y="64410"/>
                </a:lnTo>
                <a:lnTo>
                  <a:pt x="0" y="142132"/>
                </a:lnTo>
                <a:close/>
              </a:path>
            </a:pathLst>
          </a:custGeom>
          <a:ln w="133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736840" y="4928009"/>
            <a:ext cx="299720" cy="64769"/>
          </a:xfrm>
          <a:custGeom>
            <a:avLst/>
            <a:gdLst/>
            <a:ahLst/>
            <a:cxnLst/>
            <a:rect l="l" t="t" r="r" b="b"/>
            <a:pathLst>
              <a:path w="299720" h="64770">
                <a:moveTo>
                  <a:pt x="0" y="64410"/>
                </a:moveTo>
                <a:lnTo>
                  <a:pt x="299547" y="64410"/>
                </a:lnTo>
                <a:lnTo>
                  <a:pt x="299547" y="0"/>
                </a:lnTo>
                <a:lnTo>
                  <a:pt x="0" y="0"/>
                </a:lnTo>
                <a:lnTo>
                  <a:pt x="0" y="6441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736840" y="4928009"/>
            <a:ext cx="299720" cy="64769"/>
          </a:xfrm>
          <a:custGeom>
            <a:avLst/>
            <a:gdLst/>
            <a:ahLst/>
            <a:cxnLst/>
            <a:rect l="l" t="t" r="r" b="b"/>
            <a:pathLst>
              <a:path w="299720" h="64770">
                <a:moveTo>
                  <a:pt x="0" y="64410"/>
                </a:moveTo>
                <a:lnTo>
                  <a:pt x="299547" y="64410"/>
                </a:lnTo>
                <a:lnTo>
                  <a:pt x="299547" y="0"/>
                </a:lnTo>
                <a:lnTo>
                  <a:pt x="0" y="0"/>
                </a:lnTo>
                <a:lnTo>
                  <a:pt x="0" y="64410"/>
                </a:lnTo>
                <a:close/>
              </a:path>
            </a:pathLst>
          </a:custGeom>
          <a:ln w="129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736840" y="4850287"/>
            <a:ext cx="394970" cy="78105"/>
          </a:xfrm>
          <a:custGeom>
            <a:avLst/>
            <a:gdLst/>
            <a:ahLst/>
            <a:cxnLst/>
            <a:rect l="l" t="t" r="r" b="b"/>
            <a:pathLst>
              <a:path w="394970" h="78104">
                <a:moveTo>
                  <a:pt x="394803" y="0"/>
                </a:moveTo>
                <a:lnTo>
                  <a:pt x="95166" y="0"/>
                </a:lnTo>
                <a:lnTo>
                  <a:pt x="0" y="77721"/>
                </a:lnTo>
                <a:lnTo>
                  <a:pt x="299637" y="77721"/>
                </a:lnTo>
                <a:lnTo>
                  <a:pt x="394803" y="0"/>
                </a:lnTo>
                <a:close/>
              </a:path>
            </a:pathLst>
          </a:custGeom>
          <a:solidFill>
            <a:srgbClr val="BEBE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736840" y="4850287"/>
            <a:ext cx="394970" cy="78105"/>
          </a:xfrm>
          <a:custGeom>
            <a:avLst/>
            <a:gdLst/>
            <a:ahLst/>
            <a:cxnLst/>
            <a:rect l="l" t="t" r="r" b="b"/>
            <a:pathLst>
              <a:path w="394970" h="78104">
                <a:moveTo>
                  <a:pt x="299637" y="77721"/>
                </a:moveTo>
                <a:lnTo>
                  <a:pt x="394803" y="0"/>
                </a:lnTo>
                <a:lnTo>
                  <a:pt x="95166" y="0"/>
                </a:lnTo>
                <a:lnTo>
                  <a:pt x="0" y="77721"/>
                </a:lnTo>
                <a:lnTo>
                  <a:pt x="299637" y="77721"/>
                </a:lnTo>
                <a:close/>
              </a:path>
            </a:pathLst>
          </a:custGeom>
          <a:ln w="12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7104200" y="2133926"/>
            <a:ext cx="40640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75" dirty="0">
                <a:latin typeface="Arial"/>
                <a:cs typeface="Arial"/>
              </a:rPr>
              <a:t>1234</a:t>
            </a:r>
            <a:endParaRPr sz="12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580937" y="4446343"/>
            <a:ext cx="21590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75" dirty="0">
                <a:latin typeface="Arial"/>
                <a:cs typeface="Arial"/>
              </a:rPr>
              <a:t>78</a:t>
            </a:r>
            <a:endParaRPr sz="12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7894171" y="4549400"/>
            <a:ext cx="21590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75" dirty="0">
                <a:latin typeface="Arial"/>
                <a:cs typeface="Arial"/>
              </a:rPr>
              <a:t>32</a:t>
            </a:r>
            <a:endParaRPr sz="1200">
              <a:latin typeface="Arial"/>
              <a:cs typeface="Arial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2820823" y="2215561"/>
            <a:ext cx="0" cy="2828925"/>
          </a:xfrm>
          <a:custGeom>
            <a:avLst/>
            <a:gdLst/>
            <a:ahLst/>
            <a:cxnLst/>
            <a:rect l="l" t="t" r="r" b="b"/>
            <a:pathLst>
              <a:path h="2828925">
                <a:moveTo>
                  <a:pt x="0" y="2828386"/>
                </a:moveTo>
                <a:lnTo>
                  <a:pt x="0" y="0"/>
                </a:lnTo>
              </a:path>
            </a:pathLst>
          </a:custGeom>
          <a:ln w="135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779675" y="5043947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41148" y="0"/>
                </a:moveTo>
                <a:lnTo>
                  <a:pt x="0" y="0"/>
                </a:lnTo>
              </a:path>
            </a:pathLst>
          </a:custGeom>
          <a:ln w="128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779675" y="4643745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41148" y="0"/>
                </a:moveTo>
                <a:lnTo>
                  <a:pt x="0" y="0"/>
                </a:lnTo>
              </a:path>
            </a:pathLst>
          </a:custGeom>
          <a:ln w="128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779675" y="4230316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41148" y="0"/>
                </a:moveTo>
                <a:lnTo>
                  <a:pt x="0" y="0"/>
                </a:lnTo>
              </a:path>
            </a:pathLst>
          </a:custGeom>
          <a:ln w="128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779675" y="3830113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41148" y="0"/>
                </a:moveTo>
                <a:lnTo>
                  <a:pt x="0" y="0"/>
                </a:lnTo>
              </a:path>
            </a:pathLst>
          </a:custGeom>
          <a:ln w="128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779675" y="3416513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41148" y="0"/>
                </a:moveTo>
                <a:lnTo>
                  <a:pt x="0" y="0"/>
                </a:lnTo>
              </a:path>
            </a:pathLst>
          </a:custGeom>
          <a:ln w="128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779675" y="3016310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41148" y="0"/>
                </a:moveTo>
                <a:lnTo>
                  <a:pt x="0" y="0"/>
                </a:lnTo>
              </a:path>
            </a:pathLst>
          </a:custGeom>
          <a:ln w="128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779675" y="2602881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41148" y="0"/>
                </a:moveTo>
                <a:lnTo>
                  <a:pt x="0" y="0"/>
                </a:lnTo>
              </a:path>
            </a:pathLst>
          </a:custGeom>
          <a:ln w="128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779675" y="220267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41148" y="0"/>
                </a:moveTo>
                <a:lnTo>
                  <a:pt x="0" y="0"/>
                </a:lnTo>
              </a:path>
            </a:pathLst>
          </a:custGeom>
          <a:ln w="128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 txBox="1"/>
          <p:nvPr/>
        </p:nvSpPr>
        <p:spPr>
          <a:xfrm>
            <a:off x="2624135" y="4937064"/>
            <a:ext cx="116839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45" dirty="0"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2433259" y="4536518"/>
            <a:ext cx="31115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75" dirty="0">
                <a:latin typeface="Arial"/>
                <a:cs typeface="Arial"/>
              </a:rPr>
              <a:t>200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2433259" y="4123433"/>
            <a:ext cx="31115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75" dirty="0">
                <a:latin typeface="Arial"/>
                <a:cs typeface="Arial"/>
              </a:rPr>
              <a:t>400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2338274" y="2095280"/>
            <a:ext cx="40640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75" dirty="0">
                <a:latin typeface="Arial"/>
                <a:cs typeface="Arial"/>
              </a:rPr>
              <a:t>1400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717638" y="2495483"/>
            <a:ext cx="2026920" cy="142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1200" spc="75" dirty="0">
                <a:latin typeface="Arial"/>
                <a:cs typeface="Arial"/>
              </a:rPr>
              <a:t>1200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sz="155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200" spc="75" dirty="0">
                <a:latin typeface="Arial"/>
                <a:cs typeface="Arial"/>
              </a:rPr>
              <a:t>1000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6"/>
              </a:spcBef>
            </a:pPr>
            <a:endParaRPr sz="145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200" spc="75" dirty="0">
                <a:latin typeface="Arial"/>
                <a:cs typeface="Arial"/>
              </a:rPr>
              <a:t>800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1200" b="1" spc="85" dirty="0">
                <a:latin typeface="Arial"/>
                <a:cs typeface="Arial"/>
              </a:rPr>
              <a:t>Πλ</a:t>
            </a:r>
            <a:r>
              <a:rPr sz="1200" b="1" spc="10" dirty="0">
                <a:latin typeface="Arial"/>
                <a:cs typeface="Arial"/>
              </a:rPr>
              <a:t>ή</a:t>
            </a:r>
            <a:r>
              <a:rPr sz="1200" b="1" spc="-10" dirty="0">
                <a:latin typeface="Arial"/>
                <a:cs typeface="Arial"/>
              </a:rPr>
              <a:t>θ</a:t>
            </a:r>
            <a:r>
              <a:rPr sz="1200" b="1" spc="10" dirty="0">
                <a:latin typeface="Arial"/>
                <a:cs typeface="Arial"/>
              </a:rPr>
              <a:t>ο</a:t>
            </a:r>
            <a:r>
              <a:rPr sz="1200" b="1" spc="45" dirty="0">
                <a:latin typeface="Arial"/>
                <a:cs typeface="Arial"/>
              </a:rPr>
              <a:t>ς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το</a:t>
            </a:r>
            <a:r>
              <a:rPr sz="1200" b="1" spc="40" dirty="0">
                <a:latin typeface="Arial"/>
                <a:cs typeface="Arial"/>
              </a:rPr>
              <a:t>π</a:t>
            </a:r>
            <a:r>
              <a:rPr sz="1200" b="1" spc="10" dirty="0">
                <a:latin typeface="Arial"/>
                <a:cs typeface="Arial"/>
              </a:rPr>
              <a:t>ο</a:t>
            </a:r>
            <a:r>
              <a:rPr sz="1200" b="1" spc="-10" dirty="0">
                <a:latin typeface="Arial"/>
                <a:cs typeface="Arial"/>
              </a:rPr>
              <a:t>θ</a:t>
            </a:r>
            <a:r>
              <a:rPr sz="1200" b="1" spc="65" dirty="0">
                <a:latin typeface="Arial"/>
                <a:cs typeface="Arial"/>
              </a:rPr>
              <a:t>ε</a:t>
            </a:r>
            <a:r>
              <a:rPr sz="1200" b="1" spc="35" dirty="0">
                <a:latin typeface="Arial"/>
                <a:cs typeface="Arial"/>
              </a:rPr>
              <a:t>σ</a:t>
            </a:r>
            <a:r>
              <a:rPr sz="1200" b="1" spc="-20" dirty="0">
                <a:latin typeface="Arial"/>
                <a:cs typeface="Arial"/>
              </a:rPr>
              <a:t>ι</a:t>
            </a:r>
            <a:r>
              <a:rPr sz="1200" b="1" spc="155" dirty="0">
                <a:latin typeface="Arial"/>
                <a:cs typeface="Arial"/>
              </a:rPr>
              <a:t>ώ</a:t>
            </a:r>
            <a:r>
              <a:rPr sz="1200" b="1" spc="45" dirty="0">
                <a:latin typeface="Arial"/>
                <a:cs typeface="Arial"/>
              </a:rPr>
              <a:t>ν</a:t>
            </a:r>
            <a:endParaRPr sz="12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85"/>
              </a:spcBef>
            </a:pPr>
            <a:r>
              <a:rPr sz="1200" spc="75" dirty="0">
                <a:latin typeface="Arial"/>
                <a:cs typeface="Arial"/>
              </a:rPr>
              <a:t>600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2820823" y="5043947"/>
            <a:ext cx="5338445" cy="0"/>
          </a:xfrm>
          <a:custGeom>
            <a:avLst/>
            <a:gdLst/>
            <a:ahLst/>
            <a:cxnLst/>
            <a:rect l="l" t="t" r="r" b="b"/>
            <a:pathLst>
              <a:path w="5338445">
                <a:moveTo>
                  <a:pt x="0" y="0"/>
                </a:moveTo>
                <a:lnTo>
                  <a:pt x="5338010" y="0"/>
                </a:lnTo>
              </a:path>
            </a:pathLst>
          </a:custGeom>
          <a:ln w="128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20823" y="5043947"/>
            <a:ext cx="0" cy="39370"/>
          </a:xfrm>
          <a:custGeom>
            <a:avLst/>
            <a:gdLst/>
            <a:ahLst/>
            <a:cxnLst/>
            <a:rect l="l" t="t" r="r" b="b"/>
            <a:pathLst>
              <a:path h="39370">
                <a:moveTo>
                  <a:pt x="0" y="0"/>
                </a:moveTo>
                <a:lnTo>
                  <a:pt x="0" y="39075"/>
                </a:lnTo>
              </a:path>
            </a:pathLst>
          </a:custGeom>
          <a:ln w="135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155507" y="5043947"/>
            <a:ext cx="0" cy="39370"/>
          </a:xfrm>
          <a:custGeom>
            <a:avLst/>
            <a:gdLst/>
            <a:ahLst/>
            <a:cxnLst/>
            <a:rect l="l" t="t" r="r" b="b"/>
            <a:pathLst>
              <a:path h="39370">
                <a:moveTo>
                  <a:pt x="0" y="0"/>
                </a:moveTo>
                <a:lnTo>
                  <a:pt x="0" y="39075"/>
                </a:lnTo>
              </a:path>
            </a:pathLst>
          </a:custGeom>
          <a:ln w="135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503243" y="5043947"/>
            <a:ext cx="0" cy="39370"/>
          </a:xfrm>
          <a:custGeom>
            <a:avLst/>
            <a:gdLst/>
            <a:ahLst/>
            <a:cxnLst/>
            <a:rect l="l" t="t" r="r" b="b"/>
            <a:pathLst>
              <a:path h="39370">
                <a:moveTo>
                  <a:pt x="0" y="0"/>
                </a:moveTo>
                <a:lnTo>
                  <a:pt x="0" y="39075"/>
                </a:lnTo>
              </a:path>
            </a:pathLst>
          </a:custGeom>
          <a:ln w="135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837745" y="5043947"/>
            <a:ext cx="0" cy="39370"/>
          </a:xfrm>
          <a:custGeom>
            <a:avLst/>
            <a:gdLst/>
            <a:ahLst/>
            <a:cxnLst/>
            <a:rect l="l" t="t" r="r" b="b"/>
            <a:pathLst>
              <a:path h="39370">
                <a:moveTo>
                  <a:pt x="0" y="0"/>
                </a:moveTo>
                <a:lnTo>
                  <a:pt x="0" y="39075"/>
                </a:lnTo>
              </a:path>
            </a:pathLst>
          </a:custGeom>
          <a:ln w="135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172430" y="5043947"/>
            <a:ext cx="0" cy="39370"/>
          </a:xfrm>
          <a:custGeom>
            <a:avLst/>
            <a:gdLst/>
            <a:ahLst/>
            <a:cxnLst/>
            <a:rect l="l" t="t" r="r" b="b"/>
            <a:pathLst>
              <a:path h="39370">
                <a:moveTo>
                  <a:pt x="0" y="0"/>
                </a:moveTo>
                <a:lnTo>
                  <a:pt x="0" y="39075"/>
                </a:lnTo>
              </a:path>
            </a:pathLst>
          </a:custGeom>
          <a:ln w="135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 txBox="1"/>
          <p:nvPr/>
        </p:nvSpPr>
        <p:spPr>
          <a:xfrm>
            <a:off x="3196039" y="5130725"/>
            <a:ext cx="57975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5" dirty="0">
                <a:latin typeface="Arial"/>
                <a:cs typeface="Arial"/>
              </a:rPr>
              <a:t>Α</a:t>
            </a:r>
            <a:r>
              <a:rPr sz="1200" spc="65" dirty="0">
                <a:latin typeface="Arial"/>
                <a:cs typeface="Arial"/>
              </a:rPr>
              <a:t>ρ</a:t>
            </a:r>
            <a:r>
              <a:rPr sz="1200" spc="50" dirty="0">
                <a:latin typeface="Arial"/>
                <a:cs typeface="Arial"/>
              </a:rPr>
              <a:t>α</a:t>
            </a:r>
            <a:r>
              <a:rPr sz="1200" spc="140" dirty="0">
                <a:latin typeface="Arial"/>
                <a:cs typeface="Arial"/>
              </a:rPr>
              <a:t>κ</a:t>
            </a:r>
            <a:r>
              <a:rPr sz="1200" spc="45" dirty="0">
                <a:latin typeface="Arial"/>
                <a:cs typeface="Arial"/>
              </a:rPr>
              <a:t>άς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7131934" y="5130725"/>
            <a:ext cx="74104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90" dirty="0">
                <a:latin typeface="Arial"/>
                <a:cs typeface="Arial"/>
              </a:rPr>
              <a:t>Π</a:t>
            </a:r>
            <a:r>
              <a:rPr sz="1200" spc="50" dirty="0">
                <a:latin typeface="Arial"/>
                <a:cs typeface="Arial"/>
              </a:rPr>
              <a:t>α</a:t>
            </a:r>
            <a:r>
              <a:rPr sz="1200" spc="5" dirty="0">
                <a:latin typeface="Arial"/>
                <a:cs typeface="Arial"/>
              </a:rPr>
              <a:t>σ</a:t>
            </a:r>
            <a:r>
              <a:rPr sz="1200" spc="55" dirty="0">
                <a:latin typeface="Arial"/>
                <a:cs typeface="Arial"/>
              </a:rPr>
              <a:t>τ</a:t>
            </a:r>
            <a:r>
              <a:rPr sz="1200" spc="45" dirty="0">
                <a:latin typeface="Arial"/>
                <a:cs typeface="Arial"/>
              </a:rPr>
              <a:t>ί</a:t>
            </a:r>
            <a:r>
              <a:rPr sz="1200" spc="55" dirty="0">
                <a:latin typeface="Arial"/>
                <a:cs typeface="Arial"/>
              </a:rPr>
              <a:t>τ</a:t>
            </a:r>
            <a:r>
              <a:rPr sz="1200" spc="5" dirty="0">
                <a:latin typeface="Arial"/>
                <a:cs typeface="Arial"/>
              </a:rPr>
              <a:t>σ</a:t>
            </a:r>
            <a:r>
              <a:rPr sz="1200" spc="45" dirty="0">
                <a:latin typeface="Arial"/>
                <a:cs typeface="Arial"/>
              </a:rPr>
              <a:t>ιο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4530723" y="5130725"/>
            <a:ext cx="1887220" cy="46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1388745" algn="l"/>
              </a:tabLst>
            </a:pPr>
            <a:r>
              <a:rPr sz="1200" spc="90" dirty="0">
                <a:latin typeface="Arial"/>
                <a:cs typeface="Arial"/>
              </a:rPr>
              <a:t>Π</a:t>
            </a:r>
            <a:r>
              <a:rPr sz="1200" spc="-5" dirty="0">
                <a:latin typeface="Arial"/>
                <a:cs typeface="Arial"/>
              </a:rPr>
              <a:t>ε</a:t>
            </a:r>
            <a:r>
              <a:rPr sz="1200" spc="45" dirty="0">
                <a:latin typeface="Arial"/>
                <a:cs typeface="Arial"/>
              </a:rPr>
              <a:t>ϊ</a:t>
            </a:r>
            <a:r>
              <a:rPr sz="1200" spc="-70" dirty="0">
                <a:latin typeface="Arial"/>
                <a:cs typeface="Arial"/>
              </a:rPr>
              <a:t>ν</a:t>
            </a:r>
            <a:r>
              <a:rPr sz="1200" spc="45" dirty="0">
                <a:latin typeface="Arial"/>
                <a:cs typeface="Arial"/>
              </a:rPr>
              <a:t>ι</a:t>
            </a:r>
            <a:r>
              <a:rPr sz="1200" spc="65" dirty="0">
                <a:latin typeface="Arial"/>
                <a:cs typeface="Arial"/>
              </a:rPr>
              <a:t>ρ</a:t>
            </a:r>
            <a:r>
              <a:rPr sz="1200" spc="-70" dirty="0">
                <a:latin typeface="Arial"/>
                <a:cs typeface="Arial"/>
              </a:rPr>
              <a:t>λ</a:t>
            </a:r>
            <a:r>
              <a:rPr sz="1200" spc="15" dirty="0">
                <a:latin typeface="Arial"/>
                <a:cs typeface="Arial"/>
              </a:rPr>
              <a:t>ί</a:t>
            </a:r>
            <a:r>
              <a:rPr sz="1200" dirty="0">
                <a:latin typeface="Arial"/>
                <a:cs typeface="Arial"/>
              </a:rPr>
              <a:t>	</a:t>
            </a:r>
            <a:r>
              <a:rPr sz="1200" spc="-60" dirty="0">
                <a:latin typeface="Arial"/>
                <a:cs typeface="Arial"/>
              </a:rPr>
              <a:t>Άν</a:t>
            </a:r>
            <a:r>
              <a:rPr sz="1200" spc="65" dirty="0">
                <a:latin typeface="Arial"/>
                <a:cs typeface="Arial"/>
              </a:rPr>
              <a:t>ιθο</a:t>
            </a:r>
            <a:r>
              <a:rPr sz="1200" spc="40" dirty="0">
                <a:latin typeface="Arial"/>
                <a:cs typeface="Arial"/>
              </a:rPr>
              <a:t>ς</a:t>
            </a:r>
            <a:endParaRPr sz="1200">
              <a:latin typeface="Arial"/>
              <a:cs typeface="Arial"/>
            </a:endParaRPr>
          </a:p>
          <a:p>
            <a:pPr marL="24130" algn="ctr">
              <a:lnSpc>
                <a:spcPct val="100000"/>
              </a:lnSpc>
              <a:spcBef>
                <a:spcPts val="690"/>
              </a:spcBef>
            </a:pPr>
            <a:r>
              <a:rPr sz="1200" b="1" spc="-15" dirty="0">
                <a:latin typeface="Arial"/>
                <a:cs typeface="Arial"/>
              </a:rPr>
              <a:t>Κ</a:t>
            </a:r>
            <a:r>
              <a:rPr sz="1200" b="1" spc="5" dirty="0">
                <a:latin typeface="Arial"/>
                <a:cs typeface="Arial"/>
              </a:rPr>
              <a:t>ατη</a:t>
            </a:r>
            <a:r>
              <a:rPr sz="1200" b="1" spc="75" dirty="0">
                <a:latin typeface="Arial"/>
                <a:cs typeface="Arial"/>
              </a:rPr>
              <a:t>γ</a:t>
            </a:r>
            <a:r>
              <a:rPr sz="1200" b="1" spc="10" dirty="0">
                <a:latin typeface="Arial"/>
                <a:cs typeface="Arial"/>
              </a:rPr>
              <a:t>ο</a:t>
            </a:r>
            <a:r>
              <a:rPr sz="1200" b="1" dirty="0">
                <a:latin typeface="Arial"/>
                <a:cs typeface="Arial"/>
              </a:rPr>
              <a:t>ρ</a:t>
            </a:r>
            <a:r>
              <a:rPr sz="1200" b="1" spc="-20" dirty="0">
                <a:latin typeface="Arial"/>
                <a:cs typeface="Arial"/>
              </a:rPr>
              <a:t>ί</a:t>
            </a:r>
            <a:r>
              <a:rPr sz="1200" b="1" spc="50" dirty="0">
                <a:latin typeface="Arial"/>
                <a:cs typeface="Arial"/>
              </a:rPr>
              <a:t>α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40" dirty="0">
                <a:latin typeface="Arial"/>
                <a:cs typeface="Arial"/>
              </a:rPr>
              <a:t>π</a:t>
            </a:r>
            <a:r>
              <a:rPr sz="1200" b="1" dirty="0">
                <a:latin typeface="Arial"/>
                <a:cs typeface="Arial"/>
              </a:rPr>
              <a:t>ροϊό</a:t>
            </a:r>
            <a:r>
              <a:rPr sz="1200" b="1" spc="-30" dirty="0">
                <a:latin typeface="Arial"/>
                <a:cs typeface="Arial"/>
              </a:rPr>
              <a:t>ν</a:t>
            </a:r>
            <a:r>
              <a:rPr sz="1200" b="1" spc="-5" dirty="0">
                <a:latin typeface="Arial"/>
                <a:cs typeface="Arial"/>
              </a:rPr>
              <a:t>τ</a:t>
            </a:r>
            <a:r>
              <a:rPr sz="1200" b="1" spc="155" dirty="0">
                <a:latin typeface="Arial"/>
                <a:cs typeface="Arial"/>
              </a:rPr>
              <a:t>ω</a:t>
            </a:r>
            <a:r>
              <a:rPr sz="1200" b="1" spc="45" dirty="0">
                <a:latin typeface="Arial"/>
                <a:cs typeface="Arial"/>
              </a:rPr>
              <a:t>ν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3045235" y="6135488"/>
            <a:ext cx="95885" cy="90805"/>
          </a:xfrm>
          <a:custGeom>
            <a:avLst/>
            <a:gdLst/>
            <a:ahLst/>
            <a:cxnLst/>
            <a:rect l="l" t="t" r="r" b="b"/>
            <a:pathLst>
              <a:path w="95885" h="90804">
                <a:moveTo>
                  <a:pt x="0" y="90603"/>
                </a:moveTo>
                <a:lnTo>
                  <a:pt x="95619" y="90603"/>
                </a:lnTo>
                <a:lnTo>
                  <a:pt x="95619" y="0"/>
                </a:lnTo>
                <a:lnTo>
                  <a:pt x="0" y="0"/>
                </a:lnTo>
                <a:lnTo>
                  <a:pt x="0" y="90603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045235" y="6135488"/>
            <a:ext cx="95885" cy="90805"/>
          </a:xfrm>
          <a:custGeom>
            <a:avLst/>
            <a:gdLst/>
            <a:ahLst/>
            <a:cxnLst/>
            <a:rect l="l" t="t" r="r" b="b"/>
            <a:pathLst>
              <a:path w="95885" h="90804">
                <a:moveTo>
                  <a:pt x="0" y="90603"/>
                </a:moveTo>
                <a:lnTo>
                  <a:pt x="95619" y="90603"/>
                </a:lnTo>
                <a:lnTo>
                  <a:pt x="95619" y="0"/>
                </a:lnTo>
                <a:lnTo>
                  <a:pt x="0" y="0"/>
                </a:lnTo>
                <a:lnTo>
                  <a:pt x="0" y="90603"/>
                </a:lnTo>
                <a:close/>
              </a:path>
            </a:pathLst>
          </a:custGeom>
          <a:ln w="132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053090" y="6135488"/>
            <a:ext cx="95885" cy="90805"/>
          </a:xfrm>
          <a:custGeom>
            <a:avLst/>
            <a:gdLst/>
            <a:ahLst/>
            <a:cxnLst/>
            <a:rect l="l" t="t" r="r" b="b"/>
            <a:pathLst>
              <a:path w="95885" h="90804">
                <a:moveTo>
                  <a:pt x="0" y="90603"/>
                </a:moveTo>
                <a:lnTo>
                  <a:pt x="95619" y="90603"/>
                </a:lnTo>
                <a:lnTo>
                  <a:pt x="95619" y="0"/>
                </a:lnTo>
                <a:lnTo>
                  <a:pt x="0" y="0"/>
                </a:lnTo>
                <a:lnTo>
                  <a:pt x="0" y="90603"/>
                </a:lnTo>
                <a:close/>
              </a:path>
            </a:pathLst>
          </a:custGeom>
          <a:solidFill>
            <a:srgbClr val="99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053090" y="6135488"/>
            <a:ext cx="95885" cy="90805"/>
          </a:xfrm>
          <a:custGeom>
            <a:avLst/>
            <a:gdLst/>
            <a:ahLst/>
            <a:cxnLst/>
            <a:rect l="l" t="t" r="r" b="b"/>
            <a:pathLst>
              <a:path w="95885" h="90804">
                <a:moveTo>
                  <a:pt x="0" y="90603"/>
                </a:moveTo>
                <a:lnTo>
                  <a:pt x="95619" y="90603"/>
                </a:lnTo>
                <a:lnTo>
                  <a:pt x="95619" y="0"/>
                </a:lnTo>
                <a:lnTo>
                  <a:pt x="0" y="0"/>
                </a:lnTo>
                <a:lnTo>
                  <a:pt x="0" y="90603"/>
                </a:lnTo>
                <a:close/>
              </a:path>
            </a:pathLst>
          </a:custGeom>
          <a:ln w="132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829285" y="6135488"/>
            <a:ext cx="95250" cy="90805"/>
          </a:xfrm>
          <a:custGeom>
            <a:avLst/>
            <a:gdLst/>
            <a:ahLst/>
            <a:cxnLst/>
            <a:rect l="l" t="t" r="r" b="b"/>
            <a:pathLst>
              <a:path w="95250" h="90804">
                <a:moveTo>
                  <a:pt x="0" y="90603"/>
                </a:moveTo>
                <a:lnTo>
                  <a:pt x="95166" y="90603"/>
                </a:lnTo>
                <a:lnTo>
                  <a:pt x="95166" y="0"/>
                </a:lnTo>
                <a:lnTo>
                  <a:pt x="0" y="0"/>
                </a:lnTo>
                <a:lnTo>
                  <a:pt x="0" y="90603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829285" y="6135488"/>
            <a:ext cx="95250" cy="90805"/>
          </a:xfrm>
          <a:custGeom>
            <a:avLst/>
            <a:gdLst/>
            <a:ahLst/>
            <a:cxnLst/>
            <a:rect l="l" t="t" r="r" b="b"/>
            <a:pathLst>
              <a:path w="95250" h="90804">
                <a:moveTo>
                  <a:pt x="0" y="90603"/>
                </a:moveTo>
                <a:lnTo>
                  <a:pt x="95166" y="90603"/>
                </a:lnTo>
                <a:lnTo>
                  <a:pt x="95166" y="0"/>
                </a:lnTo>
                <a:lnTo>
                  <a:pt x="0" y="0"/>
                </a:lnTo>
                <a:lnTo>
                  <a:pt x="0" y="90603"/>
                </a:lnTo>
                <a:close/>
              </a:path>
            </a:pathLst>
          </a:custGeom>
          <a:ln w="132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 txBox="1"/>
          <p:nvPr/>
        </p:nvSpPr>
        <p:spPr>
          <a:xfrm>
            <a:off x="2977259" y="6045315"/>
            <a:ext cx="3132455" cy="283845"/>
          </a:xfrm>
          <a:prstGeom prst="rect">
            <a:avLst/>
          </a:prstGeom>
          <a:ln w="12888">
            <a:solidFill>
              <a:srgbClr val="000000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210820">
              <a:lnSpc>
                <a:spcPct val="100000"/>
              </a:lnSpc>
              <a:spcBef>
                <a:spcPts val="275"/>
              </a:spcBef>
              <a:tabLst>
                <a:tab pos="1219200" algn="l"/>
                <a:tab pos="1995170" algn="l"/>
              </a:tabLst>
            </a:pPr>
            <a:r>
              <a:rPr sz="1200" spc="90" dirty="0">
                <a:latin typeface="Arial"/>
                <a:cs typeface="Arial"/>
              </a:rPr>
              <a:t>Π</a:t>
            </a:r>
            <a:r>
              <a:rPr sz="1200" spc="50" dirty="0">
                <a:latin typeface="Arial"/>
                <a:cs typeface="Arial"/>
              </a:rPr>
              <a:t>α</a:t>
            </a:r>
            <a:r>
              <a:rPr sz="1200" spc="-70" dirty="0">
                <a:latin typeface="Arial"/>
                <a:cs typeface="Arial"/>
              </a:rPr>
              <a:t>λ</a:t>
            </a:r>
            <a:r>
              <a:rPr sz="1200" spc="50" dirty="0">
                <a:latin typeface="Arial"/>
                <a:cs typeface="Arial"/>
              </a:rPr>
              <a:t>α</a:t>
            </a:r>
            <a:r>
              <a:rPr sz="1200" spc="45" dirty="0">
                <a:latin typeface="Arial"/>
                <a:cs typeface="Arial"/>
              </a:rPr>
              <a:t>ιό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Π</a:t>
            </a:r>
            <a:r>
              <a:rPr sz="1200" spc="50" dirty="0">
                <a:latin typeface="Arial"/>
                <a:cs typeface="Arial"/>
              </a:rPr>
              <a:t>Σ</a:t>
            </a:r>
            <a:r>
              <a:rPr sz="1200" dirty="0">
                <a:latin typeface="Arial"/>
                <a:cs typeface="Arial"/>
              </a:rPr>
              <a:t>	</a:t>
            </a:r>
            <a:r>
              <a:rPr sz="1200" spc="90" dirty="0">
                <a:latin typeface="Arial"/>
                <a:cs typeface="Arial"/>
              </a:rPr>
              <a:t>Ν</a:t>
            </a:r>
            <a:r>
              <a:rPr sz="1200" spc="-5" dirty="0">
                <a:latin typeface="Arial"/>
                <a:cs typeface="Arial"/>
              </a:rPr>
              <a:t>έ</a:t>
            </a:r>
            <a:r>
              <a:rPr sz="1200" spc="45" dirty="0">
                <a:latin typeface="Arial"/>
                <a:cs typeface="Arial"/>
              </a:rPr>
              <a:t>ο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Π</a:t>
            </a:r>
            <a:r>
              <a:rPr sz="1200" spc="50" dirty="0">
                <a:latin typeface="Arial"/>
                <a:cs typeface="Arial"/>
              </a:rPr>
              <a:t>Σ</a:t>
            </a:r>
            <a:r>
              <a:rPr sz="1200" dirty="0">
                <a:latin typeface="Arial"/>
                <a:cs typeface="Arial"/>
              </a:rPr>
              <a:t>	</a:t>
            </a:r>
            <a:r>
              <a:rPr sz="1200" spc="55" dirty="0">
                <a:latin typeface="Arial"/>
                <a:cs typeface="Arial"/>
              </a:rPr>
              <a:t>Β</a:t>
            </a:r>
            <a:r>
              <a:rPr sz="1200" spc="-10" dirty="0">
                <a:latin typeface="Arial"/>
                <a:cs typeface="Arial"/>
              </a:rPr>
              <a:t>ε</a:t>
            </a:r>
            <a:r>
              <a:rPr sz="1200" spc="-70" dirty="0">
                <a:latin typeface="Arial"/>
                <a:cs typeface="Arial"/>
              </a:rPr>
              <a:t>λ</a:t>
            </a:r>
            <a:r>
              <a:rPr sz="1200" spc="55" dirty="0">
                <a:latin typeface="Arial"/>
                <a:cs typeface="Arial"/>
              </a:rPr>
              <a:t>τ</a:t>
            </a:r>
            <a:r>
              <a:rPr sz="1200" spc="45" dirty="0">
                <a:latin typeface="Arial"/>
                <a:cs typeface="Arial"/>
              </a:rPr>
              <a:t>ι</a:t>
            </a:r>
            <a:r>
              <a:rPr sz="1200" spc="20" dirty="0">
                <a:latin typeface="Arial"/>
                <a:cs typeface="Arial"/>
              </a:rPr>
              <a:t>ω</a:t>
            </a:r>
            <a:r>
              <a:rPr sz="1200" spc="55" dirty="0">
                <a:latin typeface="Arial"/>
                <a:cs typeface="Arial"/>
              </a:rPr>
              <a:t>μ</a:t>
            </a:r>
            <a:r>
              <a:rPr sz="1200" spc="-5" dirty="0">
                <a:latin typeface="Arial"/>
                <a:cs typeface="Arial"/>
              </a:rPr>
              <a:t>έ</a:t>
            </a:r>
            <a:r>
              <a:rPr sz="1200" spc="-70" dirty="0">
                <a:latin typeface="Arial"/>
                <a:cs typeface="Arial"/>
              </a:rPr>
              <a:t>ν</a:t>
            </a:r>
            <a:r>
              <a:rPr sz="1200" spc="45" dirty="0">
                <a:latin typeface="Arial"/>
                <a:cs typeface="Arial"/>
              </a:rPr>
              <a:t>ο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Π</a:t>
            </a:r>
            <a:r>
              <a:rPr sz="1200" spc="50" dirty="0">
                <a:latin typeface="Arial"/>
                <a:cs typeface="Arial"/>
              </a:rPr>
              <a:t>Σ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539552" y="1679153"/>
            <a:ext cx="8021320" cy="4702175"/>
          </a:xfrm>
          <a:custGeom>
            <a:avLst/>
            <a:gdLst/>
            <a:ahLst/>
            <a:cxnLst/>
            <a:rect l="l" t="t" r="r" b="b"/>
            <a:pathLst>
              <a:path w="8021320" h="4702175">
                <a:moveTo>
                  <a:pt x="0" y="4701954"/>
                </a:moveTo>
                <a:lnTo>
                  <a:pt x="8021155" y="4701954"/>
                </a:lnTo>
                <a:lnTo>
                  <a:pt x="8021155" y="0"/>
                </a:lnTo>
                <a:lnTo>
                  <a:pt x="0" y="0"/>
                </a:lnTo>
                <a:lnTo>
                  <a:pt x="0" y="4701954"/>
                </a:lnTo>
                <a:close/>
              </a:path>
            </a:pathLst>
          </a:custGeom>
          <a:ln w="130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Τίτλος 13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400" dirty="0" smtClean="0"/>
              <a:t>Αποτελέσματα</a:t>
            </a:r>
            <a:br>
              <a:rPr lang="el-GR" sz="3400" dirty="0" smtClean="0"/>
            </a:br>
            <a:r>
              <a:rPr lang="el-GR" sz="3400" dirty="0" smtClean="0"/>
              <a:t>Πιθανές θέσεις προβληματικών Προϊόντων</a:t>
            </a:r>
            <a:endParaRPr lang="el-GR" sz="3400" dirty="0"/>
          </a:p>
        </p:txBody>
      </p:sp>
    </p:spTree>
    <p:extLst>
      <p:ext uri="{BB962C8B-B14F-4D97-AF65-F5344CB8AC3E}">
        <p14:creationId xmlns:p14="http://schemas.microsoft.com/office/powerpoint/2010/main" val="17731403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539552" y="1754212"/>
            <a:ext cx="8042275" cy="4483100"/>
          </a:xfrm>
          <a:custGeom>
            <a:avLst/>
            <a:gdLst/>
            <a:ahLst/>
            <a:cxnLst/>
            <a:rect l="l" t="t" r="r" b="b"/>
            <a:pathLst>
              <a:path w="8042275" h="4483100">
                <a:moveTo>
                  <a:pt x="0" y="4482667"/>
                </a:moveTo>
                <a:lnTo>
                  <a:pt x="8041848" y="4482667"/>
                </a:lnTo>
                <a:lnTo>
                  <a:pt x="8041848" y="0"/>
                </a:lnTo>
                <a:lnTo>
                  <a:pt x="0" y="0"/>
                </a:lnTo>
                <a:lnTo>
                  <a:pt x="0" y="4482667"/>
                </a:lnTo>
                <a:close/>
              </a:path>
            </a:pathLst>
          </a:custGeom>
          <a:ln w="9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95590" y="1947104"/>
            <a:ext cx="7168515" cy="3510915"/>
          </a:xfrm>
          <a:custGeom>
            <a:avLst/>
            <a:gdLst/>
            <a:ahLst/>
            <a:cxnLst/>
            <a:rect l="l" t="t" r="r" b="b"/>
            <a:pathLst>
              <a:path w="7168515" h="3510915">
                <a:moveTo>
                  <a:pt x="0" y="3510585"/>
                </a:moveTo>
                <a:lnTo>
                  <a:pt x="7168262" y="3510585"/>
                </a:lnTo>
                <a:lnTo>
                  <a:pt x="7168262" y="0"/>
                </a:lnTo>
                <a:lnTo>
                  <a:pt x="0" y="0"/>
                </a:lnTo>
                <a:lnTo>
                  <a:pt x="0" y="3510585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02096" y="1951520"/>
            <a:ext cx="7155815" cy="0"/>
          </a:xfrm>
          <a:custGeom>
            <a:avLst/>
            <a:gdLst/>
            <a:ahLst/>
            <a:cxnLst/>
            <a:rect l="l" t="t" r="r" b="b"/>
            <a:pathLst>
              <a:path w="7155815">
                <a:moveTo>
                  <a:pt x="0" y="0"/>
                </a:moveTo>
                <a:lnTo>
                  <a:pt x="7155249" y="0"/>
                </a:lnTo>
              </a:path>
            </a:pathLst>
          </a:custGeom>
          <a:ln w="8738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470359" y="1951520"/>
            <a:ext cx="0" cy="3502025"/>
          </a:xfrm>
          <a:custGeom>
            <a:avLst/>
            <a:gdLst/>
            <a:ahLst/>
            <a:cxnLst/>
            <a:rect l="l" t="t" r="r" b="b"/>
            <a:pathLst>
              <a:path h="3502025">
                <a:moveTo>
                  <a:pt x="0" y="0"/>
                </a:moveTo>
                <a:lnTo>
                  <a:pt x="0" y="3501800"/>
                </a:lnTo>
              </a:path>
            </a:pathLst>
          </a:custGeom>
          <a:ln w="1301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15109" y="5462059"/>
            <a:ext cx="7155815" cy="0"/>
          </a:xfrm>
          <a:custGeom>
            <a:avLst/>
            <a:gdLst/>
            <a:ahLst/>
            <a:cxnLst/>
            <a:rect l="l" t="t" r="r" b="b"/>
            <a:pathLst>
              <a:path w="7155815">
                <a:moveTo>
                  <a:pt x="7155249" y="0"/>
                </a:moveTo>
                <a:lnTo>
                  <a:pt x="0" y="0"/>
                </a:lnTo>
              </a:path>
            </a:pathLst>
          </a:custGeom>
          <a:ln w="8738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95590" y="1960259"/>
            <a:ext cx="13335" cy="3502025"/>
          </a:xfrm>
          <a:custGeom>
            <a:avLst/>
            <a:gdLst/>
            <a:ahLst/>
            <a:cxnLst/>
            <a:rect l="l" t="t" r="r" b="b"/>
            <a:pathLst>
              <a:path w="13334" h="3502025">
                <a:moveTo>
                  <a:pt x="0" y="3501800"/>
                </a:moveTo>
                <a:lnTo>
                  <a:pt x="13012" y="3501800"/>
                </a:lnTo>
                <a:lnTo>
                  <a:pt x="13012" y="0"/>
                </a:lnTo>
                <a:lnTo>
                  <a:pt x="0" y="0"/>
                </a:lnTo>
                <a:lnTo>
                  <a:pt x="0" y="3501800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95590" y="1951520"/>
            <a:ext cx="13335" cy="3502025"/>
          </a:xfrm>
          <a:custGeom>
            <a:avLst/>
            <a:gdLst/>
            <a:ahLst/>
            <a:cxnLst/>
            <a:rect l="l" t="t" r="r" b="b"/>
            <a:pathLst>
              <a:path w="13334" h="3502025">
                <a:moveTo>
                  <a:pt x="0" y="3501800"/>
                </a:moveTo>
                <a:lnTo>
                  <a:pt x="13012" y="3501800"/>
                </a:lnTo>
                <a:lnTo>
                  <a:pt x="13012" y="0"/>
                </a:lnTo>
                <a:lnTo>
                  <a:pt x="0" y="0"/>
                </a:lnTo>
                <a:lnTo>
                  <a:pt x="0" y="3501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50045" y="5462059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0" y="0"/>
                </a:moveTo>
                <a:lnTo>
                  <a:pt x="39038" y="0"/>
                </a:lnTo>
              </a:path>
            </a:pathLst>
          </a:custGeom>
          <a:ln w="87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50045" y="5024244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0" y="0"/>
                </a:moveTo>
                <a:lnTo>
                  <a:pt x="39038" y="0"/>
                </a:lnTo>
              </a:path>
            </a:pathLst>
          </a:custGeom>
          <a:ln w="87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50045" y="4586731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0" y="0"/>
                </a:moveTo>
                <a:lnTo>
                  <a:pt x="39038" y="0"/>
                </a:lnTo>
              </a:path>
            </a:pathLst>
          </a:custGeom>
          <a:ln w="87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50045" y="4148986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0" y="0"/>
                </a:moveTo>
                <a:lnTo>
                  <a:pt x="39038" y="0"/>
                </a:lnTo>
              </a:path>
            </a:pathLst>
          </a:custGeom>
          <a:ln w="87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50045" y="3711124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0" y="0"/>
                </a:moveTo>
                <a:lnTo>
                  <a:pt x="39038" y="0"/>
                </a:lnTo>
              </a:path>
            </a:pathLst>
          </a:custGeom>
          <a:ln w="87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50045" y="3264640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0" y="0"/>
                </a:moveTo>
                <a:lnTo>
                  <a:pt x="39038" y="0"/>
                </a:lnTo>
              </a:path>
            </a:pathLst>
          </a:custGeom>
          <a:ln w="87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50045" y="2826778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0" y="0"/>
                </a:moveTo>
                <a:lnTo>
                  <a:pt x="39038" y="0"/>
                </a:lnTo>
              </a:path>
            </a:pathLst>
          </a:custGeom>
          <a:ln w="87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50045" y="2389032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0" y="0"/>
                </a:moveTo>
                <a:lnTo>
                  <a:pt x="39038" y="0"/>
                </a:lnTo>
              </a:path>
            </a:pathLst>
          </a:custGeom>
          <a:ln w="87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50045" y="1951520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0" y="0"/>
                </a:moveTo>
                <a:lnTo>
                  <a:pt x="39038" y="0"/>
                </a:lnTo>
              </a:path>
            </a:pathLst>
          </a:custGeom>
          <a:ln w="87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02096" y="5462059"/>
            <a:ext cx="7155815" cy="0"/>
          </a:xfrm>
          <a:custGeom>
            <a:avLst/>
            <a:gdLst/>
            <a:ahLst/>
            <a:cxnLst/>
            <a:rect l="l" t="t" r="r" b="b"/>
            <a:pathLst>
              <a:path w="7155815">
                <a:moveTo>
                  <a:pt x="0" y="0"/>
                </a:moveTo>
                <a:lnTo>
                  <a:pt x="7155249" y="0"/>
                </a:lnTo>
              </a:path>
            </a:pathLst>
          </a:custGeom>
          <a:ln w="87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02096" y="5470798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26507"/>
                </a:moveTo>
                <a:lnTo>
                  <a:pt x="0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19096" y="5470798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26507"/>
                </a:moveTo>
                <a:lnTo>
                  <a:pt x="0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35749" y="5470798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26507"/>
                </a:moveTo>
                <a:lnTo>
                  <a:pt x="0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452662" y="5470798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26507"/>
                </a:moveTo>
                <a:lnTo>
                  <a:pt x="0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169748" y="5470798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26507"/>
                </a:moveTo>
                <a:lnTo>
                  <a:pt x="0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86314" y="5470798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26507"/>
                </a:moveTo>
                <a:lnTo>
                  <a:pt x="0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603227" y="5470798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26507"/>
                </a:moveTo>
                <a:lnTo>
                  <a:pt x="0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319793" y="5470798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26507"/>
                </a:moveTo>
                <a:lnTo>
                  <a:pt x="0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36879" y="5470798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26507"/>
                </a:moveTo>
                <a:lnTo>
                  <a:pt x="0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753792" y="5470798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26507"/>
                </a:moveTo>
                <a:lnTo>
                  <a:pt x="0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0359" y="5470798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26507"/>
                </a:moveTo>
                <a:lnTo>
                  <a:pt x="0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53873" y="5234564"/>
            <a:ext cx="78740" cy="52705"/>
          </a:xfrm>
          <a:custGeom>
            <a:avLst/>
            <a:gdLst/>
            <a:ahLst/>
            <a:cxnLst/>
            <a:rect l="l" t="t" r="r" b="b"/>
            <a:pathLst>
              <a:path w="78739" h="52704">
                <a:moveTo>
                  <a:pt x="39038" y="0"/>
                </a:moveTo>
                <a:lnTo>
                  <a:pt x="0" y="26215"/>
                </a:lnTo>
                <a:lnTo>
                  <a:pt x="39038" y="52431"/>
                </a:lnTo>
                <a:lnTo>
                  <a:pt x="78509" y="26215"/>
                </a:lnTo>
                <a:lnTo>
                  <a:pt x="39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53873" y="5234564"/>
            <a:ext cx="78740" cy="52705"/>
          </a:xfrm>
          <a:custGeom>
            <a:avLst/>
            <a:gdLst/>
            <a:ahLst/>
            <a:cxnLst/>
            <a:rect l="l" t="t" r="r" b="b"/>
            <a:pathLst>
              <a:path w="78739" h="52704">
                <a:moveTo>
                  <a:pt x="39038" y="0"/>
                </a:moveTo>
                <a:lnTo>
                  <a:pt x="78509" y="26215"/>
                </a:lnTo>
                <a:lnTo>
                  <a:pt x="39038" y="52431"/>
                </a:lnTo>
                <a:lnTo>
                  <a:pt x="0" y="26215"/>
                </a:lnTo>
                <a:lnTo>
                  <a:pt x="39038" y="0"/>
                </a:lnTo>
                <a:close/>
              </a:path>
            </a:pathLst>
          </a:custGeom>
          <a:ln w="100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370873" y="5217087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5" h="52704">
                <a:moveTo>
                  <a:pt x="39038" y="0"/>
                </a:moveTo>
                <a:lnTo>
                  <a:pt x="0" y="26215"/>
                </a:lnTo>
                <a:lnTo>
                  <a:pt x="39038" y="52431"/>
                </a:lnTo>
                <a:lnTo>
                  <a:pt x="78076" y="26215"/>
                </a:lnTo>
                <a:lnTo>
                  <a:pt x="39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70873" y="5217087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5" h="52704">
                <a:moveTo>
                  <a:pt x="39038" y="0"/>
                </a:moveTo>
                <a:lnTo>
                  <a:pt x="78076" y="26215"/>
                </a:lnTo>
                <a:lnTo>
                  <a:pt x="39038" y="52431"/>
                </a:lnTo>
                <a:lnTo>
                  <a:pt x="0" y="26215"/>
                </a:lnTo>
                <a:lnTo>
                  <a:pt x="39038" y="0"/>
                </a:lnTo>
                <a:close/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087959" y="5199610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0" y="26215"/>
                </a:lnTo>
                <a:lnTo>
                  <a:pt x="39038" y="52431"/>
                </a:lnTo>
                <a:lnTo>
                  <a:pt x="78076" y="26215"/>
                </a:lnTo>
                <a:lnTo>
                  <a:pt x="39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087959" y="5199610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78076" y="26215"/>
                </a:lnTo>
                <a:lnTo>
                  <a:pt x="39038" y="52431"/>
                </a:lnTo>
                <a:lnTo>
                  <a:pt x="0" y="26215"/>
                </a:lnTo>
                <a:lnTo>
                  <a:pt x="39038" y="0"/>
                </a:lnTo>
                <a:close/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804525" y="5182133"/>
            <a:ext cx="78740" cy="52705"/>
          </a:xfrm>
          <a:custGeom>
            <a:avLst/>
            <a:gdLst/>
            <a:ahLst/>
            <a:cxnLst/>
            <a:rect l="l" t="t" r="r" b="b"/>
            <a:pathLst>
              <a:path w="78739" h="52704">
                <a:moveTo>
                  <a:pt x="39038" y="0"/>
                </a:moveTo>
                <a:lnTo>
                  <a:pt x="0" y="26215"/>
                </a:lnTo>
                <a:lnTo>
                  <a:pt x="39038" y="52431"/>
                </a:lnTo>
                <a:lnTo>
                  <a:pt x="78423" y="26215"/>
                </a:lnTo>
                <a:lnTo>
                  <a:pt x="39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804525" y="5182133"/>
            <a:ext cx="78740" cy="52705"/>
          </a:xfrm>
          <a:custGeom>
            <a:avLst/>
            <a:gdLst/>
            <a:ahLst/>
            <a:cxnLst/>
            <a:rect l="l" t="t" r="r" b="b"/>
            <a:pathLst>
              <a:path w="78739" h="52704">
                <a:moveTo>
                  <a:pt x="39038" y="0"/>
                </a:moveTo>
                <a:lnTo>
                  <a:pt x="78423" y="26215"/>
                </a:lnTo>
                <a:lnTo>
                  <a:pt x="39038" y="52431"/>
                </a:lnTo>
                <a:lnTo>
                  <a:pt x="0" y="26215"/>
                </a:lnTo>
                <a:lnTo>
                  <a:pt x="39038" y="0"/>
                </a:lnTo>
                <a:close/>
              </a:path>
            </a:pathLst>
          </a:custGeom>
          <a:ln w="100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521438" y="5164364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4" h="53339">
                <a:moveTo>
                  <a:pt x="39038" y="0"/>
                </a:moveTo>
                <a:lnTo>
                  <a:pt x="0" y="26507"/>
                </a:lnTo>
                <a:lnTo>
                  <a:pt x="39038" y="52722"/>
                </a:lnTo>
                <a:lnTo>
                  <a:pt x="78076" y="26507"/>
                </a:lnTo>
                <a:lnTo>
                  <a:pt x="39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521438" y="5164364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4" h="53339">
                <a:moveTo>
                  <a:pt x="39038" y="0"/>
                </a:moveTo>
                <a:lnTo>
                  <a:pt x="78076" y="26507"/>
                </a:lnTo>
                <a:lnTo>
                  <a:pt x="39038" y="52722"/>
                </a:lnTo>
                <a:lnTo>
                  <a:pt x="0" y="26507"/>
                </a:lnTo>
                <a:lnTo>
                  <a:pt x="39038" y="0"/>
                </a:lnTo>
                <a:close/>
              </a:path>
            </a:pathLst>
          </a:custGeom>
          <a:ln w="100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238524" y="5155626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4" h="53339">
                <a:moveTo>
                  <a:pt x="39038" y="0"/>
                </a:moveTo>
                <a:lnTo>
                  <a:pt x="0" y="26507"/>
                </a:lnTo>
                <a:lnTo>
                  <a:pt x="39038" y="52722"/>
                </a:lnTo>
                <a:lnTo>
                  <a:pt x="78076" y="26507"/>
                </a:lnTo>
                <a:lnTo>
                  <a:pt x="39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238524" y="5155626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4" h="53339">
                <a:moveTo>
                  <a:pt x="39038" y="0"/>
                </a:moveTo>
                <a:lnTo>
                  <a:pt x="78076" y="26507"/>
                </a:lnTo>
                <a:lnTo>
                  <a:pt x="39038" y="52722"/>
                </a:lnTo>
                <a:lnTo>
                  <a:pt x="0" y="26507"/>
                </a:lnTo>
                <a:lnTo>
                  <a:pt x="39038" y="0"/>
                </a:lnTo>
                <a:close/>
              </a:path>
            </a:pathLst>
          </a:custGeom>
          <a:ln w="100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955090" y="5146887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4" h="53339">
                <a:moveTo>
                  <a:pt x="39038" y="0"/>
                </a:moveTo>
                <a:lnTo>
                  <a:pt x="0" y="26215"/>
                </a:lnTo>
                <a:lnTo>
                  <a:pt x="39038" y="52722"/>
                </a:lnTo>
                <a:lnTo>
                  <a:pt x="78076" y="26215"/>
                </a:lnTo>
                <a:lnTo>
                  <a:pt x="39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955090" y="5146887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4" h="53339">
                <a:moveTo>
                  <a:pt x="39038" y="0"/>
                </a:moveTo>
                <a:lnTo>
                  <a:pt x="78076" y="26215"/>
                </a:lnTo>
                <a:lnTo>
                  <a:pt x="39038" y="52722"/>
                </a:lnTo>
                <a:lnTo>
                  <a:pt x="0" y="26215"/>
                </a:lnTo>
                <a:lnTo>
                  <a:pt x="39038" y="0"/>
                </a:lnTo>
                <a:close/>
              </a:path>
            </a:pathLst>
          </a:custGeom>
          <a:ln w="100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672003" y="5138148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4" h="53339">
                <a:moveTo>
                  <a:pt x="39038" y="0"/>
                </a:moveTo>
                <a:lnTo>
                  <a:pt x="0" y="26215"/>
                </a:lnTo>
                <a:lnTo>
                  <a:pt x="39038" y="52722"/>
                </a:lnTo>
                <a:lnTo>
                  <a:pt x="78076" y="26215"/>
                </a:lnTo>
                <a:lnTo>
                  <a:pt x="39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672003" y="5138148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4" h="53339">
                <a:moveTo>
                  <a:pt x="39038" y="0"/>
                </a:moveTo>
                <a:lnTo>
                  <a:pt x="78076" y="26215"/>
                </a:lnTo>
                <a:lnTo>
                  <a:pt x="39038" y="52722"/>
                </a:lnTo>
                <a:lnTo>
                  <a:pt x="0" y="26215"/>
                </a:lnTo>
                <a:lnTo>
                  <a:pt x="39038" y="0"/>
                </a:lnTo>
                <a:close/>
              </a:path>
            </a:pathLst>
          </a:custGeom>
          <a:ln w="100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388570" y="5129410"/>
            <a:ext cx="78740" cy="53340"/>
          </a:xfrm>
          <a:custGeom>
            <a:avLst/>
            <a:gdLst/>
            <a:ahLst/>
            <a:cxnLst/>
            <a:rect l="l" t="t" r="r" b="b"/>
            <a:pathLst>
              <a:path w="78740" h="53339">
                <a:moveTo>
                  <a:pt x="39385" y="0"/>
                </a:moveTo>
                <a:lnTo>
                  <a:pt x="0" y="26215"/>
                </a:lnTo>
                <a:lnTo>
                  <a:pt x="39385" y="52722"/>
                </a:lnTo>
                <a:lnTo>
                  <a:pt x="78423" y="26215"/>
                </a:lnTo>
                <a:lnTo>
                  <a:pt x="393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388570" y="5129410"/>
            <a:ext cx="78740" cy="53340"/>
          </a:xfrm>
          <a:custGeom>
            <a:avLst/>
            <a:gdLst/>
            <a:ahLst/>
            <a:cxnLst/>
            <a:rect l="l" t="t" r="r" b="b"/>
            <a:pathLst>
              <a:path w="78740" h="53339">
                <a:moveTo>
                  <a:pt x="39385" y="0"/>
                </a:moveTo>
                <a:lnTo>
                  <a:pt x="78423" y="26215"/>
                </a:lnTo>
                <a:lnTo>
                  <a:pt x="39385" y="52722"/>
                </a:lnTo>
                <a:lnTo>
                  <a:pt x="0" y="26215"/>
                </a:lnTo>
                <a:lnTo>
                  <a:pt x="39385" y="0"/>
                </a:lnTo>
                <a:close/>
              </a:path>
            </a:pathLst>
          </a:custGeom>
          <a:ln w="100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105656" y="5120671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0" y="26215"/>
                </a:lnTo>
                <a:lnTo>
                  <a:pt x="39038" y="52431"/>
                </a:lnTo>
                <a:lnTo>
                  <a:pt x="78076" y="26215"/>
                </a:lnTo>
                <a:lnTo>
                  <a:pt x="39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105656" y="5120671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78076" y="26215"/>
                </a:lnTo>
                <a:lnTo>
                  <a:pt x="39038" y="52431"/>
                </a:lnTo>
                <a:lnTo>
                  <a:pt x="0" y="26215"/>
                </a:lnTo>
                <a:lnTo>
                  <a:pt x="39038" y="0"/>
                </a:lnTo>
                <a:close/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47367" y="5190726"/>
            <a:ext cx="66040" cy="0"/>
          </a:xfrm>
          <a:custGeom>
            <a:avLst/>
            <a:gdLst/>
            <a:ahLst/>
            <a:cxnLst/>
            <a:rect l="l" t="t" r="r" b="b"/>
            <a:pathLst>
              <a:path w="66039">
                <a:moveTo>
                  <a:pt x="0" y="0"/>
                </a:moveTo>
                <a:lnTo>
                  <a:pt x="65497" y="0"/>
                </a:lnTo>
              </a:path>
            </a:pathLst>
          </a:custGeom>
          <a:ln w="439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364453" y="5155771"/>
            <a:ext cx="65405" cy="0"/>
          </a:xfrm>
          <a:custGeom>
            <a:avLst/>
            <a:gdLst/>
            <a:ahLst/>
            <a:cxnLst/>
            <a:rect l="l" t="t" r="r" b="b"/>
            <a:pathLst>
              <a:path w="65405">
                <a:moveTo>
                  <a:pt x="0" y="0"/>
                </a:moveTo>
                <a:lnTo>
                  <a:pt x="65063" y="0"/>
                </a:lnTo>
              </a:path>
            </a:pathLst>
          </a:custGeom>
          <a:ln w="439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081366" y="5129410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063" y="0"/>
                </a:lnTo>
              </a:path>
            </a:pathLst>
          </a:custGeom>
          <a:ln w="436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797932" y="5094455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063" y="0"/>
                </a:lnTo>
              </a:path>
            </a:pathLst>
          </a:custGeom>
          <a:ln w="436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515018" y="5068228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063" y="0"/>
                </a:lnTo>
              </a:path>
            </a:pathLst>
          </a:custGeom>
          <a:ln w="436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231931" y="5041867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063" y="0"/>
                </a:lnTo>
              </a:path>
            </a:pathLst>
          </a:custGeom>
          <a:ln w="439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948497" y="5015651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063" y="0"/>
                </a:lnTo>
              </a:path>
            </a:pathLst>
          </a:custGeom>
          <a:ln w="439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665583" y="4998086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063" y="0"/>
                </a:lnTo>
              </a:path>
            </a:pathLst>
          </a:custGeom>
          <a:ln w="436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382150" y="4980609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5497" y="0"/>
                </a:lnTo>
              </a:path>
            </a:pathLst>
          </a:custGeom>
          <a:ln w="436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099063" y="4963132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063" y="0"/>
                </a:lnTo>
              </a:path>
            </a:pathLst>
          </a:custGeom>
          <a:ln w="436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653873" y="4893165"/>
            <a:ext cx="78740" cy="52705"/>
          </a:xfrm>
          <a:custGeom>
            <a:avLst/>
            <a:gdLst/>
            <a:ahLst/>
            <a:cxnLst/>
            <a:rect l="l" t="t" r="r" b="b"/>
            <a:pathLst>
              <a:path w="78739" h="52704">
                <a:moveTo>
                  <a:pt x="39038" y="0"/>
                </a:moveTo>
                <a:lnTo>
                  <a:pt x="0" y="52431"/>
                </a:lnTo>
                <a:lnTo>
                  <a:pt x="78509" y="52431"/>
                </a:lnTo>
                <a:lnTo>
                  <a:pt x="39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653873" y="4893165"/>
            <a:ext cx="78740" cy="52705"/>
          </a:xfrm>
          <a:custGeom>
            <a:avLst/>
            <a:gdLst/>
            <a:ahLst/>
            <a:cxnLst/>
            <a:rect l="l" t="t" r="r" b="b"/>
            <a:pathLst>
              <a:path w="78739" h="52704">
                <a:moveTo>
                  <a:pt x="39038" y="0"/>
                </a:moveTo>
                <a:lnTo>
                  <a:pt x="78509" y="52431"/>
                </a:lnTo>
                <a:lnTo>
                  <a:pt x="0" y="52431"/>
                </a:lnTo>
                <a:lnTo>
                  <a:pt x="39038" y="0"/>
                </a:lnTo>
                <a:close/>
              </a:path>
            </a:pathLst>
          </a:custGeom>
          <a:ln w="100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370873" y="4761853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5" h="52704">
                <a:moveTo>
                  <a:pt x="39038" y="0"/>
                </a:moveTo>
                <a:lnTo>
                  <a:pt x="0" y="52431"/>
                </a:lnTo>
                <a:lnTo>
                  <a:pt x="78076" y="52431"/>
                </a:lnTo>
                <a:lnTo>
                  <a:pt x="39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370873" y="4761853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5" h="52704">
                <a:moveTo>
                  <a:pt x="39038" y="0"/>
                </a:moveTo>
                <a:lnTo>
                  <a:pt x="78076" y="52431"/>
                </a:lnTo>
                <a:lnTo>
                  <a:pt x="0" y="52431"/>
                </a:lnTo>
                <a:lnTo>
                  <a:pt x="39038" y="0"/>
                </a:lnTo>
                <a:close/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087959" y="4604209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0" y="52431"/>
                </a:lnTo>
                <a:lnTo>
                  <a:pt x="78076" y="52431"/>
                </a:lnTo>
                <a:lnTo>
                  <a:pt x="39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087959" y="4604209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78076" y="52431"/>
                </a:lnTo>
                <a:lnTo>
                  <a:pt x="0" y="52431"/>
                </a:lnTo>
                <a:lnTo>
                  <a:pt x="39038" y="0"/>
                </a:lnTo>
                <a:close/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804525" y="4411726"/>
            <a:ext cx="78740" cy="52705"/>
          </a:xfrm>
          <a:custGeom>
            <a:avLst/>
            <a:gdLst/>
            <a:ahLst/>
            <a:cxnLst/>
            <a:rect l="l" t="t" r="r" b="b"/>
            <a:pathLst>
              <a:path w="78739" h="52704">
                <a:moveTo>
                  <a:pt x="39038" y="0"/>
                </a:moveTo>
                <a:lnTo>
                  <a:pt x="0" y="52431"/>
                </a:lnTo>
                <a:lnTo>
                  <a:pt x="78423" y="52431"/>
                </a:lnTo>
                <a:lnTo>
                  <a:pt x="39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804525" y="4411726"/>
            <a:ext cx="78740" cy="52705"/>
          </a:xfrm>
          <a:custGeom>
            <a:avLst/>
            <a:gdLst/>
            <a:ahLst/>
            <a:cxnLst/>
            <a:rect l="l" t="t" r="r" b="b"/>
            <a:pathLst>
              <a:path w="78739" h="52704">
                <a:moveTo>
                  <a:pt x="39038" y="0"/>
                </a:moveTo>
                <a:lnTo>
                  <a:pt x="78423" y="52431"/>
                </a:lnTo>
                <a:lnTo>
                  <a:pt x="0" y="52431"/>
                </a:lnTo>
                <a:lnTo>
                  <a:pt x="39038" y="0"/>
                </a:lnTo>
                <a:close/>
              </a:path>
            </a:pathLst>
          </a:custGeom>
          <a:ln w="100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521438" y="4183940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0" y="52431"/>
                </a:lnTo>
                <a:lnTo>
                  <a:pt x="78076" y="52431"/>
                </a:lnTo>
                <a:lnTo>
                  <a:pt x="39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521438" y="4183940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78076" y="52431"/>
                </a:lnTo>
                <a:lnTo>
                  <a:pt x="0" y="52431"/>
                </a:lnTo>
                <a:lnTo>
                  <a:pt x="39038" y="0"/>
                </a:lnTo>
                <a:close/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238524" y="3912461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0" y="52664"/>
                </a:lnTo>
                <a:lnTo>
                  <a:pt x="78076" y="52664"/>
                </a:lnTo>
                <a:lnTo>
                  <a:pt x="39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238524" y="3912461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78076" y="52664"/>
                </a:lnTo>
                <a:lnTo>
                  <a:pt x="0" y="52664"/>
                </a:lnTo>
                <a:lnTo>
                  <a:pt x="39038" y="0"/>
                </a:lnTo>
                <a:close/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955090" y="3606028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0" y="52664"/>
                </a:lnTo>
                <a:lnTo>
                  <a:pt x="78076" y="52664"/>
                </a:lnTo>
                <a:lnTo>
                  <a:pt x="39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955090" y="3606028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78076" y="52664"/>
                </a:lnTo>
                <a:lnTo>
                  <a:pt x="0" y="52664"/>
                </a:lnTo>
                <a:lnTo>
                  <a:pt x="39038" y="0"/>
                </a:lnTo>
                <a:close/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672003" y="3247163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5">
                <a:moveTo>
                  <a:pt x="39038" y="0"/>
                </a:moveTo>
                <a:lnTo>
                  <a:pt x="0" y="52431"/>
                </a:lnTo>
                <a:lnTo>
                  <a:pt x="78076" y="52431"/>
                </a:lnTo>
                <a:lnTo>
                  <a:pt x="39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672003" y="3247163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5">
                <a:moveTo>
                  <a:pt x="39038" y="0"/>
                </a:moveTo>
                <a:lnTo>
                  <a:pt x="78076" y="52431"/>
                </a:lnTo>
                <a:lnTo>
                  <a:pt x="0" y="52431"/>
                </a:lnTo>
                <a:lnTo>
                  <a:pt x="39038" y="0"/>
                </a:lnTo>
                <a:close/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388570" y="2844255"/>
            <a:ext cx="78740" cy="53340"/>
          </a:xfrm>
          <a:custGeom>
            <a:avLst/>
            <a:gdLst/>
            <a:ahLst/>
            <a:cxnLst/>
            <a:rect l="l" t="t" r="r" b="b"/>
            <a:pathLst>
              <a:path w="78740" h="53339">
                <a:moveTo>
                  <a:pt x="39385" y="0"/>
                </a:moveTo>
                <a:lnTo>
                  <a:pt x="0" y="52781"/>
                </a:lnTo>
                <a:lnTo>
                  <a:pt x="78423" y="52781"/>
                </a:lnTo>
                <a:lnTo>
                  <a:pt x="393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388570" y="2844255"/>
            <a:ext cx="78740" cy="53340"/>
          </a:xfrm>
          <a:custGeom>
            <a:avLst/>
            <a:gdLst/>
            <a:ahLst/>
            <a:cxnLst/>
            <a:rect l="l" t="t" r="r" b="b"/>
            <a:pathLst>
              <a:path w="78740" h="53339">
                <a:moveTo>
                  <a:pt x="39385" y="0"/>
                </a:moveTo>
                <a:lnTo>
                  <a:pt x="78423" y="52781"/>
                </a:lnTo>
                <a:lnTo>
                  <a:pt x="0" y="52781"/>
                </a:lnTo>
                <a:lnTo>
                  <a:pt x="39385" y="0"/>
                </a:lnTo>
                <a:close/>
              </a:path>
            </a:pathLst>
          </a:custGeom>
          <a:ln w="100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105656" y="2389032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5">
                <a:moveTo>
                  <a:pt x="39038" y="0"/>
                </a:moveTo>
                <a:lnTo>
                  <a:pt x="0" y="52664"/>
                </a:lnTo>
                <a:lnTo>
                  <a:pt x="78076" y="52664"/>
                </a:lnTo>
                <a:lnTo>
                  <a:pt x="39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105656" y="2389032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5">
                <a:moveTo>
                  <a:pt x="39038" y="0"/>
                </a:moveTo>
                <a:lnTo>
                  <a:pt x="78076" y="52664"/>
                </a:lnTo>
                <a:lnTo>
                  <a:pt x="0" y="52664"/>
                </a:lnTo>
                <a:lnTo>
                  <a:pt x="39038" y="0"/>
                </a:lnTo>
                <a:close/>
              </a:path>
            </a:pathLst>
          </a:custGeom>
          <a:ln w="10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634354" y="4880115"/>
            <a:ext cx="118110" cy="78740"/>
          </a:xfrm>
          <a:custGeom>
            <a:avLst/>
            <a:gdLst/>
            <a:ahLst/>
            <a:cxnLst/>
            <a:rect l="l" t="t" r="r" b="b"/>
            <a:pathLst>
              <a:path w="118110" h="78739">
                <a:moveTo>
                  <a:pt x="0" y="78647"/>
                </a:moveTo>
                <a:lnTo>
                  <a:pt x="117548" y="78647"/>
                </a:lnTo>
                <a:lnTo>
                  <a:pt x="117548" y="0"/>
                </a:lnTo>
                <a:lnTo>
                  <a:pt x="0" y="0"/>
                </a:lnTo>
                <a:lnTo>
                  <a:pt x="0" y="786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666885" y="4901904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17477"/>
                </a:moveTo>
                <a:lnTo>
                  <a:pt x="0" y="0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692911" y="4919381"/>
            <a:ext cx="26670" cy="17780"/>
          </a:xfrm>
          <a:custGeom>
            <a:avLst/>
            <a:gdLst/>
            <a:ahLst/>
            <a:cxnLst/>
            <a:rect l="l" t="t" r="r" b="b"/>
            <a:pathLst>
              <a:path w="26669" h="17779">
                <a:moveTo>
                  <a:pt x="0" y="0"/>
                </a:moveTo>
                <a:lnTo>
                  <a:pt x="26459" y="17477"/>
                </a:lnTo>
              </a:path>
            </a:pathLst>
          </a:custGeom>
          <a:ln w="100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666885" y="4919381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0"/>
                </a:moveTo>
                <a:lnTo>
                  <a:pt x="0" y="17477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692911" y="4901904"/>
            <a:ext cx="26670" cy="17780"/>
          </a:xfrm>
          <a:custGeom>
            <a:avLst/>
            <a:gdLst/>
            <a:ahLst/>
            <a:cxnLst/>
            <a:rect l="l" t="t" r="r" b="b"/>
            <a:pathLst>
              <a:path w="26669" h="17779">
                <a:moveTo>
                  <a:pt x="0" y="17477"/>
                </a:moveTo>
                <a:lnTo>
                  <a:pt x="26459" y="0"/>
                </a:lnTo>
              </a:path>
            </a:pathLst>
          </a:custGeom>
          <a:ln w="100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351440" y="4757425"/>
            <a:ext cx="117475" cy="78740"/>
          </a:xfrm>
          <a:custGeom>
            <a:avLst/>
            <a:gdLst/>
            <a:ahLst/>
            <a:cxnLst/>
            <a:rect l="l" t="t" r="r" b="b"/>
            <a:pathLst>
              <a:path w="117475" h="78739">
                <a:moveTo>
                  <a:pt x="0" y="78647"/>
                </a:moveTo>
                <a:lnTo>
                  <a:pt x="117114" y="78647"/>
                </a:lnTo>
                <a:lnTo>
                  <a:pt x="117114" y="0"/>
                </a:lnTo>
                <a:lnTo>
                  <a:pt x="0" y="0"/>
                </a:lnTo>
                <a:lnTo>
                  <a:pt x="0" y="786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383885" y="4779330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17477"/>
                </a:moveTo>
                <a:lnTo>
                  <a:pt x="0" y="0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409911" y="4796807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0"/>
                </a:moveTo>
                <a:lnTo>
                  <a:pt x="26025" y="17477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383885" y="4796807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0"/>
                </a:moveTo>
                <a:lnTo>
                  <a:pt x="0" y="17477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409911" y="4779330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17477"/>
                </a:moveTo>
                <a:lnTo>
                  <a:pt x="26025" y="0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068353" y="4599898"/>
            <a:ext cx="117475" cy="78740"/>
          </a:xfrm>
          <a:custGeom>
            <a:avLst/>
            <a:gdLst/>
            <a:ahLst/>
            <a:cxnLst/>
            <a:rect l="l" t="t" r="r" b="b"/>
            <a:pathLst>
              <a:path w="117475" h="78739">
                <a:moveTo>
                  <a:pt x="0" y="78647"/>
                </a:moveTo>
                <a:lnTo>
                  <a:pt x="117114" y="78647"/>
                </a:lnTo>
                <a:lnTo>
                  <a:pt x="117114" y="0"/>
                </a:lnTo>
                <a:lnTo>
                  <a:pt x="0" y="0"/>
                </a:lnTo>
                <a:lnTo>
                  <a:pt x="0" y="786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100972" y="4621686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17477"/>
                </a:moveTo>
                <a:lnTo>
                  <a:pt x="0" y="0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126997" y="4639163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0"/>
                </a:moveTo>
                <a:lnTo>
                  <a:pt x="26025" y="17477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100972" y="4639163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0"/>
                </a:moveTo>
                <a:lnTo>
                  <a:pt x="0" y="17477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126997" y="4621686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17477"/>
                </a:moveTo>
                <a:lnTo>
                  <a:pt x="26025" y="0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784919" y="4416037"/>
            <a:ext cx="118110" cy="78740"/>
          </a:xfrm>
          <a:custGeom>
            <a:avLst/>
            <a:gdLst/>
            <a:ahLst/>
            <a:cxnLst/>
            <a:rect l="l" t="t" r="r" b="b"/>
            <a:pathLst>
              <a:path w="118110" h="78739">
                <a:moveTo>
                  <a:pt x="0" y="78647"/>
                </a:moveTo>
                <a:lnTo>
                  <a:pt x="117548" y="78647"/>
                </a:lnTo>
                <a:lnTo>
                  <a:pt x="117548" y="0"/>
                </a:lnTo>
                <a:lnTo>
                  <a:pt x="0" y="0"/>
                </a:lnTo>
                <a:lnTo>
                  <a:pt x="0" y="786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817538" y="4437942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17477"/>
                </a:moveTo>
                <a:lnTo>
                  <a:pt x="0" y="0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843563" y="4455420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0"/>
                </a:moveTo>
                <a:lnTo>
                  <a:pt x="26025" y="17477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817538" y="4455420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0"/>
                </a:moveTo>
                <a:lnTo>
                  <a:pt x="0" y="17477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843563" y="4437942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17477"/>
                </a:moveTo>
                <a:lnTo>
                  <a:pt x="26025" y="0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502006" y="4197048"/>
            <a:ext cx="117475" cy="79375"/>
          </a:xfrm>
          <a:custGeom>
            <a:avLst/>
            <a:gdLst/>
            <a:ahLst/>
            <a:cxnLst/>
            <a:rect l="l" t="t" r="r" b="b"/>
            <a:pathLst>
              <a:path w="117475" h="79375">
                <a:moveTo>
                  <a:pt x="0" y="78938"/>
                </a:moveTo>
                <a:lnTo>
                  <a:pt x="117114" y="78938"/>
                </a:lnTo>
                <a:lnTo>
                  <a:pt x="117114" y="0"/>
                </a:lnTo>
                <a:lnTo>
                  <a:pt x="0" y="0"/>
                </a:lnTo>
                <a:lnTo>
                  <a:pt x="0" y="789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534451" y="4218895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17477"/>
                </a:moveTo>
                <a:lnTo>
                  <a:pt x="0" y="0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560476" y="4236372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0"/>
                </a:moveTo>
                <a:lnTo>
                  <a:pt x="26025" y="17477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534451" y="4236372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0"/>
                </a:moveTo>
                <a:lnTo>
                  <a:pt x="0" y="17477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560476" y="4218895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17477"/>
                </a:moveTo>
                <a:lnTo>
                  <a:pt x="26025" y="0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218572" y="3943338"/>
            <a:ext cx="118110" cy="78740"/>
          </a:xfrm>
          <a:custGeom>
            <a:avLst/>
            <a:gdLst/>
            <a:ahLst/>
            <a:cxnLst/>
            <a:rect l="l" t="t" r="r" b="b"/>
            <a:pathLst>
              <a:path w="118110" h="78739">
                <a:moveTo>
                  <a:pt x="0" y="78647"/>
                </a:moveTo>
                <a:lnTo>
                  <a:pt x="117548" y="78647"/>
                </a:lnTo>
                <a:lnTo>
                  <a:pt x="117548" y="0"/>
                </a:lnTo>
                <a:lnTo>
                  <a:pt x="0" y="0"/>
                </a:lnTo>
                <a:lnTo>
                  <a:pt x="0" y="786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251537" y="3965126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17477"/>
                </a:moveTo>
                <a:lnTo>
                  <a:pt x="0" y="0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277562" y="3982603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0"/>
                </a:moveTo>
                <a:lnTo>
                  <a:pt x="26025" y="17477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251537" y="3982603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0"/>
                </a:moveTo>
                <a:lnTo>
                  <a:pt x="0" y="17477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277562" y="3965126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17477"/>
                </a:moveTo>
                <a:lnTo>
                  <a:pt x="26025" y="0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935485" y="3654381"/>
            <a:ext cx="118110" cy="78740"/>
          </a:xfrm>
          <a:custGeom>
            <a:avLst/>
            <a:gdLst/>
            <a:ahLst/>
            <a:cxnLst/>
            <a:rect l="l" t="t" r="r" b="b"/>
            <a:pathLst>
              <a:path w="118110" h="78739">
                <a:moveTo>
                  <a:pt x="0" y="78647"/>
                </a:moveTo>
                <a:lnTo>
                  <a:pt x="117548" y="78647"/>
                </a:lnTo>
                <a:lnTo>
                  <a:pt x="117548" y="0"/>
                </a:lnTo>
                <a:lnTo>
                  <a:pt x="0" y="0"/>
                </a:lnTo>
                <a:lnTo>
                  <a:pt x="0" y="786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968103" y="3676169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17477"/>
                </a:moveTo>
                <a:lnTo>
                  <a:pt x="0" y="0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994129" y="3693647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0"/>
                </a:moveTo>
                <a:lnTo>
                  <a:pt x="26025" y="17477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968103" y="3693647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0"/>
                </a:moveTo>
                <a:lnTo>
                  <a:pt x="0" y="17477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994129" y="3676169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17477"/>
                </a:moveTo>
                <a:lnTo>
                  <a:pt x="26025" y="0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652571" y="3321441"/>
            <a:ext cx="117475" cy="79375"/>
          </a:xfrm>
          <a:custGeom>
            <a:avLst/>
            <a:gdLst/>
            <a:ahLst/>
            <a:cxnLst/>
            <a:rect l="l" t="t" r="r" b="b"/>
            <a:pathLst>
              <a:path w="117475" h="79375">
                <a:moveTo>
                  <a:pt x="0" y="78938"/>
                </a:moveTo>
                <a:lnTo>
                  <a:pt x="117114" y="78938"/>
                </a:lnTo>
                <a:lnTo>
                  <a:pt x="117114" y="0"/>
                </a:lnTo>
                <a:lnTo>
                  <a:pt x="0" y="0"/>
                </a:lnTo>
                <a:lnTo>
                  <a:pt x="0" y="789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685016" y="3343520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4" h="17780">
                <a:moveTo>
                  <a:pt x="26025" y="17477"/>
                </a:moveTo>
                <a:lnTo>
                  <a:pt x="0" y="0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711041" y="3360998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4" h="17780">
                <a:moveTo>
                  <a:pt x="0" y="0"/>
                </a:moveTo>
                <a:lnTo>
                  <a:pt x="26025" y="17477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685016" y="3360998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4" h="17780">
                <a:moveTo>
                  <a:pt x="26025" y="0"/>
                </a:moveTo>
                <a:lnTo>
                  <a:pt x="0" y="17477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711041" y="3343520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4" h="17780">
                <a:moveTo>
                  <a:pt x="0" y="17477"/>
                </a:moveTo>
                <a:lnTo>
                  <a:pt x="26025" y="0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369137" y="2945099"/>
            <a:ext cx="118110" cy="79375"/>
          </a:xfrm>
          <a:custGeom>
            <a:avLst/>
            <a:gdLst/>
            <a:ahLst/>
            <a:cxnLst/>
            <a:rect l="l" t="t" r="r" b="b"/>
            <a:pathLst>
              <a:path w="118109" h="79375">
                <a:moveTo>
                  <a:pt x="0" y="78938"/>
                </a:moveTo>
                <a:lnTo>
                  <a:pt x="117548" y="78938"/>
                </a:lnTo>
                <a:lnTo>
                  <a:pt x="117548" y="0"/>
                </a:lnTo>
                <a:lnTo>
                  <a:pt x="0" y="0"/>
                </a:lnTo>
                <a:lnTo>
                  <a:pt x="0" y="789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401582" y="2966945"/>
            <a:ext cx="26670" cy="17780"/>
          </a:xfrm>
          <a:custGeom>
            <a:avLst/>
            <a:gdLst/>
            <a:ahLst/>
            <a:cxnLst/>
            <a:rect l="l" t="t" r="r" b="b"/>
            <a:pathLst>
              <a:path w="26670" h="17780">
                <a:moveTo>
                  <a:pt x="26372" y="17477"/>
                </a:moveTo>
                <a:lnTo>
                  <a:pt x="0" y="0"/>
                </a:lnTo>
              </a:path>
            </a:pathLst>
          </a:custGeom>
          <a:ln w="100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427955" y="2984422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4" h="17780">
                <a:moveTo>
                  <a:pt x="0" y="0"/>
                </a:moveTo>
                <a:lnTo>
                  <a:pt x="26025" y="17477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401582" y="2984422"/>
            <a:ext cx="26670" cy="17780"/>
          </a:xfrm>
          <a:custGeom>
            <a:avLst/>
            <a:gdLst/>
            <a:ahLst/>
            <a:cxnLst/>
            <a:rect l="l" t="t" r="r" b="b"/>
            <a:pathLst>
              <a:path w="26670" h="17780">
                <a:moveTo>
                  <a:pt x="26372" y="0"/>
                </a:moveTo>
                <a:lnTo>
                  <a:pt x="0" y="17477"/>
                </a:lnTo>
              </a:path>
            </a:pathLst>
          </a:custGeom>
          <a:ln w="100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427955" y="2966945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4" h="17780">
                <a:moveTo>
                  <a:pt x="0" y="17477"/>
                </a:moveTo>
                <a:lnTo>
                  <a:pt x="26025" y="0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086050" y="2542191"/>
            <a:ext cx="117475" cy="79375"/>
          </a:xfrm>
          <a:custGeom>
            <a:avLst/>
            <a:gdLst/>
            <a:ahLst/>
            <a:cxnLst/>
            <a:rect l="l" t="t" r="r" b="b"/>
            <a:pathLst>
              <a:path w="117475" h="79375">
                <a:moveTo>
                  <a:pt x="0" y="78938"/>
                </a:moveTo>
                <a:lnTo>
                  <a:pt x="117114" y="78938"/>
                </a:lnTo>
                <a:lnTo>
                  <a:pt x="117114" y="0"/>
                </a:lnTo>
                <a:lnTo>
                  <a:pt x="0" y="0"/>
                </a:lnTo>
                <a:lnTo>
                  <a:pt x="0" y="789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118668" y="2564387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4" h="17780">
                <a:moveTo>
                  <a:pt x="26025" y="17477"/>
                </a:moveTo>
                <a:lnTo>
                  <a:pt x="0" y="0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144694" y="2581864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4" h="17780">
                <a:moveTo>
                  <a:pt x="0" y="0"/>
                </a:moveTo>
                <a:lnTo>
                  <a:pt x="26025" y="17477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118668" y="2581864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4" h="17780">
                <a:moveTo>
                  <a:pt x="26025" y="0"/>
                </a:moveTo>
                <a:lnTo>
                  <a:pt x="0" y="17477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144694" y="2564387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4" h="17780">
                <a:moveTo>
                  <a:pt x="0" y="17477"/>
                </a:moveTo>
                <a:lnTo>
                  <a:pt x="26025" y="0"/>
                </a:lnTo>
              </a:path>
            </a:pathLst>
          </a:custGeom>
          <a:ln w="10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660379" y="5125041"/>
            <a:ext cx="6452235" cy="114300"/>
          </a:xfrm>
          <a:custGeom>
            <a:avLst/>
            <a:gdLst/>
            <a:ahLst/>
            <a:cxnLst/>
            <a:rect l="l" t="t" r="r" b="b"/>
            <a:pathLst>
              <a:path w="6452234" h="114300">
                <a:moveTo>
                  <a:pt x="0" y="113893"/>
                </a:moveTo>
                <a:lnTo>
                  <a:pt x="717086" y="96415"/>
                </a:lnTo>
                <a:lnTo>
                  <a:pt x="1433999" y="78938"/>
                </a:lnTo>
                <a:lnTo>
                  <a:pt x="2150565" y="61461"/>
                </a:lnTo>
                <a:lnTo>
                  <a:pt x="2867651" y="43692"/>
                </a:lnTo>
                <a:lnTo>
                  <a:pt x="3584564" y="34954"/>
                </a:lnTo>
                <a:lnTo>
                  <a:pt x="4301130" y="26215"/>
                </a:lnTo>
                <a:lnTo>
                  <a:pt x="5018217" y="17477"/>
                </a:lnTo>
                <a:lnTo>
                  <a:pt x="5734783" y="8738"/>
                </a:lnTo>
                <a:lnTo>
                  <a:pt x="6451696" y="0"/>
                </a:lnTo>
              </a:path>
            </a:pathLst>
          </a:custGeom>
          <a:ln w="17479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660379" y="4950024"/>
            <a:ext cx="6452235" cy="227965"/>
          </a:xfrm>
          <a:custGeom>
            <a:avLst/>
            <a:gdLst/>
            <a:ahLst/>
            <a:cxnLst/>
            <a:rect l="l" t="t" r="r" b="b"/>
            <a:pathLst>
              <a:path w="6452234" h="227964">
                <a:moveTo>
                  <a:pt x="0" y="227739"/>
                </a:moveTo>
                <a:lnTo>
                  <a:pt x="717086" y="192493"/>
                </a:lnTo>
                <a:lnTo>
                  <a:pt x="1433999" y="166278"/>
                </a:lnTo>
                <a:lnTo>
                  <a:pt x="2150565" y="131311"/>
                </a:lnTo>
                <a:lnTo>
                  <a:pt x="2867651" y="105096"/>
                </a:lnTo>
                <a:lnTo>
                  <a:pt x="3584564" y="78880"/>
                </a:lnTo>
                <a:lnTo>
                  <a:pt x="4301130" y="52431"/>
                </a:lnTo>
                <a:lnTo>
                  <a:pt x="5018217" y="34954"/>
                </a:lnTo>
                <a:lnTo>
                  <a:pt x="5734783" y="17477"/>
                </a:lnTo>
                <a:lnTo>
                  <a:pt x="6451696" y="0"/>
                </a:lnTo>
              </a:path>
            </a:pathLst>
          </a:custGeom>
          <a:ln w="17487">
            <a:solidFill>
              <a:srgbClr val="99C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660379" y="2393344"/>
            <a:ext cx="6452235" cy="2504440"/>
          </a:xfrm>
          <a:custGeom>
            <a:avLst/>
            <a:gdLst/>
            <a:ahLst/>
            <a:cxnLst/>
            <a:rect l="l" t="t" r="r" b="b"/>
            <a:pathLst>
              <a:path w="6452234" h="2504440">
                <a:moveTo>
                  <a:pt x="0" y="2504248"/>
                </a:moveTo>
                <a:lnTo>
                  <a:pt x="717086" y="2372820"/>
                </a:lnTo>
                <a:lnTo>
                  <a:pt x="1433999" y="2215292"/>
                </a:lnTo>
                <a:lnTo>
                  <a:pt x="2150565" y="2022693"/>
                </a:lnTo>
                <a:lnTo>
                  <a:pt x="2867651" y="1794907"/>
                </a:lnTo>
                <a:lnTo>
                  <a:pt x="3584564" y="1523428"/>
                </a:lnTo>
                <a:lnTo>
                  <a:pt x="4301130" y="1216995"/>
                </a:lnTo>
                <a:lnTo>
                  <a:pt x="5018217" y="858130"/>
                </a:lnTo>
                <a:lnTo>
                  <a:pt x="5734783" y="455339"/>
                </a:lnTo>
                <a:lnTo>
                  <a:pt x="6451696" y="0"/>
                </a:lnTo>
              </a:path>
            </a:pathLst>
          </a:custGeom>
          <a:ln w="18596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660379" y="2559959"/>
            <a:ext cx="6452235" cy="2338070"/>
          </a:xfrm>
          <a:custGeom>
            <a:avLst/>
            <a:gdLst/>
            <a:ahLst/>
            <a:cxnLst/>
            <a:rect l="l" t="t" r="r" b="b"/>
            <a:pathLst>
              <a:path w="6452234" h="2338070">
                <a:moveTo>
                  <a:pt x="0" y="2337632"/>
                </a:moveTo>
                <a:lnTo>
                  <a:pt x="717086" y="2214942"/>
                </a:lnTo>
                <a:lnTo>
                  <a:pt x="1433999" y="2057415"/>
                </a:lnTo>
                <a:lnTo>
                  <a:pt x="2150565" y="1873555"/>
                </a:lnTo>
                <a:lnTo>
                  <a:pt x="2867651" y="1654507"/>
                </a:lnTo>
                <a:lnTo>
                  <a:pt x="3584564" y="1400855"/>
                </a:lnTo>
                <a:lnTo>
                  <a:pt x="4301130" y="1111899"/>
                </a:lnTo>
                <a:lnTo>
                  <a:pt x="5018217" y="779249"/>
                </a:lnTo>
                <a:lnTo>
                  <a:pt x="5734783" y="402558"/>
                </a:lnTo>
                <a:lnTo>
                  <a:pt x="6451696" y="0"/>
                </a:lnTo>
              </a:path>
            </a:pathLst>
          </a:custGeom>
          <a:ln w="18469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660379" y="3260212"/>
            <a:ext cx="6452235" cy="0"/>
          </a:xfrm>
          <a:custGeom>
            <a:avLst/>
            <a:gdLst/>
            <a:ahLst/>
            <a:cxnLst/>
            <a:rect l="l" t="t" r="r" b="b"/>
            <a:pathLst>
              <a:path w="6452234">
                <a:moveTo>
                  <a:pt x="0" y="0"/>
                </a:moveTo>
                <a:lnTo>
                  <a:pt x="0" y="0"/>
                </a:lnTo>
                <a:lnTo>
                  <a:pt x="5734783" y="0"/>
                </a:lnTo>
                <a:lnTo>
                  <a:pt x="6451696" y="0"/>
                </a:lnTo>
              </a:path>
            </a:pathLst>
          </a:custGeom>
          <a:ln w="2621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627847" y="5217087"/>
            <a:ext cx="78740" cy="52705"/>
          </a:xfrm>
          <a:custGeom>
            <a:avLst/>
            <a:gdLst/>
            <a:ahLst/>
            <a:cxnLst/>
            <a:rect l="l" t="t" r="r" b="b"/>
            <a:pathLst>
              <a:path w="78739" h="52704">
                <a:moveTo>
                  <a:pt x="39038" y="0"/>
                </a:moveTo>
                <a:lnTo>
                  <a:pt x="0" y="26215"/>
                </a:lnTo>
                <a:lnTo>
                  <a:pt x="39038" y="52431"/>
                </a:lnTo>
                <a:lnTo>
                  <a:pt x="78509" y="26215"/>
                </a:lnTo>
                <a:lnTo>
                  <a:pt x="39038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627847" y="5217087"/>
            <a:ext cx="78740" cy="52705"/>
          </a:xfrm>
          <a:custGeom>
            <a:avLst/>
            <a:gdLst/>
            <a:ahLst/>
            <a:cxnLst/>
            <a:rect l="l" t="t" r="r" b="b"/>
            <a:pathLst>
              <a:path w="78739" h="52704">
                <a:moveTo>
                  <a:pt x="39038" y="0"/>
                </a:moveTo>
                <a:lnTo>
                  <a:pt x="78509" y="26215"/>
                </a:lnTo>
                <a:lnTo>
                  <a:pt x="39038" y="52431"/>
                </a:lnTo>
                <a:lnTo>
                  <a:pt x="0" y="26215"/>
                </a:lnTo>
                <a:lnTo>
                  <a:pt x="39038" y="0"/>
                </a:lnTo>
                <a:close/>
              </a:path>
            </a:pathLst>
          </a:custGeom>
          <a:ln w="10056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344847" y="5199610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5" h="52704">
                <a:moveTo>
                  <a:pt x="39038" y="0"/>
                </a:moveTo>
                <a:lnTo>
                  <a:pt x="0" y="26215"/>
                </a:lnTo>
                <a:lnTo>
                  <a:pt x="39038" y="52431"/>
                </a:lnTo>
                <a:lnTo>
                  <a:pt x="78076" y="26215"/>
                </a:lnTo>
                <a:lnTo>
                  <a:pt x="39038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344847" y="5199610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5" h="52704">
                <a:moveTo>
                  <a:pt x="39038" y="0"/>
                </a:moveTo>
                <a:lnTo>
                  <a:pt x="78076" y="26215"/>
                </a:lnTo>
                <a:lnTo>
                  <a:pt x="39038" y="52431"/>
                </a:lnTo>
                <a:lnTo>
                  <a:pt x="0" y="26215"/>
                </a:lnTo>
                <a:lnTo>
                  <a:pt x="39038" y="0"/>
                </a:lnTo>
                <a:close/>
              </a:path>
            </a:pathLst>
          </a:custGeom>
          <a:ln w="10067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061934" y="5182133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0" y="26215"/>
                </a:lnTo>
                <a:lnTo>
                  <a:pt x="39038" y="52431"/>
                </a:lnTo>
                <a:lnTo>
                  <a:pt x="78076" y="26215"/>
                </a:lnTo>
                <a:lnTo>
                  <a:pt x="39038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061934" y="5182133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78076" y="26215"/>
                </a:lnTo>
                <a:lnTo>
                  <a:pt x="39038" y="52431"/>
                </a:lnTo>
                <a:lnTo>
                  <a:pt x="0" y="26215"/>
                </a:lnTo>
                <a:lnTo>
                  <a:pt x="39038" y="0"/>
                </a:lnTo>
                <a:close/>
              </a:path>
            </a:pathLst>
          </a:custGeom>
          <a:ln w="10067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778500" y="5164364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4" h="53339">
                <a:moveTo>
                  <a:pt x="39038" y="0"/>
                </a:moveTo>
                <a:lnTo>
                  <a:pt x="0" y="26507"/>
                </a:lnTo>
                <a:lnTo>
                  <a:pt x="39038" y="52722"/>
                </a:lnTo>
                <a:lnTo>
                  <a:pt x="78076" y="26507"/>
                </a:lnTo>
                <a:lnTo>
                  <a:pt x="39038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778500" y="5164364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4" h="53339">
                <a:moveTo>
                  <a:pt x="39038" y="0"/>
                </a:moveTo>
                <a:lnTo>
                  <a:pt x="78076" y="26507"/>
                </a:lnTo>
                <a:lnTo>
                  <a:pt x="39038" y="52722"/>
                </a:lnTo>
                <a:lnTo>
                  <a:pt x="0" y="26507"/>
                </a:lnTo>
                <a:lnTo>
                  <a:pt x="39038" y="0"/>
                </a:lnTo>
                <a:close/>
              </a:path>
            </a:pathLst>
          </a:custGeom>
          <a:ln w="10077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495412" y="5146887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4" h="53339">
                <a:moveTo>
                  <a:pt x="39038" y="0"/>
                </a:moveTo>
                <a:lnTo>
                  <a:pt x="0" y="26215"/>
                </a:lnTo>
                <a:lnTo>
                  <a:pt x="39038" y="52722"/>
                </a:lnTo>
                <a:lnTo>
                  <a:pt x="78076" y="26215"/>
                </a:lnTo>
                <a:lnTo>
                  <a:pt x="39038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495412" y="5146887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4" h="53339">
                <a:moveTo>
                  <a:pt x="39038" y="0"/>
                </a:moveTo>
                <a:lnTo>
                  <a:pt x="78076" y="26215"/>
                </a:lnTo>
                <a:lnTo>
                  <a:pt x="39038" y="52722"/>
                </a:lnTo>
                <a:lnTo>
                  <a:pt x="0" y="26215"/>
                </a:lnTo>
                <a:lnTo>
                  <a:pt x="39038" y="0"/>
                </a:lnTo>
                <a:close/>
              </a:path>
            </a:pathLst>
          </a:custGeom>
          <a:ln w="10077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211978" y="5138148"/>
            <a:ext cx="78740" cy="53340"/>
          </a:xfrm>
          <a:custGeom>
            <a:avLst/>
            <a:gdLst/>
            <a:ahLst/>
            <a:cxnLst/>
            <a:rect l="l" t="t" r="r" b="b"/>
            <a:pathLst>
              <a:path w="78739" h="53339">
                <a:moveTo>
                  <a:pt x="39558" y="0"/>
                </a:moveTo>
                <a:lnTo>
                  <a:pt x="0" y="26215"/>
                </a:lnTo>
                <a:lnTo>
                  <a:pt x="39558" y="52722"/>
                </a:lnTo>
                <a:lnTo>
                  <a:pt x="78596" y="26215"/>
                </a:lnTo>
                <a:lnTo>
                  <a:pt x="39558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211978" y="5138148"/>
            <a:ext cx="78740" cy="53340"/>
          </a:xfrm>
          <a:custGeom>
            <a:avLst/>
            <a:gdLst/>
            <a:ahLst/>
            <a:cxnLst/>
            <a:rect l="l" t="t" r="r" b="b"/>
            <a:pathLst>
              <a:path w="78739" h="53339">
                <a:moveTo>
                  <a:pt x="39558" y="0"/>
                </a:moveTo>
                <a:lnTo>
                  <a:pt x="78596" y="26215"/>
                </a:lnTo>
                <a:lnTo>
                  <a:pt x="39558" y="52722"/>
                </a:lnTo>
                <a:lnTo>
                  <a:pt x="0" y="26215"/>
                </a:lnTo>
                <a:lnTo>
                  <a:pt x="39558" y="0"/>
                </a:lnTo>
                <a:close/>
              </a:path>
            </a:pathLst>
          </a:custGeom>
          <a:ln w="10064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929065" y="5129410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4" h="53339">
                <a:moveTo>
                  <a:pt x="39038" y="0"/>
                </a:moveTo>
                <a:lnTo>
                  <a:pt x="0" y="26215"/>
                </a:lnTo>
                <a:lnTo>
                  <a:pt x="39038" y="52722"/>
                </a:lnTo>
                <a:lnTo>
                  <a:pt x="78076" y="26215"/>
                </a:lnTo>
                <a:lnTo>
                  <a:pt x="39038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929065" y="5129410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4" h="53339">
                <a:moveTo>
                  <a:pt x="39038" y="0"/>
                </a:moveTo>
                <a:lnTo>
                  <a:pt x="78076" y="26215"/>
                </a:lnTo>
                <a:lnTo>
                  <a:pt x="39038" y="52722"/>
                </a:lnTo>
                <a:lnTo>
                  <a:pt x="0" y="26215"/>
                </a:lnTo>
                <a:lnTo>
                  <a:pt x="39038" y="0"/>
                </a:lnTo>
                <a:close/>
              </a:path>
            </a:pathLst>
          </a:custGeom>
          <a:ln w="10077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645978" y="5120671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0" y="26215"/>
                </a:lnTo>
                <a:lnTo>
                  <a:pt x="39038" y="52431"/>
                </a:lnTo>
                <a:lnTo>
                  <a:pt x="78076" y="26215"/>
                </a:lnTo>
                <a:lnTo>
                  <a:pt x="39038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645978" y="5120671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78076" y="26215"/>
                </a:lnTo>
                <a:lnTo>
                  <a:pt x="39038" y="52431"/>
                </a:lnTo>
                <a:lnTo>
                  <a:pt x="0" y="26215"/>
                </a:lnTo>
                <a:lnTo>
                  <a:pt x="39038" y="0"/>
                </a:lnTo>
                <a:close/>
              </a:path>
            </a:pathLst>
          </a:custGeom>
          <a:ln w="10067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362544" y="5111979"/>
            <a:ext cx="78740" cy="52705"/>
          </a:xfrm>
          <a:custGeom>
            <a:avLst/>
            <a:gdLst/>
            <a:ahLst/>
            <a:cxnLst/>
            <a:rect l="l" t="t" r="r" b="b"/>
            <a:pathLst>
              <a:path w="78740" h="52704">
                <a:moveTo>
                  <a:pt x="39038" y="0"/>
                </a:moveTo>
                <a:lnTo>
                  <a:pt x="0" y="26169"/>
                </a:lnTo>
                <a:lnTo>
                  <a:pt x="39038" y="52384"/>
                </a:lnTo>
                <a:lnTo>
                  <a:pt x="78423" y="26169"/>
                </a:lnTo>
                <a:lnTo>
                  <a:pt x="39038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362544" y="5111979"/>
            <a:ext cx="78740" cy="52705"/>
          </a:xfrm>
          <a:custGeom>
            <a:avLst/>
            <a:gdLst/>
            <a:ahLst/>
            <a:cxnLst/>
            <a:rect l="l" t="t" r="r" b="b"/>
            <a:pathLst>
              <a:path w="78740" h="52704">
                <a:moveTo>
                  <a:pt x="39038" y="0"/>
                </a:moveTo>
                <a:lnTo>
                  <a:pt x="78423" y="26169"/>
                </a:lnTo>
                <a:lnTo>
                  <a:pt x="39038" y="52384"/>
                </a:lnTo>
                <a:lnTo>
                  <a:pt x="0" y="26169"/>
                </a:lnTo>
                <a:lnTo>
                  <a:pt x="39038" y="0"/>
                </a:lnTo>
                <a:close/>
              </a:path>
            </a:pathLst>
          </a:custGeom>
          <a:ln w="10057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079630" y="5103241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0" y="26169"/>
                </a:lnTo>
                <a:lnTo>
                  <a:pt x="39038" y="52384"/>
                </a:lnTo>
                <a:lnTo>
                  <a:pt x="78076" y="26169"/>
                </a:lnTo>
                <a:lnTo>
                  <a:pt x="39038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079630" y="5103241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78076" y="26169"/>
                </a:lnTo>
                <a:lnTo>
                  <a:pt x="39038" y="52384"/>
                </a:lnTo>
                <a:lnTo>
                  <a:pt x="0" y="26169"/>
                </a:lnTo>
                <a:lnTo>
                  <a:pt x="39038" y="0"/>
                </a:lnTo>
                <a:close/>
              </a:path>
            </a:pathLst>
          </a:custGeom>
          <a:ln w="10065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621341" y="5173249"/>
            <a:ext cx="65405" cy="0"/>
          </a:xfrm>
          <a:custGeom>
            <a:avLst/>
            <a:gdLst/>
            <a:ahLst/>
            <a:cxnLst/>
            <a:rect l="l" t="t" r="r" b="b"/>
            <a:pathLst>
              <a:path w="65405">
                <a:moveTo>
                  <a:pt x="0" y="0"/>
                </a:moveTo>
                <a:lnTo>
                  <a:pt x="65063" y="0"/>
                </a:lnTo>
              </a:path>
            </a:pathLst>
          </a:custGeom>
          <a:ln w="43984">
            <a:solidFill>
              <a:srgbClr val="99C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338428" y="5138148"/>
            <a:ext cx="65405" cy="0"/>
          </a:xfrm>
          <a:custGeom>
            <a:avLst/>
            <a:gdLst/>
            <a:ahLst/>
            <a:cxnLst/>
            <a:rect l="l" t="t" r="r" b="b"/>
            <a:pathLst>
              <a:path w="65405">
                <a:moveTo>
                  <a:pt x="0" y="0"/>
                </a:moveTo>
                <a:lnTo>
                  <a:pt x="65063" y="0"/>
                </a:lnTo>
              </a:path>
            </a:pathLst>
          </a:custGeom>
          <a:ln w="43692">
            <a:solidFill>
              <a:srgbClr val="99C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55340" y="5111933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063" y="0"/>
                </a:lnTo>
              </a:path>
            </a:pathLst>
          </a:custGeom>
          <a:ln w="43692">
            <a:solidFill>
              <a:srgbClr val="99C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771907" y="5076966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063" y="0"/>
                </a:lnTo>
              </a:path>
            </a:pathLst>
          </a:custGeom>
          <a:ln w="43692">
            <a:solidFill>
              <a:srgbClr val="99C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488993" y="5050751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063" y="0"/>
                </a:lnTo>
              </a:path>
            </a:pathLst>
          </a:custGeom>
          <a:ln w="43692">
            <a:solidFill>
              <a:srgbClr val="99C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205559" y="5024389"/>
            <a:ext cx="66040" cy="0"/>
          </a:xfrm>
          <a:custGeom>
            <a:avLst/>
            <a:gdLst/>
            <a:ahLst/>
            <a:cxnLst/>
            <a:rect l="l" t="t" r="r" b="b"/>
            <a:pathLst>
              <a:path w="66039">
                <a:moveTo>
                  <a:pt x="0" y="0"/>
                </a:moveTo>
                <a:lnTo>
                  <a:pt x="65497" y="0"/>
                </a:lnTo>
              </a:path>
            </a:pathLst>
          </a:custGeom>
          <a:ln w="43984">
            <a:solidFill>
              <a:srgbClr val="99C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922472" y="4998086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063" y="0"/>
                </a:lnTo>
              </a:path>
            </a:pathLst>
          </a:custGeom>
          <a:ln w="43692">
            <a:solidFill>
              <a:srgbClr val="99C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639559" y="4980609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063" y="0"/>
                </a:lnTo>
              </a:path>
            </a:pathLst>
          </a:custGeom>
          <a:ln w="43692">
            <a:solidFill>
              <a:srgbClr val="99C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56124" y="4963132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5497" y="0"/>
                </a:lnTo>
              </a:path>
            </a:pathLst>
          </a:custGeom>
          <a:ln w="43692">
            <a:solidFill>
              <a:srgbClr val="99C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073037" y="4945655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063" y="0"/>
                </a:lnTo>
              </a:path>
            </a:pathLst>
          </a:custGeom>
          <a:ln w="43692">
            <a:solidFill>
              <a:srgbClr val="99C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627847" y="4875688"/>
            <a:ext cx="78740" cy="52705"/>
          </a:xfrm>
          <a:custGeom>
            <a:avLst/>
            <a:gdLst/>
            <a:ahLst/>
            <a:cxnLst/>
            <a:rect l="l" t="t" r="r" b="b"/>
            <a:pathLst>
              <a:path w="78739" h="52704">
                <a:moveTo>
                  <a:pt x="39038" y="0"/>
                </a:moveTo>
                <a:lnTo>
                  <a:pt x="0" y="52431"/>
                </a:lnTo>
                <a:lnTo>
                  <a:pt x="78509" y="52431"/>
                </a:lnTo>
                <a:lnTo>
                  <a:pt x="39038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627847" y="4875688"/>
            <a:ext cx="78740" cy="52705"/>
          </a:xfrm>
          <a:custGeom>
            <a:avLst/>
            <a:gdLst/>
            <a:ahLst/>
            <a:cxnLst/>
            <a:rect l="l" t="t" r="r" b="b"/>
            <a:pathLst>
              <a:path w="78739" h="52704">
                <a:moveTo>
                  <a:pt x="39038" y="0"/>
                </a:moveTo>
                <a:lnTo>
                  <a:pt x="78509" y="52431"/>
                </a:lnTo>
                <a:lnTo>
                  <a:pt x="0" y="52431"/>
                </a:lnTo>
                <a:lnTo>
                  <a:pt x="39038" y="0"/>
                </a:lnTo>
                <a:close/>
              </a:path>
            </a:pathLst>
          </a:custGeom>
          <a:ln w="10056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344847" y="4744376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5" h="52704">
                <a:moveTo>
                  <a:pt x="39038" y="0"/>
                </a:moveTo>
                <a:lnTo>
                  <a:pt x="0" y="52431"/>
                </a:lnTo>
                <a:lnTo>
                  <a:pt x="78076" y="52431"/>
                </a:lnTo>
                <a:lnTo>
                  <a:pt x="39038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344847" y="4744376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5" h="52704">
                <a:moveTo>
                  <a:pt x="39038" y="0"/>
                </a:moveTo>
                <a:lnTo>
                  <a:pt x="78076" y="52431"/>
                </a:lnTo>
                <a:lnTo>
                  <a:pt x="0" y="52431"/>
                </a:lnTo>
                <a:lnTo>
                  <a:pt x="39038" y="0"/>
                </a:lnTo>
                <a:close/>
              </a:path>
            </a:pathLst>
          </a:custGeom>
          <a:ln w="10067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3061934" y="4586731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0" y="52431"/>
                </a:lnTo>
                <a:lnTo>
                  <a:pt x="78076" y="52431"/>
                </a:lnTo>
                <a:lnTo>
                  <a:pt x="39038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061934" y="4586731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78076" y="52431"/>
                </a:lnTo>
                <a:lnTo>
                  <a:pt x="0" y="52431"/>
                </a:lnTo>
                <a:lnTo>
                  <a:pt x="39038" y="0"/>
                </a:lnTo>
                <a:close/>
              </a:path>
            </a:pathLst>
          </a:custGeom>
          <a:ln w="10067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3778500" y="4393900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4" h="53339">
                <a:moveTo>
                  <a:pt x="39038" y="0"/>
                </a:moveTo>
                <a:lnTo>
                  <a:pt x="0" y="52781"/>
                </a:lnTo>
                <a:lnTo>
                  <a:pt x="78076" y="52781"/>
                </a:lnTo>
                <a:lnTo>
                  <a:pt x="39038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778500" y="4393900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4" h="53339">
                <a:moveTo>
                  <a:pt x="39038" y="0"/>
                </a:moveTo>
                <a:lnTo>
                  <a:pt x="78076" y="52781"/>
                </a:lnTo>
                <a:lnTo>
                  <a:pt x="0" y="52781"/>
                </a:lnTo>
                <a:lnTo>
                  <a:pt x="39038" y="0"/>
                </a:lnTo>
                <a:close/>
              </a:path>
            </a:pathLst>
          </a:custGeom>
          <a:ln w="10079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495412" y="4166463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0" y="52431"/>
                </a:lnTo>
                <a:lnTo>
                  <a:pt x="78076" y="52431"/>
                </a:lnTo>
                <a:lnTo>
                  <a:pt x="39038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495412" y="4166463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78076" y="52431"/>
                </a:lnTo>
                <a:lnTo>
                  <a:pt x="0" y="52431"/>
                </a:lnTo>
                <a:lnTo>
                  <a:pt x="39038" y="0"/>
                </a:lnTo>
                <a:close/>
              </a:path>
            </a:pathLst>
          </a:custGeom>
          <a:ln w="10067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211978" y="3894984"/>
            <a:ext cx="78740" cy="52705"/>
          </a:xfrm>
          <a:custGeom>
            <a:avLst/>
            <a:gdLst/>
            <a:ahLst/>
            <a:cxnLst/>
            <a:rect l="l" t="t" r="r" b="b"/>
            <a:pathLst>
              <a:path w="78739" h="52704">
                <a:moveTo>
                  <a:pt x="39558" y="0"/>
                </a:moveTo>
                <a:lnTo>
                  <a:pt x="0" y="52664"/>
                </a:lnTo>
                <a:lnTo>
                  <a:pt x="78596" y="52664"/>
                </a:lnTo>
                <a:lnTo>
                  <a:pt x="39558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211978" y="3894984"/>
            <a:ext cx="78740" cy="52705"/>
          </a:xfrm>
          <a:custGeom>
            <a:avLst/>
            <a:gdLst/>
            <a:ahLst/>
            <a:cxnLst/>
            <a:rect l="l" t="t" r="r" b="b"/>
            <a:pathLst>
              <a:path w="78739" h="52704">
                <a:moveTo>
                  <a:pt x="39558" y="0"/>
                </a:moveTo>
                <a:lnTo>
                  <a:pt x="78596" y="52664"/>
                </a:lnTo>
                <a:lnTo>
                  <a:pt x="0" y="52664"/>
                </a:lnTo>
                <a:lnTo>
                  <a:pt x="39558" y="0"/>
                </a:lnTo>
                <a:close/>
              </a:path>
            </a:pathLst>
          </a:custGeom>
          <a:ln w="10062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929065" y="3588551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0" y="52664"/>
                </a:lnTo>
                <a:lnTo>
                  <a:pt x="78076" y="52664"/>
                </a:lnTo>
                <a:lnTo>
                  <a:pt x="39038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929065" y="3588551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4">
                <a:moveTo>
                  <a:pt x="39038" y="0"/>
                </a:moveTo>
                <a:lnTo>
                  <a:pt x="78076" y="52664"/>
                </a:lnTo>
                <a:lnTo>
                  <a:pt x="0" y="52664"/>
                </a:lnTo>
                <a:lnTo>
                  <a:pt x="39038" y="0"/>
                </a:lnTo>
                <a:close/>
              </a:path>
            </a:pathLst>
          </a:custGeom>
          <a:ln w="100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645978" y="3229686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5">
                <a:moveTo>
                  <a:pt x="39038" y="0"/>
                </a:moveTo>
                <a:lnTo>
                  <a:pt x="0" y="52431"/>
                </a:lnTo>
                <a:lnTo>
                  <a:pt x="78076" y="52431"/>
                </a:lnTo>
                <a:lnTo>
                  <a:pt x="39038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645978" y="3229686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5">
                <a:moveTo>
                  <a:pt x="39038" y="0"/>
                </a:moveTo>
                <a:lnTo>
                  <a:pt x="78076" y="52431"/>
                </a:lnTo>
                <a:lnTo>
                  <a:pt x="0" y="52431"/>
                </a:lnTo>
                <a:lnTo>
                  <a:pt x="39038" y="0"/>
                </a:lnTo>
                <a:close/>
              </a:path>
            </a:pathLst>
          </a:custGeom>
          <a:ln w="10067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362544" y="2826778"/>
            <a:ext cx="78740" cy="53340"/>
          </a:xfrm>
          <a:custGeom>
            <a:avLst/>
            <a:gdLst/>
            <a:ahLst/>
            <a:cxnLst/>
            <a:rect l="l" t="t" r="r" b="b"/>
            <a:pathLst>
              <a:path w="78740" h="53339">
                <a:moveTo>
                  <a:pt x="39038" y="0"/>
                </a:moveTo>
                <a:lnTo>
                  <a:pt x="0" y="52781"/>
                </a:lnTo>
                <a:lnTo>
                  <a:pt x="78423" y="52781"/>
                </a:lnTo>
                <a:lnTo>
                  <a:pt x="39038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362544" y="2826778"/>
            <a:ext cx="78740" cy="53340"/>
          </a:xfrm>
          <a:custGeom>
            <a:avLst/>
            <a:gdLst/>
            <a:ahLst/>
            <a:cxnLst/>
            <a:rect l="l" t="t" r="r" b="b"/>
            <a:pathLst>
              <a:path w="78740" h="53339">
                <a:moveTo>
                  <a:pt x="39038" y="0"/>
                </a:moveTo>
                <a:lnTo>
                  <a:pt x="78423" y="52781"/>
                </a:lnTo>
                <a:lnTo>
                  <a:pt x="0" y="52781"/>
                </a:lnTo>
                <a:lnTo>
                  <a:pt x="39038" y="0"/>
                </a:lnTo>
                <a:close/>
              </a:path>
            </a:pathLst>
          </a:custGeom>
          <a:ln w="10071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079630" y="2371555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5">
                <a:moveTo>
                  <a:pt x="39038" y="0"/>
                </a:moveTo>
                <a:lnTo>
                  <a:pt x="0" y="52664"/>
                </a:lnTo>
                <a:lnTo>
                  <a:pt x="78076" y="52664"/>
                </a:lnTo>
                <a:lnTo>
                  <a:pt x="39038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079630" y="2371555"/>
            <a:ext cx="78105" cy="52705"/>
          </a:xfrm>
          <a:custGeom>
            <a:avLst/>
            <a:gdLst/>
            <a:ahLst/>
            <a:cxnLst/>
            <a:rect l="l" t="t" r="r" b="b"/>
            <a:pathLst>
              <a:path w="78104" h="52705">
                <a:moveTo>
                  <a:pt x="39038" y="0"/>
                </a:moveTo>
                <a:lnTo>
                  <a:pt x="78076" y="52664"/>
                </a:lnTo>
                <a:lnTo>
                  <a:pt x="0" y="52664"/>
                </a:lnTo>
                <a:lnTo>
                  <a:pt x="39038" y="0"/>
                </a:lnTo>
                <a:close/>
              </a:path>
            </a:pathLst>
          </a:custGeom>
          <a:ln w="100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608328" y="4862347"/>
            <a:ext cx="118110" cy="79375"/>
          </a:xfrm>
          <a:custGeom>
            <a:avLst/>
            <a:gdLst/>
            <a:ahLst/>
            <a:cxnLst/>
            <a:rect l="l" t="t" r="r" b="b"/>
            <a:pathLst>
              <a:path w="118110" h="79375">
                <a:moveTo>
                  <a:pt x="0" y="78938"/>
                </a:moveTo>
                <a:lnTo>
                  <a:pt x="117548" y="78938"/>
                </a:lnTo>
                <a:lnTo>
                  <a:pt x="117548" y="0"/>
                </a:lnTo>
                <a:lnTo>
                  <a:pt x="0" y="0"/>
                </a:lnTo>
                <a:lnTo>
                  <a:pt x="0" y="78938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640860" y="4884426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17477"/>
                </a:moveTo>
                <a:lnTo>
                  <a:pt x="0" y="0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666885" y="4901904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0"/>
                </a:moveTo>
                <a:lnTo>
                  <a:pt x="26025" y="17477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640860" y="4901904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0"/>
                </a:moveTo>
                <a:lnTo>
                  <a:pt x="0" y="17477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666885" y="4884426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17477"/>
                </a:moveTo>
                <a:lnTo>
                  <a:pt x="26025" y="0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325415" y="4739948"/>
            <a:ext cx="117475" cy="78740"/>
          </a:xfrm>
          <a:custGeom>
            <a:avLst/>
            <a:gdLst/>
            <a:ahLst/>
            <a:cxnLst/>
            <a:rect l="l" t="t" r="r" b="b"/>
            <a:pathLst>
              <a:path w="117475" h="78739">
                <a:moveTo>
                  <a:pt x="0" y="78647"/>
                </a:moveTo>
                <a:lnTo>
                  <a:pt x="117114" y="78647"/>
                </a:lnTo>
                <a:lnTo>
                  <a:pt x="117114" y="0"/>
                </a:lnTo>
                <a:lnTo>
                  <a:pt x="0" y="0"/>
                </a:lnTo>
                <a:lnTo>
                  <a:pt x="0" y="78647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357860" y="4761853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17477"/>
                </a:moveTo>
                <a:lnTo>
                  <a:pt x="0" y="0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383885" y="4779330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0"/>
                </a:moveTo>
                <a:lnTo>
                  <a:pt x="26025" y="17477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2357860" y="4779330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0"/>
                </a:moveTo>
                <a:lnTo>
                  <a:pt x="0" y="17477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2383885" y="4761853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17477"/>
                </a:moveTo>
                <a:lnTo>
                  <a:pt x="26025" y="0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41981" y="4582420"/>
            <a:ext cx="118110" cy="78740"/>
          </a:xfrm>
          <a:custGeom>
            <a:avLst/>
            <a:gdLst/>
            <a:ahLst/>
            <a:cxnLst/>
            <a:rect l="l" t="t" r="r" b="b"/>
            <a:pathLst>
              <a:path w="118110" h="78739">
                <a:moveTo>
                  <a:pt x="0" y="78647"/>
                </a:moveTo>
                <a:lnTo>
                  <a:pt x="117548" y="78647"/>
                </a:lnTo>
                <a:lnTo>
                  <a:pt x="117548" y="0"/>
                </a:lnTo>
                <a:lnTo>
                  <a:pt x="0" y="0"/>
                </a:lnTo>
                <a:lnTo>
                  <a:pt x="0" y="78647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74946" y="4604209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17477"/>
                </a:moveTo>
                <a:lnTo>
                  <a:pt x="0" y="0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3100972" y="4621686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0"/>
                </a:moveTo>
                <a:lnTo>
                  <a:pt x="26025" y="17477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074946" y="4621686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0"/>
                </a:moveTo>
                <a:lnTo>
                  <a:pt x="0" y="17477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3100972" y="4604209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17477"/>
                </a:moveTo>
                <a:lnTo>
                  <a:pt x="26025" y="0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3758894" y="4398269"/>
            <a:ext cx="118110" cy="79375"/>
          </a:xfrm>
          <a:custGeom>
            <a:avLst/>
            <a:gdLst/>
            <a:ahLst/>
            <a:cxnLst/>
            <a:rect l="l" t="t" r="r" b="b"/>
            <a:pathLst>
              <a:path w="118110" h="79375">
                <a:moveTo>
                  <a:pt x="0" y="78938"/>
                </a:moveTo>
                <a:lnTo>
                  <a:pt x="117548" y="78938"/>
                </a:lnTo>
                <a:lnTo>
                  <a:pt x="117548" y="0"/>
                </a:lnTo>
                <a:lnTo>
                  <a:pt x="0" y="0"/>
                </a:lnTo>
                <a:lnTo>
                  <a:pt x="0" y="78938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3791512" y="4420465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17477"/>
                </a:moveTo>
                <a:lnTo>
                  <a:pt x="0" y="0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3817538" y="4437942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0"/>
                </a:moveTo>
                <a:lnTo>
                  <a:pt x="26025" y="17477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791512" y="4437942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0"/>
                </a:moveTo>
                <a:lnTo>
                  <a:pt x="0" y="17477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3817538" y="4420465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17477"/>
                </a:moveTo>
                <a:lnTo>
                  <a:pt x="26025" y="0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75980" y="4179571"/>
            <a:ext cx="117475" cy="79375"/>
          </a:xfrm>
          <a:custGeom>
            <a:avLst/>
            <a:gdLst/>
            <a:ahLst/>
            <a:cxnLst/>
            <a:rect l="l" t="t" r="r" b="b"/>
            <a:pathLst>
              <a:path w="117475" h="79375">
                <a:moveTo>
                  <a:pt x="0" y="78938"/>
                </a:moveTo>
                <a:lnTo>
                  <a:pt x="117114" y="78938"/>
                </a:lnTo>
                <a:lnTo>
                  <a:pt x="117114" y="0"/>
                </a:lnTo>
                <a:lnTo>
                  <a:pt x="0" y="0"/>
                </a:lnTo>
                <a:lnTo>
                  <a:pt x="0" y="78938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508425" y="4201418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17477"/>
                </a:moveTo>
                <a:lnTo>
                  <a:pt x="0" y="0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4534451" y="4218895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0"/>
                </a:moveTo>
                <a:lnTo>
                  <a:pt x="26025" y="17477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508425" y="4218895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0"/>
                </a:moveTo>
                <a:lnTo>
                  <a:pt x="0" y="17477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534451" y="4201418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17477"/>
                </a:moveTo>
                <a:lnTo>
                  <a:pt x="26025" y="0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5192546" y="3925569"/>
            <a:ext cx="118110" cy="79375"/>
          </a:xfrm>
          <a:custGeom>
            <a:avLst/>
            <a:gdLst/>
            <a:ahLst/>
            <a:cxnLst/>
            <a:rect l="l" t="t" r="r" b="b"/>
            <a:pathLst>
              <a:path w="118110" h="79375">
                <a:moveTo>
                  <a:pt x="0" y="78938"/>
                </a:moveTo>
                <a:lnTo>
                  <a:pt x="117548" y="78938"/>
                </a:lnTo>
                <a:lnTo>
                  <a:pt x="117548" y="0"/>
                </a:lnTo>
                <a:lnTo>
                  <a:pt x="0" y="0"/>
                </a:lnTo>
                <a:lnTo>
                  <a:pt x="0" y="78938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5224991" y="3947649"/>
            <a:ext cx="26670" cy="17780"/>
          </a:xfrm>
          <a:custGeom>
            <a:avLst/>
            <a:gdLst/>
            <a:ahLst/>
            <a:cxnLst/>
            <a:rect l="l" t="t" r="r" b="b"/>
            <a:pathLst>
              <a:path w="26670" h="17779">
                <a:moveTo>
                  <a:pt x="26545" y="17477"/>
                </a:moveTo>
                <a:lnTo>
                  <a:pt x="0" y="0"/>
                </a:lnTo>
              </a:path>
            </a:pathLst>
          </a:custGeom>
          <a:ln w="10031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5251537" y="3965126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0"/>
                </a:moveTo>
                <a:lnTo>
                  <a:pt x="26025" y="17477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5224991" y="3965126"/>
            <a:ext cx="26670" cy="17780"/>
          </a:xfrm>
          <a:custGeom>
            <a:avLst/>
            <a:gdLst/>
            <a:ahLst/>
            <a:cxnLst/>
            <a:rect l="l" t="t" r="r" b="b"/>
            <a:pathLst>
              <a:path w="26670" h="17779">
                <a:moveTo>
                  <a:pt x="26545" y="0"/>
                </a:moveTo>
                <a:lnTo>
                  <a:pt x="0" y="17477"/>
                </a:lnTo>
              </a:path>
            </a:pathLst>
          </a:custGeom>
          <a:ln w="10031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5251537" y="3947649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17477"/>
                </a:moveTo>
                <a:lnTo>
                  <a:pt x="26025" y="0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5909459" y="3636904"/>
            <a:ext cx="117475" cy="78740"/>
          </a:xfrm>
          <a:custGeom>
            <a:avLst/>
            <a:gdLst/>
            <a:ahLst/>
            <a:cxnLst/>
            <a:rect l="l" t="t" r="r" b="b"/>
            <a:pathLst>
              <a:path w="117475" h="78739">
                <a:moveTo>
                  <a:pt x="0" y="78647"/>
                </a:moveTo>
                <a:lnTo>
                  <a:pt x="117114" y="78647"/>
                </a:lnTo>
                <a:lnTo>
                  <a:pt x="117114" y="0"/>
                </a:lnTo>
                <a:lnTo>
                  <a:pt x="0" y="0"/>
                </a:lnTo>
                <a:lnTo>
                  <a:pt x="0" y="78647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5942078" y="3658693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17477"/>
                </a:moveTo>
                <a:lnTo>
                  <a:pt x="0" y="0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5968103" y="3676169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0"/>
                </a:moveTo>
                <a:lnTo>
                  <a:pt x="26025" y="17477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5942078" y="3676169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0"/>
                </a:moveTo>
                <a:lnTo>
                  <a:pt x="0" y="17477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5968103" y="3658693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17477"/>
                </a:moveTo>
                <a:lnTo>
                  <a:pt x="26025" y="0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626546" y="3303964"/>
            <a:ext cx="117475" cy="79375"/>
          </a:xfrm>
          <a:custGeom>
            <a:avLst/>
            <a:gdLst/>
            <a:ahLst/>
            <a:cxnLst/>
            <a:rect l="l" t="t" r="r" b="b"/>
            <a:pathLst>
              <a:path w="117475" h="79375">
                <a:moveTo>
                  <a:pt x="0" y="78938"/>
                </a:moveTo>
                <a:lnTo>
                  <a:pt x="117114" y="78938"/>
                </a:lnTo>
                <a:lnTo>
                  <a:pt x="117114" y="0"/>
                </a:lnTo>
                <a:lnTo>
                  <a:pt x="0" y="0"/>
                </a:lnTo>
                <a:lnTo>
                  <a:pt x="0" y="78938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658991" y="3325810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4" h="17780">
                <a:moveTo>
                  <a:pt x="26025" y="17710"/>
                </a:moveTo>
                <a:lnTo>
                  <a:pt x="0" y="0"/>
                </a:lnTo>
              </a:path>
            </a:pathLst>
          </a:custGeom>
          <a:ln w="10091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685016" y="3343520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4" h="17780">
                <a:moveTo>
                  <a:pt x="0" y="0"/>
                </a:moveTo>
                <a:lnTo>
                  <a:pt x="26025" y="17477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6658991" y="3343520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4" h="17780">
                <a:moveTo>
                  <a:pt x="26025" y="0"/>
                </a:moveTo>
                <a:lnTo>
                  <a:pt x="0" y="17477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6685016" y="3325810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4" h="17780">
                <a:moveTo>
                  <a:pt x="0" y="17710"/>
                </a:moveTo>
                <a:lnTo>
                  <a:pt x="26025" y="0"/>
                </a:lnTo>
              </a:path>
            </a:pathLst>
          </a:custGeom>
          <a:ln w="10091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343112" y="2927563"/>
            <a:ext cx="118110" cy="78740"/>
          </a:xfrm>
          <a:custGeom>
            <a:avLst/>
            <a:gdLst/>
            <a:ahLst/>
            <a:cxnLst/>
            <a:rect l="l" t="t" r="r" b="b"/>
            <a:pathLst>
              <a:path w="118109" h="78739">
                <a:moveTo>
                  <a:pt x="0" y="78647"/>
                </a:moveTo>
                <a:lnTo>
                  <a:pt x="117548" y="78647"/>
                </a:lnTo>
                <a:lnTo>
                  <a:pt x="117548" y="0"/>
                </a:lnTo>
                <a:lnTo>
                  <a:pt x="0" y="0"/>
                </a:lnTo>
                <a:lnTo>
                  <a:pt x="0" y="78647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375556" y="2949468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4" h="17780">
                <a:moveTo>
                  <a:pt x="26025" y="17477"/>
                </a:moveTo>
                <a:lnTo>
                  <a:pt x="0" y="0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401582" y="2966945"/>
            <a:ext cx="26670" cy="17780"/>
          </a:xfrm>
          <a:custGeom>
            <a:avLst/>
            <a:gdLst/>
            <a:ahLst/>
            <a:cxnLst/>
            <a:rect l="l" t="t" r="r" b="b"/>
            <a:pathLst>
              <a:path w="26670" h="17780">
                <a:moveTo>
                  <a:pt x="0" y="0"/>
                </a:moveTo>
                <a:lnTo>
                  <a:pt x="26372" y="17477"/>
                </a:lnTo>
              </a:path>
            </a:pathLst>
          </a:custGeom>
          <a:ln w="10042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375556" y="2966945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4" h="17780">
                <a:moveTo>
                  <a:pt x="26025" y="0"/>
                </a:moveTo>
                <a:lnTo>
                  <a:pt x="0" y="17477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401582" y="2949468"/>
            <a:ext cx="26670" cy="17780"/>
          </a:xfrm>
          <a:custGeom>
            <a:avLst/>
            <a:gdLst/>
            <a:ahLst/>
            <a:cxnLst/>
            <a:rect l="l" t="t" r="r" b="b"/>
            <a:pathLst>
              <a:path w="26670" h="17780">
                <a:moveTo>
                  <a:pt x="0" y="17477"/>
                </a:moveTo>
                <a:lnTo>
                  <a:pt x="26372" y="0"/>
                </a:lnTo>
              </a:path>
            </a:pathLst>
          </a:custGeom>
          <a:ln w="10042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8060025" y="2524714"/>
            <a:ext cx="117475" cy="79375"/>
          </a:xfrm>
          <a:custGeom>
            <a:avLst/>
            <a:gdLst/>
            <a:ahLst/>
            <a:cxnLst/>
            <a:rect l="l" t="t" r="r" b="b"/>
            <a:pathLst>
              <a:path w="117475" h="79375">
                <a:moveTo>
                  <a:pt x="0" y="78938"/>
                </a:moveTo>
                <a:lnTo>
                  <a:pt x="117114" y="78938"/>
                </a:lnTo>
                <a:lnTo>
                  <a:pt x="117114" y="0"/>
                </a:lnTo>
                <a:lnTo>
                  <a:pt x="0" y="0"/>
                </a:lnTo>
                <a:lnTo>
                  <a:pt x="0" y="78938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8092643" y="2546560"/>
            <a:ext cx="26034" cy="18415"/>
          </a:xfrm>
          <a:custGeom>
            <a:avLst/>
            <a:gdLst/>
            <a:ahLst/>
            <a:cxnLst/>
            <a:rect l="l" t="t" r="r" b="b"/>
            <a:pathLst>
              <a:path w="26034" h="18414">
                <a:moveTo>
                  <a:pt x="26025" y="17826"/>
                </a:moveTo>
                <a:lnTo>
                  <a:pt x="0" y="0"/>
                </a:lnTo>
              </a:path>
            </a:pathLst>
          </a:custGeom>
          <a:ln w="10103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8118668" y="2564387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4" h="17780">
                <a:moveTo>
                  <a:pt x="0" y="0"/>
                </a:moveTo>
                <a:lnTo>
                  <a:pt x="26025" y="17477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092643" y="2564387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4" h="17780">
                <a:moveTo>
                  <a:pt x="26025" y="0"/>
                </a:moveTo>
                <a:lnTo>
                  <a:pt x="0" y="17477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8118668" y="2546560"/>
            <a:ext cx="26034" cy="18415"/>
          </a:xfrm>
          <a:custGeom>
            <a:avLst/>
            <a:gdLst/>
            <a:ahLst/>
            <a:cxnLst/>
            <a:rect l="l" t="t" r="r" b="b"/>
            <a:pathLst>
              <a:path w="26034" h="18414">
                <a:moveTo>
                  <a:pt x="0" y="17826"/>
                </a:moveTo>
                <a:lnTo>
                  <a:pt x="26025" y="0"/>
                </a:lnTo>
              </a:path>
            </a:pathLst>
          </a:custGeom>
          <a:ln w="10103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 txBox="1"/>
          <p:nvPr/>
        </p:nvSpPr>
        <p:spPr>
          <a:xfrm>
            <a:off x="683438" y="1870135"/>
            <a:ext cx="490855" cy="3667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280" dirty="0">
                <a:latin typeface="Arial"/>
                <a:cs typeface="Arial"/>
              </a:rPr>
              <a:t>1</a:t>
            </a:r>
            <a:r>
              <a:rPr sz="950" spc="140" dirty="0">
                <a:latin typeface="Arial"/>
                <a:cs typeface="Arial"/>
              </a:rPr>
              <a:t>,</a:t>
            </a:r>
            <a:r>
              <a:rPr sz="950" spc="280" dirty="0">
                <a:latin typeface="Arial"/>
                <a:cs typeface="Arial"/>
              </a:rPr>
              <a:t>60</a:t>
            </a:r>
            <a:r>
              <a:rPr sz="950" spc="270" dirty="0"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50" spc="280" dirty="0">
                <a:latin typeface="Arial"/>
                <a:cs typeface="Arial"/>
              </a:rPr>
              <a:t>1</a:t>
            </a:r>
            <a:r>
              <a:rPr sz="950" spc="140" dirty="0">
                <a:latin typeface="Arial"/>
                <a:cs typeface="Arial"/>
              </a:rPr>
              <a:t>,</a:t>
            </a:r>
            <a:r>
              <a:rPr sz="950" spc="280" dirty="0">
                <a:latin typeface="Arial"/>
                <a:cs typeface="Arial"/>
              </a:rPr>
              <a:t>40</a:t>
            </a:r>
            <a:r>
              <a:rPr sz="950" spc="270" dirty="0"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50" spc="280" dirty="0">
                <a:latin typeface="Arial"/>
                <a:cs typeface="Arial"/>
              </a:rPr>
              <a:t>1</a:t>
            </a:r>
            <a:r>
              <a:rPr sz="950" spc="140" dirty="0">
                <a:latin typeface="Arial"/>
                <a:cs typeface="Arial"/>
              </a:rPr>
              <a:t>,</a:t>
            </a:r>
            <a:r>
              <a:rPr sz="950" spc="280" dirty="0">
                <a:latin typeface="Arial"/>
                <a:cs typeface="Arial"/>
              </a:rPr>
              <a:t>20</a:t>
            </a:r>
            <a:r>
              <a:rPr sz="950" spc="270" dirty="0"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50" spc="280" dirty="0">
                <a:latin typeface="Arial"/>
                <a:cs typeface="Arial"/>
              </a:rPr>
              <a:t>1</a:t>
            </a:r>
            <a:r>
              <a:rPr sz="950" spc="140" dirty="0">
                <a:latin typeface="Arial"/>
                <a:cs typeface="Arial"/>
              </a:rPr>
              <a:t>,</a:t>
            </a:r>
            <a:r>
              <a:rPr sz="950" spc="280" dirty="0">
                <a:latin typeface="Arial"/>
                <a:cs typeface="Arial"/>
              </a:rPr>
              <a:t>00</a:t>
            </a:r>
            <a:r>
              <a:rPr sz="950" spc="270" dirty="0"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50" spc="280" dirty="0">
                <a:latin typeface="Arial"/>
                <a:cs typeface="Arial"/>
              </a:rPr>
              <a:t>0</a:t>
            </a:r>
            <a:r>
              <a:rPr sz="950" spc="140" dirty="0">
                <a:latin typeface="Arial"/>
                <a:cs typeface="Arial"/>
              </a:rPr>
              <a:t>,</a:t>
            </a:r>
            <a:r>
              <a:rPr sz="950" spc="280" dirty="0">
                <a:latin typeface="Arial"/>
                <a:cs typeface="Arial"/>
              </a:rPr>
              <a:t>80</a:t>
            </a:r>
            <a:r>
              <a:rPr sz="950" spc="270" dirty="0"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50" spc="280" dirty="0">
                <a:latin typeface="Arial"/>
                <a:cs typeface="Arial"/>
              </a:rPr>
              <a:t>0</a:t>
            </a:r>
            <a:r>
              <a:rPr sz="950" spc="140" dirty="0">
                <a:latin typeface="Arial"/>
                <a:cs typeface="Arial"/>
              </a:rPr>
              <a:t>,</a:t>
            </a:r>
            <a:r>
              <a:rPr sz="950" spc="280" dirty="0">
                <a:latin typeface="Arial"/>
                <a:cs typeface="Arial"/>
              </a:rPr>
              <a:t>60</a:t>
            </a:r>
            <a:r>
              <a:rPr sz="950" spc="270" dirty="0"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50" spc="280" dirty="0">
                <a:latin typeface="Arial"/>
                <a:cs typeface="Arial"/>
              </a:rPr>
              <a:t>0</a:t>
            </a:r>
            <a:r>
              <a:rPr sz="950" spc="140" dirty="0">
                <a:latin typeface="Arial"/>
                <a:cs typeface="Arial"/>
              </a:rPr>
              <a:t>,</a:t>
            </a:r>
            <a:r>
              <a:rPr sz="950" spc="280" dirty="0">
                <a:latin typeface="Arial"/>
                <a:cs typeface="Arial"/>
              </a:rPr>
              <a:t>40</a:t>
            </a:r>
            <a:r>
              <a:rPr sz="950" spc="270" dirty="0"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50" spc="280" dirty="0">
                <a:latin typeface="Arial"/>
                <a:cs typeface="Arial"/>
              </a:rPr>
              <a:t>0</a:t>
            </a:r>
            <a:r>
              <a:rPr sz="950" spc="140" dirty="0">
                <a:latin typeface="Arial"/>
                <a:cs typeface="Arial"/>
              </a:rPr>
              <a:t>,</a:t>
            </a:r>
            <a:r>
              <a:rPr sz="950" spc="280" dirty="0">
                <a:latin typeface="Arial"/>
                <a:cs typeface="Arial"/>
              </a:rPr>
              <a:t>20</a:t>
            </a:r>
            <a:r>
              <a:rPr sz="950" spc="270" dirty="0"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50" spc="280" dirty="0">
                <a:latin typeface="Arial"/>
                <a:cs typeface="Arial"/>
              </a:rPr>
              <a:t>0</a:t>
            </a:r>
            <a:r>
              <a:rPr sz="950" spc="140" dirty="0">
                <a:latin typeface="Arial"/>
                <a:cs typeface="Arial"/>
              </a:rPr>
              <a:t>,</a:t>
            </a:r>
            <a:r>
              <a:rPr sz="950" spc="280" dirty="0">
                <a:latin typeface="Arial"/>
                <a:cs typeface="Arial"/>
              </a:rPr>
              <a:t>00</a:t>
            </a:r>
            <a:r>
              <a:rPr sz="950" spc="270" dirty="0"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</p:txBody>
      </p:sp>
      <p:sp>
        <p:nvSpPr>
          <p:cNvPr id="242" name="object 242"/>
          <p:cNvSpPr txBox="1"/>
          <p:nvPr/>
        </p:nvSpPr>
        <p:spPr>
          <a:xfrm>
            <a:off x="1347953" y="5556087"/>
            <a:ext cx="6367780" cy="156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280" dirty="0">
                <a:latin typeface="Arial"/>
                <a:cs typeface="Arial"/>
              </a:rPr>
              <a:t>1</a:t>
            </a:r>
            <a:r>
              <a:rPr sz="950" spc="270" dirty="0">
                <a:latin typeface="Arial"/>
                <a:cs typeface="Arial"/>
              </a:rPr>
              <a:t>ο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105" dirty="0">
                <a:latin typeface="Arial"/>
                <a:cs typeface="Arial"/>
              </a:rPr>
              <a:t> </a:t>
            </a:r>
            <a:r>
              <a:rPr sz="950" spc="280" dirty="0">
                <a:latin typeface="Arial"/>
                <a:cs typeface="Arial"/>
              </a:rPr>
              <a:t>έ</a:t>
            </a:r>
            <a:r>
              <a:rPr sz="950" spc="130" dirty="0">
                <a:latin typeface="Arial"/>
                <a:cs typeface="Arial"/>
              </a:rPr>
              <a:t>τ</a:t>
            </a:r>
            <a:r>
              <a:rPr sz="950" spc="280" dirty="0">
                <a:latin typeface="Arial"/>
                <a:cs typeface="Arial"/>
              </a:rPr>
              <a:t>ο</a:t>
            </a:r>
            <a:r>
              <a:rPr sz="950" spc="235" dirty="0">
                <a:latin typeface="Arial"/>
                <a:cs typeface="Arial"/>
              </a:rPr>
              <a:t>ς</a:t>
            </a:r>
            <a:r>
              <a:rPr sz="950" dirty="0">
                <a:latin typeface="Arial"/>
                <a:cs typeface="Arial"/>
              </a:rPr>
              <a:t>  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spc="280" dirty="0">
                <a:latin typeface="Arial"/>
                <a:cs typeface="Arial"/>
              </a:rPr>
              <a:t>2</a:t>
            </a:r>
            <a:r>
              <a:rPr sz="950" spc="270" dirty="0">
                <a:latin typeface="Arial"/>
                <a:cs typeface="Arial"/>
              </a:rPr>
              <a:t>ο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105" dirty="0">
                <a:latin typeface="Arial"/>
                <a:cs typeface="Arial"/>
              </a:rPr>
              <a:t> </a:t>
            </a:r>
            <a:r>
              <a:rPr sz="950" spc="280" dirty="0">
                <a:latin typeface="Arial"/>
                <a:cs typeface="Arial"/>
              </a:rPr>
              <a:t>έ</a:t>
            </a:r>
            <a:r>
              <a:rPr sz="950" spc="130" dirty="0">
                <a:latin typeface="Arial"/>
                <a:cs typeface="Arial"/>
              </a:rPr>
              <a:t>τ</a:t>
            </a:r>
            <a:r>
              <a:rPr sz="950" spc="280" dirty="0">
                <a:latin typeface="Arial"/>
                <a:cs typeface="Arial"/>
              </a:rPr>
              <a:t>ο</a:t>
            </a:r>
            <a:r>
              <a:rPr sz="950" spc="235" dirty="0">
                <a:latin typeface="Arial"/>
                <a:cs typeface="Arial"/>
              </a:rPr>
              <a:t>ς</a:t>
            </a:r>
            <a:r>
              <a:rPr sz="950" dirty="0">
                <a:latin typeface="Arial"/>
                <a:cs typeface="Arial"/>
              </a:rPr>
              <a:t>  </a:t>
            </a:r>
            <a:r>
              <a:rPr sz="950" spc="70" dirty="0">
                <a:latin typeface="Arial"/>
                <a:cs typeface="Arial"/>
              </a:rPr>
              <a:t> </a:t>
            </a:r>
            <a:r>
              <a:rPr sz="950" spc="280" dirty="0">
                <a:latin typeface="Arial"/>
                <a:cs typeface="Arial"/>
              </a:rPr>
              <a:t>3</a:t>
            </a:r>
            <a:r>
              <a:rPr sz="950" spc="270" dirty="0">
                <a:latin typeface="Arial"/>
                <a:cs typeface="Arial"/>
              </a:rPr>
              <a:t>ο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105" dirty="0">
                <a:latin typeface="Arial"/>
                <a:cs typeface="Arial"/>
              </a:rPr>
              <a:t> </a:t>
            </a:r>
            <a:r>
              <a:rPr sz="950" spc="280" dirty="0">
                <a:latin typeface="Arial"/>
                <a:cs typeface="Arial"/>
              </a:rPr>
              <a:t>έ</a:t>
            </a:r>
            <a:r>
              <a:rPr sz="950" spc="130" dirty="0">
                <a:latin typeface="Arial"/>
                <a:cs typeface="Arial"/>
              </a:rPr>
              <a:t>τ</a:t>
            </a:r>
            <a:r>
              <a:rPr sz="950" spc="280" dirty="0">
                <a:latin typeface="Arial"/>
                <a:cs typeface="Arial"/>
              </a:rPr>
              <a:t>ο</a:t>
            </a:r>
            <a:r>
              <a:rPr sz="950" spc="235" dirty="0">
                <a:latin typeface="Arial"/>
                <a:cs typeface="Arial"/>
              </a:rPr>
              <a:t>ς</a:t>
            </a:r>
            <a:r>
              <a:rPr sz="950" dirty="0">
                <a:latin typeface="Arial"/>
                <a:cs typeface="Arial"/>
              </a:rPr>
              <a:t>  </a:t>
            </a:r>
            <a:r>
              <a:rPr sz="950" spc="60" dirty="0">
                <a:latin typeface="Arial"/>
                <a:cs typeface="Arial"/>
              </a:rPr>
              <a:t> </a:t>
            </a:r>
            <a:r>
              <a:rPr sz="950" spc="280" dirty="0">
                <a:latin typeface="Arial"/>
                <a:cs typeface="Arial"/>
              </a:rPr>
              <a:t>4</a:t>
            </a:r>
            <a:r>
              <a:rPr sz="950" spc="270" dirty="0">
                <a:latin typeface="Arial"/>
                <a:cs typeface="Arial"/>
              </a:rPr>
              <a:t>ο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105" dirty="0">
                <a:latin typeface="Arial"/>
                <a:cs typeface="Arial"/>
              </a:rPr>
              <a:t> </a:t>
            </a:r>
            <a:r>
              <a:rPr sz="950" spc="280" dirty="0">
                <a:latin typeface="Arial"/>
                <a:cs typeface="Arial"/>
              </a:rPr>
              <a:t>έ</a:t>
            </a:r>
            <a:r>
              <a:rPr sz="950" spc="130" dirty="0">
                <a:latin typeface="Arial"/>
                <a:cs typeface="Arial"/>
              </a:rPr>
              <a:t>τ</a:t>
            </a:r>
            <a:r>
              <a:rPr sz="950" spc="280" dirty="0">
                <a:latin typeface="Arial"/>
                <a:cs typeface="Arial"/>
              </a:rPr>
              <a:t>ο</a:t>
            </a:r>
            <a:r>
              <a:rPr sz="950" spc="235" dirty="0">
                <a:latin typeface="Arial"/>
                <a:cs typeface="Arial"/>
              </a:rPr>
              <a:t>ς</a:t>
            </a:r>
            <a:r>
              <a:rPr sz="950" dirty="0">
                <a:latin typeface="Arial"/>
                <a:cs typeface="Arial"/>
              </a:rPr>
              <a:t>  </a:t>
            </a:r>
            <a:r>
              <a:rPr sz="950" spc="70" dirty="0">
                <a:latin typeface="Arial"/>
                <a:cs typeface="Arial"/>
              </a:rPr>
              <a:t> </a:t>
            </a:r>
            <a:r>
              <a:rPr sz="950" spc="280" dirty="0">
                <a:latin typeface="Arial"/>
                <a:cs typeface="Arial"/>
              </a:rPr>
              <a:t>5</a:t>
            </a:r>
            <a:r>
              <a:rPr sz="950" spc="270" dirty="0">
                <a:latin typeface="Arial"/>
                <a:cs typeface="Arial"/>
              </a:rPr>
              <a:t>ο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105" dirty="0">
                <a:latin typeface="Arial"/>
                <a:cs typeface="Arial"/>
              </a:rPr>
              <a:t> </a:t>
            </a:r>
            <a:r>
              <a:rPr sz="950" spc="280" dirty="0">
                <a:latin typeface="Arial"/>
                <a:cs typeface="Arial"/>
              </a:rPr>
              <a:t>έ</a:t>
            </a:r>
            <a:r>
              <a:rPr sz="950" spc="130" dirty="0">
                <a:latin typeface="Arial"/>
                <a:cs typeface="Arial"/>
              </a:rPr>
              <a:t>τ</a:t>
            </a:r>
            <a:r>
              <a:rPr sz="950" spc="280" dirty="0">
                <a:latin typeface="Arial"/>
                <a:cs typeface="Arial"/>
              </a:rPr>
              <a:t>ο</a:t>
            </a:r>
            <a:r>
              <a:rPr sz="950" spc="235" dirty="0">
                <a:latin typeface="Arial"/>
                <a:cs typeface="Arial"/>
              </a:rPr>
              <a:t>ς</a:t>
            </a:r>
            <a:r>
              <a:rPr sz="950" dirty="0">
                <a:latin typeface="Arial"/>
                <a:cs typeface="Arial"/>
              </a:rPr>
              <a:t>  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spc="280" dirty="0">
                <a:latin typeface="Arial"/>
                <a:cs typeface="Arial"/>
              </a:rPr>
              <a:t>6</a:t>
            </a:r>
            <a:r>
              <a:rPr sz="950" spc="270" dirty="0">
                <a:latin typeface="Arial"/>
                <a:cs typeface="Arial"/>
              </a:rPr>
              <a:t>ο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105" dirty="0">
                <a:latin typeface="Arial"/>
                <a:cs typeface="Arial"/>
              </a:rPr>
              <a:t> </a:t>
            </a:r>
            <a:r>
              <a:rPr sz="950" spc="280" dirty="0">
                <a:latin typeface="Arial"/>
                <a:cs typeface="Arial"/>
              </a:rPr>
              <a:t>έ</a:t>
            </a:r>
            <a:r>
              <a:rPr sz="950" spc="130" dirty="0">
                <a:latin typeface="Arial"/>
                <a:cs typeface="Arial"/>
              </a:rPr>
              <a:t>τ</a:t>
            </a:r>
            <a:r>
              <a:rPr sz="950" spc="280" dirty="0">
                <a:latin typeface="Arial"/>
                <a:cs typeface="Arial"/>
              </a:rPr>
              <a:t>ο</a:t>
            </a:r>
            <a:r>
              <a:rPr sz="950" spc="235" dirty="0">
                <a:latin typeface="Arial"/>
                <a:cs typeface="Arial"/>
              </a:rPr>
              <a:t>ς</a:t>
            </a:r>
            <a:r>
              <a:rPr sz="950" dirty="0">
                <a:latin typeface="Arial"/>
                <a:cs typeface="Arial"/>
              </a:rPr>
              <a:t>  </a:t>
            </a:r>
            <a:r>
              <a:rPr sz="950" spc="70" dirty="0">
                <a:latin typeface="Arial"/>
                <a:cs typeface="Arial"/>
              </a:rPr>
              <a:t> </a:t>
            </a:r>
            <a:r>
              <a:rPr sz="950" spc="280" dirty="0">
                <a:latin typeface="Arial"/>
                <a:cs typeface="Arial"/>
              </a:rPr>
              <a:t>7</a:t>
            </a:r>
            <a:r>
              <a:rPr sz="950" spc="270" dirty="0">
                <a:latin typeface="Arial"/>
                <a:cs typeface="Arial"/>
              </a:rPr>
              <a:t>ο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105" dirty="0">
                <a:latin typeface="Arial"/>
                <a:cs typeface="Arial"/>
              </a:rPr>
              <a:t> </a:t>
            </a:r>
            <a:r>
              <a:rPr sz="950" spc="280" dirty="0">
                <a:latin typeface="Arial"/>
                <a:cs typeface="Arial"/>
              </a:rPr>
              <a:t>έ</a:t>
            </a:r>
            <a:r>
              <a:rPr sz="950" spc="130" dirty="0">
                <a:latin typeface="Arial"/>
                <a:cs typeface="Arial"/>
              </a:rPr>
              <a:t>τ</a:t>
            </a:r>
            <a:r>
              <a:rPr sz="950" spc="280" dirty="0">
                <a:latin typeface="Arial"/>
                <a:cs typeface="Arial"/>
              </a:rPr>
              <a:t>ο</a:t>
            </a:r>
            <a:r>
              <a:rPr sz="950" spc="235" dirty="0">
                <a:latin typeface="Arial"/>
                <a:cs typeface="Arial"/>
              </a:rPr>
              <a:t>ς</a:t>
            </a:r>
            <a:r>
              <a:rPr sz="950" dirty="0">
                <a:latin typeface="Arial"/>
                <a:cs typeface="Arial"/>
              </a:rPr>
              <a:t>  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spc="280" dirty="0">
                <a:latin typeface="Arial"/>
                <a:cs typeface="Arial"/>
              </a:rPr>
              <a:t>8</a:t>
            </a:r>
            <a:r>
              <a:rPr sz="950" spc="270" dirty="0">
                <a:latin typeface="Arial"/>
                <a:cs typeface="Arial"/>
              </a:rPr>
              <a:t>ο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105" dirty="0">
                <a:latin typeface="Arial"/>
                <a:cs typeface="Arial"/>
              </a:rPr>
              <a:t> </a:t>
            </a:r>
            <a:r>
              <a:rPr sz="950" spc="280" dirty="0">
                <a:latin typeface="Arial"/>
                <a:cs typeface="Arial"/>
              </a:rPr>
              <a:t>έ</a:t>
            </a:r>
            <a:r>
              <a:rPr sz="950" spc="130" dirty="0">
                <a:latin typeface="Arial"/>
                <a:cs typeface="Arial"/>
              </a:rPr>
              <a:t>τ</a:t>
            </a:r>
            <a:r>
              <a:rPr sz="950" spc="280" dirty="0">
                <a:latin typeface="Arial"/>
                <a:cs typeface="Arial"/>
              </a:rPr>
              <a:t>ο</a:t>
            </a:r>
            <a:r>
              <a:rPr sz="950" spc="235" dirty="0">
                <a:latin typeface="Arial"/>
                <a:cs typeface="Arial"/>
              </a:rPr>
              <a:t>ς</a:t>
            </a:r>
            <a:r>
              <a:rPr sz="950" dirty="0">
                <a:latin typeface="Arial"/>
                <a:cs typeface="Arial"/>
              </a:rPr>
              <a:t>  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spc="280" dirty="0">
                <a:latin typeface="Arial"/>
                <a:cs typeface="Arial"/>
              </a:rPr>
              <a:t>9</a:t>
            </a:r>
            <a:r>
              <a:rPr sz="950" spc="270" dirty="0">
                <a:latin typeface="Arial"/>
                <a:cs typeface="Arial"/>
              </a:rPr>
              <a:t>ο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105" dirty="0">
                <a:latin typeface="Arial"/>
                <a:cs typeface="Arial"/>
              </a:rPr>
              <a:t> </a:t>
            </a:r>
            <a:r>
              <a:rPr sz="950" spc="280" dirty="0">
                <a:latin typeface="Arial"/>
                <a:cs typeface="Arial"/>
              </a:rPr>
              <a:t>έ</a:t>
            </a:r>
            <a:r>
              <a:rPr sz="950" spc="130" dirty="0">
                <a:latin typeface="Arial"/>
                <a:cs typeface="Arial"/>
              </a:rPr>
              <a:t>τ</a:t>
            </a:r>
            <a:r>
              <a:rPr sz="950" spc="280" dirty="0">
                <a:latin typeface="Arial"/>
                <a:cs typeface="Arial"/>
              </a:rPr>
              <a:t>ο</a:t>
            </a:r>
            <a:r>
              <a:rPr sz="950" spc="235" dirty="0">
                <a:latin typeface="Arial"/>
                <a:cs typeface="Arial"/>
              </a:rPr>
              <a:t>ς</a:t>
            </a:r>
            <a:endParaRPr sz="950">
              <a:latin typeface="Arial"/>
              <a:cs typeface="Arial"/>
            </a:endParaRPr>
          </a:p>
        </p:txBody>
      </p:sp>
      <p:sp>
        <p:nvSpPr>
          <p:cNvPr id="243" name="object 243"/>
          <p:cNvSpPr txBox="1"/>
          <p:nvPr/>
        </p:nvSpPr>
        <p:spPr>
          <a:xfrm>
            <a:off x="7929864" y="5543347"/>
            <a:ext cx="373380" cy="327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6034">
              <a:lnSpc>
                <a:spcPct val="108800"/>
              </a:lnSpc>
            </a:pPr>
            <a:r>
              <a:rPr sz="950" spc="250" dirty="0">
                <a:latin typeface="Arial"/>
                <a:cs typeface="Arial"/>
              </a:rPr>
              <a:t>10ο </a:t>
            </a:r>
            <a:r>
              <a:rPr sz="950" spc="280" dirty="0">
                <a:latin typeface="Arial"/>
                <a:cs typeface="Arial"/>
              </a:rPr>
              <a:t>έ</a:t>
            </a:r>
            <a:r>
              <a:rPr sz="950" spc="130" dirty="0">
                <a:latin typeface="Arial"/>
                <a:cs typeface="Arial"/>
              </a:rPr>
              <a:t>τ</a:t>
            </a:r>
            <a:r>
              <a:rPr sz="950" spc="280" dirty="0">
                <a:latin typeface="Arial"/>
                <a:cs typeface="Arial"/>
              </a:rPr>
              <a:t>ο</a:t>
            </a:r>
            <a:r>
              <a:rPr sz="950" spc="235" dirty="0">
                <a:latin typeface="Arial"/>
                <a:cs typeface="Arial"/>
              </a:rPr>
              <a:t>ς</a:t>
            </a:r>
            <a:endParaRPr sz="950">
              <a:latin typeface="Arial"/>
              <a:cs typeface="Arial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1543265" y="5991907"/>
            <a:ext cx="6660515" cy="210185"/>
          </a:xfrm>
          <a:custGeom>
            <a:avLst/>
            <a:gdLst/>
            <a:ahLst/>
            <a:cxnLst/>
            <a:rect l="l" t="t" r="r" b="b"/>
            <a:pathLst>
              <a:path w="6660515" h="210185">
                <a:moveTo>
                  <a:pt x="0" y="210017"/>
                </a:moveTo>
                <a:lnTo>
                  <a:pt x="6659899" y="210017"/>
                </a:lnTo>
                <a:lnTo>
                  <a:pt x="6659899" y="0"/>
                </a:lnTo>
                <a:lnTo>
                  <a:pt x="0" y="0"/>
                </a:lnTo>
                <a:lnTo>
                  <a:pt x="0" y="210017"/>
                </a:lnTo>
                <a:close/>
              </a:path>
            </a:pathLst>
          </a:custGeom>
          <a:ln w="87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608328" y="6096772"/>
            <a:ext cx="351790" cy="0"/>
          </a:xfrm>
          <a:custGeom>
            <a:avLst/>
            <a:gdLst/>
            <a:ahLst/>
            <a:cxnLst/>
            <a:rect l="l" t="t" r="r" b="b"/>
            <a:pathLst>
              <a:path w="351789">
                <a:moveTo>
                  <a:pt x="0" y="0"/>
                </a:moveTo>
                <a:lnTo>
                  <a:pt x="351776" y="0"/>
                </a:lnTo>
              </a:path>
            </a:pathLst>
          </a:custGeom>
          <a:ln w="17477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745395" y="6074926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5" h="53339">
                <a:moveTo>
                  <a:pt x="39038" y="0"/>
                </a:moveTo>
                <a:lnTo>
                  <a:pt x="0" y="26215"/>
                </a:lnTo>
                <a:lnTo>
                  <a:pt x="39038" y="52722"/>
                </a:lnTo>
                <a:lnTo>
                  <a:pt x="78076" y="26215"/>
                </a:lnTo>
                <a:lnTo>
                  <a:pt x="39038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745395" y="6074926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5" h="53339">
                <a:moveTo>
                  <a:pt x="39038" y="0"/>
                </a:moveTo>
                <a:lnTo>
                  <a:pt x="78076" y="26215"/>
                </a:lnTo>
                <a:lnTo>
                  <a:pt x="39038" y="52722"/>
                </a:lnTo>
                <a:lnTo>
                  <a:pt x="0" y="26215"/>
                </a:lnTo>
                <a:lnTo>
                  <a:pt x="39038" y="0"/>
                </a:lnTo>
                <a:close/>
              </a:path>
            </a:pathLst>
          </a:custGeom>
          <a:ln w="10077">
            <a:solidFill>
              <a:srgbClr val="99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 txBox="1"/>
          <p:nvPr/>
        </p:nvSpPr>
        <p:spPr>
          <a:xfrm>
            <a:off x="1999890" y="6020107"/>
            <a:ext cx="634365" cy="156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285" dirty="0">
                <a:latin typeface="Arial"/>
                <a:cs typeface="Arial"/>
              </a:rPr>
              <a:t>Α</a:t>
            </a:r>
            <a:r>
              <a:rPr sz="950" spc="275" dirty="0">
                <a:latin typeface="Arial"/>
                <a:cs typeface="Arial"/>
              </a:rPr>
              <a:t>ρ</a:t>
            </a:r>
            <a:r>
              <a:rPr sz="950" spc="270" dirty="0">
                <a:latin typeface="Arial"/>
                <a:cs typeface="Arial"/>
              </a:rPr>
              <a:t>α</a:t>
            </a:r>
            <a:r>
              <a:rPr sz="950" spc="240" dirty="0">
                <a:latin typeface="Arial"/>
                <a:cs typeface="Arial"/>
              </a:rPr>
              <a:t>κ</a:t>
            </a:r>
            <a:r>
              <a:rPr sz="950" spc="265" dirty="0">
                <a:latin typeface="Arial"/>
                <a:cs typeface="Arial"/>
              </a:rPr>
              <a:t>ά</a:t>
            </a:r>
            <a:r>
              <a:rPr sz="950" spc="235" dirty="0">
                <a:latin typeface="Arial"/>
                <a:cs typeface="Arial"/>
              </a:rPr>
              <a:t>ς</a:t>
            </a:r>
            <a:endParaRPr sz="950">
              <a:latin typeface="Arial"/>
              <a:cs typeface="Arial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2703130" y="6096772"/>
            <a:ext cx="352425" cy="0"/>
          </a:xfrm>
          <a:custGeom>
            <a:avLst/>
            <a:gdLst/>
            <a:ahLst/>
            <a:cxnLst/>
            <a:rect l="l" t="t" r="r" b="b"/>
            <a:pathLst>
              <a:path w="352425">
                <a:moveTo>
                  <a:pt x="0" y="0"/>
                </a:moveTo>
                <a:lnTo>
                  <a:pt x="352210" y="0"/>
                </a:lnTo>
              </a:path>
            </a:pathLst>
          </a:custGeom>
          <a:ln w="17477">
            <a:solidFill>
              <a:srgbClr val="99C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2833778" y="6092549"/>
            <a:ext cx="65405" cy="0"/>
          </a:xfrm>
          <a:custGeom>
            <a:avLst/>
            <a:gdLst/>
            <a:ahLst/>
            <a:cxnLst/>
            <a:rect l="l" t="t" r="r" b="b"/>
            <a:pathLst>
              <a:path w="65405">
                <a:moveTo>
                  <a:pt x="0" y="0"/>
                </a:moveTo>
                <a:lnTo>
                  <a:pt x="65063" y="0"/>
                </a:lnTo>
              </a:path>
            </a:pathLst>
          </a:custGeom>
          <a:ln w="43984">
            <a:solidFill>
              <a:srgbClr val="99C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 txBox="1"/>
          <p:nvPr/>
        </p:nvSpPr>
        <p:spPr>
          <a:xfrm>
            <a:off x="3094691" y="6020107"/>
            <a:ext cx="638810" cy="156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229" dirty="0">
                <a:latin typeface="Arial"/>
                <a:cs typeface="Arial"/>
              </a:rPr>
              <a:t>Π</a:t>
            </a:r>
            <a:r>
              <a:rPr sz="950" spc="280" dirty="0">
                <a:latin typeface="Arial"/>
                <a:cs typeface="Arial"/>
              </a:rPr>
              <a:t>ε</a:t>
            </a:r>
            <a:r>
              <a:rPr sz="950" spc="90" dirty="0">
                <a:latin typeface="Arial"/>
                <a:cs typeface="Arial"/>
              </a:rPr>
              <a:t>ϊ</a:t>
            </a:r>
            <a:r>
              <a:rPr sz="950" spc="240" dirty="0">
                <a:latin typeface="Arial"/>
                <a:cs typeface="Arial"/>
              </a:rPr>
              <a:t>ν</a:t>
            </a:r>
            <a:r>
              <a:rPr sz="950" spc="90" dirty="0">
                <a:latin typeface="Arial"/>
                <a:cs typeface="Arial"/>
              </a:rPr>
              <a:t>ι</a:t>
            </a:r>
            <a:r>
              <a:rPr sz="950" spc="210" dirty="0">
                <a:latin typeface="Arial"/>
                <a:cs typeface="Arial"/>
              </a:rPr>
              <a:t>ρλί</a:t>
            </a:r>
            <a:endParaRPr sz="950">
              <a:latin typeface="Arial"/>
              <a:cs typeface="Arial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3797932" y="6096772"/>
            <a:ext cx="352425" cy="0"/>
          </a:xfrm>
          <a:custGeom>
            <a:avLst/>
            <a:gdLst/>
            <a:ahLst/>
            <a:cxnLst/>
            <a:rect l="l" t="t" r="r" b="b"/>
            <a:pathLst>
              <a:path w="352425">
                <a:moveTo>
                  <a:pt x="0" y="0"/>
                </a:moveTo>
                <a:lnTo>
                  <a:pt x="352210" y="0"/>
                </a:lnTo>
              </a:path>
            </a:pathLst>
          </a:custGeom>
          <a:ln w="17477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3934999" y="6074926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4" h="53339">
                <a:moveTo>
                  <a:pt x="39038" y="0"/>
                </a:moveTo>
                <a:lnTo>
                  <a:pt x="0" y="52722"/>
                </a:lnTo>
                <a:lnTo>
                  <a:pt x="78076" y="52722"/>
                </a:lnTo>
                <a:lnTo>
                  <a:pt x="39038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934999" y="6074926"/>
            <a:ext cx="78105" cy="53340"/>
          </a:xfrm>
          <a:custGeom>
            <a:avLst/>
            <a:gdLst/>
            <a:ahLst/>
            <a:cxnLst/>
            <a:rect l="l" t="t" r="r" b="b"/>
            <a:pathLst>
              <a:path w="78104" h="53339">
                <a:moveTo>
                  <a:pt x="39038" y="0"/>
                </a:moveTo>
                <a:lnTo>
                  <a:pt x="78076" y="52722"/>
                </a:lnTo>
                <a:lnTo>
                  <a:pt x="0" y="52722"/>
                </a:lnTo>
                <a:lnTo>
                  <a:pt x="39038" y="0"/>
                </a:lnTo>
                <a:close/>
              </a:path>
            </a:pathLst>
          </a:custGeom>
          <a:ln w="10077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 txBox="1"/>
          <p:nvPr/>
        </p:nvSpPr>
        <p:spPr>
          <a:xfrm>
            <a:off x="4189493" y="6020107"/>
            <a:ext cx="568960" cy="156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285" dirty="0">
                <a:latin typeface="Arial"/>
                <a:cs typeface="Arial"/>
              </a:rPr>
              <a:t>Ά</a:t>
            </a:r>
            <a:r>
              <a:rPr sz="950" spc="240" dirty="0">
                <a:latin typeface="Arial"/>
                <a:cs typeface="Arial"/>
              </a:rPr>
              <a:t>ν</a:t>
            </a:r>
            <a:r>
              <a:rPr sz="950" spc="90" dirty="0">
                <a:latin typeface="Arial"/>
                <a:cs typeface="Arial"/>
              </a:rPr>
              <a:t>ι</a:t>
            </a:r>
            <a:r>
              <a:rPr sz="950" spc="280" dirty="0">
                <a:latin typeface="Arial"/>
                <a:cs typeface="Arial"/>
              </a:rPr>
              <a:t>θο</a:t>
            </a:r>
            <a:r>
              <a:rPr sz="950" spc="235" dirty="0">
                <a:latin typeface="Arial"/>
                <a:cs typeface="Arial"/>
              </a:rPr>
              <a:t>ς</a:t>
            </a:r>
            <a:endParaRPr sz="950">
              <a:latin typeface="Arial"/>
              <a:cs typeface="Arial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5062332" y="6096772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7201" y="0"/>
                </a:lnTo>
              </a:path>
            </a:pathLst>
          </a:custGeom>
          <a:ln w="1747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4827670" y="6096772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7114" y="0"/>
                </a:lnTo>
              </a:path>
            </a:pathLst>
          </a:custGeom>
          <a:ln w="1747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944785" y="6061818"/>
            <a:ext cx="118110" cy="79375"/>
          </a:xfrm>
          <a:custGeom>
            <a:avLst/>
            <a:gdLst/>
            <a:ahLst/>
            <a:cxnLst/>
            <a:rect l="l" t="t" r="r" b="b"/>
            <a:pathLst>
              <a:path w="118110" h="79375">
                <a:moveTo>
                  <a:pt x="0" y="78938"/>
                </a:moveTo>
                <a:lnTo>
                  <a:pt x="117548" y="78938"/>
                </a:lnTo>
                <a:lnTo>
                  <a:pt x="117548" y="0"/>
                </a:lnTo>
                <a:lnTo>
                  <a:pt x="0" y="0"/>
                </a:lnTo>
                <a:lnTo>
                  <a:pt x="0" y="78938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4977750" y="6083665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17477"/>
                </a:moveTo>
                <a:lnTo>
                  <a:pt x="0" y="0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5003775" y="6101142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0"/>
                </a:moveTo>
                <a:lnTo>
                  <a:pt x="26025" y="17768"/>
                </a:lnTo>
              </a:path>
            </a:pathLst>
          </a:custGeom>
          <a:ln w="1009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4977750" y="6101142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26025" y="0"/>
                </a:moveTo>
                <a:lnTo>
                  <a:pt x="0" y="17768"/>
                </a:lnTo>
              </a:path>
            </a:pathLst>
          </a:custGeom>
          <a:ln w="1009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5003775" y="6083665"/>
            <a:ext cx="26034" cy="17780"/>
          </a:xfrm>
          <a:custGeom>
            <a:avLst/>
            <a:gdLst/>
            <a:ahLst/>
            <a:cxnLst/>
            <a:rect l="l" t="t" r="r" b="b"/>
            <a:pathLst>
              <a:path w="26035" h="17779">
                <a:moveTo>
                  <a:pt x="0" y="17477"/>
                </a:moveTo>
                <a:lnTo>
                  <a:pt x="26025" y="0"/>
                </a:lnTo>
              </a:path>
            </a:pathLst>
          </a:custGeom>
          <a:ln w="10067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 txBox="1"/>
          <p:nvPr/>
        </p:nvSpPr>
        <p:spPr>
          <a:xfrm>
            <a:off x="5219231" y="6020107"/>
            <a:ext cx="790575" cy="156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229" dirty="0">
                <a:latin typeface="Arial"/>
                <a:cs typeface="Arial"/>
              </a:rPr>
              <a:t>Π</a:t>
            </a:r>
            <a:r>
              <a:rPr sz="950" spc="265" dirty="0">
                <a:latin typeface="Arial"/>
                <a:cs typeface="Arial"/>
              </a:rPr>
              <a:t>α</a:t>
            </a:r>
            <a:r>
              <a:rPr sz="950" spc="330" dirty="0">
                <a:latin typeface="Arial"/>
                <a:cs typeface="Arial"/>
              </a:rPr>
              <a:t>σ</a:t>
            </a:r>
            <a:r>
              <a:rPr sz="950" spc="130" dirty="0">
                <a:latin typeface="Arial"/>
                <a:cs typeface="Arial"/>
              </a:rPr>
              <a:t>τ</a:t>
            </a:r>
            <a:r>
              <a:rPr sz="950" spc="90" dirty="0">
                <a:latin typeface="Arial"/>
                <a:cs typeface="Arial"/>
              </a:rPr>
              <a:t>ί</a:t>
            </a:r>
            <a:r>
              <a:rPr sz="950" spc="130" dirty="0">
                <a:latin typeface="Arial"/>
                <a:cs typeface="Arial"/>
              </a:rPr>
              <a:t>τ</a:t>
            </a:r>
            <a:r>
              <a:rPr sz="950" spc="330" dirty="0">
                <a:latin typeface="Arial"/>
                <a:cs typeface="Arial"/>
              </a:rPr>
              <a:t>σ</a:t>
            </a:r>
            <a:r>
              <a:rPr sz="950" spc="90" dirty="0">
                <a:latin typeface="Arial"/>
                <a:cs typeface="Arial"/>
              </a:rPr>
              <a:t>ι</a:t>
            </a:r>
            <a:r>
              <a:rPr sz="950" spc="270" dirty="0">
                <a:latin typeface="Arial"/>
                <a:cs typeface="Arial"/>
              </a:rPr>
              <a:t>ο</a:t>
            </a:r>
            <a:endParaRPr sz="950">
              <a:latin typeface="Arial"/>
              <a:cs typeface="Arial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6078971" y="6088034"/>
            <a:ext cx="352425" cy="0"/>
          </a:xfrm>
          <a:custGeom>
            <a:avLst/>
            <a:gdLst/>
            <a:ahLst/>
            <a:cxnLst/>
            <a:rect l="l" t="t" r="r" b="b"/>
            <a:pathLst>
              <a:path w="352425">
                <a:moveTo>
                  <a:pt x="0" y="0"/>
                </a:moveTo>
                <a:lnTo>
                  <a:pt x="351863" y="0"/>
                </a:lnTo>
              </a:path>
            </a:pathLst>
          </a:custGeom>
          <a:ln w="2621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 txBox="1"/>
          <p:nvPr/>
        </p:nvSpPr>
        <p:spPr>
          <a:xfrm>
            <a:off x="6470185" y="6020107"/>
            <a:ext cx="1673860" cy="156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290" dirty="0">
                <a:latin typeface="Arial"/>
                <a:cs typeface="Arial"/>
              </a:rPr>
              <a:t>Γ</a:t>
            </a:r>
            <a:r>
              <a:rPr sz="950" spc="275" dirty="0">
                <a:latin typeface="Arial"/>
                <a:cs typeface="Arial"/>
              </a:rPr>
              <a:t>ρ</a:t>
            </a:r>
            <a:r>
              <a:rPr sz="950" spc="270" dirty="0">
                <a:latin typeface="Arial"/>
                <a:cs typeface="Arial"/>
              </a:rPr>
              <a:t>αμμή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105" dirty="0">
                <a:latin typeface="Arial"/>
                <a:cs typeface="Arial"/>
              </a:rPr>
              <a:t> </a:t>
            </a:r>
            <a:r>
              <a:rPr sz="950" spc="285" dirty="0">
                <a:latin typeface="Arial"/>
                <a:cs typeface="Arial"/>
              </a:rPr>
              <a:t>Α</a:t>
            </a:r>
            <a:r>
              <a:rPr sz="950" spc="365" dirty="0">
                <a:latin typeface="Arial"/>
                <a:cs typeface="Arial"/>
              </a:rPr>
              <a:t>π</a:t>
            </a:r>
            <a:r>
              <a:rPr sz="950" spc="280" dirty="0">
                <a:latin typeface="Arial"/>
                <a:cs typeface="Arial"/>
              </a:rPr>
              <a:t>ό</a:t>
            </a:r>
            <a:r>
              <a:rPr sz="950" spc="330" dirty="0">
                <a:latin typeface="Arial"/>
                <a:cs typeface="Arial"/>
              </a:rPr>
              <a:t>σ</a:t>
            </a:r>
            <a:r>
              <a:rPr sz="950" spc="270" dirty="0">
                <a:latin typeface="Arial"/>
                <a:cs typeface="Arial"/>
              </a:rPr>
              <a:t>β</a:t>
            </a:r>
            <a:r>
              <a:rPr sz="950" spc="280" dirty="0">
                <a:latin typeface="Arial"/>
                <a:cs typeface="Arial"/>
              </a:rPr>
              <a:t>ε</a:t>
            </a:r>
            <a:r>
              <a:rPr sz="950" spc="330" dirty="0">
                <a:latin typeface="Arial"/>
                <a:cs typeface="Arial"/>
              </a:rPr>
              <a:t>σ</a:t>
            </a:r>
            <a:r>
              <a:rPr sz="950" spc="280" dirty="0">
                <a:latin typeface="Arial"/>
                <a:cs typeface="Arial"/>
              </a:rPr>
              <a:t>η</a:t>
            </a:r>
            <a:r>
              <a:rPr sz="950" spc="235" dirty="0">
                <a:latin typeface="Arial"/>
                <a:cs typeface="Arial"/>
              </a:rPr>
              <a:t>ς</a:t>
            </a:r>
            <a:endParaRPr sz="950">
              <a:latin typeface="Arial"/>
              <a:cs typeface="Arial"/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539552" y="1754212"/>
            <a:ext cx="8042275" cy="4483100"/>
          </a:xfrm>
          <a:custGeom>
            <a:avLst/>
            <a:gdLst/>
            <a:ahLst/>
            <a:cxnLst/>
            <a:rect l="l" t="t" r="r" b="b"/>
            <a:pathLst>
              <a:path w="8042275" h="4483100">
                <a:moveTo>
                  <a:pt x="0" y="4482667"/>
                </a:moveTo>
                <a:lnTo>
                  <a:pt x="8041848" y="4482667"/>
                </a:lnTo>
                <a:lnTo>
                  <a:pt x="8041848" y="0"/>
                </a:lnTo>
                <a:lnTo>
                  <a:pt x="0" y="0"/>
                </a:lnTo>
                <a:lnTo>
                  <a:pt x="0" y="4482667"/>
                </a:lnTo>
                <a:close/>
              </a:path>
            </a:pathLst>
          </a:custGeom>
          <a:ln w="9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Τίτλος 26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400" dirty="0" smtClean="0"/>
              <a:t>Αποτελέσματα </a:t>
            </a:r>
            <a:br>
              <a:rPr lang="el-GR" sz="3400" dirty="0" smtClean="0"/>
            </a:br>
            <a:r>
              <a:rPr lang="el-GR" sz="3400" dirty="0" smtClean="0"/>
              <a:t>Καμπύλες απόσβεσης </a:t>
            </a:r>
            <a:r>
              <a:rPr lang="en-US" sz="3400" dirty="0" smtClean="0"/>
              <a:t>RFID </a:t>
            </a:r>
            <a:r>
              <a:rPr lang="el-GR" sz="3400" dirty="0" smtClean="0"/>
              <a:t>εξοπλισμού</a:t>
            </a:r>
            <a:endParaRPr lang="el-GR" sz="3400" dirty="0"/>
          </a:p>
        </p:txBody>
      </p:sp>
    </p:spTree>
    <p:extLst>
      <p:ext uri="{BB962C8B-B14F-4D97-AF65-F5344CB8AC3E}">
        <p14:creationId xmlns:p14="http://schemas.microsoft.com/office/powerpoint/2010/main" val="41715341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467544" y="692696"/>
            <a:ext cx="8142658" cy="555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2393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30623"/>
          </a:xfrm>
        </p:spPr>
        <p:txBody>
          <a:bodyPr>
            <a:normAutofit fontScale="90000"/>
          </a:bodyPr>
          <a:lstStyle/>
          <a:p>
            <a:pPr marL="12700" algn="l">
              <a:lnSpc>
                <a:spcPct val="100000"/>
              </a:lnSpc>
            </a:pPr>
            <a:r>
              <a:rPr lang="en-US" spc="-5" dirty="0">
                <a:cs typeface="Calibri"/>
              </a:rPr>
              <a:t>Energy Efficiency in the Supply Chain through Collaboration and Advanced Decision Support</a:t>
            </a:r>
            <a:endParaRPr lang="en-US" dirty="0">
              <a:cs typeface="Calibri"/>
            </a:endParaRPr>
          </a:p>
        </p:txBody>
      </p:sp>
      <p:sp>
        <p:nvSpPr>
          <p:cNvPr id="6" name="Θέση κειμένου 5"/>
          <p:cNvSpPr txBox="1">
            <a:spLocks/>
          </p:cNvSpPr>
          <p:nvPr/>
        </p:nvSpPr>
        <p:spPr>
          <a:xfrm>
            <a:off x="683568" y="4305077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2400" b="1" dirty="0" smtClean="0"/>
              <a:t>Μάθημα: </a:t>
            </a:r>
            <a:r>
              <a:rPr lang="el-GR" sz="2400" dirty="0"/>
              <a:t>Καινοτομία και </a:t>
            </a:r>
            <a:r>
              <a:rPr lang="el-GR" sz="2400" dirty="0" smtClean="0"/>
              <a:t>Επιχειρηματικότητα</a:t>
            </a:r>
          </a:p>
          <a:p>
            <a:pPr algn="l"/>
            <a:r>
              <a:rPr lang="el-GR" sz="2400" b="1" dirty="0" smtClean="0"/>
              <a:t>Ενότητα </a:t>
            </a:r>
            <a:r>
              <a:rPr lang="en-US" sz="2400" b="1" dirty="0" smtClean="0"/>
              <a:t># </a:t>
            </a:r>
            <a:r>
              <a:rPr lang="el-GR" sz="2400" b="1" dirty="0" smtClean="0"/>
              <a:t>6:</a:t>
            </a:r>
            <a:r>
              <a:rPr lang="en-US" sz="2400" b="1" dirty="0" smtClean="0"/>
              <a:t> </a:t>
            </a:r>
            <a:r>
              <a:rPr lang="el-GR" sz="2400" dirty="0"/>
              <a:t>Πληροφοριακά Συστήματα και Διαχείριση Εφοδιαστικής Αλυσίδας</a:t>
            </a:r>
          </a:p>
          <a:p>
            <a:pPr algn="l"/>
            <a:r>
              <a:rPr lang="el-GR" sz="2400" b="1" dirty="0" smtClean="0"/>
              <a:t>Διδάσκων: </a:t>
            </a:r>
            <a:r>
              <a:rPr lang="el-GR" sz="2400" spc="-5" dirty="0">
                <a:cs typeface="Calibri"/>
              </a:rPr>
              <a:t>Θεόδωρος Αποστολόπουλος</a:t>
            </a:r>
            <a:endParaRPr lang="en-US" sz="2400" spc="-5" dirty="0" smtClean="0">
              <a:cs typeface="Calibri"/>
            </a:endParaRPr>
          </a:p>
          <a:p>
            <a:pPr algn="l"/>
            <a:r>
              <a:rPr lang="el-GR" sz="2400" b="1" dirty="0" smtClean="0"/>
              <a:t>Τμήμα: </a:t>
            </a:r>
            <a:r>
              <a:rPr lang="el-GR" sz="2400" dirty="0"/>
              <a:t>Μεταπτυχιακό Πρόγραμμα </a:t>
            </a:r>
            <a:r>
              <a:rPr lang="el-GR" sz="2400" dirty="0" smtClean="0"/>
              <a:t>Σπουδών Πληροφορικής</a:t>
            </a:r>
            <a:endParaRPr lang="el-GR" sz="2400" b="1" dirty="0"/>
          </a:p>
          <a:p>
            <a:pPr algn="l"/>
            <a:endParaRPr lang="el-GR" sz="2400" dirty="0" smtClean="0"/>
          </a:p>
          <a:p>
            <a:pPr algn="l"/>
            <a:endParaRPr lang="el-GR" sz="2400" dirty="0"/>
          </a:p>
        </p:txBody>
      </p:sp>
      <p:sp>
        <p:nvSpPr>
          <p:cNvPr id="5" name="object 6"/>
          <p:cNvSpPr/>
          <p:nvPr/>
        </p:nvSpPr>
        <p:spPr>
          <a:xfrm>
            <a:off x="5891460" y="5939680"/>
            <a:ext cx="2922016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571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0" y="2113660"/>
            <a:ext cx="9144000" cy="3024505"/>
          </a:xfrm>
          <a:custGeom>
            <a:avLst/>
            <a:gdLst/>
            <a:ahLst/>
            <a:cxnLst/>
            <a:rect l="l" t="t" r="r" b="b"/>
            <a:pathLst>
              <a:path w="9144000" h="3024504">
                <a:moveTo>
                  <a:pt x="7740396" y="0"/>
                </a:moveTo>
                <a:lnTo>
                  <a:pt x="7740396" y="756158"/>
                </a:lnTo>
                <a:lnTo>
                  <a:pt x="0" y="756158"/>
                </a:lnTo>
                <a:lnTo>
                  <a:pt x="0" y="2268347"/>
                </a:lnTo>
                <a:lnTo>
                  <a:pt x="7740396" y="2268347"/>
                </a:lnTo>
                <a:lnTo>
                  <a:pt x="7740396" y="3024378"/>
                </a:lnTo>
                <a:lnTo>
                  <a:pt x="9144000" y="1620656"/>
                </a:lnTo>
                <a:lnTo>
                  <a:pt x="9144000" y="1403721"/>
                </a:lnTo>
                <a:lnTo>
                  <a:pt x="774039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2113660"/>
            <a:ext cx="9144000" cy="1403985"/>
          </a:xfrm>
          <a:custGeom>
            <a:avLst/>
            <a:gdLst/>
            <a:ahLst/>
            <a:cxnLst/>
            <a:rect l="l" t="t" r="r" b="b"/>
            <a:pathLst>
              <a:path w="9144000" h="1403985">
                <a:moveTo>
                  <a:pt x="0" y="756158"/>
                </a:moveTo>
                <a:lnTo>
                  <a:pt x="7740396" y="756158"/>
                </a:lnTo>
                <a:lnTo>
                  <a:pt x="7740396" y="0"/>
                </a:lnTo>
                <a:lnTo>
                  <a:pt x="9144000" y="1403721"/>
                </a:lnTo>
              </a:path>
            </a:pathLst>
          </a:custGeom>
          <a:ln w="254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2869819"/>
            <a:ext cx="9144000" cy="2268220"/>
          </a:xfrm>
          <a:custGeom>
            <a:avLst/>
            <a:gdLst/>
            <a:ahLst/>
            <a:cxnLst/>
            <a:rect l="l" t="t" r="r" b="b"/>
            <a:pathLst>
              <a:path w="9144000" h="2268220">
                <a:moveTo>
                  <a:pt x="9144000" y="864498"/>
                </a:moveTo>
                <a:lnTo>
                  <a:pt x="7740396" y="2268219"/>
                </a:lnTo>
                <a:lnTo>
                  <a:pt x="7740396" y="1512188"/>
                </a:lnTo>
                <a:lnTo>
                  <a:pt x="0" y="1512188"/>
                </a:lnTo>
                <a:lnTo>
                  <a:pt x="0" y="0"/>
                </a:lnTo>
              </a:path>
            </a:pathLst>
          </a:custGeom>
          <a:ln w="254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3532" y="2761742"/>
            <a:ext cx="2304415" cy="1728470"/>
          </a:xfrm>
          <a:custGeom>
            <a:avLst/>
            <a:gdLst/>
            <a:ahLst/>
            <a:cxnLst/>
            <a:rect l="l" t="t" r="r" b="b"/>
            <a:pathLst>
              <a:path w="2304415" h="1728470">
                <a:moveTo>
                  <a:pt x="2016188" y="0"/>
                </a:moveTo>
                <a:lnTo>
                  <a:pt x="288036" y="0"/>
                </a:lnTo>
                <a:lnTo>
                  <a:pt x="241314" y="3771"/>
                </a:lnTo>
                <a:lnTo>
                  <a:pt x="196993" y="14691"/>
                </a:lnTo>
                <a:lnTo>
                  <a:pt x="155665" y="32164"/>
                </a:lnTo>
                <a:lnTo>
                  <a:pt x="117924" y="55595"/>
                </a:lnTo>
                <a:lnTo>
                  <a:pt x="84362" y="84391"/>
                </a:lnTo>
                <a:lnTo>
                  <a:pt x="55573" y="117957"/>
                </a:lnTo>
                <a:lnTo>
                  <a:pt x="32149" y="155699"/>
                </a:lnTo>
                <a:lnTo>
                  <a:pt x="14684" y="197022"/>
                </a:lnTo>
                <a:lnTo>
                  <a:pt x="3769" y="241333"/>
                </a:lnTo>
                <a:lnTo>
                  <a:pt x="0" y="288036"/>
                </a:lnTo>
                <a:lnTo>
                  <a:pt x="0" y="1440180"/>
                </a:lnTo>
                <a:lnTo>
                  <a:pt x="3769" y="1486913"/>
                </a:lnTo>
                <a:lnTo>
                  <a:pt x="14684" y="1531242"/>
                </a:lnTo>
                <a:lnTo>
                  <a:pt x="32149" y="1572572"/>
                </a:lnTo>
                <a:lnTo>
                  <a:pt x="55573" y="1610313"/>
                </a:lnTo>
                <a:lnTo>
                  <a:pt x="84362" y="1643872"/>
                </a:lnTo>
                <a:lnTo>
                  <a:pt x="117924" y="1672657"/>
                </a:lnTo>
                <a:lnTo>
                  <a:pt x="155665" y="1696075"/>
                </a:lnTo>
                <a:lnTo>
                  <a:pt x="196993" y="1713536"/>
                </a:lnTo>
                <a:lnTo>
                  <a:pt x="241314" y="1724447"/>
                </a:lnTo>
                <a:lnTo>
                  <a:pt x="288036" y="1728216"/>
                </a:lnTo>
                <a:lnTo>
                  <a:pt x="2016188" y="1728216"/>
                </a:lnTo>
                <a:lnTo>
                  <a:pt x="2062922" y="1724447"/>
                </a:lnTo>
                <a:lnTo>
                  <a:pt x="2107250" y="1713536"/>
                </a:lnTo>
                <a:lnTo>
                  <a:pt x="2148581" y="1696075"/>
                </a:lnTo>
                <a:lnTo>
                  <a:pt x="2186321" y="1672657"/>
                </a:lnTo>
                <a:lnTo>
                  <a:pt x="2219880" y="1643872"/>
                </a:lnTo>
                <a:lnTo>
                  <a:pt x="2248665" y="1610313"/>
                </a:lnTo>
                <a:lnTo>
                  <a:pt x="2272084" y="1572572"/>
                </a:lnTo>
                <a:lnTo>
                  <a:pt x="2289545" y="1531242"/>
                </a:lnTo>
                <a:lnTo>
                  <a:pt x="2300456" y="1486913"/>
                </a:lnTo>
                <a:lnTo>
                  <a:pt x="2304224" y="1440180"/>
                </a:lnTo>
                <a:lnTo>
                  <a:pt x="2304224" y="288036"/>
                </a:lnTo>
                <a:lnTo>
                  <a:pt x="2300456" y="241333"/>
                </a:lnTo>
                <a:lnTo>
                  <a:pt x="2289545" y="197022"/>
                </a:lnTo>
                <a:lnTo>
                  <a:pt x="2272084" y="155699"/>
                </a:lnTo>
                <a:lnTo>
                  <a:pt x="2248665" y="117957"/>
                </a:lnTo>
                <a:lnTo>
                  <a:pt x="2219880" y="84391"/>
                </a:lnTo>
                <a:lnTo>
                  <a:pt x="2186321" y="55595"/>
                </a:lnTo>
                <a:lnTo>
                  <a:pt x="2148581" y="32164"/>
                </a:lnTo>
                <a:lnTo>
                  <a:pt x="2107250" y="14691"/>
                </a:lnTo>
                <a:lnTo>
                  <a:pt x="2062922" y="3771"/>
                </a:lnTo>
                <a:lnTo>
                  <a:pt x="2016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3532" y="2761742"/>
            <a:ext cx="2304415" cy="1728470"/>
          </a:xfrm>
          <a:custGeom>
            <a:avLst/>
            <a:gdLst/>
            <a:ahLst/>
            <a:cxnLst/>
            <a:rect l="l" t="t" r="r" b="b"/>
            <a:pathLst>
              <a:path w="2304415" h="1728470">
                <a:moveTo>
                  <a:pt x="0" y="288036"/>
                </a:moveTo>
                <a:lnTo>
                  <a:pt x="3769" y="241333"/>
                </a:lnTo>
                <a:lnTo>
                  <a:pt x="14684" y="197022"/>
                </a:lnTo>
                <a:lnTo>
                  <a:pt x="32149" y="155699"/>
                </a:lnTo>
                <a:lnTo>
                  <a:pt x="55573" y="117957"/>
                </a:lnTo>
                <a:lnTo>
                  <a:pt x="84362" y="84391"/>
                </a:lnTo>
                <a:lnTo>
                  <a:pt x="117924" y="55595"/>
                </a:lnTo>
                <a:lnTo>
                  <a:pt x="155665" y="32164"/>
                </a:lnTo>
                <a:lnTo>
                  <a:pt x="196993" y="14691"/>
                </a:lnTo>
                <a:lnTo>
                  <a:pt x="241314" y="3771"/>
                </a:lnTo>
                <a:lnTo>
                  <a:pt x="288036" y="0"/>
                </a:lnTo>
                <a:lnTo>
                  <a:pt x="2016188" y="0"/>
                </a:lnTo>
                <a:lnTo>
                  <a:pt x="2062922" y="3771"/>
                </a:lnTo>
                <a:lnTo>
                  <a:pt x="2107250" y="14691"/>
                </a:lnTo>
                <a:lnTo>
                  <a:pt x="2148581" y="32164"/>
                </a:lnTo>
                <a:lnTo>
                  <a:pt x="2186321" y="55595"/>
                </a:lnTo>
                <a:lnTo>
                  <a:pt x="2219880" y="84391"/>
                </a:lnTo>
                <a:lnTo>
                  <a:pt x="2248665" y="117957"/>
                </a:lnTo>
                <a:lnTo>
                  <a:pt x="2272084" y="155699"/>
                </a:lnTo>
                <a:lnTo>
                  <a:pt x="2289545" y="197022"/>
                </a:lnTo>
                <a:lnTo>
                  <a:pt x="2300456" y="241333"/>
                </a:lnTo>
                <a:lnTo>
                  <a:pt x="2304224" y="288036"/>
                </a:lnTo>
                <a:lnTo>
                  <a:pt x="2304224" y="1440180"/>
                </a:lnTo>
                <a:lnTo>
                  <a:pt x="2300456" y="1486913"/>
                </a:lnTo>
                <a:lnTo>
                  <a:pt x="2289545" y="1531242"/>
                </a:lnTo>
                <a:lnTo>
                  <a:pt x="2272084" y="1572572"/>
                </a:lnTo>
                <a:lnTo>
                  <a:pt x="2248665" y="1610313"/>
                </a:lnTo>
                <a:lnTo>
                  <a:pt x="2219880" y="1643872"/>
                </a:lnTo>
                <a:lnTo>
                  <a:pt x="2186321" y="1672657"/>
                </a:lnTo>
                <a:lnTo>
                  <a:pt x="2148581" y="1696075"/>
                </a:lnTo>
                <a:lnTo>
                  <a:pt x="2107250" y="1713536"/>
                </a:lnTo>
                <a:lnTo>
                  <a:pt x="2062922" y="1724447"/>
                </a:lnTo>
                <a:lnTo>
                  <a:pt x="2016188" y="1728216"/>
                </a:lnTo>
                <a:lnTo>
                  <a:pt x="288036" y="1728216"/>
                </a:lnTo>
                <a:lnTo>
                  <a:pt x="241314" y="1724447"/>
                </a:lnTo>
                <a:lnTo>
                  <a:pt x="196993" y="1713536"/>
                </a:lnTo>
                <a:lnTo>
                  <a:pt x="155665" y="1696075"/>
                </a:lnTo>
                <a:lnTo>
                  <a:pt x="117924" y="1672657"/>
                </a:lnTo>
                <a:lnTo>
                  <a:pt x="84362" y="1643872"/>
                </a:lnTo>
                <a:lnTo>
                  <a:pt x="55573" y="1610313"/>
                </a:lnTo>
                <a:lnTo>
                  <a:pt x="32149" y="1572572"/>
                </a:lnTo>
                <a:lnTo>
                  <a:pt x="14684" y="1531242"/>
                </a:lnTo>
                <a:lnTo>
                  <a:pt x="3769" y="1486913"/>
                </a:lnTo>
                <a:lnTo>
                  <a:pt x="0" y="1440180"/>
                </a:lnTo>
                <a:lnTo>
                  <a:pt x="0" y="288036"/>
                </a:lnTo>
                <a:close/>
              </a:path>
            </a:pathLst>
          </a:custGeom>
          <a:ln w="254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36108" y="2761742"/>
            <a:ext cx="2304415" cy="1728470"/>
          </a:xfrm>
          <a:custGeom>
            <a:avLst/>
            <a:gdLst/>
            <a:ahLst/>
            <a:cxnLst/>
            <a:rect l="l" t="t" r="r" b="b"/>
            <a:pathLst>
              <a:path w="2304415" h="1728470">
                <a:moveTo>
                  <a:pt x="2016251" y="0"/>
                </a:moveTo>
                <a:lnTo>
                  <a:pt x="288036" y="0"/>
                </a:lnTo>
                <a:lnTo>
                  <a:pt x="241302" y="3771"/>
                </a:lnTo>
                <a:lnTo>
                  <a:pt x="196973" y="14691"/>
                </a:lnTo>
                <a:lnTo>
                  <a:pt x="155643" y="32164"/>
                </a:lnTo>
                <a:lnTo>
                  <a:pt x="117902" y="55595"/>
                </a:lnTo>
                <a:lnTo>
                  <a:pt x="84343" y="84391"/>
                </a:lnTo>
                <a:lnTo>
                  <a:pt x="55558" y="117957"/>
                </a:lnTo>
                <a:lnTo>
                  <a:pt x="32140" y="155699"/>
                </a:lnTo>
                <a:lnTo>
                  <a:pt x="14679" y="197022"/>
                </a:lnTo>
                <a:lnTo>
                  <a:pt x="3768" y="241333"/>
                </a:lnTo>
                <a:lnTo>
                  <a:pt x="0" y="288036"/>
                </a:lnTo>
                <a:lnTo>
                  <a:pt x="0" y="1440180"/>
                </a:lnTo>
                <a:lnTo>
                  <a:pt x="3768" y="1486913"/>
                </a:lnTo>
                <a:lnTo>
                  <a:pt x="14679" y="1531242"/>
                </a:lnTo>
                <a:lnTo>
                  <a:pt x="32140" y="1572572"/>
                </a:lnTo>
                <a:lnTo>
                  <a:pt x="55558" y="1610313"/>
                </a:lnTo>
                <a:lnTo>
                  <a:pt x="84343" y="1643872"/>
                </a:lnTo>
                <a:lnTo>
                  <a:pt x="117902" y="1672657"/>
                </a:lnTo>
                <a:lnTo>
                  <a:pt x="155643" y="1696075"/>
                </a:lnTo>
                <a:lnTo>
                  <a:pt x="196973" y="1713536"/>
                </a:lnTo>
                <a:lnTo>
                  <a:pt x="241302" y="1724447"/>
                </a:lnTo>
                <a:lnTo>
                  <a:pt x="288036" y="1728216"/>
                </a:lnTo>
                <a:lnTo>
                  <a:pt x="2016251" y="1728216"/>
                </a:lnTo>
                <a:lnTo>
                  <a:pt x="2062954" y="1724447"/>
                </a:lnTo>
                <a:lnTo>
                  <a:pt x="2107265" y="1713536"/>
                </a:lnTo>
                <a:lnTo>
                  <a:pt x="2148588" y="1696075"/>
                </a:lnTo>
                <a:lnTo>
                  <a:pt x="2186330" y="1672657"/>
                </a:lnTo>
                <a:lnTo>
                  <a:pt x="2219896" y="1643872"/>
                </a:lnTo>
                <a:lnTo>
                  <a:pt x="2248692" y="1610313"/>
                </a:lnTo>
                <a:lnTo>
                  <a:pt x="2272123" y="1572572"/>
                </a:lnTo>
                <a:lnTo>
                  <a:pt x="2289596" y="1531242"/>
                </a:lnTo>
                <a:lnTo>
                  <a:pt x="2300516" y="1486913"/>
                </a:lnTo>
                <a:lnTo>
                  <a:pt x="2304288" y="1440180"/>
                </a:lnTo>
                <a:lnTo>
                  <a:pt x="2304288" y="288036"/>
                </a:lnTo>
                <a:lnTo>
                  <a:pt x="2300516" y="241333"/>
                </a:lnTo>
                <a:lnTo>
                  <a:pt x="2289596" y="197022"/>
                </a:lnTo>
                <a:lnTo>
                  <a:pt x="2272123" y="155699"/>
                </a:lnTo>
                <a:lnTo>
                  <a:pt x="2248692" y="117957"/>
                </a:lnTo>
                <a:lnTo>
                  <a:pt x="2219896" y="84391"/>
                </a:lnTo>
                <a:lnTo>
                  <a:pt x="2186330" y="55595"/>
                </a:lnTo>
                <a:lnTo>
                  <a:pt x="2148588" y="32164"/>
                </a:lnTo>
                <a:lnTo>
                  <a:pt x="2107265" y="14691"/>
                </a:lnTo>
                <a:lnTo>
                  <a:pt x="2062954" y="3771"/>
                </a:lnTo>
                <a:lnTo>
                  <a:pt x="20162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36108" y="2761742"/>
            <a:ext cx="2304415" cy="1728470"/>
          </a:xfrm>
          <a:custGeom>
            <a:avLst/>
            <a:gdLst/>
            <a:ahLst/>
            <a:cxnLst/>
            <a:rect l="l" t="t" r="r" b="b"/>
            <a:pathLst>
              <a:path w="2304415" h="1728470">
                <a:moveTo>
                  <a:pt x="0" y="288036"/>
                </a:moveTo>
                <a:lnTo>
                  <a:pt x="3768" y="241333"/>
                </a:lnTo>
                <a:lnTo>
                  <a:pt x="14679" y="197022"/>
                </a:lnTo>
                <a:lnTo>
                  <a:pt x="32140" y="155699"/>
                </a:lnTo>
                <a:lnTo>
                  <a:pt x="55558" y="117957"/>
                </a:lnTo>
                <a:lnTo>
                  <a:pt x="84343" y="84391"/>
                </a:lnTo>
                <a:lnTo>
                  <a:pt x="117902" y="55595"/>
                </a:lnTo>
                <a:lnTo>
                  <a:pt x="155643" y="32164"/>
                </a:lnTo>
                <a:lnTo>
                  <a:pt x="196973" y="14691"/>
                </a:lnTo>
                <a:lnTo>
                  <a:pt x="241302" y="3771"/>
                </a:lnTo>
                <a:lnTo>
                  <a:pt x="288036" y="0"/>
                </a:lnTo>
                <a:lnTo>
                  <a:pt x="2016251" y="0"/>
                </a:lnTo>
                <a:lnTo>
                  <a:pt x="2062954" y="3771"/>
                </a:lnTo>
                <a:lnTo>
                  <a:pt x="2107265" y="14691"/>
                </a:lnTo>
                <a:lnTo>
                  <a:pt x="2148588" y="32164"/>
                </a:lnTo>
                <a:lnTo>
                  <a:pt x="2186330" y="55595"/>
                </a:lnTo>
                <a:lnTo>
                  <a:pt x="2219896" y="84391"/>
                </a:lnTo>
                <a:lnTo>
                  <a:pt x="2248692" y="117957"/>
                </a:lnTo>
                <a:lnTo>
                  <a:pt x="2272123" y="155699"/>
                </a:lnTo>
                <a:lnTo>
                  <a:pt x="2289596" y="197022"/>
                </a:lnTo>
                <a:lnTo>
                  <a:pt x="2300516" y="241333"/>
                </a:lnTo>
                <a:lnTo>
                  <a:pt x="2304288" y="288036"/>
                </a:lnTo>
                <a:lnTo>
                  <a:pt x="2304288" y="1440180"/>
                </a:lnTo>
                <a:lnTo>
                  <a:pt x="2300516" y="1486913"/>
                </a:lnTo>
                <a:lnTo>
                  <a:pt x="2289596" y="1531242"/>
                </a:lnTo>
                <a:lnTo>
                  <a:pt x="2272123" y="1572572"/>
                </a:lnTo>
                <a:lnTo>
                  <a:pt x="2248692" y="1610313"/>
                </a:lnTo>
                <a:lnTo>
                  <a:pt x="2219896" y="1643872"/>
                </a:lnTo>
                <a:lnTo>
                  <a:pt x="2186330" y="1672657"/>
                </a:lnTo>
                <a:lnTo>
                  <a:pt x="2148588" y="1696075"/>
                </a:lnTo>
                <a:lnTo>
                  <a:pt x="2107265" y="1713536"/>
                </a:lnTo>
                <a:lnTo>
                  <a:pt x="2062954" y="1724447"/>
                </a:lnTo>
                <a:lnTo>
                  <a:pt x="2016251" y="1728216"/>
                </a:lnTo>
                <a:lnTo>
                  <a:pt x="288036" y="1728216"/>
                </a:lnTo>
                <a:lnTo>
                  <a:pt x="241302" y="1724447"/>
                </a:lnTo>
                <a:lnTo>
                  <a:pt x="196973" y="1713536"/>
                </a:lnTo>
                <a:lnTo>
                  <a:pt x="155643" y="1696075"/>
                </a:lnTo>
                <a:lnTo>
                  <a:pt x="117902" y="1672657"/>
                </a:lnTo>
                <a:lnTo>
                  <a:pt x="84343" y="1643872"/>
                </a:lnTo>
                <a:lnTo>
                  <a:pt x="55558" y="1610313"/>
                </a:lnTo>
                <a:lnTo>
                  <a:pt x="32140" y="1572572"/>
                </a:lnTo>
                <a:lnTo>
                  <a:pt x="14679" y="1531242"/>
                </a:lnTo>
                <a:lnTo>
                  <a:pt x="3768" y="1486913"/>
                </a:lnTo>
                <a:lnTo>
                  <a:pt x="0" y="1440180"/>
                </a:lnTo>
                <a:lnTo>
                  <a:pt x="0" y="288036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08116" y="5114696"/>
            <a:ext cx="2016252" cy="54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9546" y="2905760"/>
            <a:ext cx="1824227" cy="136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52134" y="2905760"/>
            <a:ext cx="1304924" cy="1133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32028" y="1928748"/>
            <a:ext cx="235648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480" marR="5080" indent="-18415">
              <a:lnSpc>
                <a:spcPct val="100000"/>
              </a:lnSpc>
            </a:pPr>
            <a:r>
              <a:rPr sz="1800" b="1" dirty="0">
                <a:solidFill>
                  <a:srgbClr val="BEBEBE"/>
                </a:solidFill>
                <a:cs typeface="Palatino Linotype"/>
              </a:rPr>
              <a:t>Harm</a:t>
            </a:r>
            <a:r>
              <a:rPr sz="1800" b="1" spc="-10" dirty="0">
                <a:solidFill>
                  <a:srgbClr val="BEBEBE"/>
                </a:solidFill>
                <a:cs typeface="Palatino Linotype"/>
              </a:rPr>
              <a:t>o</a:t>
            </a:r>
            <a:r>
              <a:rPr sz="1800" b="1" spc="-5" dirty="0">
                <a:solidFill>
                  <a:srgbClr val="BEBEBE"/>
                </a:solidFill>
                <a:cs typeface="Palatino Linotype"/>
              </a:rPr>
              <a:t>nized</a:t>
            </a:r>
            <a:r>
              <a:rPr sz="1800" b="1" spc="10" dirty="0">
                <a:solidFill>
                  <a:srgbClr val="BEBEBE"/>
                </a:solidFill>
                <a:cs typeface="Palatino Linotype"/>
              </a:rPr>
              <a:t> </a:t>
            </a:r>
            <a:r>
              <a:rPr sz="1800" b="1" spc="-5" dirty="0">
                <a:solidFill>
                  <a:srgbClr val="BEBEBE"/>
                </a:solidFill>
                <a:cs typeface="Palatino Linotype"/>
              </a:rPr>
              <a:t>ap</a:t>
            </a:r>
            <a:r>
              <a:rPr sz="1800" b="1" dirty="0">
                <a:solidFill>
                  <a:srgbClr val="BEBEBE"/>
                </a:solidFill>
                <a:cs typeface="Palatino Linotype"/>
              </a:rPr>
              <a:t>p</a:t>
            </a:r>
            <a:r>
              <a:rPr sz="1800" b="1" spc="-5" dirty="0">
                <a:solidFill>
                  <a:srgbClr val="BEBEBE"/>
                </a:solidFill>
                <a:cs typeface="Palatino Linotype"/>
              </a:rPr>
              <a:t>r</a:t>
            </a:r>
            <a:r>
              <a:rPr sz="1800" b="1" spc="-10" dirty="0">
                <a:solidFill>
                  <a:srgbClr val="BEBEBE"/>
                </a:solidFill>
                <a:cs typeface="Palatino Linotype"/>
              </a:rPr>
              <a:t>o</a:t>
            </a:r>
            <a:r>
              <a:rPr sz="1800" b="1" spc="-5" dirty="0">
                <a:solidFill>
                  <a:srgbClr val="BEBEBE"/>
                </a:solidFill>
                <a:cs typeface="Palatino Linotype"/>
              </a:rPr>
              <a:t>ach</a:t>
            </a:r>
            <a:r>
              <a:rPr sz="1800" b="1" dirty="0">
                <a:solidFill>
                  <a:srgbClr val="BEBEBE"/>
                </a:solidFill>
                <a:cs typeface="Palatino Linotype"/>
              </a:rPr>
              <a:t> </a:t>
            </a:r>
            <a:r>
              <a:rPr sz="1800" b="1" spc="-5" dirty="0">
                <a:solidFill>
                  <a:srgbClr val="BEBEBE"/>
                </a:solidFill>
                <a:cs typeface="Palatino Linotype"/>
              </a:rPr>
              <a:t>fo</a:t>
            </a:r>
            <a:r>
              <a:rPr sz="1800" b="1" dirty="0">
                <a:solidFill>
                  <a:srgbClr val="BEBEBE"/>
                </a:solidFill>
                <a:cs typeface="Palatino Linotype"/>
              </a:rPr>
              <a:t>r </a:t>
            </a:r>
            <a:r>
              <a:rPr sz="1800" b="1" spc="-5" dirty="0">
                <a:solidFill>
                  <a:srgbClr val="BEBEBE"/>
                </a:solidFill>
                <a:cs typeface="Palatino Linotype"/>
              </a:rPr>
              <a:t>C</a:t>
            </a:r>
            <a:r>
              <a:rPr sz="1800" b="1" dirty="0">
                <a:solidFill>
                  <a:srgbClr val="BEBEBE"/>
                </a:solidFill>
                <a:cs typeface="Palatino Linotype"/>
              </a:rPr>
              <a:t>O</a:t>
            </a:r>
            <a:r>
              <a:rPr sz="1800" b="1" baseline="-20833" dirty="0">
                <a:solidFill>
                  <a:srgbClr val="BEBEBE"/>
                </a:solidFill>
                <a:cs typeface="Palatino Linotype"/>
              </a:rPr>
              <a:t>2</a:t>
            </a:r>
            <a:r>
              <a:rPr sz="1800" b="1" dirty="0">
                <a:solidFill>
                  <a:srgbClr val="BEBEBE"/>
                </a:solidFill>
                <a:cs typeface="Palatino Linotype"/>
              </a:rPr>
              <a:t>(e)</a:t>
            </a:r>
            <a:r>
              <a:rPr sz="1800" b="1" spc="5" dirty="0">
                <a:solidFill>
                  <a:srgbClr val="BEBEBE"/>
                </a:solidFill>
                <a:cs typeface="Palatino Linotype"/>
              </a:rPr>
              <a:t> </a:t>
            </a:r>
            <a:r>
              <a:rPr sz="1800" b="1" spc="-5" dirty="0">
                <a:solidFill>
                  <a:srgbClr val="BEBEBE"/>
                </a:solidFill>
                <a:cs typeface="Palatino Linotype"/>
              </a:rPr>
              <a:t>m</a:t>
            </a:r>
            <a:r>
              <a:rPr sz="1800" b="1" spc="-10" dirty="0">
                <a:solidFill>
                  <a:srgbClr val="BEBEBE"/>
                </a:solidFill>
                <a:cs typeface="Palatino Linotype"/>
              </a:rPr>
              <a:t>o</a:t>
            </a:r>
            <a:r>
              <a:rPr sz="1800" b="1" dirty="0">
                <a:solidFill>
                  <a:srgbClr val="BEBEBE"/>
                </a:solidFill>
                <a:cs typeface="Palatino Linotype"/>
              </a:rPr>
              <a:t>nit</a:t>
            </a:r>
            <a:r>
              <a:rPr sz="1800" b="1" spc="-5" dirty="0">
                <a:solidFill>
                  <a:srgbClr val="BEBEBE"/>
                </a:solidFill>
                <a:cs typeface="Palatino Linotype"/>
              </a:rPr>
              <a:t>o</a:t>
            </a:r>
            <a:r>
              <a:rPr sz="1800" b="1" spc="-10" dirty="0">
                <a:solidFill>
                  <a:srgbClr val="BEBEBE"/>
                </a:solidFill>
                <a:cs typeface="Palatino Linotype"/>
              </a:rPr>
              <a:t>r</a:t>
            </a:r>
            <a:r>
              <a:rPr sz="1800" b="1" dirty="0">
                <a:solidFill>
                  <a:srgbClr val="BEBEBE"/>
                </a:solidFill>
                <a:cs typeface="Palatino Linotype"/>
              </a:rPr>
              <a:t>ing</a:t>
            </a:r>
            <a:endParaRPr sz="1800" dirty="0">
              <a:cs typeface="Palatino Linotyp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85942" y="1803780"/>
            <a:ext cx="2406015" cy="843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2540" algn="ctr">
              <a:lnSpc>
                <a:spcPct val="100000"/>
              </a:lnSpc>
            </a:pPr>
            <a:r>
              <a:rPr sz="1800" b="1" spc="-5" dirty="0">
                <a:cs typeface="Palatino Linotype"/>
              </a:rPr>
              <a:t>A</a:t>
            </a:r>
            <a:r>
              <a:rPr sz="1800" b="1" dirty="0">
                <a:cs typeface="Palatino Linotype"/>
              </a:rPr>
              <a:t>uto</a:t>
            </a:r>
            <a:r>
              <a:rPr sz="1800" b="1" spc="-10" dirty="0">
                <a:cs typeface="Palatino Linotype"/>
              </a:rPr>
              <a:t>m</a:t>
            </a:r>
            <a:r>
              <a:rPr sz="1800" b="1" dirty="0">
                <a:cs typeface="Palatino Linotype"/>
              </a:rPr>
              <a:t>atic</a:t>
            </a:r>
            <a:r>
              <a:rPr sz="1800" b="1" spc="-5" dirty="0">
                <a:cs typeface="Palatino Linotype"/>
              </a:rPr>
              <a:t> </a:t>
            </a:r>
            <a:r>
              <a:rPr sz="1800" b="1" dirty="0">
                <a:cs typeface="Palatino Linotype"/>
              </a:rPr>
              <a:t>Monito</a:t>
            </a:r>
            <a:r>
              <a:rPr sz="1800" b="1" spc="-10" dirty="0">
                <a:cs typeface="Palatino Linotype"/>
              </a:rPr>
              <a:t>r</a:t>
            </a:r>
            <a:r>
              <a:rPr sz="1800" b="1" dirty="0">
                <a:cs typeface="Palatino Linotype"/>
              </a:rPr>
              <a:t>ing </a:t>
            </a:r>
            <a:r>
              <a:rPr sz="1800" b="1" spc="-5" dirty="0">
                <a:cs typeface="Palatino Linotype"/>
              </a:rPr>
              <a:t>and</a:t>
            </a:r>
            <a:r>
              <a:rPr sz="1800" b="1" dirty="0">
                <a:cs typeface="Palatino Linotype"/>
              </a:rPr>
              <a:t> Decisi</a:t>
            </a:r>
            <a:r>
              <a:rPr sz="1800" b="1" spc="-5" dirty="0">
                <a:cs typeface="Palatino Linotype"/>
              </a:rPr>
              <a:t>o</a:t>
            </a:r>
            <a:r>
              <a:rPr sz="1800" b="1" dirty="0">
                <a:cs typeface="Palatino Linotype"/>
              </a:rPr>
              <a:t>n</a:t>
            </a:r>
            <a:r>
              <a:rPr sz="1800" b="1" spc="-10" dirty="0">
                <a:cs typeface="Palatino Linotype"/>
              </a:rPr>
              <a:t> </a:t>
            </a:r>
            <a:r>
              <a:rPr sz="1800" b="1" dirty="0">
                <a:cs typeface="Palatino Linotype"/>
              </a:rPr>
              <a:t>T</a:t>
            </a:r>
            <a:r>
              <a:rPr sz="1800" b="1" spc="-10" dirty="0">
                <a:cs typeface="Palatino Linotype"/>
              </a:rPr>
              <a:t>o</a:t>
            </a:r>
            <a:r>
              <a:rPr sz="1800" b="1" spc="-5" dirty="0">
                <a:cs typeface="Palatino Linotype"/>
              </a:rPr>
              <a:t>ol</a:t>
            </a:r>
            <a:r>
              <a:rPr sz="1800" b="1" dirty="0">
                <a:cs typeface="Palatino Linotype"/>
              </a:rPr>
              <a:t>s</a:t>
            </a:r>
            <a:r>
              <a:rPr sz="1800" b="1" spc="5" dirty="0">
                <a:cs typeface="Palatino Linotype"/>
              </a:rPr>
              <a:t> </a:t>
            </a:r>
            <a:r>
              <a:rPr sz="1800" b="1" spc="-5" dirty="0">
                <a:cs typeface="Palatino Linotype"/>
              </a:rPr>
              <a:t>f</a:t>
            </a:r>
            <a:r>
              <a:rPr sz="1800" b="1" spc="-10" dirty="0">
                <a:cs typeface="Palatino Linotype"/>
              </a:rPr>
              <a:t>o</a:t>
            </a:r>
            <a:r>
              <a:rPr sz="1800" b="1" dirty="0">
                <a:cs typeface="Palatino Linotype"/>
              </a:rPr>
              <a:t>r Green</a:t>
            </a:r>
            <a:r>
              <a:rPr sz="1800" b="1" spc="-10" dirty="0">
                <a:cs typeface="Palatino Linotype"/>
              </a:rPr>
              <a:t> </a:t>
            </a:r>
            <a:r>
              <a:rPr sz="1800" b="1" dirty="0">
                <a:cs typeface="Palatino Linotype"/>
              </a:rPr>
              <a:t>Efficiency</a:t>
            </a:r>
            <a:endParaRPr sz="1800" dirty="0">
              <a:cs typeface="Palatino Linotype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843783" y="2761742"/>
            <a:ext cx="2304415" cy="1728470"/>
          </a:xfrm>
          <a:custGeom>
            <a:avLst/>
            <a:gdLst/>
            <a:ahLst/>
            <a:cxnLst/>
            <a:rect l="l" t="t" r="r" b="b"/>
            <a:pathLst>
              <a:path w="2304415" h="1728470">
                <a:moveTo>
                  <a:pt x="2016252" y="0"/>
                </a:moveTo>
                <a:lnTo>
                  <a:pt x="288036" y="0"/>
                </a:lnTo>
                <a:lnTo>
                  <a:pt x="241333" y="3771"/>
                </a:lnTo>
                <a:lnTo>
                  <a:pt x="197022" y="14691"/>
                </a:lnTo>
                <a:lnTo>
                  <a:pt x="155699" y="32164"/>
                </a:lnTo>
                <a:lnTo>
                  <a:pt x="117957" y="55595"/>
                </a:lnTo>
                <a:lnTo>
                  <a:pt x="84391" y="84391"/>
                </a:lnTo>
                <a:lnTo>
                  <a:pt x="55595" y="117957"/>
                </a:lnTo>
                <a:lnTo>
                  <a:pt x="32164" y="155699"/>
                </a:lnTo>
                <a:lnTo>
                  <a:pt x="14691" y="197022"/>
                </a:lnTo>
                <a:lnTo>
                  <a:pt x="3771" y="241333"/>
                </a:lnTo>
                <a:lnTo>
                  <a:pt x="0" y="288036"/>
                </a:lnTo>
                <a:lnTo>
                  <a:pt x="0" y="1440180"/>
                </a:lnTo>
                <a:lnTo>
                  <a:pt x="3771" y="1486913"/>
                </a:lnTo>
                <a:lnTo>
                  <a:pt x="14691" y="1531242"/>
                </a:lnTo>
                <a:lnTo>
                  <a:pt x="32164" y="1572572"/>
                </a:lnTo>
                <a:lnTo>
                  <a:pt x="55595" y="1610313"/>
                </a:lnTo>
                <a:lnTo>
                  <a:pt x="84391" y="1643872"/>
                </a:lnTo>
                <a:lnTo>
                  <a:pt x="117957" y="1672657"/>
                </a:lnTo>
                <a:lnTo>
                  <a:pt x="155699" y="1696075"/>
                </a:lnTo>
                <a:lnTo>
                  <a:pt x="197022" y="1713536"/>
                </a:lnTo>
                <a:lnTo>
                  <a:pt x="241333" y="1724447"/>
                </a:lnTo>
                <a:lnTo>
                  <a:pt x="288036" y="1728216"/>
                </a:lnTo>
                <a:lnTo>
                  <a:pt x="2016252" y="1728216"/>
                </a:lnTo>
                <a:lnTo>
                  <a:pt x="2062985" y="1724447"/>
                </a:lnTo>
                <a:lnTo>
                  <a:pt x="2107314" y="1713536"/>
                </a:lnTo>
                <a:lnTo>
                  <a:pt x="2148644" y="1696075"/>
                </a:lnTo>
                <a:lnTo>
                  <a:pt x="2186385" y="1672657"/>
                </a:lnTo>
                <a:lnTo>
                  <a:pt x="2219944" y="1643872"/>
                </a:lnTo>
                <a:lnTo>
                  <a:pt x="2248729" y="1610313"/>
                </a:lnTo>
                <a:lnTo>
                  <a:pt x="2272147" y="1572572"/>
                </a:lnTo>
                <a:lnTo>
                  <a:pt x="2289608" y="1531242"/>
                </a:lnTo>
                <a:lnTo>
                  <a:pt x="2300519" y="1486913"/>
                </a:lnTo>
                <a:lnTo>
                  <a:pt x="2304288" y="1440180"/>
                </a:lnTo>
                <a:lnTo>
                  <a:pt x="2304288" y="288036"/>
                </a:lnTo>
                <a:lnTo>
                  <a:pt x="2300519" y="241333"/>
                </a:lnTo>
                <a:lnTo>
                  <a:pt x="2289608" y="197022"/>
                </a:lnTo>
                <a:lnTo>
                  <a:pt x="2272147" y="155699"/>
                </a:lnTo>
                <a:lnTo>
                  <a:pt x="2248729" y="117957"/>
                </a:lnTo>
                <a:lnTo>
                  <a:pt x="2219944" y="84391"/>
                </a:lnTo>
                <a:lnTo>
                  <a:pt x="2186385" y="55595"/>
                </a:lnTo>
                <a:lnTo>
                  <a:pt x="2148644" y="32164"/>
                </a:lnTo>
                <a:lnTo>
                  <a:pt x="2107314" y="14691"/>
                </a:lnTo>
                <a:lnTo>
                  <a:pt x="2062985" y="3771"/>
                </a:lnTo>
                <a:lnTo>
                  <a:pt x="20162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43783" y="2761742"/>
            <a:ext cx="2304415" cy="1728470"/>
          </a:xfrm>
          <a:custGeom>
            <a:avLst/>
            <a:gdLst/>
            <a:ahLst/>
            <a:cxnLst/>
            <a:rect l="l" t="t" r="r" b="b"/>
            <a:pathLst>
              <a:path w="2304415" h="1728470">
                <a:moveTo>
                  <a:pt x="0" y="288036"/>
                </a:moveTo>
                <a:lnTo>
                  <a:pt x="3771" y="241333"/>
                </a:lnTo>
                <a:lnTo>
                  <a:pt x="14691" y="197022"/>
                </a:lnTo>
                <a:lnTo>
                  <a:pt x="32164" y="155699"/>
                </a:lnTo>
                <a:lnTo>
                  <a:pt x="55595" y="117957"/>
                </a:lnTo>
                <a:lnTo>
                  <a:pt x="84391" y="84391"/>
                </a:lnTo>
                <a:lnTo>
                  <a:pt x="117957" y="55595"/>
                </a:lnTo>
                <a:lnTo>
                  <a:pt x="155699" y="32164"/>
                </a:lnTo>
                <a:lnTo>
                  <a:pt x="197022" y="14691"/>
                </a:lnTo>
                <a:lnTo>
                  <a:pt x="241333" y="3771"/>
                </a:lnTo>
                <a:lnTo>
                  <a:pt x="288036" y="0"/>
                </a:lnTo>
                <a:lnTo>
                  <a:pt x="2016252" y="0"/>
                </a:lnTo>
                <a:lnTo>
                  <a:pt x="2062985" y="3771"/>
                </a:lnTo>
                <a:lnTo>
                  <a:pt x="2107314" y="14691"/>
                </a:lnTo>
                <a:lnTo>
                  <a:pt x="2148644" y="32164"/>
                </a:lnTo>
                <a:lnTo>
                  <a:pt x="2186385" y="55595"/>
                </a:lnTo>
                <a:lnTo>
                  <a:pt x="2219944" y="84391"/>
                </a:lnTo>
                <a:lnTo>
                  <a:pt x="2248729" y="117957"/>
                </a:lnTo>
                <a:lnTo>
                  <a:pt x="2272147" y="155699"/>
                </a:lnTo>
                <a:lnTo>
                  <a:pt x="2289608" y="197022"/>
                </a:lnTo>
                <a:lnTo>
                  <a:pt x="2300519" y="241333"/>
                </a:lnTo>
                <a:lnTo>
                  <a:pt x="2304288" y="288036"/>
                </a:lnTo>
                <a:lnTo>
                  <a:pt x="2304288" y="1440180"/>
                </a:lnTo>
                <a:lnTo>
                  <a:pt x="2300519" y="1486913"/>
                </a:lnTo>
                <a:lnTo>
                  <a:pt x="2289608" y="1531242"/>
                </a:lnTo>
                <a:lnTo>
                  <a:pt x="2272147" y="1572572"/>
                </a:lnTo>
                <a:lnTo>
                  <a:pt x="2248729" y="1610313"/>
                </a:lnTo>
                <a:lnTo>
                  <a:pt x="2219944" y="1643872"/>
                </a:lnTo>
                <a:lnTo>
                  <a:pt x="2186385" y="1672657"/>
                </a:lnTo>
                <a:lnTo>
                  <a:pt x="2148644" y="1696075"/>
                </a:lnTo>
                <a:lnTo>
                  <a:pt x="2107314" y="1713536"/>
                </a:lnTo>
                <a:lnTo>
                  <a:pt x="2062985" y="1724447"/>
                </a:lnTo>
                <a:lnTo>
                  <a:pt x="2016252" y="1728216"/>
                </a:lnTo>
                <a:lnTo>
                  <a:pt x="288036" y="1728216"/>
                </a:lnTo>
                <a:lnTo>
                  <a:pt x="241333" y="1724447"/>
                </a:lnTo>
                <a:lnTo>
                  <a:pt x="197022" y="1713536"/>
                </a:lnTo>
                <a:lnTo>
                  <a:pt x="155699" y="1696075"/>
                </a:lnTo>
                <a:lnTo>
                  <a:pt x="117957" y="1672657"/>
                </a:lnTo>
                <a:lnTo>
                  <a:pt x="84391" y="1643872"/>
                </a:lnTo>
                <a:lnTo>
                  <a:pt x="55595" y="1610313"/>
                </a:lnTo>
                <a:lnTo>
                  <a:pt x="32164" y="1572572"/>
                </a:lnTo>
                <a:lnTo>
                  <a:pt x="14691" y="1531242"/>
                </a:lnTo>
                <a:lnTo>
                  <a:pt x="3771" y="1486913"/>
                </a:lnTo>
                <a:lnTo>
                  <a:pt x="0" y="1440180"/>
                </a:lnTo>
                <a:lnTo>
                  <a:pt x="0" y="288036"/>
                </a:lnTo>
                <a:close/>
              </a:path>
            </a:pathLst>
          </a:custGeom>
          <a:ln w="254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03829" y="2977756"/>
            <a:ext cx="1671320" cy="12667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60260" y="3481844"/>
            <a:ext cx="858393" cy="8640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353180" y="2061336"/>
            <a:ext cx="1016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BEBEBE"/>
                </a:solidFill>
                <a:cs typeface="Palatino Linotype"/>
              </a:rPr>
              <a:t>2</a:t>
            </a:r>
            <a:endParaRPr sz="1200">
              <a:cs typeface="Palatino Linotyp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998089" y="1928748"/>
            <a:ext cx="22098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BEBEBE"/>
                </a:solidFill>
                <a:cs typeface="Palatino Linotype"/>
              </a:rPr>
              <a:t>C</a:t>
            </a:r>
            <a:r>
              <a:rPr sz="1800" b="1" dirty="0">
                <a:solidFill>
                  <a:srgbClr val="BEBEBE"/>
                </a:solidFill>
                <a:cs typeface="Palatino Linotype"/>
              </a:rPr>
              <a:t>O</a:t>
            </a:r>
            <a:r>
              <a:rPr sz="1800" b="1" spc="150" dirty="0">
                <a:solidFill>
                  <a:srgbClr val="BEBEBE"/>
                </a:solidFill>
                <a:cs typeface="Palatino Linotype"/>
              </a:rPr>
              <a:t> </a:t>
            </a:r>
            <a:r>
              <a:rPr sz="1800" b="1" dirty="0">
                <a:solidFill>
                  <a:srgbClr val="BEBEBE"/>
                </a:solidFill>
                <a:cs typeface="Palatino Linotype"/>
              </a:rPr>
              <a:t>(e)</a:t>
            </a:r>
            <a:r>
              <a:rPr sz="1800" b="1" spc="5" dirty="0">
                <a:solidFill>
                  <a:srgbClr val="BEBEBE"/>
                </a:solidFill>
                <a:cs typeface="Palatino Linotype"/>
              </a:rPr>
              <a:t> </a:t>
            </a:r>
            <a:r>
              <a:rPr sz="1800" b="1" spc="-5" dirty="0">
                <a:solidFill>
                  <a:srgbClr val="BEBEBE"/>
                </a:solidFill>
                <a:cs typeface="Palatino Linotype"/>
              </a:rPr>
              <a:t>repo</a:t>
            </a:r>
            <a:r>
              <a:rPr sz="1800" b="1" spc="-10" dirty="0">
                <a:solidFill>
                  <a:srgbClr val="BEBEBE"/>
                </a:solidFill>
                <a:cs typeface="Palatino Linotype"/>
              </a:rPr>
              <a:t>r</a:t>
            </a:r>
            <a:r>
              <a:rPr sz="1800" b="1" dirty="0">
                <a:solidFill>
                  <a:srgbClr val="BEBEBE"/>
                </a:solidFill>
                <a:cs typeface="Palatino Linotype"/>
              </a:rPr>
              <a:t>ting</a:t>
            </a:r>
            <a:r>
              <a:rPr sz="1800" b="1" spc="-5" dirty="0">
                <a:solidFill>
                  <a:srgbClr val="BEBEBE"/>
                </a:solidFill>
                <a:cs typeface="Palatino Linotype"/>
              </a:rPr>
              <a:t> and</a:t>
            </a:r>
            <a:endParaRPr sz="1800">
              <a:cs typeface="Palatino Linotyp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639692" y="2203069"/>
            <a:ext cx="92836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BEBEBE"/>
                </a:solidFill>
                <a:cs typeface="Palatino Linotype"/>
              </a:rPr>
              <a:t>Ind</a:t>
            </a:r>
            <a:r>
              <a:rPr sz="1800" b="1" dirty="0">
                <a:solidFill>
                  <a:srgbClr val="BEBEBE"/>
                </a:solidFill>
                <a:cs typeface="Palatino Linotype"/>
              </a:rPr>
              <a:t>ustry</a:t>
            </a:r>
            <a:endParaRPr sz="1800" dirty="0">
              <a:cs typeface="Palatino Linotyp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322701" y="2477389"/>
            <a:ext cx="156337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BEBEBE"/>
                </a:solidFill>
                <a:cs typeface="Palatino Linotype"/>
              </a:rPr>
              <a:t>Ben</a:t>
            </a:r>
            <a:r>
              <a:rPr sz="1800" b="1" spc="5" dirty="0">
                <a:solidFill>
                  <a:srgbClr val="BEBEBE"/>
                </a:solidFill>
                <a:cs typeface="Palatino Linotype"/>
              </a:rPr>
              <a:t>c</a:t>
            </a:r>
            <a:r>
              <a:rPr sz="1800" b="1" dirty="0">
                <a:solidFill>
                  <a:srgbClr val="BEBEBE"/>
                </a:solidFill>
                <a:cs typeface="Palatino Linotype"/>
              </a:rPr>
              <a:t>hmarking</a:t>
            </a:r>
            <a:endParaRPr sz="1800">
              <a:cs typeface="Palatino Linotype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83564" y="4869154"/>
            <a:ext cx="1846961" cy="8640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47846" y="4725149"/>
            <a:ext cx="1198206" cy="10992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Τίτλος 3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the tools and services to exploit CO2 information?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022719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4518278" y="1143000"/>
            <a:ext cx="2192020" cy="4879340"/>
          </a:xfrm>
          <a:custGeom>
            <a:avLst/>
            <a:gdLst/>
            <a:ahLst/>
            <a:cxnLst/>
            <a:rect l="l" t="t" r="r" b="b"/>
            <a:pathLst>
              <a:path w="2192020" h="4879340">
                <a:moveTo>
                  <a:pt x="1095756" y="0"/>
                </a:moveTo>
                <a:lnTo>
                  <a:pt x="1037562" y="3381"/>
                </a:lnTo>
                <a:lnTo>
                  <a:pt x="980160" y="13413"/>
                </a:lnTo>
                <a:lnTo>
                  <a:pt x="923625" y="29927"/>
                </a:lnTo>
                <a:lnTo>
                  <a:pt x="868032" y="52754"/>
                </a:lnTo>
                <a:lnTo>
                  <a:pt x="813457" y="81726"/>
                </a:lnTo>
                <a:lnTo>
                  <a:pt x="759976" y="116674"/>
                </a:lnTo>
                <a:lnTo>
                  <a:pt x="707664" y="157430"/>
                </a:lnTo>
                <a:lnTo>
                  <a:pt x="656598" y="203824"/>
                </a:lnTo>
                <a:lnTo>
                  <a:pt x="606853" y="255689"/>
                </a:lnTo>
                <a:lnTo>
                  <a:pt x="558505" y="312855"/>
                </a:lnTo>
                <a:lnTo>
                  <a:pt x="534879" y="343373"/>
                </a:lnTo>
                <a:lnTo>
                  <a:pt x="511630" y="375154"/>
                </a:lnTo>
                <a:lnTo>
                  <a:pt x="488768" y="408176"/>
                </a:lnTo>
                <a:lnTo>
                  <a:pt x="466303" y="442418"/>
                </a:lnTo>
                <a:lnTo>
                  <a:pt x="444244" y="477859"/>
                </a:lnTo>
                <a:lnTo>
                  <a:pt x="422600" y="514478"/>
                </a:lnTo>
                <a:lnTo>
                  <a:pt x="401381" y="552253"/>
                </a:lnTo>
                <a:lnTo>
                  <a:pt x="380596" y="591164"/>
                </a:lnTo>
                <a:lnTo>
                  <a:pt x="360256" y="631190"/>
                </a:lnTo>
                <a:lnTo>
                  <a:pt x="340369" y="672310"/>
                </a:lnTo>
                <a:lnTo>
                  <a:pt x="320944" y="714502"/>
                </a:lnTo>
                <a:lnTo>
                  <a:pt x="301992" y="757745"/>
                </a:lnTo>
                <a:lnTo>
                  <a:pt x="283522" y="802019"/>
                </a:lnTo>
                <a:lnTo>
                  <a:pt x="265543" y="847302"/>
                </a:lnTo>
                <a:lnTo>
                  <a:pt x="248064" y="893573"/>
                </a:lnTo>
                <a:lnTo>
                  <a:pt x="231096" y="940811"/>
                </a:lnTo>
                <a:lnTo>
                  <a:pt x="214648" y="988995"/>
                </a:lnTo>
                <a:lnTo>
                  <a:pt x="198728" y="1038104"/>
                </a:lnTo>
                <a:lnTo>
                  <a:pt x="183347" y="1088118"/>
                </a:lnTo>
                <a:lnTo>
                  <a:pt x="168514" y="1139014"/>
                </a:lnTo>
                <a:lnTo>
                  <a:pt x="154238" y="1190771"/>
                </a:lnTo>
                <a:lnTo>
                  <a:pt x="140530" y="1243370"/>
                </a:lnTo>
                <a:lnTo>
                  <a:pt x="127398" y="1296787"/>
                </a:lnTo>
                <a:lnTo>
                  <a:pt x="114852" y="1351004"/>
                </a:lnTo>
                <a:lnTo>
                  <a:pt x="102901" y="1405998"/>
                </a:lnTo>
                <a:lnTo>
                  <a:pt x="91555" y="1461748"/>
                </a:lnTo>
                <a:lnTo>
                  <a:pt x="80823" y="1518233"/>
                </a:lnTo>
                <a:lnTo>
                  <a:pt x="70715" y="1575433"/>
                </a:lnTo>
                <a:lnTo>
                  <a:pt x="61240" y="1633326"/>
                </a:lnTo>
                <a:lnTo>
                  <a:pt x="52408" y="1691891"/>
                </a:lnTo>
                <a:lnTo>
                  <a:pt x="44228" y="1751106"/>
                </a:lnTo>
                <a:lnTo>
                  <a:pt x="36710" y="1810952"/>
                </a:lnTo>
                <a:lnTo>
                  <a:pt x="29863" y="1871406"/>
                </a:lnTo>
                <a:lnTo>
                  <a:pt x="23696" y="1932449"/>
                </a:lnTo>
                <a:lnTo>
                  <a:pt x="18220" y="1994057"/>
                </a:lnTo>
                <a:lnTo>
                  <a:pt x="13442" y="2056212"/>
                </a:lnTo>
                <a:lnTo>
                  <a:pt x="9374" y="2118891"/>
                </a:lnTo>
                <a:lnTo>
                  <a:pt x="6025" y="2182073"/>
                </a:lnTo>
                <a:lnTo>
                  <a:pt x="3403" y="2245738"/>
                </a:lnTo>
                <a:lnTo>
                  <a:pt x="1518" y="2309864"/>
                </a:lnTo>
                <a:lnTo>
                  <a:pt x="381" y="2374430"/>
                </a:lnTo>
                <a:lnTo>
                  <a:pt x="0" y="2439416"/>
                </a:lnTo>
                <a:lnTo>
                  <a:pt x="381" y="2504401"/>
                </a:lnTo>
                <a:lnTo>
                  <a:pt x="1518" y="2568967"/>
                </a:lnTo>
                <a:lnTo>
                  <a:pt x="3403" y="2633093"/>
                </a:lnTo>
                <a:lnTo>
                  <a:pt x="6025" y="2696758"/>
                </a:lnTo>
                <a:lnTo>
                  <a:pt x="9374" y="2759941"/>
                </a:lnTo>
                <a:lnTo>
                  <a:pt x="13442" y="2822620"/>
                </a:lnTo>
                <a:lnTo>
                  <a:pt x="18220" y="2884774"/>
                </a:lnTo>
                <a:lnTo>
                  <a:pt x="23696" y="2946384"/>
                </a:lnTo>
                <a:lnTo>
                  <a:pt x="29863" y="3007426"/>
                </a:lnTo>
                <a:lnTo>
                  <a:pt x="36710" y="3067881"/>
                </a:lnTo>
                <a:lnTo>
                  <a:pt x="44228" y="3127727"/>
                </a:lnTo>
                <a:lnTo>
                  <a:pt x="52408" y="3186943"/>
                </a:lnTo>
                <a:lnTo>
                  <a:pt x="61240" y="3245508"/>
                </a:lnTo>
                <a:lnTo>
                  <a:pt x="70715" y="3303401"/>
                </a:lnTo>
                <a:lnTo>
                  <a:pt x="80823" y="3360601"/>
                </a:lnTo>
                <a:lnTo>
                  <a:pt x="91555" y="3417087"/>
                </a:lnTo>
                <a:lnTo>
                  <a:pt x="102901" y="3472838"/>
                </a:lnTo>
                <a:lnTo>
                  <a:pt x="114852" y="3527832"/>
                </a:lnTo>
                <a:lnTo>
                  <a:pt x="127398" y="3582049"/>
                </a:lnTo>
                <a:lnTo>
                  <a:pt x="140530" y="3635468"/>
                </a:lnTo>
                <a:lnTo>
                  <a:pt x="154238" y="3688067"/>
                </a:lnTo>
                <a:lnTo>
                  <a:pt x="168514" y="3739825"/>
                </a:lnTo>
                <a:lnTo>
                  <a:pt x="183347" y="3790721"/>
                </a:lnTo>
                <a:lnTo>
                  <a:pt x="198728" y="3840735"/>
                </a:lnTo>
                <a:lnTo>
                  <a:pt x="214648" y="3889845"/>
                </a:lnTo>
                <a:lnTo>
                  <a:pt x="231096" y="3938030"/>
                </a:lnTo>
                <a:lnTo>
                  <a:pt x="248064" y="3985269"/>
                </a:lnTo>
                <a:lnTo>
                  <a:pt x="265543" y="4031540"/>
                </a:lnTo>
                <a:lnTo>
                  <a:pt x="283522" y="4076824"/>
                </a:lnTo>
                <a:lnTo>
                  <a:pt x="301992" y="4121098"/>
                </a:lnTo>
                <a:lnTo>
                  <a:pt x="320944" y="4164342"/>
                </a:lnTo>
                <a:lnTo>
                  <a:pt x="340369" y="4206535"/>
                </a:lnTo>
                <a:lnTo>
                  <a:pt x="360256" y="4247655"/>
                </a:lnTo>
                <a:lnTo>
                  <a:pt x="380596" y="4287681"/>
                </a:lnTo>
                <a:lnTo>
                  <a:pt x="401381" y="4326593"/>
                </a:lnTo>
                <a:lnTo>
                  <a:pt x="422600" y="4364369"/>
                </a:lnTo>
                <a:lnTo>
                  <a:pt x="444244" y="4400989"/>
                </a:lnTo>
                <a:lnTo>
                  <a:pt x="466303" y="4436430"/>
                </a:lnTo>
                <a:lnTo>
                  <a:pt x="488768" y="4470672"/>
                </a:lnTo>
                <a:lnTo>
                  <a:pt x="511630" y="4503695"/>
                </a:lnTo>
                <a:lnTo>
                  <a:pt x="534879" y="4535476"/>
                </a:lnTo>
                <a:lnTo>
                  <a:pt x="558505" y="4565995"/>
                </a:lnTo>
                <a:lnTo>
                  <a:pt x="606853" y="4623163"/>
                </a:lnTo>
                <a:lnTo>
                  <a:pt x="656598" y="4675028"/>
                </a:lnTo>
                <a:lnTo>
                  <a:pt x="707664" y="4721423"/>
                </a:lnTo>
                <a:lnTo>
                  <a:pt x="759976" y="4762180"/>
                </a:lnTo>
                <a:lnTo>
                  <a:pt x="813457" y="4797129"/>
                </a:lnTo>
                <a:lnTo>
                  <a:pt x="868032" y="4826101"/>
                </a:lnTo>
                <a:lnTo>
                  <a:pt x="923625" y="4848929"/>
                </a:lnTo>
                <a:lnTo>
                  <a:pt x="980160" y="4865443"/>
                </a:lnTo>
                <a:lnTo>
                  <a:pt x="1037562" y="4875475"/>
                </a:lnTo>
                <a:lnTo>
                  <a:pt x="1095756" y="4878857"/>
                </a:lnTo>
                <a:lnTo>
                  <a:pt x="1124952" y="4878008"/>
                </a:lnTo>
                <a:lnTo>
                  <a:pt x="1182771" y="4871280"/>
                </a:lnTo>
                <a:lnTo>
                  <a:pt x="1239760" y="4857986"/>
                </a:lnTo>
                <a:lnTo>
                  <a:pt x="1295844" y="4838294"/>
                </a:lnTo>
                <a:lnTo>
                  <a:pt x="1350947" y="4812372"/>
                </a:lnTo>
                <a:lnTo>
                  <a:pt x="1404993" y="4780391"/>
                </a:lnTo>
                <a:lnTo>
                  <a:pt x="1457906" y="4742517"/>
                </a:lnTo>
                <a:lnTo>
                  <a:pt x="1509612" y="4698920"/>
                </a:lnTo>
                <a:lnTo>
                  <a:pt x="1560033" y="4649769"/>
                </a:lnTo>
                <a:lnTo>
                  <a:pt x="1609096" y="4595231"/>
                </a:lnTo>
                <a:lnTo>
                  <a:pt x="1656722" y="4535476"/>
                </a:lnTo>
                <a:lnTo>
                  <a:pt x="1679974" y="4503695"/>
                </a:lnTo>
                <a:lnTo>
                  <a:pt x="1702838" y="4470672"/>
                </a:lnTo>
                <a:lnTo>
                  <a:pt x="1725306" y="4436430"/>
                </a:lnTo>
                <a:lnTo>
                  <a:pt x="1747367" y="4400989"/>
                </a:lnTo>
                <a:lnTo>
                  <a:pt x="1769013" y="4364369"/>
                </a:lnTo>
                <a:lnTo>
                  <a:pt x="1790234" y="4326593"/>
                </a:lnTo>
                <a:lnTo>
                  <a:pt x="1811021" y="4287681"/>
                </a:lnTo>
                <a:lnTo>
                  <a:pt x="1831363" y="4247655"/>
                </a:lnTo>
                <a:lnTo>
                  <a:pt x="1851252" y="4206535"/>
                </a:lnTo>
                <a:lnTo>
                  <a:pt x="1870678" y="4164342"/>
                </a:lnTo>
                <a:lnTo>
                  <a:pt x="1889631" y="4121098"/>
                </a:lnTo>
                <a:lnTo>
                  <a:pt x="1908103" y="4076824"/>
                </a:lnTo>
                <a:lnTo>
                  <a:pt x="1926083" y="4031540"/>
                </a:lnTo>
                <a:lnTo>
                  <a:pt x="1943563" y="3985269"/>
                </a:lnTo>
                <a:lnTo>
                  <a:pt x="1960532" y="3938030"/>
                </a:lnTo>
                <a:lnTo>
                  <a:pt x="1976982" y="3889845"/>
                </a:lnTo>
                <a:lnTo>
                  <a:pt x="1992903" y="3840735"/>
                </a:lnTo>
                <a:lnTo>
                  <a:pt x="2008285" y="3790721"/>
                </a:lnTo>
                <a:lnTo>
                  <a:pt x="2023118" y="3739825"/>
                </a:lnTo>
                <a:lnTo>
                  <a:pt x="2037395" y="3688067"/>
                </a:lnTo>
                <a:lnTo>
                  <a:pt x="2051104" y="3635468"/>
                </a:lnTo>
                <a:lnTo>
                  <a:pt x="2064237" y="3582049"/>
                </a:lnTo>
                <a:lnTo>
                  <a:pt x="2076783" y="3527832"/>
                </a:lnTo>
                <a:lnTo>
                  <a:pt x="2088735" y="3472838"/>
                </a:lnTo>
                <a:lnTo>
                  <a:pt x="2100081" y="3417087"/>
                </a:lnTo>
                <a:lnTo>
                  <a:pt x="2110813" y="3360601"/>
                </a:lnTo>
                <a:lnTo>
                  <a:pt x="2120922" y="3303401"/>
                </a:lnTo>
                <a:lnTo>
                  <a:pt x="2130397" y="3245508"/>
                </a:lnTo>
                <a:lnTo>
                  <a:pt x="2139229" y="3186943"/>
                </a:lnTo>
                <a:lnTo>
                  <a:pt x="2147409" y="3127727"/>
                </a:lnTo>
                <a:lnTo>
                  <a:pt x="2154928" y="3067881"/>
                </a:lnTo>
                <a:lnTo>
                  <a:pt x="2161775" y="3007426"/>
                </a:lnTo>
                <a:lnTo>
                  <a:pt x="2167942" y="2946384"/>
                </a:lnTo>
                <a:lnTo>
                  <a:pt x="2173418" y="2884774"/>
                </a:lnTo>
                <a:lnTo>
                  <a:pt x="2178195" y="2822620"/>
                </a:lnTo>
                <a:lnTo>
                  <a:pt x="2182264" y="2759941"/>
                </a:lnTo>
                <a:lnTo>
                  <a:pt x="2185613" y="2696758"/>
                </a:lnTo>
                <a:lnTo>
                  <a:pt x="2188235" y="2633093"/>
                </a:lnTo>
                <a:lnTo>
                  <a:pt x="2190120" y="2568967"/>
                </a:lnTo>
                <a:lnTo>
                  <a:pt x="2191257" y="2504401"/>
                </a:lnTo>
                <a:lnTo>
                  <a:pt x="2191639" y="2439416"/>
                </a:lnTo>
                <a:lnTo>
                  <a:pt x="2191257" y="2374430"/>
                </a:lnTo>
                <a:lnTo>
                  <a:pt x="2190120" y="2309864"/>
                </a:lnTo>
                <a:lnTo>
                  <a:pt x="2188235" y="2245738"/>
                </a:lnTo>
                <a:lnTo>
                  <a:pt x="2185613" y="2182073"/>
                </a:lnTo>
                <a:lnTo>
                  <a:pt x="2182264" y="2118891"/>
                </a:lnTo>
                <a:lnTo>
                  <a:pt x="2178195" y="2056212"/>
                </a:lnTo>
                <a:lnTo>
                  <a:pt x="2173418" y="1994057"/>
                </a:lnTo>
                <a:lnTo>
                  <a:pt x="2167942" y="1932449"/>
                </a:lnTo>
                <a:lnTo>
                  <a:pt x="2161775" y="1871406"/>
                </a:lnTo>
                <a:lnTo>
                  <a:pt x="2154928" y="1810952"/>
                </a:lnTo>
                <a:lnTo>
                  <a:pt x="2147409" y="1751106"/>
                </a:lnTo>
                <a:lnTo>
                  <a:pt x="2139229" y="1691891"/>
                </a:lnTo>
                <a:lnTo>
                  <a:pt x="2130397" y="1633326"/>
                </a:lnTo>
                <a:lnTo>
                  <a:pt x="2120922" y="1575433"/>
                </a:lnTo>
                <a:lnTo>
                  <a:pt x="2110813" y="1518233"/>
                </a:lnTo>
                <a:lnTo>
                  <a:pt x="2100081" y="1461748"/>
                </a:lnTo>
                <a:lnTo>
                  <a:pt x="2088735" y="1405998"/>
                </a:lnTo>
                <a:lnTo>
                  <a:pt x="2076783" y="1351004"/>
                </a:lnTo>
                <a:lnTo>
                  <a:pt x="2064237" y="1296787"/>
                </a:lnTo>
                <a:lnTo>
                  <a:pt x="2051104" y="1243370"/>
                </a:lnTo>
                <a:lnTo>
                  <a:pt x="2037395" y="1190771"/>
                </a:lnTo>
                <a:lnTo>
                  <a:pt x="2023118" y="1139014"/>
                </a:lnTo>
                <a:lnTo>
                  <a:pt x="2008285" y="1088118"/>
                </a:lnTo>
                <a:lnTo>
                  <a:pt x="1992903" y="1038104"/>
                </a:lnTo>
                <a:lnTo>
                  <a:pt x="1976982" y="988995"/>
                </a:lnTo>
                <a:lnTo>
                  <a:pt x="1960532" y="940811"/>
                </a:lnTo>
                <a:lnTo>
                  <a:pt x="1943563" y="893573"/>
                </a:lnTo>
                <a:lnTo>
                  <a:pt x="1926083" y="847302"/>
                </a:lnTo>
                <a:lnTo>
                  <a:pt x="1908103" y="802019"/>
                </a:lnTo>
                <a:lnTo>
                  <a:pt x="1889631" y="757745"/>
                </a:lnTo>
                <a:lnTo>
                  <a:pt x="1870678" y="714501"/>
                </a:lnTo>
                <a:lnTo>
                  <a:pt x="1851252" y="672310"/>
                </a:lnTo>
                <a:lnTo>
                  <a:pt x="1831363" y="631190"/>
                </a:lnTo>
                <a:lnTo>
                  <a:pt x="1811021" y="591164"/>
                </a:lnTo>
                <a:lnTo>
                  <a:pt x="1790234" y="552253"/>
                </a:lnTo>
                <a:lnTo>
                  <a:pt x="1769013" y="514478"/>
                </a:lnTo>
                <a:lnTo>
                  <a:pt x="1747367" y="477859"/>
                </a:lnTo>
                <a:lnTo>
                  <a:pt x="1725306" y="442418"/>
                </a:lnTo>
                <a:lnTo>
                  <a:pt x="1702838" y="408176"/>
                </a:lnTo>
                <a:lnTo>
                  <a:pt x="1679974" y="375154"/>
                </a:lnTo>
                <a:lnTo>
                  <a:pt x="1656722" y="343373"/>
                </a:lnTo>
                <a:lnTo>
                  <a:pt x="1633093" y="312855"/>
                </a:lnTo>
                <a:lnTo>
                  <a:pt x="1584739" y="255689"/>
                </a:lnTo>
                <a:lnTo>
                  <a:pt x="1534988" y="203824"/>
                </a:lnTo>
                <a:lnTo>
                  <a:pt x="1483915" y="157430"/>
                </a:lnTo>
                <a:lnTo>
                  <a:pt x="1431596" y="116674"/>
                </a:lnTo>
                <a:lnTo>
                  <a:pt x="1378106" y="81726"/>
                </a:lnTo>
                <a:lnTo>
                  <a:pt x="1323523" y="52754"/>
                </a:lnTo>
                <a:lnTo>
                  <a:pt x="1267920" y="29927"/>
                </a:lnTo>
                <a:lnTo>
                  <a:pt x="1211374" y="13413"/>
                </a:lnTo>
                <a:lnTo>
                  <a:pt x="1153961" y="3381"/>
                </a:lnTo>
                <a:lnTo>
                  <a:pt x="1095756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6485" y="1143000"/>
            <a:ext cx="2192020" cy="4879340"/>
          </a:xfrm>
          <a:custGeom>
            <a:avLst/>
            <a:gdLst/>
            <a:ahLst/>
            <a:cxnLst/>
            <a:rect l="l" t="t" r="r" b="b"/>
            <a:pathLst>
              <a:path w="2192020" h="4879340">
                <a:moveTo>
                  <a:pt x="1095755" y="0"/>
                </a:moveTo>
                <a:lnTo>
                  <a:pt x="1037562" y="3381"/>
                </a:lnTo>
                <a:lnTo>
                  <a:pt x="980160" y="13413"/>
                </a:lnTo>
                <a:lnTo>
                  <a:pt x="923625" y="29927"/>
                </a:lnTo>
                <a:lnTo>
                  <a:pt x="868032" y="52754"/>
                </a:lnTo>
                <a:lnTo>
                  <a:pt x="813457" y="81726"/>
                </a:lnTo>
                <a:lnTo>
                  <a:pt x="759976" y="116674"/>
                </a:lnTo>
                <a:lnTo>
                  <a:pt x="707664" y="157430"/>
                </a:lnTo>
                <a:lnTo>
                  <a:pt x="656598" y="203824"/>
                </a:lnTo>
                <a:lnTo>
                  <a:pt x="606853" y="255689"/>
                </a:lnTo>
                <a:lnTo>
                  <a:pt x="558505" y="312855"/>
                </a:lnTo>
                <a:lnTo>
                  <a:pt x="534879" y="343373"/>
                </a:lnTo>
                <a:lnTo>
                  <a:pt x="511630" y="375154"/>
                </a:lnTo>
                <a:lnTo>
                  <a:pt x="488768" y="408176"/>
                </a:lnTo>
                <a:lnTo>
                  <a:pt x="466303" y="442418"/>
                </a:lnTo>
                <a:lnTo>
                  <a:pt x="444244" y="477859"/>
                </a:lnTo>
                <a:lnTo>
                  <a:pt x="422600" y="514478"/>
                </a:lnTo>
                <a:lnTo>
                  <a:pt x="401381" y="552253"/>
                </a:lnTo>
                <a:lnTo>
                  <a:pt x="380596" y="591164"/>
                </a:lnTo>
                <a:lnTo>
                  <a:pt x="360256" y="631190"/>
                </a:lnTo>
                <a:lnTo>
                  <a:pt x="340369" y="672310"/>
                </a:lnTo>
                <a:lnTo>
                  <a:pt x="320944" y="714502"/>
                </a:lnTo>
                <a:lnTo>
                  <a:pt x="301992" y="757745"/>
                </a:lnTo>
                <a:lnTo>
                  <a:pt x="283522" y="802019"/>
                </a:lnTo>
                <a:lnTo>
                  <a:pt x="265543" y="847302"/>
                </a:lnTo>
                <a:lnTo>
                  <a:pt x="248064" y="893573"/>
                </a:lnTo>
                <a:lnTo>
                  <a:pt x="231096" y="940811"/>
                </a:lnTo>
                <a:lnTo>
                  <a:pt x="214648" y="988995"/>
                </a:lnTo>
                <a:lnTo>
                  <a:pt x="198728" y="1038104"/>
                </a:lnTo>
                <a:lnTo>
                  <a:pt x="183347" y="1088118"/>
                </a:lnTo>
                <a:lnTo>
                  <a:pt x="168514" y="1139014"/>
                </a:lnTo>
                <a:lnTo>
                  <a:pt x="154238" y="1190771"/>
                </a:lnTo>
                <a:lnTo>
                  <a:pt x="140530" y="1243370"/>
                </a:lnTo>
                <a:lnTo>
                  <a:pt x="127398" y="1296787"/>
                </a:lnTo>
                <a:lnTo>
                  <a:pt x="114852" y="1351004"/>
                </a:lnTo>
                <a:lnTo>
                  <a:pt x="102901" y="1405998"/>
                </a:lnTo>
                <a:lnTo>
                  <a:pt x="91555" y="1461748"/>
                </a:lnTo>
                <a:lnTo>
                  <a:pt x="80823" y="1518233"/>
                </a:lnTo>
                <a:lnTo>
                  <a:pt x="70715" y="1575433"/>
                </a:lnTo>
                <a:lnTo>
                  <a:pt x="61240" y="1633326"/>
                </a:lnTo>
                <a:lnTo>
                  <a:pt x="52408" y="1691891"/>
                </a:lnTo>
                <a:lnTo>
                  <a:pt x="44228" y="1751106"/>
                </a:lnTo>
                <a:lnTo>
                  <a:pt x="36710" y="1810952"/>
                </a:lnTo>
                <a:lnTo>
                  <a:pt x="29863" y="1871406"/>
                </a:lnTo>
                <a:lnTo>
                  <a:pt x="23696" y="1932449"/>
                </a:lnTo>
                <a:lnTo>
                  <a:pt x="18220" y="1994057"/>
                </a:lnTo>
                <a:lnTo>
                  <a:pt x="13442" y="2056212"/>
                </a:lnTo>
                <a:lnTo>
                  <a:pt x="9374" y="2118891"/>
                </a:lnTo>
                <a:lnTo>
                  <a:pt x="6025" y="2182073"/>
                </a:lnTo>
                <a:lnTo>
                  <a:pt x="3403" y="2245738"/>
                </a:lnTo>
                <a:lnTo>
                  <a:pt x="1518" y="2309864"/>
                </a:lnTo>
                <a:lnTo>
                  <a:pt x="381" y="2374430"/>
                </a:lnTo>
                <a:lnTo>
                  <a:pt x="0" y="2439416"/>
                </a:lnTo>
                <a:lnTo>
                  <a:pt x="381" y="2504401"/>
                </a:lnTo>
                <a:lnTo>
                  <a:pt x="1518" y="2568967"/>
                </a:lnTo>
                <a:lnTo>
                  <a:pt x="3403" y="2633093"/>
                </a:lnTo>
                <a:lnTo>
                  <a:pt x="6025" y="2696758"/>
                </a:lnTo>
                <a:lnTo>
                  <a:pt x="9374" y="2759941"/>
                </a:lnTo>
                <a:lnTo>
                  <a:pt x="13442" y="2822620"/>
                </a:lnTo>
                <a:lnTo>
                  <a:pt x="18220" y="2884774"/>
                </a:lnTo>
                <a:lnTo>
                  <a:pt x="23696" y="2946384"/>
                </a:lnTo>
                <a:lnTo>
                  <a:pt x="29863" y="3007426"/>
                </a:lnTo>
                <a:lnTo>
                  <a:pt x="36710" y="3067881"/>
                </a:lnTo>
                <a:lnTo>
                  <a:pt x="44228" y="3127727"/>
                </a:lnTo>
                <a:lnTo>
                  <a:pt x="52408" y="3186943"/>
                </a:lnTo>
                <a:lnTo>
                  <a:pt x="61240" y="3245508"/>
                </a:lnTo>
                <a:lnTo>
                  <a:pt x="70715" y="3303401"/>
                </a:lnTo>
                <a:lnTo>
                  <a:pt x="80823" y="3360601"/>
                </a:lnTo>
                <a:lnTo>
                  <a:pt x="91555" y="3417087"/>
                </a:lnTo>
                <a:lnTo>
                  <a:pt x="102901" y="3472838"/>
                </a:lnTo>
                <a:lnTo>
                  <a:pt x="114852" y="3527832"/>
                </a:lnTo>
                <a:lnTo>
                  <a:pt x="127398" y="3582049"/>
                </a:lnTo>
                <a:lnTo>
                  <a:pt x="140530" y="3635468"/>
                </a:lnTo>
                <a:lnTo>
                  <a:pt x="154238" y="3688067"/>
                </a:lnTo>
                <a:lnTo>
                  <a:pt x="168514" y="3739825"/>
                </a:lnTo>
                <a:lnTo>
                  <a:pt x="183347" y="3790721"/>
                </a:lnTo>
                <a:lnTo>
                  <a:pt x="198728" y="3840735"/>
                </a:lnTo>
                <a:lnTo>
                  <a:pt x="214648" y="3889845"/>
                </a:lnTo>
                <a:lnTo>
                  <a:pt x="231096" y="3938030"/>
                </a:lnTo>
                <a:lnTo>
                  <a:pt x="248064" y="3985269"/>
                </a:lnTo>
                <a:lnTo>
                  <a:pt x="265543" y="4031540"/>
                </a:lnTo>
                <a:lnTo>
                  <a:pt x="283522" y="4076824"/>
                </a:lnTo>
                <a:lnTo>
                  <a:pt x="301992" y="4121098"/>
                </a:lnTo>
                <a:lnTo>
                  <a:pt x="320944" y="4164342"/>
                </a:lnTo>
                <a:lnTo>
                  <a:pt x="340369" y="4206535"/>
                </a:lnTo>
                <a:lnTo>
                  <a:pt x="360256" y="4247655"/>
                </a:lnTo>
                <a:lnTo>
                  <a:pt x="380596" y="4287681"/>
                </a:lnTo>
                <a:lnTo>
                  <a:pt x="401381" y="4326593"/>
                </a:lnTo>
                <a:lnTo>
                  <a:pt x="422600" y="4364369"/>
                </a:lnTo>
                <a:lnTo>
                  <a:pt x="444244" y="4400989"/>
                </a:lnTo>
                <a:lnTo>
                  <a:pt x="466303" y="4436430"/>
                </a:lnTo>
                <a:lnTo>
                  <a:pt x="488768" y="4470672"/>
                </a:lnTo>
                <a:lnTo>
                  <a:pt x="511630" y="4503695"/>
                </a:lnTo>
                <a:lnTo>
                  <a:pt x="534879" y="4535476"/>
                </a:lnTo>
                <a:lnTo>
                  <a:pt x="558505" y="4565995"/>
                </a:lnTo>
                <a:lnTo>
                  <a:pt x="606853" y="4623163"/>
                </a:lnTo>
                <a:lnTo>
                  <a:pt x="656598" y="4675028"/>
                </a:lnTo>
                <a:lnTo>
                  <a:pt x="707664" y="4721423"/>
                </a:lnTo>
                <a:lnTo>
                  <a:pt x="759976" y="4762180"/>
                </a:lnTo>
                <a:lnTo>
                  <a:pt x="813457" y="4797129"/>
                </a:lnTo>
                <a:lnTo>
                  <a:pt x="868032" y="4826101"/>
                </a:lnTo>
                <a:lnTo>
                  <a:pt x="923625" y="4848929"/>
                </a:lnTo>
                <a:lnTo>
                  <a:pt x="980160" y="4865443"/>
                </a:lnTo>
                <a:lnTo>
                  <a:pt x="1037562" y="4875475"/>
                </a:lnTo>
                <a:lnTo>
                  <a:pt x="1095755" y="4878857"/>
                </a:lnTo>
                <a:lnTo>
                  <a:pt x="1124952" y="4878008"/>
                </a:lnTo>
                <a:lnTo>
                  <a:pt x="1182771" y="4871280"/>
                </a:lnTo>
                <a:lnTo>
                  <a:pt x="1239760" y="4857986"/>
                </a:lnTo>
                <a:lnTo>
                  <a:pt x="1295844" y="4838294"/>
                </a:lnTo>
                <a:lnTo>
                  <a:pt x="1350947" y="4812372"/>
                </a:lnTo>
                <a:lnTo>
                  <a:pt x="1404993" y="4780391"/>
                </a:lnTo>
                <a:lnTo>
                  <a:pt x="1457906" y="4742517"/>
                </a:lnTo>
                <a:lnTo>
                  <a:pt x="1509612" y="4698920"/>
                </a:lnTo>
                <a:lnTo>
                  <a:pt x="1560033" y="4649769"/>
                </a:lnTo>
                <a:lnTo>
                  <a:pt x="1609096" y="4595231"/>
                </a:lnTo>
                <a:lnTo>
                  <a:pt x="1656722" y="4535476"/>
                </a:lnTo>
                <a:lnTo>
                  <a:pt x="1679974" y="4503695"/>
                </a:lnTo>
                <a:lnTo>
                  <a:pt x="1702838" y="4470672"/>
                </a:lnTo>
                <a:lnTo>
                  <a:pt x="1725306" y="4436430"/>
                </a:lnTo>
                <a:lnTo>
                  <a:pt x="1747367" y="4400989"/>
                </a:lnTo>
                <a:lnTo>
                  <a:pt x="1769013" y="4364369"/>
                </a:lnTo>
                <a:lnTo>
                  <a:pt x="1790234" y="4326593"/>
                </a:lnTo>
                <a:lnTo>
                  <a:pt x="1811021" y="4287681"/>
                </a:lnTo>
                <a:lnTo>
                  <a:pt x="1831363" y="4247655"/>
                </a:lnTo>
                <a:lnTo>
                  <a:pt x="1851252" y="4206535"/>
                </a:lnTo>
                <a:lnTo>
                  <a:pt x="1870678" y="4164342"/>
                </a:lnTo>
                <a:lnTo>
                  <a:pt x="1889631" y="4121098"/>
                </a:lnTo>
                <a:lnTo>
                  <a:pt x="1908103" y="4076824"/>
                </a:lnTo>
                <a:lnTo>
                  <a:pt x="1926083" y="4031540"/>
                </a:lnTo>
                <a:lnTo>
                  <a:pt x="1943563" y="3985269"/>
                </a:lnTo>
                <a:lnTo>
                  <a:pt x="1960532" y="3938030"/>
                </a:lnTo>
                <a:lnTo>
                  <a:pt x="1976982" y="3889845"/>
                </a:lnTo>
                <a:lnTo>
                  <a:pt x="1992903" y="3840735"/>
                </a:lnTo>
                <a:lnTo>
                  <a:pt x="2008285" y="3790721"/>
                </a:lnTo>
                <a:lnTo>
                  <a:pt x="2023118" y="3739825"/>
                </a:lnTo>
                <a:lnTo>
                  <a:pt x="2037395" y="3688067"/>
                </a:lnTo>
                <a:lnTo>
                  <a:pt x="2051104" y="3635468"/>
                </a:lnTo>
                <a:lnTo>
                  <a:pt x="2064237" y="3582049"/>
                </a:lnTo>
                <a:lnTo>
                  <a:pt x="2076783" y="3527832"/>
                </a:lnTo>
                <a:lnTo>
                  <a:pt x="2088735" y="3472838"/>
                </a:lnTo>
                <a:lnTo>
                  <a:pt x="2100081" y="3417087"/>
                </a:lnTo>
                <a:lnTo>
                  <a:pt x="2110813" y="3360601"/>
                </a:lnTo>
                <a:lnTo>
                  <a:pt x="2120922" y="3303401"/>
                </a:lnTo>
                <a:lnTo>
                  <a:pt x="2130397" y="3245508"/>
                </a:lnTo>
                <a:lnTo>
                  <a:pt x="2139229" y="3186943"/>
                </a:lnTo>
                <a:lnTo>
                  <a:pt x="2147409" y="3127727"/>
                </a:lnTo>
                <a:lnTo>
                  <a:pt x="2154928" y="3067881"/>
                </a:lnTo>
                <a:lnTo>
                  <a:pt x="2161775" y="3007426"/>
                </a:lnTo>
                <a:lnTo>
                  <a:pt x="2167942" y="2946384"/>
                </a:lnTo>
                <a:lnTo>
                  <a:pt x="2173418" y="2884774"/>
                </a:lnTo>
                <a:lnTo>
                  <a:pt x="2178195" y="2822620"/>
                </a:lnTo>
                <a:lnTo>
                  <a:pt x="2182264" y="2759941"/>
                </a:lnTo>
                <a:lnTo>
                  <a:pt x="2185613" y="2696758"/>
                </a:lnTo>
                <a:lnTo>
                  <a:pt x="2188235" y="2633093"/>
                </a:lnTo>
                <a:lnTo>
                  <a:pt x="2190120" y="2568967"/>
                </a:lnTo>
                <a:lnTo>
                  <a:pt x="2191257" y="2504401"/>
                </a:lnTo>
                <a:lnTo>
                  <a:pt x="2191639" y="2439416"/>
                </a:lnTo>
                <a:lnTo>
                  <a:pt x="2191257" y="2374430"/>
                </a:lnTo>
                <a:lnTo>
                  <a:pt x="2190120" y="2309864"/>
                </a:lnTo>
                <a:lnTo>
                  <a:pt x="2188235" y="2245738"/>
                </a:lnTo>
                <a:lnTo>
                  <a:pt x="2185613" y="2182073"/>
                </a:lnTo>
                <a:lnTo>
                  <a:pt x="2182264" y="2118891"/>
                </a:lnTo>
                <a:lnTo>
                  <a:pt x="2178195" y="2056212"/>
                </a:lnTo>
                <a:lnTo>
                  <a:pt x="2173418" y="1994057"/>
                </a:lnTo>
                <a:lnTo>
                  <a:pt x="2167942" y="1932449"/>
                </a:lnTo>
                <a:lnTo>
                  <a:pt x="2161775" y="1871406"/>
                </a:lnTo>
                <a:lnTo>
                  <a:pt x="2154928" y="1810952"/>
                </a:lnTo>
                <a:lnTo>
                  <a:pt x="2147409" y="1751106"/>
                </a:lnTo>
                <a:lnTo>
                  <a:pt x="2139229" y="1691891"/>
                </a:lnTo>
                <a:lnTo>
                  <a:pt x="2130397" y="1633326"/>
                </a:lnTo>
                <a:lnTo>
                  <a:pt x="2120922" y="1575433"/>
                </a:lnTo>
                <a:lnTo>
                  <a:pt x="2110813" y="1518233"/>
                </a:lnTo>
                <a:lnTo>
                  <a:pt x="2100081" y="1461748"/>
                </a:lnTo>
                <a:lnTo>
                  <a:pt x="2088735" y="1405998"/>
                </a:lnTo>
                <a:lnTo>
                  <a:pt x="2076783" y="1351004"/>
                </a:lnTo>
                <a:lnTo>
                  <a:pt x="2064237" y="1296787"/>
                </a:lnTo>
                <a:lnTo>
                  <a:pt x="2051104" y="1243370"/>
                </a:lnTo>
                <a:lnTo>
                  <a:pt x="2037395" y="1190771"/>
                </a:lnTo>
                <a:lnTo>
                  <a:pt x="2023118" y="1139014"/>
                </a:lnTo>
                <a:lnTo>
                  <a:pt x="2008285" y="1088118"/>
                </a:lnTo>
                <a:lnTo>
                  <a:pt x="1992903" y="1038104"/>
                </a:lnTo>
                <a:lnTo>
                  <a:pt x="1976982" y="988995"/>
                </a:lnTo>
                <a:lnTo>
                  <a:pt x="1960532" y="940811"/>
                </a:lnTo>
                <a:lnTo>
                  <a:pt x="1943563" y="893573"/>
                </a:lnTo>
                <a:lnTo>
                  <a:pt x="1926083" y="847302"/>
                </a:lnTo>
                <a:lnTo>
                  <a:pt x="1908103" y="802019"/>
                </a:lnTo>
                <a:lnTo>
                  <a:pt x="1889631" y="757745"/>
                </a:lnTo>
                <a:lnTo>
                  <a:pt x="1870678" y="714501"/>
                </a:lnTo>
                <a:lnTo>
                  <a:pt x="1851252" y="672310"/>
                </a:lnTo>
                <a:lnTo>
                  <a:pt x="1831363" y="631190"/>
                </a:lnTo>
                <a:lnTo>
                  <a:pt x="1811021" y="591164"/>
                </a:lnTo>
                <a:lnTo>
                  <a:pt x="1790234" y="552253"/>
                </a:lnTo>
                <a:lnTo>
                  <a:pt x="1769013" y="514478"/>
                </a:lnTo>
                <a:lnTo>
                  <a:pt x="1747367" y="477859"/>
                </a:lnTo>
                <a:lnTo>
                  <a:pt x="1725306" y="442418"/>
                </a:lnTo>
                <a:lnTo>
                  <a:pt x="1702838" y="408176"/>
                </a:lnTo>
                <a:lnTo>
                  <a:pt x="1679974" y="375154"/>
                </a:lnTo>
                <a:lnTo>
                  <a:pt x="1656722" y="343373"/>
                </a:lnTo>
                <a:lnTo>
                  <a:pt x="1633093" y="312855"/>
                </a:lnTo>
                <a:lnTo>
                  <a:pt x="1584739" y="255689"/>
                </a:lnTo>
                <a:lnTo>
                  <a:pt x="1534988" y="203824"/>
                </a:lnTo>
                <a:lnTo>
                  <a:pt x="1483915" y="157430"/>
                </a:lnTo>
                <a:lnTo>
                  <a:pt x="1431596" y="116674"/>
                </a:lnTo>
                <a:lnTo>
                  <a:pt x="1378106" y="81726"/>
                </a:lnTo>
                <a:lnTo>
                  <a:pt x="1323523" y="52754"/>
                </a:lnTo>
                <a:lnTo>
                  <a:pt x="1267920" y="29927"/>
                </a:lnTo>
                <a:lnTo>
                  <a:pt x="1211374" y="13413"/>
                </a:lnTo>
                <a:lnTo>
                  <a:pt x="1153961" y="3381"/>
                </a:lnTo>
                <a:lnTo>
                  <a:pt x="10957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96485" y="1143000"/>
            <a:ext cx="2192020" cy="4879340"/>
          </a:xfrm>
          <a:custGeom>
            <a:avLst/>
            <a:gdLst/>
            <a:ahLst/>
            <a:cxnLst/>
            <a:rect l="l" t="t" r="r" b="b"/>
            <a:pathLst>
              <a:path w="2192020" h="4879340">
                <a:moveTo>
                  <a:pt x="0" y="2439416"/>
                </a:moveTo>
                <a:lnTo>
                  <a:pt x="381" y="2374430"/>
                </a:lnTo>
                <a:lnTo>
                  <a:pt x="1518" y="2309864"/>
                </a:lnTo>
                <a:lnTo>
                  <a:pt x="3403" y="2245738"/>
                </a:lnTo>
                <a:lnTo>
                  <a:pt x="6025" y="2182073"/>
                </a:lnTo>
                <a:lnTo>
                  <a:pt x="9374" y="2118891"/>
                </a:lnTo>
                <a:lnTo>
                  <a:pt x="13442" y="2056212"/>
                </a:lnTo>
                <a:lnTo>
                  <a:pt x="18220" y="1994057"/>
                </a:lnTo>
                <a:lnTo>
                  <a:pt x="23696" y="1932449"/>
                </a:lnTo>
                <a:lnTo>
                  <a:pt x="29863" y="1871406"/>
                </a:lnTo>
                <a:lnTo>
                  <a:pt x="36710" y="1810952"/>
                </a:lnTo>
                <a:lnTo>
                  <a:pt x="44228" y="1751106"/>
                </a:lnTo>
                <a:lnTo>
                  <a:pt x="52408" y="1691891"/>
                </a:lnTo>
                <a:lnTo>
                  <a:pt x="61240" y="1633326"/>
                </a:lnTo>
                <a:lnTo>
                  <a:pt x="70715" y="1575433"/>
                </a:lnTo>
                <a:lnTo>
                  <a:pt x="80823" y="1518233"/>
                </a:lnTo>
                <a:lnTo>
                  <a:pt x="91555" y="1461748"/>
                </a:lnTo>
                <a:lnTo>
                  <a:pt x="102901" y="1405998"/>
                </a:lnTo>
                <a:lnTo>
                  <a:pt x="114852" y="1351004"/>
                </a:lnTo>
                <a:lnTo>
                  <a:pt x="127398" y="1296787"/>
                </a:lnTo>
                <a:lnTo>
                  <a:pt x="140530" y="1243370"/>
                </a:lnTo>
                <a:lnTo>
                  <a:pt x="154238" y="1190771"/>
                </a:lnTo>
                <a:lnTo>
                  <a:pt x="168514" y="1139014"/>
                </a:lnTo>
                <a:lnTo>
                  <a:pt x="183347" y="1088118"/>
                </a:lnTo>
                <a:lnTo>
                  <a:pt x="198728" y="1038104"/>
                </a:lnTo>
                <a:lnTo>
                  <a:pt x="214648" y="988995"/>
                </a:lnTo>
                <a:lnTo>
                  <a:pt x="231096" y="940811"/>
                </a:lnTo>
                <a:lnTo>
                  <a:pt x="248064" y="893573"/>
                </a:lnTo>
                <a:lnTo>
                  <a:pt x="265543" y="847302"/>
                </a:lnTo>
                <a:lnTo>
                  <a:pt x="283522" y="802019"/>
                </a:lnTo>
                <a:lnTo>
                  <a:pt x="301992" y="757745"/>
                </a:lnTo>
                <a:lnTo>
                  <a:pt x="320944" y="714502"/>
                </a:lnTo>
                <a:lnTo>
                  <a:pt x="340369" y="672310"/>
                </a:lnTo>
                <a:lnTo>
                  <a:pt x="360256" y="631190"/>
                </a:lnTo>
                <a:lnTo>
                  <a:pt x="380596" y="591164"/>
                </a:lnTo>
                <a:lnTo>
                  <a:pt x="401381" y="552253"/>
                </a:lnTo>
                <a:lnTo>
                  <a:pt x="422600" y="514478"/>
                </a:lnTo>
                <a:lnTo>
                  <a:pt x="444244" y="477859"/>
                </a:lnTo>
                <a:lnTo>
                  <a:pt x="466303" y="442418"/>
                </a:lnTo>
                <a:lnTo>
                  <a:pt x="488768" y="408176"/>
                </a:lnTo>
                <a:lnTo>
                  <a:pt x="511630" y="375154"/>
                </a:lnTo>
                <a:lnTo>
                  <a:pt x="534879" y="343373"/>
                </a:lnTo>
                <a:lnTo>
                  <a:pt x="558505" y="312855"/>
                </a:lnTo>
                <a:lnTo>
                  <a:pt x="606853" y="255689"/>
                </a:lnTo>
                <a:lnTo>
                  <a:pt x="656598" y="203824"/>
                </a:lnTo>
                <a:lnTo>
                  <a:pt x="707664" y="157430"/>
                </a:lnTo>
                <a:lnTo>
                  <a:pt x="759976" y="116674"/>
                </a:lnTo>
                <a:lnTo>
                  <a:pt x="813457" y="81726"/>
                </a:lnTo>
                <a:lnTo>
                  <a:pt x="868032" y="52754"/>
                </a:lnTo>
                <a:lnTo>
                  <a:pt x="923625" y="29927"/>
                </a:lnTo>
                <a:lnTo>
                  <a:pt x="980160" y="13413"/>
                </a:lnTo>
                <a:lnTo>
                  <a:pt x="1037562" y="3381"/>
                </a:lnTo>
                <a:lnTo>
                  <a:pt x="1095755" y="0"/>
                </a:lnTo>
                <a:lnTo>
                  <a:pt x="1124952" y="848"/>
                </a:lnTo>
                <a:lnTo>
                  <a:pt x="1182771" y="7576"/>
                </a:lnTo>
                <a:lnTo>
                  <a:pt x="1239760" y="20870"/>
                </a:lnTo>
                <a:lnTo>
                  <a:pt x="1295844" y="40562"/>
                </a:lnTo>
                <a:lnTo>
                  <a:pt x="1350947" y="66483"/>
                </a:lnTo>
                <a:lnTo>
                  <a:pt x="1404993" y="98464"/>
                </a:lnTo>
                <a:lnTo>
                  <a:pt x="1457906" y="136336"/>
                </a:lnTo>
                <a:lnTo>
                  <a:pt x="1509612" y="179933"/>
                </a:lnTo>
                <a:lnTo>
                  <a:pt x="1560033" y="229083"/>
                </a:lnTo>
                <a:lnTo>
                  <a:pt x="1609096" y="283620"/>
                </a:lnTo>
                <a:lnTo>
                  <a:pt x="1656722" y="343373"/>
                </a:lnTo>
                <a:lnTo>
                  <a:pt x="1679974" y="375154"/>
                </a:lnTo>
                <a:lnTo>
                  <a:pt x="1702838" y="408176"/>
                </a:lnTo>
                <a:lnTo>
                  <a:pt x="1725306" y="442418"/>
                </a:lnTo>
                <a:lnTo>
                  <a:pt x="1747367" y="477859"/>
                </a:lnTo>
                <a:lnTo>
                  <a:pt x="1769013" y="514478"/>
                </a:lnTo>
                <a:lnTo>
                  <a:pt x="1790234" y="552253"/>
                </a:lnTo>
                <a:lnTo>
                  <a:pt x="1811021" y="591164"/>
                </a:lnTo>
                <a:lnTo>
                  <a:pt x="1831363" y="631190"/>
                </a:lnTo>
                <a:lnTo>
                  <a:pt x="1851252" y="672310"/>
                </a:lnTo>
                <a:lnTo>
                  <a:pt x="1870678" y="714501"/>
                </a:lnTo>
                <a:lnTo>
                  <a:pt x="1889631" y="757745"/>
                </a:lnTo>
                <a:lnTo>
                  <a:pt x="1908103" y="802019"/>
                </a:lnTo>
                <a:lnTo>
                  <a:pt x="1926083" y="847302"/>
                </a:lnTo>
                <a:lnTo>
                  <a:pt x="1943563" y="893573"/>
                </a:lnTo>
                <a:lnTo>
                  <a:pt x="1960532" y="940811"/>
                </a:lnTo>
                <a:lnTo>
                  <a:pt x="1976982" y="988995"/>
                </a:lnTo>
                <a:lnTo>
                  <a:pt x="1992903" y="1038104"/>
                </a:lnTo>
                <a:lnTo>
                  <a:pt x="2008285" y="1088118"/>
                </a:lnTo>
                <a:lnTo>
                  <a:pt x="2023118" y="1139014"/>
                </a:lnTo>
                <a:lnTo>
                  <a:pt x="2037395" y="1190771"/>
                </a:lnTo>
                <a:lnTo>
                  <a:pt x="2051104" y="1243370"/>
                </a:lnTo>
                <a:lnTo>
                  <a:pt x="2064237" y="1296787"/>
                </a:lnTo>
                <a:lnTo>
                  <a:pt x="2076783" y="1351004"/>
                </a:lnTo>
                <a:lnTo>
                  <a:pt x="2088735" y="1405998"/>
                </a:lnTo>
                <a:lnTo>
                  <a:pt x="2100081" y="1461748"/>
                </a:lnTo>
                <a:lnTo>
                  <a:pt x="2110813" y="1518233"/>
                </a:lnTo>
                <a:lnTo>
                  <a:pt x="2120922" y="1575433"/>
                </a:lnTo>
                <a:lnTo>
                  <a:pt x="2130397" y="1633326"/>
                </a:lnTo>
                <a:lnTo>
                  <a:pt x="2139229" y="1691891"/>
                </a:lnTo>
                <a:lnTo>
                  <a:pt x="2147409" y="1751106"/>
                </a:lnTo>
                <a:lnTo>
                  <a:pt x="2154928" y="1810952"/>
                </a:lnTo>
                <a:lnTo>
                  <a:pt x="2161775" y="1871406"/>
                </a:lnTo>
                <a:lnTo>
                  <a:pt x="2167942" y="1932449"/>
                </a:lnTo>
                <a:lnTo>
                  <a:pt x="2173418" y="1994057"/>
                </a:lnTo>
                <a:lnTo>
                  <a:pt x="2178195" y="2056212"/>
                </a:lnTo>
                <a:lnTo>
                  <a:pt x="2182264" y="2118891"/>
                </a:lnTo>
                <a:lnTo>
                  <a:pt x="2185613" y="2182073"/>
                </a:lnTo>
                <a:lnTo>
                  <a:pt x="2188235" y="2245738"/>
                </a:lnTo>
                <a:lnTo>
                  <a:pt x="2190120" y="2309864"/>
                </a:lnTo>
                <a:lnTo>
                  <a:pt x="2191257" y="2374430"/>
                </a:lnTo>
                <a:lnTo>
                  <a:pt x="2191639" y="2439416"/>
                </a:lnTo>
                <a:lnTo>
                  <a:pt x="2191257" y="2504401"/>
                </a:lnTo>
                <a:lnTo>
                  <a:pt x="2190120" y="2568967"/>
                </a:lnTo>
                <a:lnTo>
                  <a:pt x="2188235" y="2633093"/>
                </a:lnTo>
                <a:lnTo>
                  <a:pt x="2185613" y="2696758"/>
                </a:lnTo>
                <a:lnTo>
                  <a:pt x="2182264" y="2759941"/>
                </a:lnTo>
                <a:lnTo>
                  <a:pt x="2178195" y="2822620"/>
                </a:lnTo>
                <a:lnTo>
                  <a:pt x="2173418" y="2884774"/>
                </a:lnTo>
                <a:lnTo>
                  <a:pt x="2167942" y="2946384"/>
                </a:lnTo>
                <a:lnTo>
                  <a:pt x="2161775" y="3007426"/>
                </a:lnTo>
                <a:lnTo>
                  <a:pt x="2154928" y="3067881"/>
                </a:lnTo>
                <a:lnTo>
                  <a:pt x="2147409" y="3127727"/>
                </a:lnTo>
                <a:lnTo>
                  <a:pt x="2139229" y="3186943"/>
                </a:lnTo>
                <a:lnTo>
                  <a:pt x="2130397" y="3245508"/>
                </a:lnTo>
                <a:lnTo>
                  <a:pt x="2120922" y="3303401"/>
                </a:lnTo>
                <a:lnTo>
                  <a:pt x="2110813" y="3360601"/>
                </a:lnTo>
                <a:lnTo>
                  <a:pt x="2100081" y="3417087"/>
                </a:lnTo>
                <a:lnTo>
                  <a:pt x="2088735" y="3472838"/>
                </a:lnTo>
                <a:lnTo>
                  <a:pt x="2076783" y="3527832"/>
                </a:lnTo>
                <a:lnTo>
                  <a:pt x="2064237" y="3582049"/>
                </a:lnTo>
                <a:lnTo>
                  <a:pt x="2051104" y="3635468"/>
                </a:lnTo>
                <a:lnTo>
                  <a:pt x="2037395" y="3688067"/>
                </a:lnTo>
                <a:lnTo>
                  <a:pt x="2023118" y="3739825"/>
                </a:lnTo>
                <a:lnTo>
                  <a:pt x="2008285" y="3790721"/>
                </a:lnTo>
                <a:lnTo>
                  <a:pt x="1992903" y="3840735"/>
                </a:lnTo>
                <a:lnTo>
                  <a:pt x="1976982" y="3889845"/>
                </a:lnTo>
                <a:lnTo>
                  <a:pt x="1960532" y="3938030"/>
                </a:lnTo>
                <a:lnTo>
                  <a:pt x="1943563" y="3985269"/>
                </a:lnTo>
                <a:lnTo>
                  <a:pt x="1926083" y="4031540"/>
                </a:lnTo>
                <a:lnTo>
                  <a:pt x="1908103" y="4076824"/>
                </a:lnTo>
                <a:lnTo>
                  <a:pt x="1889631" y="4121098"/>
                </a:lnTo>
                <a:lnTo>
                  <a:pt x="1870678" y="4164342"/>
                </a:lnTo>
                <a:lnTo>
                  <a:pt x="1851252" y="4206535"/>
                </a:lnTo>
                <a:lnTo>
                  <a:pt x="1831363" y="4247655"/>
                </a:lnTo>
                <a:lnTo>
                  <a:pt x="1811021" y="4287681"/>
                </a:lnTo>
                <a:lnTo>
                  <a:pt x="1790234" y="4326593"/>
                </a:lnTo>
                <a:lnTo>
                  <a:pt x="1769013" y="4364369"/>
                </a:lnTo>
                <a:lnTo>
                  <a:pt x="1747367" y="4400989"/>
                </a:lnTo>
                <a:lnTo>
                  <a:pt x="1725306" y="4436430"/>
                </a:lnTo>
                <a:lnTo>
                  <a:pt x="1702838" y="4470672"/>
                </a:lnTo>
                <a:lnTo>
                  <a:pt x="1679974" y="4503695"/>
                </a:lnTo>
                <a:lnTo>
                  <a:pt x="1656722" y="4535476"/>
                </a:lnTo>
                <a:lnTo>
                  <a:pt x="1633093" y="4565995"/>
                </a:lnTo>
                <a:lnTo>
                  <a:pt x="1584739" y="4623163"/>
                </a:lnTo>
                <a:lnTo>
                  <a:pt x="1534988" y="4675028"/>
                </a:lnTo>
                <a:lnTo>
                  <a:pt x="1483915" y="4721423"/>
                </a:lnTo>
                <a:lnTo>
                  <a:pt x="1431596" y="4762180"/>
                </a:lnTo>
                <a:lnTo>
                  <a:pt x="1378106" y="4797129"/>
                </a:lnTo>
                <a:lnTo>
                  <a:pt x="1323523" y="4826101"/>
                </a:lnTo>
                <a:lnTo>
                  <a:pt x="1267920" y="4848929"/>
                </a:lnTo>
                <a:lnTo>
                  <a:pt x="1211374" y="4865443"/>
                </a:lnTo>
                <a:lnTo>
                  <a:pt x="1153961" y="4875475"/>
                </a:lnTo>
                <a:lnTo>
                  <a:pt x="1095755" y="4878857"/>
                </a:lnTo>
                <a:lnTo>
                  <a:pt x="1066565" y="4878008"/>
                </a:lnTo>
                <a:lnTo>
                  <a:pt x="1008758" y="4871280"/>
                </a:lnTo>
                <a:lnTo>
                  <a:pt x="951779" y="4857986"/>
                </a:lnTo>
                <a:lnTo>
                  <a:pt x="895706" y="4838294"/>
                </a:lnTo>
                <a:lnTo>
                  <a:pt x="840612" y="4812372"/>
                </a:lnTo>
                <a:lnTo>
                  <a:pt x="786575" y="4780391"/>
                </a:lnTo>
                <a:lnTo>
                  <a:pt x="733669" y="4742517"/>
                </a:lnTo>
                <a:lnTo>
                  <a:pt x="681971" y="4698920"/>
                </a:lnTo>
                <a:lnTo>
                  <a:pt x="631556" y="4649769"/>
                </a:lnTo>
                <a:lnTo>
                  <a:pt x="582500" y="4595231"/>
                </a:lnTo>
                <a:lnTo>
                  <a:pt x="534879" y="4535476"/>
                </a:lnTo>
                <a:lnTo>
                  <a:pt x="511630" y="4503695"/>
                </a:lnTo>
                <a:lnTo>
                  <a:pt x="488768" y="4470672"/>
                </a:lnTo>
                <a:lnTo>
                  <a:pt x="466303" y="4436430"/>
                </a:lnTo>
                <a:lnTo>
                  <a:pt x="444244" y="4400989"/>
                </a:lnTo>
                <a:lnTo>
                  <a:pt x="422600" y="4364369"/>
                </a:lnTo>
                <a:lnTo>
                  <a:pt x="401381" y="4326593"/>
                </a:lnTo>
                <a:lnTo>
                  <a:pt x="380596" y="4287681"/>
                </a:lnTo>
                <a:lnTo>
                  <a:pt x="360256" y="4247655"/>
                </a:lnTo>
                <a:lnTo>
                  <a:pt x="340369" y="4206535"/>
                </a:lnTo>
                <a:lnTo>
                  <a:pt x="320944" y="4164342"/>
                </a:lnTo>
                <a:lnTo>
                  <a:pt x="301992" y="4121098"/>
                </a:lnTo>
                <a:lnTo>
                  <a:pt x="283522" y="4076824"/>
                </a:lnTo>
                <a:lnTo>
                  <a:pt x="265543" y="4031540"/>
                </a:lnTo>
                <a:lnTo>
                  <a:pt x="248064" y="3985269"/>
                </a:lnTo>
                <a:lnTo>
                  <a:pt x="231096" y="3938030"/>
                </a:lnTo>
                <a:lnTo>
                  <a:pt x="214648" y="3889845"/>
                </a:lnTo>
                <a:lnTo>
                  <a:pt x="198728" y="3840735"/>
                </a:lnTo>
                <a:lnTo>
                  <a:pt x="183347" y="3790721"/>
                </a:lnTo>
                <a:lnTo>
                  <a:pt x="168514" y="3739825"/>
                </a:lnTo>
                <a:lnTo>
                  <a:pt x="154238" y="3688067"/>
                </a:lnTo>
                <a:lnTo>
                  <a:pt x="140530" y="3635468"/>
                </a:lnTo>
                <a:lnTo>
                  <a:pt x="127398" y="3582049"/>
                </a:lnTo>
                <a:lnTo>
                  <a:pt x="114852" y="3527832"/>
                </a:lnTo>
                <a:lnTo>
                  <a:pt x="102901" y="3472838"/>
                </a:lnTo>
                <a:lnTo>
                  <a:pt x="91555" y="3417087"/>
                </a:lnTo>
                <a:lnTo>
                  <a:pt x="80823" y="3360601"/>
                </a:lnTo>
                <a:lnTo>
                  <a:pt x="70715" y="3303401"/>
                </a:lnTo>
                <a:lnTo>
                  <a:pt x="61240" y="3245508"/>
                </a:lnTo>
                <a:lnTo>
                  <a:pt x="52408" y="3186943"/>
                </a:lnTo>
                <a:lnTo>
                  <a:pt x="44228" y="3127727"/>
                </a:lnTo>
                <a:lnTo>
                  <a:pt x="36710" y="3067881"/>
                </a:lnTo>
                <a:lnTo>
                  <a:pt x="29863" y="3007426"/>
                </a:lnTo>
                <a:lnTo>
                  <a:pt x="23696" y="2946384"/>
                </a:lnTo>
                <a:lnTo>
                  <a:pt x="18220" y="2884774"/>
                </a:lnTo>
                <a:lnTo>
                  <a:pt x="13442" y="2822620"/>
                </a:lnTo>
                <a:lnTo>
                  <a:pt x="9374" y="2759941"/>
                </a:lnTo>
                <a:lnTo>
                  <a:pt x="6025" y="2696758"/>
                </a:lnTo>
                <a:lnTo>
                  <a:pt x="3403" y="2633093"/>
                </a:lnTo>
                <a:lnTo>
                  <a:pt x="1518" y="2568967"/>
                </a:lnTo>
                <a:lnTo>
                  <a:pt x="381" y="2504401"/>
                </a:lnTo>
                <a:lnTo>
                  <a:pt x="0" y="2439416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60678" y="1214374"/>
            <a:ext cx="2192020" cy="4879340"/>
          </a:xfrm>
          <a:custGeom>
            <a:avLst/>
            <a:gdLst/>
            <a:ahLst/>
            <a:cxnLst/>
            <a:rect l="l" t="t" r="r" b="b"/>
            <a:pathLst>
              <a:path w="2192020" h="4879340">
                <a:moveTo>
                  <a:pt x="1095857" y="0"/>
                </a:moveTo>
                <a:lnTo>
                  <a:pt x="1037652" y="3381"/>
                </a:lnTo>
                <a:lnTo>
                  <a:pt x="980239" y="13413"/>
                </a:lnTo>
                <a:lnTo>
                  <a:pt x="923693" y="29927"/>
                </a:lnTo>
                <a:lnTo>
                  <a:pt x="868091" y="52754"/>
                </a:lnTo>
                <a:lnTo>
                  <a:pt x="813508" y="81727"/>
                </a:lnTo>
                <a:lnTo>
                  <a:pt x="760019" y="116675"/>
                </a:lnTo>
                <a:lnTo>
                  <a:pt x="707701" y="157431"/>
                </a:lnTo>
                <a:lnTo>
                  <a:pt x="656629" y="203826"/>
                </a:lnTo>
                <a:lnTo>
                  <a:pt x="606879" y="255692"/>
                </a:lnTo>
                <a:lnTo>
                  <a:pt x="558526" y="312859"/>
                </a:lnTo>
                <a:lnTo>
                  <a:pt x="534897" y="343378"/>
                </a:lnTo>
                <a:lnTo>
                  <a:pt x="511646" y="375160"/>
                </a:lnTo>
                <a:lnTo>
                  <a:pt x="488782" y="408183"/>
                </a:lnTo>
                <a:lnTo>
                  <a:pt x="466315" y="442425"/>
                </a:lnTo>
                <a:lnTo>
                  <a:pt x="444254" y="477867"/>
                </a:lnTo>
                <a:lnTo>
                  <a:pt x="422609" y="514487"/>
                </a:lnTo>
                <a:lnTo>
                  <a:pt x="401389" y="552263"/>
                </a:lnTo>
                <a:lnTo>
                  <a:pt x="380603" y="591176"/>
                </a:lnTo>
                <a:lnTo>
                  <a:pt x="360261" y="631203"/>
                </a:lnTo>
                <a:lnTo>
                  <a:pt x="340373" y="672324"/>
                </a:lnTo>
                <a:lnTo>
                  <a:pt x="320948" y="714517"/>
                </a:lnTo>
                <a:lnTo>
                  <a:pt x="301995" y="757762"/>
                </a:lnTo>
                <a:lnTo>
                  <a:pt x="283523" y="802038"/>
                </a:lnTo>
                <a:lnTo>
                  <a:pt x="265544" y="847322"/>
                </a:lnTo>
                <a:lnTo>
                  <a:pt x="248065" y="893596"/>
                </a:lnTo>
                <a:lnTo>
                  <a:pt x="231096" y="940836"/>
                </a:lnTo>
                <a:lnTo>
                  <a:pt x="214647" y="989022"/>
                </a:lnTo>
                <a:lnTo>
                  <a:pt x="198727" y="1038134"/>
                </a:lnTo>
                <a:lnTo>
                  <a:pt x="183346" y="1088149"/>
                </a:lnTo>
                <a:lnTo>
                  <a:pt x="168512" y="1139048"/>
                </a:lnTo>
                <a:lnTo>
                  <a:pt x="154237" y="1190808"/>
                </a:lnTo>
                <a:lnTo>
                  <a:pt x="140528" y="1243409"/>
                </a:lnTo>
                <a:lnTo>
                  <a:pt x="127396" y="1296830"/>
                </a:lnTo>
                <a:lnTo>
                  <a:pt x="114850" y="1351049"/>
                </a:lnTo>
                <a:lnTo>
                  <a:pt x="102899" y="1406046"/>
                </a:lnTo>
                <a:lnTo>
                  <a:pt x="91553" y="1461800"/>
                </a:lnTo>
                <a:lnTo>
                  <a:pt x="80821" y="1518289"/>
                </a:lnTo>
                <a:lnTo>
                  <a:pt x="70713" y="1575492"/>
                </a:lnTo>
                <a:lnTo>
                  <a:pt x="61239" y="1633388"/>
                </a:lnTo>
                <a:lnTo>
                  <a:pt x="52407" y="1691957"/>
                </a:lnTo>
                <a:lnTo>
                  <a:pt x="44227" y="1751177"/>
                </a:lnTo>
                <a:lnTo>
                  <a:pt x="36709" y="1811027"/>
                </a:lnTo>
                <a:lnTo>
                  <a:pt x="29862" y="1871486"/>
                </a:lnTo>
                <a:lnTo>
                  <a:pt x="23695" y="1932532"/>
                </a:lnTo>
                <a:lnTo>
                  <a:pt x="18219" y="1994146"/>
                </a:lnTo>
                <a:lnTo>
                  <a:pt x="13442" y="2056305"/>
                </a:lnTo>
                <a:lnTo>
                  <a:pt x="9374" y="2118990"/>
                </a:lnTo>
                <a:lnTo>
                  <a:pt x="6024" y="2182177"/>
                </a:lnTo>
                <a:lnTo>
                  <a:pt x="3403" y="2245847"/>
                </a:lnTo>
                <a:lnTo>
                  <a:pt x="1518" y="2309979"/>
                </a:lnTo>
                <a:lnTo>
                  <a:pt x="381" y="2374551"/>
                </a:lnTo>
                <a:lnTo>
                  <a:pt x="0" y="2439543"/>
                </a:lnTo>
                <a:lnTo>
                  <a:pt x="381" y="2504528"/>
                </a:lnTo>
                <a:lnTo>
                  <a:pt x="1518" y="2569094"/>
                </a:lnTo>
                <a:lnTo>
                  <a:pt x="3403" y="2633220"/>
                </a:lnTo>
                <a:lnTo>
                  <a:pt x="6024" y="2696884"/>
                </a:lnTo>
                <a:lnTo>
                  <a:pt x="9374" y="2760066"/>
                </a:lnTo>
                <a:lnTo>
                  <a:pt x="13442" y="2822745"/>
                </a:lnTo>
                <a:lnTo>
                  <a:pt x="18219" y="2884899"/>
                </a:lnTo>
                <a:lnTo>
                  <a:pt x="23695" y="2946508"/>
                </a:lnTo>
                <a:lnTo>
                  <a:pt x="29862" y="3007549"/>
                </a:lnTo>
                <a:lnTo>
                  <a:pt x="36709" y="3068003"/>
                </a:lnTo>
                <a:lnTo>
                  <a:pt x="44227" y="3127849"/>
                </a:lnTo>
                <a:lnTo>
                  <a:pt x="52407" y="3187064"/>
                </a:lnTo>
                <a:lnTo>
                  <a:pt x="61239" y="3245628"/>
                </a:lnTo>
                <a:lnTo>
                  <a:pt x="70713" y="3303520"/>
                </a:lnTo>
                <a:lnTo>
                  <a:pt x="80821" y="3360719"/>
                </a:lnTo>
                <a:lnTo>
                  <a:pt x="91553" y="3417204"/>
                </a:lnTo>
                <a:lnTo>
                  <a:pt x="102899" y="3472953"/>
                </a:lnTo>
                <a:lnTo>
                  <a:pt x="114850" y="3527946"/>
                </a:lnTo>
                <a:lnTo>
                  <a:pt x="127396" y="3582162"/>
                </a:lnTo>
                <a:lnTo>
                  <a:pt x="140528" y="3635579"/>
                </a:lnTo>
                <a:lnTo>
                  <a:pt x="154237" y="3688177"/>
                </a:lnTo>
                <a:lnTo>
                  <a:pt x="168512" y="3739933"/>
                </a:lnTo>
                <a:lnTo>
                  <a:pt x="183346" y="3790829"/>
                </a:lnTo>
                <a:lnTo>
                  <a:pt x="198727" y="3840841"/>
                </a:lnTo>
                <a:lnTo>
                  <a:pt x="214647" y="3889949"/>
                </a:lnTo>
                <a:lnTo>
                  <a:pt x="231096" y="3938133"/>
                </a:lnTo>
                <a:lnTo>
                  <a:pt x="248065" y="3985370"/>
                </a:lnTo>
                <a:lnTo>
                  <a:pt x="265544" y="4031640"/>
                </a:lnTo>
                <a:lnTo>
                  <a:pt x="283523" y="4076922"/>
                </a:lnTo>
                <a:lnTo>
                  <a:pt x="301995" y="4121195"/>
                </a:lnTo>
                <a:lnTo>
                  <a:pt x="320948" y="4164437"/>
                </a:lnTo>
                <a:lnTo>
                  <a:pt x="340373" y="4206628"/>
                </a:lnTo>
                <a:lnTo>
                  <a:pt x="360261" y="4247747"/>
                </a:lnTo>
                <a:lnTo>
                  <a:pt x="380603" y="4287772"/>
                </a:lnTo>
                <a:lnTo>
                  <a:pt x="401389" y="4326682"/>
                </a:lnTo>
                <a:lnTo>
                  <a:pt x="422609" y="4364457"/>
                </a:lnTo>
                <a:lnTo>
                  <a:pt x="444254" y="4401075"/>
                </a:lnTo>
                <a:lnTo>
                  <a:pt x="466315" y="4436515"/>
                </a:lnTo>
                <a:lnTo>
                  <a:pt x="488782" y="4470756"/>
                </a:lnTo>
                <a:lnTo>
                  <a:pt x="511646" y="4503777"/>
                </a:lnTo>
                <a:lnTo>
                  <a:pt x="534897" y="4535557"/>
                </a:lnTo>
                <a:lnTo>
                  <a:pt x="558526" y="4566074"/>
                </a:lnTo>
                <a:lnTo>
                  <a:pt x="606879" y="4623239"/>
                </a:lnTo>
                <a:lnTo>
                  <a:pt x="656629" y="4675102"/>
                </a:lnTo>
                <a:lnTo>
                  <a:pt x="707701" y="4721495"/>
                </a:lnTo>
                <a:lnTo>
                  <a:pt x="760019" y="4762250"/>
                </a:lnTo>
                <a:lnTo>
                  <a:pt x="813508" y="4797196"/>
                </a:lnTo>
                <a:lnTo>
                  <a:pt x="868091" y="4826167"/>
                </a:lnTo>
                <a:lnTo>
                  <a:pt x="923693" y="4848994"/>
                </a:lnTo>
                <a:lnTo>
                  <a:pt x="980239" y="4865507"/>
                </a:lnTo>
                <a:lnTo>
                  <a:pt x="1037652" y="4875539"/>
                </a:lnTo>
                <a:lnTo>
                  <a:pt x="1095857" y="4878920"/>
                </a:lnTo>
                <a:lnTo>
                  <a:pt x="1125048" y="4878072"/>
                </a:lnTo>
                <a:lnTo>
                  <a:pt x="1182855" y="4871344"/>
                </a:lnTo>
                <a:lnTo>
                  <a:pt x="1239833" y="4858050"/>
                </a:lnTo>
                <a:lnTo>
                  <a:pt x="1295907" y="4838359"/>
                </a:lnTo>
                <a:lnTo>
                  <a:pt x="1351001" y="4812440"/>
                </a:lnTo>
                <a:lnTo>
                  <a:pt x="1405038" y="4780459"/>
                </a:lnTo>
                <a:lnTo>
                  <a:pt x="1457944" y="4742588"/>
                </a:lnTo>
                <a:lnTo>
                  <a:pt x="1509642" y="4698993"/>
                </a:lnTo>
                <a:lnTo>
                  <a:pt x="1560057" y="4649844"/>
                </a:lnTo>
                <a:lnTo>
                  <a:pt x="1609113" y="4595309"/>
                </a:lnTo>
                <a:lnTo>
                  <a:pt x="1656734" y="4535557"/>
                </a:lnTo>
                <a:lnTo>
                  <a:pt x="1679983" y="4503777"/>
                </a:lnTo>
                <a:lnTo>
                  <a:pt x="1702845" y="4470756"/>
                </a:lnTo>
                <a:lnTo>
                  <a:pt x="1725310" y="4436515"/>
                </a:lnTo>
                <a:lnTo>
                  <a:pt x="1747369" y="4401075"/>
                </a:lnTo>
                <a:lnTo>
                  <a:pt x="1769013" y="4364457"/>
                </a:lnTo>
                <a:lnTo>
                  <a:pt x="1790232" y="4326682"/>
                </a:lnTo>
                <a:lnTo>
                  <a:pt x="1811016" y="4287772"/>
                </a:lnTo>
                <a:lnTo>
                  <a:pt x="1831357" y="4247747"/>
                </a:lnTo>
                <a:lnTo>
                  <a:pt x="1851244" y="4206628"/>
                </a:lnTo>
                <a:lnTo>
                  <a:pt x="1870668" y="4164437"/>
                </a:lnTo>
                <a:lnTo>
                  <a:pt x="1889620" y="4121195"/>
                </a:lnTo>
                <a:lnTo>
                  <a:pt x="1908091" y="4076922"/>
                </a:lnTo>
                <a:lnTo>
                  <a:pt x="1926070" y="4031640"/>
                </a:lnTo>
                <a:lnTo>
                  <a:pt x="1943548" y="3985370"/>
                </a:lnTo>
                <a:lnTo>
                  <a:pt x="1960516" y="3938133"/>
                </a:lnTo>
                <a:lnTo>
                  <a:pt x="1976965" y="3889949"/>
                </a:lnTo>
                <a:lnTo>
                  <a:pt x="1992885" y="3840841"/>
                </a:lnTo>
                <a:lnTo>
                  <a:pt x="2008266" y="3790829"/>
                </a:lnTo>
                <a:lnTo>
                  <a:pt x="2023099" y="3739933"/>
                </a:lnTo>
                <a:lnTo>
                  <a:pt x="2037374" y="3688177"/>
                </a:lnTo>
                <a:lnTo>
                  <a:pt x="2051083" y="3635579"/>
                </a:lnTo>
                <a:lnTo>
                  <a:pt x="2064215" y="3582162"/>
                </a:lnTo>
                <a:lnTo>
                  <a:pt x="2076761" y="3527946"/>
                </a:lnTo>
                <a:lnTo>
                  <a:pt x="2088712" y="3472953"/>
                </a:lnTo>
                <a:lnTo>
                  <a:pt x="2100058" y="3417204"/>
                </a:lnTo>
                <a:lnTo>
                  <a:pt x="2110790" y="3360719"/>
                </a:lnTo>
                <a:lnTo>
                  <a:pt x="2120898" y="3303520"/>
                </a:lnTo>
                <a:lnTo>
                  <a:pt x="2130372" y="3245628"/>
                </a:lnTo>
                <a:lnTo>
                  <a:pt x="2139204" y="3187064"/>
                </a:lnTo>
                <a:lnTo>
                  <a:pt x="2147384" y="3127849"/>
                </a:lnTo>
                <a:lnTo>
                  <a:pt x="2154903" y="3068003"/>
                </a:lnTo>
                <a:lnTo>
                  <a:pt x="2161750" y="3007549"/>
                </a:lnTo>
                <a:lnTo>
                  <a:pt x="2167916" y="2946508"/>
                </a:lnTo>
                <a:lnTo>
                  <a:pt x="2173393" y="2884899"/>
                </a:lnTo>
                <a:lnTo>
                  <a:pt x="2178170" y="2822745"/>
                </a:lnTo>
                <a:lnTo>
                  <a:pt x="2182238" y="2760066"/>
                </a:lnTo>
                <a:lnTo>
                  <a:pt x="2185588" y="2696884"/>
                </a:lnTo>
                <a:lnTo>
                  <a:pt x="2188210" y="2633220"/>
                </a:lnTo>
                <a:lnTo>
                  <a:pt x="2190094" y="2569094"/>
                </a:lnTo>
                <a:lnTo>
                  <a:pt x="2191232" y="2504528"/>
                </a:lnTo>
                <a:lnTo>
                  <a:pt x="2191613" y="2439543"/>
                </a:lnTo>
                <a:lnTo>
                  <a:pt x="2191232" y="2374551"/>
                </a:lnTo>
                <a:lnTo>
                  <a:pt x="2190094" y="2309979"/>
                </a:lnTo>
                <a:lnTo>
                  <a:pt x="2188210" y="2245847"/>
                </a:lnTo>
                <a:lnTo>
                  <a:pt x="2185588" y="2182177"/>
                </a:lnTo>
                <a:lnTo>
                  <a:pt x="2182238" y="2118990"/>
                </a:lnTo>
                <a:lnTo>
                  <a:pt x="2178170" y="2056305"/>
                </a:lnTo>
                <a:lnTo>
                  <a:pt x="2173393" y="1994146"/>
                </a:lnTo>
                <a:lnTo>
                  <a:pt x="2167916" y="1932532"/>
                </a:lnTo>
                <a:lnTo>
                  <a:pt x="2161750" y="1871486"/>
                </a:lnTo>
                <a:lnTo>
                  <a:pt x="2154903" y="1811027"/>
                </a:lnTo>
                <a:lnTo>
                  <a:pt x="2147384" y="1751177"/>
                </a:lnTo>
                <a:lnTo>
                  <a:pt x="2139204" y="1691957"/>
                </a:lnTo>
                <a:lnTo>
                  <a:pt x="2130372" y="1633388"/>
                </a:lnTo>
                <a:lnTo>
                  <a:pt x="2120898" y="1575492"/>
                </a:lnTo>
                <a:lnTo>
                  <a:pt x="2110790" y="1518289"/>
                </a:lnTo>
                <a:lnTo>
                  <a:pt x="2100058" y="1461800"/>
                </a:lnTo>
                <a:lnTo>
                  <a:pt x="2088712" y="1406046"/>
                </a:lnTo>
                <a:lnTo>
                  <a:pt x="2076761" y="1351049"/>
                </a:lnTo>
                <a:lnTo>
                  <a:pt x="2064215" y="1296830"/>
                </a:lnTo>
                <a:lnTo>
                  <a:pt x="2051083" y="1243409"/>
                </a:lnTo>
                <a:lnTo>
                  <a:pt x="2037374" y="1190808"/>
                </a:lnTo>
                <a:lnTo>
                  <a:pt x="2023099" y="1139048"/>
                </a:lnTo>
                <a:lnTo>
                  <a:pt x="2008266" y="1088149"/>
                </a:lnTo>
                <a:lnTo>
                  <a:pt x="1992885" y="1038134"/>
                </a:lnTo>
                <a:lnTo>
                  <a:pt x="1976965" y="989022"/>
                </a:lnTo>
                <a:lnTo>
                  <a:pt x="1960516" y="940836"/>
                </a:lnTo>
                <a:lnTo>
                  <a:pt x="1943548" y="893596"/>
                </a:lnTo>
                <a:lnTo>
                  <a:pt x="1926070" y="847322"/>
                </a:lnTo>
                <a:lnTo>
                  <a:pt x="1908091" y="802038"/>
                </a:lnTo>
                <a:lnTo>
                  <a:pt x="1889620" y="757762"/>
                </a:lnTo>
                <a:lnTo>
                  <a:pt x="1870668" y="714517"/>
                </a:lnTo>
                <a:lnTo>
                  <a:pt x="1851244" y="672324"/>
                </a:lnTo>
                <a:lnTo>
                  <a:pt x="1831357" y="631203"/>
                </a:lnTo>
                <a:lnTo>
                  <a:pt x="1811016" y="591176"/>
                </a:lnTo>
                <a:lnTo>
                  <a:pt x="1790232" y="552263"/>
                </a:lnTo>
                <a:lnTo>
                  <a:pt x="1769013" y="514487"/>
                </a:lnTo>
                <a:lnTo>
                  <a:pt x="1747369" y="477867"/>
                </a:lnTo>
                <a:lnTo>
                  <a:pt x="1725310" y="442425"/>
                </a:lnTo>
                <a:lnTo>
                  <a:pt x="1702845" y="408183"/>
                </a:lnTo>
                <a:lnTo>
                  <a:pt x="1679983" y="375160"/>
                </a:lnTo>
                <a:lnTo>
                  <a:pt x="1656734" y="343378"/>
                </a:lnTo>
                <a:lnTo>
                  <a:pt x="1633107" y="312859"/>
                </a:lnTo>
                <a:lnTo>
                  <a:pt x="1584759" y="255692"/>
                </a:lnTo>
                <a:lnTo>
                  <a:pt x="1535014" y="203826"/>
                </a:lnTo>
                <a:lnTo>
                  <a:pt x="1483948" y="157431"/>
                </a:lnTo>
                <a:lnTo>
                  <a:pt x="1431637" y="116675"/>
                </a:lnTo>
                <a:lnTo>
                  <a:pt x="1378156" y="81727"/>
                </a:lnTo>
                <a:lnTo>
                  <a:pt x="1323581" y="52754"/>
                </a:lnTo>
                <a:lnTo>
                  <a:pt x="1267988" y="29927"/>
                </a:lnTo>
                <a:lnTo>
                  <a:pt x="1211452" y="13413"/>
                </a:lnTo>
                <a:lnTo>
                  <a:pt x="1154050" y="3381"/>
                </a:lnTo>
                <a:lnTo>
                  <a:pt x="1095857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38923" y="1214374"/>
            <a:ext cx="2192020" cy="4879340"/>
          </a:xfrm>
          <a:custGeom>
            <a:avLst/>
            <a:gdLst/>
            <a:ahLst/>
            <a:cxnLst/>
            <a:rect l="l" t="t" r="r" b="b"/>
            <a:pathLst>
              <a:path w="2192020" h="4879340">
                <a:moveTo>
                  <a:pt x="1095819" y="0"/>
                </a:moveTo>
                <a:lnTo>
                  <a:pt x="1037626" y="3381"/>
                </a:lnTo>
                <a:lnTo>
                  <a:pt x="980223" y="13413"/>
                </a:lnTo>
                <a:lnTo>
                  <a:pt x="923686" y="29927"/>
                </a:lnTo>
                <a:lnTo>
                  <a:pt x="868092" y="52754"/>
                </a:lnTo>
                <a:lnTo>
                  <a:pt x="813516" y="81727"/>
                </a:lnTo>
                <a:lnTo>
                  <a:pt x="760033" y="116675"/>
                </a:lnTo>
                <a:lnTo>
                  <a:pt x="707720" y="157431"/>
                </a:lnTo>
                <a:lnTo>
                  <a:pt x="656651" y="203826"/>
                </a:lnTo>
                <a:lnTo>
                  <a:pt x="606904" y="255692"/>
                </a:lnTo>
                <a:lnTo>
                  <a:pt x="558553" y="312859"/>
                </a:lnTo>
                <a:lnTo>
                  <a:pt x="534925" y="343378"/>
                </a:lnTo>
                <a:lnTo>
                  <a:pt x="511675" y="375160"/>
                </a:lnTo>
                <a:lnTo>
                  <a:pt x="488812" y="408183"/>
                </a:lnTo>
                <a:lnTo>
                  <a:pt x="466345" y="442425"/>
                </a:lnTo>
                <a:lnTo>
                  <a:pt x="444284" y="477867"/>
                </a:lnTo>
                <a:lnTo>
                  <a:pt x="422639" y="514487"/>
                </a:lnTo>
                <a:lnTo>
                  <a:pt x="401419" y="552263"/>
                </a:lnTo>
                <a:lnTo>
                  <a:pt x="380633" y="591176"/>
                </a:lnTo>
                <a:lnTo>
                  <a:pt x="360291" y="631203"/>
                </a:lnTo>
                <a:lnTo>
                  <a:pt x="340402" y="672324"/>
                </a:lnTo>
                <a:lnTo>
                  <a:pt x="320976" y="714517"/>
                </a:lnTo>
                <a:lnTo>
                  <a:pt x="302023" y="757762"/>
                </a:lnTo>
                <a:lnTo>
                  <a:pt x="283551" y="802038"/>
                </a:lnTo>
                <a:lnTo>
                  <a:pt x="265570" y="847322"/>
                </a:lnTo>
                <a:lnTo>
                  <a:pt x="248090" y="893596"/>
                </a:lnTo>
                <a:lnTo>
                  <a:pt x="231120" y="940836"/>
                </a:lnTo>
                <a:lnTo>
                  <a:pt x="214670" y="989022"/>
                </a:lnTo>
                <a:lnTo>
                  <a:pt x="198749" y="1038134"/>
                </a:lnTo>
                <a:lnTo>
                  <a:pt x="183367" y="1088149"/>
                </a:lnTo>
                <a:lnTo>
                  <a:pt x="168532" y="1139048"/>
                </a:lnTo>
                <a:lnTo>
                  <a:pt x="154255" y="1190808"/>
                </a:lnTo>
                <a:lnTo>
                  <a:pt x="140545" y="1243409"/>
                </a:lnTo>
                <a:lnTo>
                  <a:pt x="127412" y="1296830"/>
                </a:lnTo>
                <a:lnTo>
                  <a:pt x="114865" y="1351049"/>
                </a:lnTo>
                <a:lnTo>
                  <a:pt x="102912" y="1406046"/>
                </a:lnTo>
                <a:lnTo>
                  <a:pt x="91565" y="1461800"/>
                </a:lnTo>
                <a:lnTo>
                  <a:pt x="80832" y="1518289"/>
                </a:lnTo>
                <a:lnTo>
                  <a:pt x="70723" y="1575492"/>
                </a:lnTo>
                <a:lnTo>
                  <a:pt x="61247" y="1633388"/>
                </a:lnTo>
                <a:lnTo>
                  <a:pt x="52414" y="1691957"/>
                </a:lnTo>
                <a:lnTo>
                  <a:pt x="44234" y="1751177"/>
                </a:lnTo>
                <a:lnTo>
                  <a:pt x="36714" y="1811027"/>
                </a:lnTo>
                <a:lnTo>
                  <a:pt x="29866" y="1871486"/>
                </a:lnTo>
                <a:lnTo>
                  <a:pt x="23699" y="1932532"/>
                </a:lnTo>
                <a:lnTo>
                  <a:pt x="18222" y="1994146"/>
                </a:lnTo>
                <a:lnTo>
                  <a:pt x="13444" y="2056305"/>
                </a:lnTo>
                <a:lnTo>
                  <a:pt x="9376" y="2118990"/>
                </a:lnTo>
                <a:lnTo>
                  <a:pt x="6025" y="2182177"/>
                </a:lnTo>
                <a:lnTo>
                  <a:pt x="3403" y="2245847"/>
                </a:lnTo>
                <a:lnTo>
                  <a:pt x="1519" y="2309979"/>
                </a:lnTo>
                <a:lnTo>
                  <a:pt x="381" y="2374551"/>
                </a:lnTo>
                <a:lnTo>
                  <a:pt x="0" y="2439543"/>
                </a:lnTo>
                <a:lnTo>
                  <a:pt x="381" y="2504528"/>
                </a:lnTo>
                <a:lnTo>
                  <a:pt x="1519" y="2569094"/>
                </a:lnTo>
                <a:lnTo>
                  <a:pt x="3403" y="2633220"/>
                </a:lnTo>
                <a:lnTo>
                  <a:pt x="6025" y="2696884"/>
                </a:lnTo>
                <a:lnTo>
                  <a:pt x="9376" y="2760066"/>
                </a:lnTo>
                <a:lnTo>
                  <a:pt x="13444" y="2822745"/>
                </a:lnTo>
                <a:lnTo>
                  <a:pt x="18222" y="2884899"/>
                </a:lnTo>
                <a:lnTo>
                  <a:pt x="23699" y="2946508"/>
                </a:lnTo>
                <a:lnTo>
                  <a:pt x="29866" y="3007549"/>
                </a:lnTo>
                <a:lnTo>
                  <a:pt x="36714" y="3068003"/>
                </a:lnTo>
                <a:lnTo>
                  <a:pt x="44234" y="3127849"/>
                </a:lnTo>
                <a:lnTo>
                  <a:pt x="52414" y="3187064"/>
                </a:lnTo>
                <a:lnTo>
                  <a:pt x="61247" y="3245628"/>
                </a:lnTo>
                <a:lnTo>
                  <a:pt x="70723" y="3303520"/>
                </a:lnTo>
                <a:lnTo>
                  <a:pt x="80832" y="3360719"/>
                </a:lnTo>
                <a:lnTo>
                  <a:pt x="91565" y="3417204"/>
                </a:lnTo>
                <a:lnTo>
                  <a:pt x="102912" y="3472953"/>
                </a:lnTo>
                <a:lnTo>
                  <a:pt x="114865" y="3527946"/>
                </a:lnTo>
                <a:lnTo>
                  <a:pt x="127412" y="3582162"/>
                </a:lnTo>
                <a:lnTo>
                  <a:pt x="140545" y="3635579"/>
                </a:lnTo>
                <a:lnTo>
                  <a:pt x="154255" y="3688177"/>
                </a:lnTo>
                <a:lnTo>
                  <a:pt x="168532" y="3739933"/>
                </a:lnTo>
                <a:lnTo>
                  <a:pt x="183367" y="3790829"/>
                </a:lnTo>
                <a:lnTo>
                  <a:pt x="198749" y="3840841"/>
                </a:lnTo>
                <a:lnTo>
                  <a:pt x="214670" y="3889949"/>
                </a:lnTo>
                <a:lnTo>
                  <a:pt x="231120" y="3938133"/>
                </a:lnTo>
                <a:lnTo>
                  <a:pt x="248090" y="3985370"/>
                </a:lnTo>
                <a:lnTo>
                  <a:pt x="265570" y="4031640"/>
                </a:lnTo>
                <a:lnTo>
                  <a:pt x="283551" y="4076922"/>
                </a:lnTo>
                <a:lnTo>
                  <a:pt x="302023" y="4121195"/>
                </a:lnTo>
                <a:lnTo>
                  <a:pt x="320976" y="4164437"/>
                </a:lnTo>
                <a:lnTo>
                  <a:pt x="340402" y="4206628"/>
                </a:lnTo>
                <a:lnTo>
                  <a:pt x="360291" y="4247747"/>
                </a:lnTo>
                <a:lnTo>
                  <a:pt x="380633" y="4287772"/>
                </a:lnTo>
                <a:lnTo>
                  <a:pt x="401419" y="4326682"/>
                </a:lnTo>
                <a:lnTo>
                  <a:pt x="422639" y="4364457"/>
                </a:lnTo>
                <a:lnTo>
                  <a:pt x="444284" y="4401075"/>
                </a:lnTo>
                <a:lnTo>
                  <a:pt x="466345" y="4436515"/>
                </a:lnTo>
                <a:lnTo>
                  <a:pt x="488812" y="4470756"/>
                </a:lnTo>
                <a:lnTo>
                  <a:pt x="511675" y="4503777"/>
                </a:lnTo>
                <a:lnTo>
                  <a:pt x="534925" y="4535557"/>
                </a:lnTo>
                <a:lnTo>
                  <a:pt x="558553" y="4566074"/>
                </a:lnTo>
                <a:lnTo>
                  <a:pt x="606904" y="4623239"/>
                </a:lnTo>
                <a:lnTo>
                  <a:pt x="656651" y="4675102"/>
                </a:lnTo>
                <a:lnTo>
                  <a:pt x="707720" y="4721495"/>
                </a:lnTo>
                <a:lnTo>
                  <a:pt x="760033" y="4762250"/>
                </a:lnTo>
                <a:lnTo>
                  <a:pt x="813516" y="4797196"/>
                </a:lnTo>
                <a:lnTo>
                  <a:pt x="868092" y="4826167"/>
                </a:lnTo>
                <a:lnTo>
                  <a:pt x="923686" y="4848994"/>
                </a:lnTo>
                <a:lnTo>
                  <a:pt x="980223" y="4865507"/>
                </a:lnTo>
                <a:lnTo>
                  <a:pt x="1037626" y="4875539"/>
                </a:lnTo>
                <a:lnTo>
                  <a:pt x="1095819" y="4878920"/>
                </a:lnTo>
                <a:lnTo>
                  <a:pt x="1125010" y="4878072"/>
                </a:lnTo>
                <a:lnTo>
                  <a:pt x="1182817" y="4871344"/>
                </a:lnTo>
                <a:lnTo>
                  <a:pt x="1239795" y="4858050"/>
                </a:lnTo>
                <a:lnTo>
                  <a:pt x="1295869" y="4838359"/>
                </a:lnTo>
                <a:lnTo>
                  <a:pt x="1350962" y="4812440"/>
                </a:lnTo>
                <a:lnTo>
                  <a:pt x="1405000" y="4780459"/>
                </a:lnTo>
                <a:lnTo>
                  <a:pt x="1457905" y="4742588"/>
                </a:lnTo>
                <a:lnTo>
                  <a:pt x="1509604" y="4698993"/>
                </a:lnTo>
                <a:lnTo>
                  <a:pt x="1560019" y="4649844"/>
                </a:lnTo>
                <a:lnTo>
                  <a:pt x="1609074" y="4595309"/>
                </a:lnTo>
                <a:lnTo>
                  <a:pt x="1656696" y="4535557"/>
                </a:lnTo>
                <a:lnTo>
                  <a:pt x="1679945" y="4503777"/>
                </a:lnTo>
                <a:lnTo>
                  <a:pt x="1702806" y="4470756"/>
                </a:lnTo>
                <a:lnTo>
                  <a:pt x="1725272" y="4436515"/>
                </a:lnTo>
                <a:lnTo>
                  <a:pt x="1747331" y="4401075"/>
                </a:lnTo>
                <a:lnTo>
                  <a:pt x="1768975" y="4364457"/>
                </a:lnTo>
                <a:lnTo>
                  <a:pt x="1790194" y="4326682"/>
                </a:lnTo>
                <a:lnTo>
                  <a:pt x="1810978" y="4287772"/>
                </a:lnTo>
                <a:lnTo>
                  <a:pt x="1831319" y="4247747"/>
                </a:lnTo>
                <a:lnTo>
                  <a:pt x="1851206" y="4206628"/>
                </a:lnTo>
                <a:lnTo>
                  <a:pt x="1870630" y="4164437"/>
                </a:lnTo>
                <a:lnTo>
                  <a:pt x="1889582" y="4121195"/>
                </a:lnTo>
                <a:lnTo>
                  <a:pt x="1908053" y="4076922"/>
                </a:lnTo>
                <a:lnTo>
                  <a:pt x="1926032" y="4031640"/>
                </a:lnTo>
                <a:lnTo>
                  <a:pt x="1943510" y="3985370"/>
                </a:lnTo>
                <a:lnTo>
                  <a:pt x="1960478" y="3938133"/>
                </a:lnTo>
                <a:lnTo>
                  <a:pt x="1976927" y="3889949"/>
                </a:lnTo>
                <a:lnTo>
                  <a:pt x="1992847" y="3840841"/>
                </a:lnTo>
                <a:lnTo>
                  <a:pt x="2008228" y="3790829"/>
                </a:lnTo>
                <a:lnTo>
                  <a:pt x="2023061" y="3739933"/>
                </a:lnTo>
                <a:lnTo>
                  <a:pt x="2037336" y="3688177"/>
                </a:lnTo>
                <a:lnTo>
                  <a:pt x="2051045" y="3635579"/>
                </a:lnTo>
                <a:lnTo>
                  <a:pt x="2064177" y="3582162"/>
                </a:lnTo>
                <a:lnTo>
                  <a:pt x="2076723" y="3527946"/>
                </a:lnTo>
                <a:lnTo>
                  <a:pt x="2088674" y="3472953"/>
                </a:lnTo>
                <a:lnTo>
                  <a:pt x="2100020" y="3417204"/>
                </a:lnTo>
                <a:lnTo>
                  <a:pt x="2110752" y="3360719"/>
                </a:lnTo>
                <a:lnTo>
                  <a:pt x="2120860" y="3303520"/>
                </a:lnTo>
                <a:lnTo>
                  <a:pt x="2130334" y="3245628"/>
                </a:lnTo>
                <a:lnTo>
                  <a:pt x="2139166" y="3187064"/>
                </a:lnTo>
                <a:lnTo>
                  <a:pt x="2147346" y="3127849"/>
                </a:lnTo>
                <a:lnTo>
                  <a:pt x="2154865" y="3068003"/>
                </a:lnTo>
                <a:lnTo>
                  <a:pt x="2161712" y="3007549"/>
                </a:lnTo>
                <a:lnTo>
                  <a:pt x="2167878" y="2946508"/>
                </a:lnTo>
                <a:lnTo>
                  <a:pt x="2173355" y="2884899"/>
                </a:lnTo>
                <a:lnTo>
                  <a:pt x="2178132" y="2822745"/>
                </a:lnTo>
                <a:lnTo>
                  <a:pt x="2182200" y="2760066"/>
                </a:lnTo>
                <a:lnTo>
                  <a:pt x="2185550" y="2696884"/>
                </a:lnTo>
                <a:lnTo>
                  <a:pt x="2188172" y="2633220"/>
                </a:lnTo>
                <a:lnTo>
                  <a:pt x="2190056" y="2569094"/>
                </a:lnTo>
                <a:lnTo>
                  <a:pt x="2191194" y="2504528"/>
                </a:lnTo>
                <a:lnTo>
                  <a:pt x="2191575" y="2439543"/>
                </a:lnTo>
                <a:lnTo>
                  <a:pt x="2191194" y="2374551"/>
                </a:lnTo>
                <a:lnTo>
                  <a:pt x="2190056" y="2309979"/>
                </a:lnTo>
                <a:lnTo>
                  <a:pt x="2188172" y="2245847"/>
                </a:lnTo>
                <a:lnTo>
                  <a:pt x="2185550" y="2182177"/>
                </a:lnTo>
                <a:lnTo>
                  <a:pt x="2182200" y="2118990"/>
                </a:lnTo>
                <a:lnTo>
                  <a:pt x="2178132" y="2056305"/>
                </a:lnTo>
                <a:lnTo>
                  <a:pt x="2173355" y="1994146"/>
                </a:lnTo>
                <a:lnTo>
                  <a:pt x="2167878" y="1932532"/>
                </a:lnTo>
                <a:lnTo>
                  <a:pt x="2161712" y="1871486"/>
                </a:lnTo>
                <a:lnTo>
                  <a:pt x="2154865" y="1811027"/>
                </a:lnTo>
                <a:lnTo>
                  <a:pt x="2147346" y="1751177"/>
                </a:lnTo>
                <a:lnTo>
                  <a:pt x="2139166" y="1691957"/>
                </a:lnTo>
                <a:lnTo>
                  <a:pt x="2130334" y="1633388"/>
                </a:lnTo>
                <a:lnTo>
                  <a:pt x="2120860" y="1575492"/>
                </a:lnTo>
                <a:lnTo>
                  <a:pt x="2110752" y="1518289"/>
                </a:lnTo>
                <a:lnTo>
                  <a:pt x="2100020" y="1461800"/>
                </a:lnTo>
                <a:lnTo>
                  <a:pt x="2088674" y="1406046"/>
                </a:lnTo>
                <a:lnTo>
                  <a:pt x="2076723" y="1351049"/>
                </a:lnTo>
                <a:lnTo>
                  <a:pt x="2064177" y="1296830"/>
                </a:lnTo>
                <a:lnTo>
                  <a:pt x="2051045" y="1243409"/>
                </a:lnTo>
                <a:lnTo>
                  <a:pt x="2037336" y="1190808"/>
                </a:lnTo>
                <a:lnTo>
                  <a:pt x="2023061" y="1139048"/>
                </a:lnTo>
                <a:lnTo>
                  <a:pt x="2008228" y="1088149"/>
                </a:lnTo>
                <a:lnTo>
                  <a:pt x="1992847" y="1038134"/>
                </a:lnTo>
                <a:lnTo>
                  <a:pt x="1976927" y="989022"/>
                </a:lnTo>
                <a:lnTo>
                  <a:pt x="1960478" y="940836"/>
                </a:lnTo>
                <a:lnTo>
                  <a:pt x="1943510" y="893596"/>
                </a:lnTo>
                <a:lnTo>
                  <a:pt x="1926032" y="847322"/>
                </a:lnTo>
                <a:lnTo>
                  <a:pt x="1908053" y="802038"/>
                </a:lnTo>
                <a:lnTo>
                  <a:pt x="1889582" y="757762"/>
                </a:lnTo>
                <a:lnTo>
                  <a:pt x="1870630" y="714517"/>
                </a:lnTo>
                <a:lnTo>
                  <a:pt x="1851206" y="672324"/>
                </a:lnTo>
                <a:lnTo>
                  <a:pt x="1831319" y="631203"/>
                </a:lnTo>
                <a:lnTo>
                  <a:pt x="1810978" y="591176"/>
                </a:lnTo>
                <a:lnTo>
                  <a:pt x="1790194" y="552263"/>
                </a:lnTo>
                <a:lnTo>
                  <a:pt x="1768975" y="514487"/>
                </a:lnTo>
                <a:lnTo>
                  <a:pt x="1747331" y="477867"/>
                </a:lnTo>
                <a:lnTo>
                  <a:pt x="1725272" y="442425"/>
                </a:lnTo>
                <a:lnTo>
                  <a:pt x="1702806" y="408183"/>
                </a:lnTo>
                <a:lnTo>
                  <a:pt x="1679945" y="375160"/>
                </a:lnTo>
                <a:lnTo>
                  <a:pt x="1656696" y="343378"/>
                </a:lnTo>
                <a:lnTo>
                  <a:pt x="1633069" y="312859"/>
                </a:lnTo>
                <a:lnTo>
                  <a:pt x="1584721" y="255692"/>
                </a:lnTo>
                <a:lnTo>
                  <a:pt x="1534976" y="203826"/>
                </a:lnTo>
                <a:lnTo>
                  <a:pt x="1483910" y="157431"/>
                </a:lnTo>
                <a:lnTo>
                  <a:pt x="1431599" y="116675"/>
                </a:lnTo>
                <a:lnTo>
                  <a:pt x="1378118" y="81727"/>
                </a:lnTo>
                <a:lnTo>
                  <a:pt x="1323543" y="52754"/>
                </a:lnTo>
                <a:lnTo>
                  <a:pt x="1267950" y="29927"/>
                </a:lnTo>
                <a:lnTo>
                  <a:pt x="1211414" y="13413"/>
                </a:lnTo>
                <a:lnTo>
                  <a:pt x="1154012" y="3381"/>
                </a:lnTo>
                <a:lnTo>
                  <a:pt x="10958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38923" y="1214374"/>
            <a:ext cx="2192020" cy="4879340"/>
          </a:xfrm>
          <a:custGeom>
            <a:avLst/>
            <a:gdLst/>
            <a:ahLst/>
            <a:cxnLst/>
            <a:rect l="l" t="t" r="r" b="b"/>
            <a:pathLst>
              <a:path w="2192020" h="4879340">
                <a:moveTo>
                  <a:pt x="0" y="2439543"/>
                </a:moveTo>
                <a:lnTo>
                  <a:pt x="381" y="2374551"/>
                </a:lnTo>
                <a:lnTo>
                  <a:pt x="1519" y="2309979"/>
                </a:lnTo>
                <a:lnTo>
                  <a:pt x="3403" y="2245847"/>
                </a:lnTo>
                <a:lnTo>
                  <a:pt x="6025" y="2182177"/>
                </a:lnTo>
                <a:lnTo>
                  <a:pt x="9376" y="2118990"/>
                </a:lnTo>
                <a:lnTo>
                  <a:pt x="13444" y="2056305"/>
                </a:lnTo>
                <a:lnTo>
                  <a:pt x="18222" y="1994146"/>
                </a:lnTo>
                <a:lnTo>
                  <a:pt x="23699" y="1932532"/>
                </a:lnTo>
                <a:lnTo>
                  <a:pt x="29866" y="1871486"/>
                </a:lnTo>
                <a:lnTo>
                  <a:pt x="36714" y="1811027"/>
                </a:lnTo>
                <a:lnTo>
                  <a:pt x="44234" y="1751177"/>
                </a:lnTo>
                <a:lnTo>
                  <a:pt x="52414" y="1691957"/>
                </a:lnTo>
                <a:lnTo>
                  <a:pt x="61247" y="1633388"/>
                </a:lnTo>
                <a:lnTo>
                  <a:pt x="70723" y="1575492"/>
                </a:lnTo>
                <a:lnTo>
                  <a:pt x="80832" y="1518289"/>
                </a:lnTo>
                <a:lnTo>
                  <a:pt x="91565" y="1461800"/>
                </a:lnTo>
                <a:lnTo>
                  <a:pt x="102912" y="1406046"/>
                </a:lnTo>
                <a:lnTo>
                  <a:pt x="114865" y="1351049"/>
                </a:lnTo>
                <a:lnTo>
                  <a:pt x="127412" y="1296830"/>
                </a:lnTo>
                <a:lnTo>
                  <a:pt x="140545" y="1243409"/>
                </a:lnTo>
                <a:lnTo>
                  <a:pt x="154255" y="1190808"/>
                </a:lnTo>
                <a:lnTo>
                  <a:pt x="168532" y="1139048"/>
                </a:lnTo>
                <a:lnTo>
                  <a:pt x="183367" y="1088149"/>
                </a:lnTo>
                <a:lnTo>
                  <a:pt x="198749" y="1038134"/>
                </a:lnTo>
                <a:lnTo>
                  <a:pt x="214670" y="989022"/>
                </a:lnTo>
                <a:lnTo>
                  <a:pt x="231120" y="940836"/>
                </a:lnTo>
                <a:lnTo>
                  <a:pt x="248090" y="893596"/>
                </a:lnTo>
                <a:lnTo>
                  <a:pt x="265570" y="847322"/>
                </a:lnTo>
                <a:lnTo>
                  <a:pt x="283551" y="802038"/>
                </a:lnTo>
                <a:lnTo>
                  <a:pt x="302023" y="757762"/>
                </a:lnTo>
                <a:lnTo>
                  <a:pt x="320976" y="714517"/>
                </a:lnTo>
                <a:lnTo>
                  <a:pt x="340402" y="672324"/>
                </a:lnTo>
                <a:lnTo>
                  <a:pt x="360291" y="631203"/>
                </a:lnTo>
                <a:lnTo>
                  <a:pt x="380633" y="591176"/>
                </a:lnTo>
                <a:lnTo>
                  <a:pt x="401419" y="552263"/>
                </a:lnTo>
                <a:lnTo>
                  <a:pt x="422639" y="514487"/>
                </a:lnTo>
                <a:lnTo>
                  <a:pt x="444284" y="477867"/>
                </a:lnTo>
                <a:lnTo>
                  <a:pt x="466345" y="442425"/>
                </a:lnTo>
                <a:lnTo>
                  <a:pt x="488812" y="408183"/>
                </a:lnTo>
                <a:lnTo>
                  <a:pt x="511675" y="375160"/>
                </a:lnTo>
                <a:lnTo>
                  <a:pt x="534925" y="343378"/>
                </a:lnTo>
                <a:lnTo>
                  <a:pt x="558553" y="312859"/>
                </a:lnTo>
                <a:lnTo>
                  <a:pt x="606904" y="255692"/>
                </a:lnTo>
                <a:lnTo>
                  <a:pt x="656651" y="203826"/>
                </a:lnTo>
                <a:lnTo>
                  <a:pt x="707720" y="157431"/>
                </a:lnTo>
                <a:lnTo>
                  <a:pt x="760033" y="116675"/>
                </a:lnTo>
                <a:lnTo>
                  <a:pt x="813516" y="81727"/>
                </a:lnTo>
                <a:lnTo>
                  <a:pt x="868092" y="52754"/>
                </a:lnTo>
                <a:lnTo>
                  <a:pt x="923686" y="29927"/>
                </a:lnTo>
                <a:lnTo>
                  <a:pt x="980223" y="13413"/>
                </a:lnTo>
                <a:lnTo>
                  <a:pt x="1037626" y="3381"/>
                </a:lnTo>
                <a:lnTo>
                  <a:pt x="1095819" y="0"/>
                </a:lnTo>
                <a:lnTo>
                  <a:pt x="1125010" y="848"/>
                </a:lnTo>
                <a:lnTo>
                  <a:pt x="1182817" y="7576"/>
                </a:lnTo>
                <a:lnTo>
                  <a:pt x="1239795" y="20870"/>
                </a:lnTo>
                <a:lnTo>
                  <a:pt x="1295869" y="40562"/>
                </a:lnTo>
                <a:lnTo>
                  <a:pt x="1350962" y="66483"/>
                </a:lnTo>
                <a:lnTo>
                  <a:pt x="1405000" y="98464"/>
                </a:lnTo>
                <a:lnTo>
                  <a:pt x="1457905" y="136338"/>
                </a:lnTo>
                <a:lnTo>
                  <a:pt x="1509604" y="179934"/>
                </a:lnTo>
                <a:lnTo>
                  <a:pt x="1560019" y="229086"/>
                </a:lnTo>
                <a:lnTo>
                  <a:pt x="1609074" y="283623"/>
                </a:lnTo>
                <a:lnTo>
                  <a:pt x="1656696" y="343378"/>
                </a:lnTo>
                <a:lnTo>
                  <a:pt x="1679945" y="375160"/>
                </a:lnTo>
                <a:lnTo>
                  <a:pt x="1702806" y="408183"/>
                </a:lnTo>
                <a:lnTo>
                  <a:pt x="1725272" y="442425"/>
                </a:lnTo>
                <a:lnTo>
                  <a:pt x="1747331" y="477867"/>
                </a:lnTo>
                <a:lnTo>
                  <a:pt x="1768975" y="514487"/>
                </a:lnTo>
                <a:lnTo>
                  <a:pt x="1790194" y="552263"/>
                </a:lnTo>
                <a:lnTo>
                  <a:pt x="1810978" y="591176"/>
                </a:lnTo>
                <a:lnTo>
                  <a:pt x="1831319" y="631203"/>
                </a:lnTo>
                <a:lnTo>
                  <a:pt x="1851206" y="672324"/>
                </a:lnTo>
                <a:lnTo>
                  <a:pt x="1870630" y="714517"/>
                </a:lnTo>
                <a:lnTo>
                  <a:pt x="1889582" y="757762"/>
                </a:lnTo>
                <a:lnTo>
                  <a:pt x="1908053" y="802038"/>
                </a:lnTo>
                <a:lnTo>
                  <a:pt x="1926032" y="847322"/>
                </a:lnTo>
                <a:lnTo>
                  <a:pt x="1943510" y="893596"/>
                </a:lnTo>
                <a:lnTo>
                  <a:pt x="1960478" y="940836"/>
                </a:lnTo>
                <a:lnTo>
                  <a:pt x="1976927" y="989022"/>
                </a:lnTo>
                <a:lnTo>
                  <a:pt x="1992847" y="1038134"/>
                </a:lnTo>
                <a:lnTo>
                  <a:pt x="2008228" y="1088149"/>
                </a:lnTo>
                <a:lnTo>
                  <a:pt x="2023061" y="1139048"/>
                </a:lnTo>
                <a:lnTo>
                  <a:pt x="2037336" y="1190808"/>
                </a:lnTo>
                <a:lnTo>
                  <a:pt x="2051045" y="1243409"/>
                </a:lnTo>
                <a:lnTo>
                  <a:pt x="2064177" y="1296830"/>
                </a:lnTo>
                <a:lnTo>
                  <a:pt x="2076723" y="1351049"/>
                </a:lnTo>
                <a:lnTo>
                  <a:pt x="2088674" y="1406046"/>
                </a:lnTo>
                <a:lnTo>
                  <a:pt x="2100020" y="1461800"/>
                </a:lnTo>
                <a:lnTo>
                  <a:pt x="2110752" y="1518289"/>
                </a:lnTo>
                <a:lnTo>
                  <a:pt x="2120860" y="1575492"/>
                </a:lnTo>
                <a:lnTo>
                  <a:pt x="2130334" y="1633388"/>
                </a:lnTo>
                <a:lnTo>
                  <a:pt x="2139166" y="1691957"/>
                </a:lnTo>
                <a:lnTo>
                  <a:pt x="2147346" y="1751177"/>
                </a:lnTo>
                <a:lnTo>
                  <a:pt x="2154865" y="1811027"/>
                </a:lnTo>
                <a:lnTo>
                  <a:pt x="2161712" y="1871486"/>
                </a:lnTo>
                <a:lnTo>
                  <a:pt x="2167878" y="1932532"/>
                </a:lnTo>
                <a:lnTo>
                  <a:pt x="2173355" y="1994146"/>
                </a:lnTo>
                <a:lnTo>
                  <a:pt x="2178132" y="2056305"/>
                </a:lnTo>
                <a:lnTo>
                  <a:pt x="2182200" y="2118990"/>
                </a:lnTo>
                <a:lnTo>
                  <a:pt x="2185550" y="2182177"/>
                </a:lnTo>
                <a:lnTo>
                  <a:pt x="2188172" y="2245847"/>
                </a:lnTo>
                <a:lnTo>
                  <a:pt x="2190056" y="2309979"/>
                </a:lnTo>
                <a:lnTo>
                  <a:pt x="2191194" y="2374551"/>
                </a:lnTo>
                <a:lnTo>
                  <a:pt x="2191575" y="2439543"/>
                </a:lnTo>
                <a:lnTo>
                  <a:pt x="2191194" y="2504528"/>
                </a:lnTo>
                <a:lnTo>
                  <a:pt x="2190056" y="2569094"/>
                </a:lnTo>
                <a:lnTo>
                  <a:pt x="2188172" y="2633220"/>
                </a:lnTo>
                <a:lnTo>
                  <a:pt x="2185550" y="2696884"/>
                </a:lnTo>
                <a:lnTo>
                  <a:pt x="2182200" y="2760066"/>
                </a:lnTo>
                <a:lnTo>
                  <a:pt x="2178132" y="2822745"/>
                </a:lnTo>
                <a:lnTo>
                  <a:pt x="2173355" y="2884899"/>
                </a:lnTo>
                <a:lnTo>
                  <a:pt x="2167878" y="2946508"/>
                </a:lnTo>
                <a:lnTo>
                  <a:pt x="2161712" y="3007549"/>
                </a:lnTo>
                <a:lnTo>
                  <a:pt x="2154865" y="3068003"/>
                </a:lnTo>
                <a:lnTo>
                  <a:pt x="2147346" y="3127849"/>
                </a:lnTo>
                <a:lnTo>
                  <a:pt x="2139166" y="3187064"/>
                </a:lnTo>
                <a:lnTo>
                  <a:pt x="2130334" y="3245628"/>
                </a:lnTo>
                <a:lnTo>
                  <a:pt x="2120860" y="3303520"/>
                </a:lnTo>
                <a:lnTo>
                  <a:pt x="2110752" y="3360719"/>
                </a:lnTo>
                <a:lnTo>
                  <a:pt x="2100020" y="3417204"/>
                </a:lnTo>
                <a:lnTo>
                  <a:pt x="2088674" y="3472953"/>
                </a:lnTo>
                <a:lnTo>
                  <a:pt x="2076723" y="3527946"/>
                </a:lnTo>
                <a:lnTo>
                  <a:pt x="2064177" y="3582162"/>
                </a:lnTo>
                <a:lnTo>
                  <a:pt x="2051045" y="3635579"/>
                </a:lnTo>
                <a:lnTo>
                  <a:pt x="2037336" y="3688177"/>
                </a:lnTo>
                <a:lnTo>
                  <a:pt x="2023061" y="3739933"/>
                </a:lnTo>
                <a:lnTo>
                  <a:pt x="2008228" y="3790829"/>
                </a:lnTo>
                <a:lnTo>
                  <a:pt x="1992847" y="3840841"/>
                </a:lnTo>
                <a:lnTo>
                  <a:pt x="1976927" y="3889949"/>
                </a:lnTo>
                <a:lnTo>
                  <a:pt x="1960478" y="3938133"/>
                </a:lnTo>
                <a:lnTo>
                  <a:pt x="1943510" y="3985370"/>
                </a:lnTo>
                <a:lnTo>
                  <a:pt x="1926032" y="4031640"/>
                </a:lnTo>
                <a:lnTo>
                  <a:pt x="1908053" y="4076922"/>
                </a:lnTo>
                <a:lnTo>
                  <a:pt x="1889582" y="4121195"/>
                </a:lnTo>
                <a:lnTo>
                  <a:pt x="1870630" y="4164437"/>
                </a:lnTo>
                <a:lnTo>
                  <a:pt x="1851206" y="4206628"/>
                </a:lnTo>
                <a:lnTo>
                  <a:pt x="1831319" y="4247747"/>
                </a:lnTo>
                <a:lnTo>
                  <a:pt x="1810978" y="4287772"/>
                </a:lnTo>
                <a:lnTo>
                  <a:pt x="1790194" y="4326682"/>
                </a:lnTo>
                <a:lnTo>
                  <a:pt x="1768975" y="4364457"/>
                </a:lnTo>
                <a:lnTo>
                  <a:pt x="1747331" y="4401075"/>
                </a:lnTo>
                <a:lnTo>
                  <a:pt x="1725272" y="4436515"/>
                </a:lnTo>
                <a:lnTo>
                  <a:pt x="1702806" y="4470756"/>
                </a:lnTo>
                <a:lnTo>
                  <a:pt x="1679945" y="4503777"/>
                </a:lnTo>
                <a:lnTo>
                  <a:pt x="1656696" y="4535557"/>
                </a:lnTo>
                <a:lnTo>
                  <a:pt x="1633069" y="4566074"/>
                </a:lnTo>
                <a:lnTo>
                  <a:pt x="1584721" y="4623239"/>
                </a:lnTo>
                <a:lnTo>
                  <a:pt x="1534976" y="4675102"/>
                </a:lnTo>
                <a:lnTo>
                  <a:pt x="1483910" y="4721495"/>
                </a:lnTo>
                <a:lnTo>
                  <a:pt x="1431599" y="4762250"/>
                </a:lnTo>
                <a:lnTo>
                  <a:pt x="1378118" y="4797196"/>
                </a:lnTo>
                <a:lnTo>
                  <a:pt x="1323543" y="4826167"/>
                </a:lnTo>
                <a:lnTo>
                  <a:pt x="1267950" y="4848994"/>
                </a:lnTo>
                <a:lnTo>
                  <a:pt x="1211414" y="4865507"/>
                </a:lnTo>
                <a:lnTo>
                  <a:pt x="1154012" y="4875539"/>
                </a:lnTo>
                <a:lnTo>
                  <a:pt x="1095819" y="4878920"/>
                </a:lnTo>
                <a:lnTo>
                  <a:pt x="1066628" y="4878072"/>
                </a:lnTo>
                <a:lnTo>
                  <a:pt x="1008821" y="4871344"/>
                </a:lnTo>
                <a:lnTo>
                  <a:pt x="951842" y="4858050"/>
                </a:lnTo>
                <a:lnTo>
                  <a:pt x="895767" y="4838359"/>
                </a:lnTo>
                <a:lnTo>
                  <a:pt x="840672" y="4812440"/>
                </a:lnTo>
                <a:lnTo>
                  <a:pt x="786633" y="4780459"/>
                </a:lnTo>
                <a:lnTo>
                  <a:pt x="733725" y="4742588"/>
                </a:lnTo>
                <a:lnTo>
                  <a:pt x="682025" y="4698993"/>
                </a:lnTo>
                <a:lnTo>
                  <a:pt x="631608" y="4649844"/>
                </a:lnTo>
                <a:lnTo>
                  <a:pt x="582549" y="4595309"/>
                </a:lnTo>
                <a:lnTo>
                  <a:pt x="534925" y="4535557"/>
                </a:lnTo>
                <a:lnTo>
                  <a:pt x="511675" y="4503777"/>
                </a:lnTo>
                <a:lnTo>
                  <a:pt x="488812" y="4470756"/>
                </a:lnTo>
                <a:lnTo>
                  <a:pt x="466345" y="4436515"/>
                </a:lnTo>
                <a:lnTo>
                  <a:pt x="444284" y="4401075"/>
                </a:lnTo>
                <a:lnTo>
                  <a:pt x="422639" y="4364457"/>
                </a:lnTo>
                <a:lnTo>
                  <a:pt x="401419" y="4326682"/>
                </a:lnTo>
                <a:lnTo>
                  <a:pt x="380633" y="4287772"/>
                </a:lnTo>
                <a:lnTo>
                  <a:pt x="360291" y="4247747"/>
                </a:lnTo>
                <a:lnTo>
                  <a:pt x="340402" y="4206628"/>
                </a:lnTo>
                <a:lnTo>
                  <a:pt x="320976" y="4164437"/>
                </a:lnTo>
                <a:lnTo>
                  <a:pt x="302023" y="4121195"/>
                </a:lnTo>
                <a:lnTo>
                  <a:pt x="283551" y="4076922"/>
                </a:lnTo>
                <a:lnTo>
                  <a:pt x="265570" y="4031640"/>
                </a:lnTo>
                <a:lnTo>
                  <a:pt x="248090" y="3985370"/>
                </a:lnTo>
                <a:lnTo>
                  <a:pt x="231120" y="3938133"/>
                </a:lnTo>
                <a:lnTo>
                  <a:pt x="214670" y="3889949"/>
                </a:lnTo>
                <a:lnTo>
                  <a:pt x="198749" y="3840841"/>
                </a:lnTo>
                <a:lnTo>
                  <a:pt x="183367" y="3790829"/>
                </a:lnTo>
                <a:lnTo>
                  <a:pt x="168532" y="3739933"/>
                </a:lnTo>
                <a:lnTo>
                  <a:pt x="154255" y="3688177"/>
                </a:lnTo>
                <a:lnTo>
                  <a:pt x="140545" y="3635579"/>
                </a:lnTo>
                <a:lnTo>
                  <a:pt x="127412" y="3582162"/>
                </a:lnTo>
                <a:lnTo>
                  <a:pt x="114865" y="3527946"/>
                </a:lnTo>
                <a:lnTo>
                  <a:pt x="102912" y="3472953"/>
                </a:lnTo>
                <a:lnTo>
                  <a:pt x="91565" y="3417204"/>
                </a:lnTo>
                <a:lnTo>
                  <a:pt x="80832" y="3360719"/>
                </a:lnTo>
                <a:lnTo>
                  <a:pt x="70723" y="3303520"/>
                </a:lnTo>
                <a:lnTo>
                  <a:pt x="61247" y="3245628"/>
                </a:lnTo>
                <a:lnTo>
                  <a:pt x="52414" y="3187064"/>
                </a:lnTo>
                <a:lnTo>
                  <a:pt x="44234" y="3127849"/>
                </a:lnTo>
                <a:lnTo>
                  <a:pt x="36714" y="3068003"/>
                </a:lnTo>
                <a:lnTo>
                  <a:pt x="29866" y="3007549"/>
                </a:lnTo>
                <a:lnTo>
                  <a:pt x="23699" y="2946508"/>
                </a:lnTo>
                <a:lnTo>
                  <a:pt x="18222" y="2884899"/>
                </a:lnTo>
                <a:lnTo>
                  <a:pt x="13444" y="2822745"/>
                </a:lnTo>
                <a:lnTo>
                  <a:pt x="9376" y="2760066"/>
                </a:lnTo>
                <a:lnTo>
                  <a:pt x="6025" y="2696884"/>
                </a:lnTo>
                <a:lnTo>
                  <a:pt x="3403" y="2633220"/>
                </a:lnTo>
                <a:lnTo>
                  <a:pt x="1519" y="2569094"/>
                </a:lnTo>
                <a:lnTo>
                  <a:pt x="381" y="2504528"/>
                </a:lnTo>
                <a:lnTo>
                  <a:pt x="0" y="2439543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16908" y="4786338"/>
            <a:ext cx="1143596" cy="6015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51223" y="3571938"/>
            <a:ext cx="2472817" cy="401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4148" y="2929001"/>
            <a:ext cx="1375283" cy="5346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84351" y="3643274"/>
            <a:ext cx="548043" cy="7351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6937" y="5357838"/>
            <a:ext cx="1378204" cy="5346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60590" y="4643399"/>
            <a:ext cx="1448054" cy="4678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41731" y="1463186"/>
            <a:ext cx="1942037" cy="507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rgbClr val="18184D"/>
                </a:solidFill>
                <a:latin typeface="Palatino Linotype"/>
                <a:cs typeface="Palatino Linotype"/>
              </a:rPr>
              <a:t>T</a:t>
            </a:r>
            <a:r>
              <a:rPr sz="1600" b="1" dirty="0">
                <a:solidFill>
                  <a:srgbClr val="18184D"/>
                </a:solidFill>
                <a:latin typeface="Palatino Linotype"/>
                <a:cs typeface="Palatino Linotype"/>
              </a:rPr>
              <a:t>e</a:t>
            </a:r>
            <a:r>
              <a:rPr sz="1600" b="1" spc="-5" dirty="0">
                <a:solidFill>
                  <a:srgbClr val="18184D"/>
                </a:solidFill>
                <a:latin typeface="Palatino Linotype"/>
                <a:cs typeface="Palatino Linotype"/>
              </a:rPr>
              <a:t>ch</a:t>
            </a:r>
            <a:r>
              <a:rPr sz="1600" b="1" spc="-15" dirty="0">
                <a:solidFill>
                  <a:srgbClr val="18184D"/>
                </a:solidFill>
                <a:latin typeface="Palatino Linotype"/>
                <a:cs typeface="Palatino Linotype"/>
              </a:rPr>
              <a:t>n</a:t>
            </a:r>
            <a:r>
              <a:rPr sz="1600" b="1" spc="-10" dirty="0">
                <a:solidFill>
                  <a:srgbClr val="18184D"/>
                </a:solidFill>
                <a:latin typeface="Palatino Linotype"/>
                <a:cs typeface="Palatino Linotype"/>
              </a:rPr>
              <a:t>ology </a:t>
            </a:r>
            <a:r>
              <a:rPr sz="1600" b="1" spc="-5" dirty="0">
                <a:solidFill>
                  <a:srgbClr val="18184D"/>
                </a:solidFill>
                <a:latin typeface="Palatino Linotype"/>
                <a:cs typeface="Palatino Linotype"/>
              </a:rPr>
              <a:t>Provi</a:t>
            </a:r>
            <a:r>
              <a:rPr sz="1600" b="1" spc="-15" dirty="0">
                <a:solidFill>
                  <a:srgbClr val="18184D"/>
                </a:solidFill>
                <a:latin typeface="Palatino Linotype"/>
                <a:cs typeface="Palatino Linotype"/>
              </a:rPr>
              <a:t>d</a:t>
            </a:r>
            <a:r>
              <a:rPr sz="1600" b="1" spc="-5" dirty="0">
                <a:solidFill>
                  <a:srgbClr val="18184D"/>
                </a:solidFill>
                <a:latin typeface="Palatino Linotype"/>
                <a:cs typeface="Palatino Linotype"/>
              </a:rPr>
              <a:t>e</a:t>
            </a:r>
            <a:r>
              <a:rPr sz="1600" b="1" spc="-10" dirty="0">
                <a:solidFill>
                  <a:srgbClr val="18184D"/>
                </a:solidFill>
                <a:latin typeface="Palatino Linotype"/>
                <a:cs typeface="Palatino Linotype"/>
              </a:rPr>
              <a:t>rs</a:t>
            </a:r>
            <a:endParaRPr sz="1600" dirty="0">
              <a:latin typeface="Palatino Linotype"/>
              <a:cs typeface="Palatino Linotyp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88740" y="1468775"/>
            <a:ext cx="157149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18184D"/>
                </a:solidFill>
                <a:latin typeface="Palatino Linotype"/>
                <a:cs typeface="Palatino Linotype"/>
              </a:rPr>
              <a:t>R</a:t>
            </a:r>
            <a:r>
              <a:rPr sz="1600" b="1" spc="5" dirty="0">
                <a:solidFill>
                  <a:srgbClr val="18184D"/>
                </a:solidFill>
                <a:latin typeface="Palatino Linotype"/>
                <a:cs typeface="Palatino Linotype"/>
              </a:rPr>
              <a:t>e</a:t>
            </a:r>
            <a:r>
              <a:rPr sz="1600" b="1" spc="-5" dirty="0">
                <a:solidFill>
                  <a:srgbClr val="18184D"/>
                </a:solidFill>
                <a:latin typeface="Palatino Linotype"/>
                <a:cs typeface="Palatino Linotype"/>
              </a:rPr>
              <a:t>s</a:t>
            </a:r>
            <a:r>
              <a:rPr sz="1600" b="1" dirty="0">
                <a:solidFill>
                  <a:srgbClr val="18184D"/>
                </a:solidFill>
                <a:latin typeface="Palatino Linotype"/>
                <a:cs typeface="Palatino Linotype"/>
              </a:rPr>
              <a:t>ea</a:t>
            </a:r>
            <a:r>
              <a:rPr sz="1600" b="1" spc="-5" dirty="0">
                <a:solidFill>
                  <a:srgbClr val="18184D"/>
                </a:solidFill>
                <a:latin typeface="Palatino Linotype"/>
                <a:cs typeface="Palatino Linotype"/>
              </a:rPr>
              <a:t>rch</a:t>
            </a:r>
            <a:endParaRPr sz="1600"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18184D"/>
                </a:solidFill>
                <a:latin typeface="Palatino Linotype"/>
                <a:cs typeface="Palatino Linotype"/>
              </a:rPr>
              <a:t>Institut</a:t>
            </a:r>
            <a:r>
              <a:rPr sz="1600" b="1" dirty="0">
                <a:solidFill>
                  <a:srgbClr val="18184D"/>
                </a:solidFill>
                <a:latin typeface="Palatino Linotype"/>
                <a:cs typeface="Palatino Linotype"/>
              </a:rPr>
              <a:t>e</a:t>
            </a:r>
            <a:r>
              <a:rPr sz="1600" b="1" spc="-5" dirty="0">
                <a:solidFill>
                  <a:srgbClr val="18184D"/>
                </a:solidFill>
                <a:latin typeface="Palatino Linotype"/>
                <a:cs typeface="Palatino Linotype"/>
              </a:rPr>
              <a:t>s</a:t>
            </a:r>
            <a:endParaRPr sz="1600">
              <a:latin typeface="Palatino Linotype"/>
              <a:cs typeface="Palatino Linotyp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043165" y="1481475"/>
            <a:ext cx="1219701" cy="507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rgbClr val="18184D"/>
                </a:solidFill>
                <a:latin typeface="Palatino Linotype"/>
                <a:cs typeface="Palatino Linotype"/>
              </a:rPr>
              <a:t>S</a:t>
            </a:r>
            <a:r>
              <a:rPr sz="1600" b="1" dirty="0">
                <a:solidFill>
                  <a:srgbClr val="18184D"/>
                </a:solidFill>
                <a:latin typeface="Palatino Linotype"/>
                <a:cs typeface="Palatino Linotype"/>
              </a:rPr>
              <a:t>e</a:t>
            </a:r>
            <a:r>
              <a:rPr sz="1600" b="1" spc="-5" dirty="0">
                <a:solidFill>
                  <a:srgbClr val="18184D"/>
                </a:solidFill>
                <a:latin typeface="Palatino Linotype"/>
                <a:cs typeface="Palatino Linotype"/>
              </a:rPr>
              <a:t>r</a:t>
            </a:r>
            <a:r>
              <a:rPr sz="1600" b="1" spc="-10" dirty="0">
                <a:solidFill>
                  <a:srgbClr val="18184D"/>
                </a:solidFill>
                <a:latin typeface="Palatino Linotype"/>
                <a:cs typeface="Palatino Linotype"/>
              </a:rPr>
              <a:t>vice </a:t>
            </a:r>
            <a:r>
              <a:rPr sz="1600" b="1" spc="-5" dirty="0">
                <a:solidFill>
                  <a:srgbClr val="18184D"/>
                </a:solidFill>
                <a:latin typeface="Palatino Linotype"/>
                <a:cs typeface="Palatino Linotype"/>
              </a:rPr>
              <a:t>Users</a:t>
            </a:r>
            <a:endParaRPr sz="1600">
              <a:latin typeface="Palatino Linotype"/>
              <a:cs typeface="Palatino Linotyp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95541" y="2071712"/>
            <a:ext cx="1956689" cy="6015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852164" y="2071751"/>
            <a:ext cx="2071877" cy="8206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029577" y="4357751"/>
            <a:ext cx="1530350" cy="10693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977760" y="3429037"/>
            <a:ext cx="1814702" cy="6237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096886" y="2428913"/>
            <a:ext cx="1470405" cy="5168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Τίτλος 29"/>
          <p:cNvSpPr>
            <a:spLocks noGrp="1"/>
          </p:cNvSpPr>
          <p:nvPr>
            <p:ph type="title"/>
          </p:nvPr>
        </p:nvSpPr>
        <p:spPr>
          <a:xfrm>
            <a:off x="463105" y="90722"/>
            <a:ext cx="8229600" cy="1143000"/>
          </a:xfrm>
        </p:spPr>
        <p:txBody>
          <a:bodyPr/>
          <a:lstStyle/>
          <a:p>
            <a:r>
              <a:rPr lang="en-US" dirty="0" smtClean="0"/>
              <a:t>E-SAVE Project Consortium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131748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928662" y="2143125"/>
            <a:ext cx="3424174" cy="247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93875" y="3817620"/>
            <a:ext cx="147828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cs typeface="Palatino Linotype"/>
              </a:rPr>
              <a:t>S</a:t>
            </a:r>
            <a:r>
              <a:rPr sz="1800" b="1" dirty="0">
                <a:cs typeface="Palatino Linotype"/>
              </a:rPr>
              <a:t>u</a:t>
            </a:r>
            <a:r>
              <a:rPr sz="1800" b="1" spc="-5" dirty="0">
                <a:cs typeface="Palatino Linotype"/>
              </a:rPr>
              <a:t>p</a:t>
            </a:r>
            <a:r>
              <a:rPr sz="1800" b="1" dirty="0">
                <a:cs typeface="Palatino Linotype"/>
              </a:rPr>
              <a:t>ply</a:t>
            </a:r>
            <a:r>
              <a:rPr sz="1800" b="1" spc="-25" dirty="0">
                <a:cs typeface="Palatino Linotype"/>
              </a:rPr>
              <a:t> </a:t>
            </a:r>
            <a:r>
              <a:rPr sz="1800" b="1" spc="-5" dirty="0">
                <a:cs typeface="Palatino Linotype"/>
              </a:rPr>
              <a:t>Chain</a:t>
            </a:r>
            <a:endParaRPr sz="1800">
              <a:cs typeface="Palatino Linotyp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00498" y="2428875"/>
            <a:ext cx="786130" cy="500380"/>
          </a:xfrm>
          <a:custGeom>
            <a:avLst/>
            <a:gdLst/>
            <a:ahLst/>
            <a:cxnLst/>
            <a:rect l="l" t="t" r="r" b="b"/>
            <a:pathLst>
              <a:path w="786129" h="500380">
                <a:moveTo>
                  <a:pt x="535813" y="0"/>
                </a:moveTo>
                <a:lnTo>
                  <a:pt x="0" y="0"/>
                </a:lnTo>
                <a:lnTo>
                  <a:pt x="250062" y="250062"/>
                </a:lnTo>
                <a:lnTo>
                  <a:pt x="0" y="499999"/>
                </a:lnTo>
                <a:lnTo>
                  <a:pt x="535813" y="499999"/>
                </a:lnTo>
                <a:lnTo>
                  <a:pt x="785876" y="250062"/>
                </a:lnTo>
                <a:lnTo>
                  <a:pt x="535813" y="0"/>
                </a:lnTo>
                <a:close/>
              </a:path>
            </a:pathLst>
          </a:custGeom>
          <a:solidFill>
            <a:srgbClr val="1F82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00498" y="2428875"/>
            <a:ext cx="786130" cy="500380"/>
          </a:xfrm>
          <a:custGeom>
            <a:avLst/>
            <a:gdLst/>
            <a:ahLst/>
            <a:cxnLst/>
            <a:rect l="l" t="t" r="r" b="b"/>
            <a:pathLst>
              <a:path w="786129" h="500380">
                <a:moveTo>
                  <a:pt x="0" y="0"/>
                </a:moveTo>
                <a:lnTo>
                  <a:pt x="535813" y="0"/>
                </a:lnTo>
                <a:lnTo>
                  <a:pt x="785876" y="250062"/>
                </a:lnTo>
                <a:lnTo>
                  <a:pt x="535813" y="499999"/>
                </a:lnTo>
                <a:lnTo>
                  <a:pt x="0" y="499999"/>
                </a:lnTo>
                <a:lnTo>
                  <a:pt x="250062" y="250062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1F82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567362" y="2281212"/>
            <a:ext cx="2938780" cy="589905"/>
          </a:xfrm>
          <a:prstGeom prst="rect">
            <a:avLst/>
          </a:prstGeom>
          <a:solidFill>
            <a:srgbClr val="1F822C"/>
          </a:solidFill>
        </p:spPr>
        <p:txBody>
          <a:bodyPr vert="horz" wrap="square" lIns="0" tIns="35560" rIns="0" bIns="0" rtlCol="0">
            <a:spAutoFit/>
          </a:bodyPr>
          <a:lstStyle/>
          <a:p>
            <a:pPr marL="551180" marR="543560" indent="190500">
              <a:lnSpc>
                <a:spcPct val="100000"/>
              </a:lnSpc>
              <a:spcBef>
                <a:spcPts val="280"/>
              </a:spcBef>
            </a:pPr>
            <a:r>
              <a:rPr sz="1800" b="1" spc="-5" dirty="0">
                <a:solidFill>
                  <a:srgbClr val="FFFFFF"/>
                </a:solidFill>
                <a:cs typeface="Palatino Linotype"/>
              </a:rPr>
              <a:t>S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u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p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ply</a:t>
            </a:r>
            <a:r>
              <a:rPr sz="1800" b="1" spc="-25" dirty="0">
                <a:solidFill>
                  <a:srgbClr val="FFFFFF"/>
                </a:solidFill>
                <a:cs typeface="Palatino Linotype"/>
              </a:rPr>
              <a:t> 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Chain 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Decisi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o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n</a:t>
            </a:r>
            <a:r>
              <a:rPr sz="1800" b="1" spc="-10" dirty="0">
                <a:solidFill>
                  <a:srgbClr val="FFFFFF"/>
                </a:solidFill>
                <a:cs typeface="Palatino Linotype"/>
              </a:rPr>
              <a:t> 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S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u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p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p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o</a:t>
            </a:r>
            <a:r>
              <a:rPr sz="1800" b="1" spc="-10" dirty="0">
                <a:solidFill>
                  <a:srgbClr val="FFFFFF"/>
                </a:solidFill>
                <a:cs typeface="Palatino Linotype"/>
              </a:rPr>
              <a:t>r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t</a:t>
            </a:r>
            <a:endParaRPr sz="1800">
              <a:cs typeface="Palatino Linotyp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67362" y="3495712"/>
            <a:ext cx="2938780" cy="589905"/>
          </a:xfrm>
          <a:prstGeom prst="rect">
            <a:avLst/>
          </a:prstGeom>
          <a:solidFill>
            <a:srgbClr val="1F822C"/>
          </a:solidFill>
        </p:spPr>
        <p:txBody>
          <a:bodyPr vert="horz" wrap="square" lIns="0" tIns="3556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280"/>
              </a:spcBef>
            </a:pPr>
            <a:r>
              <a:rPr sz="1800" b="1" spc="-5" dirty="0">
                <a:solidFill>
                  <a:srgbClr val="FFFFFF"/>
                </a:solidFill>
                <a:cs typeface="Palatino Linotype"/>
              </a:rPr>
              <a:t>Innov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ative</a:t>
            </a:r>
            <a:endParaRPr sz="1800">
              <a:cs typeface="Palatino Linotype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cs typeface="Palatino Linotype"/>
              </a:rPr>
              <a:t>C</a:t>
            </a:r>
            <a:r>
              <a:rPr sz="1800" b="1" spc="-15" dirty="0">
                <a:solidFill>
                  <a:srgbClr val="FFFFFF"/>
                </a:solidFill>
                <a:cs typeface="Palatino Linotype"/>
              </a:rPr>
              <a:t>o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n</a:t>
            </a:r>
            <a:r>
              <a:rPr sz="1800" b="1" spc="5" dirty="0">
                <a:solidFill>
                  <a:srgbClr val="FFFFFF"/>
                </a:solidFill>
                <a:cs typeface="Palatino Linotype"/>
              </a:rPr>
              <a:t>s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umer</a:t>
            </a:r>
            <a:r>
              <a:rPr sz="1800" b="1" spc="-15" dirty="0">
                <a:solidFill>
                  <a:srgbClr val="FFFFFF"/>
                </a:solidFill>
                <a:cs typeface="Palatino Linotype"/>
              </a:rPr>
              <a:t> </a:t>
            </a:r>
            <a:r>
              <a:rPr sz="1800" b="1" spc="5" dirty="0">
                <a:solidFill>
                  <a:srgbClr val="FFFFFF"/>
                </a:solidFill>
                <a:cs typeface="Palatino Linotype"/>
              </a:rPr>
              <a:t>S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e</a:t>
            </a:r>
            <a:r>
              <a:rPr sz="1800" b="1" spc="-10" dirty="0">
                <a:solidFill>
                  <a:srgbClr val="FFFFFF"/>
                </a:solidFill>
                <a:cs typeface="Palatino Linotype"/>
              </a:rPr>
              <a:t>rv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ices</a:t>
            </a:r>
            <a:endParaRPr sz="1800">
              <a:cs typeface="Palatino Linotyp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00498" y="3571875"/>
            <a:ext cx="857885" cy="571500"/>
          </a:xfrm>
          <a:custGeom>
            <a:avLst/>
            <a:gdLst/>
            <a:ahLst/>
            <a:cxnLst/>
            <a:rect l="l" t="t" r="r" b="b"/>
            <a:pathLst>
              <a:path w="857885" h="571500">
                <a:moveTo>
                  <a:pt x="571626" y="0"/>
                </a:moveTo>
                <a:lnTo>
                  <a:pt x="0" y="0"/>
                </a:lnTo>
                <a:lnTo>
                  <a:pt x="285876" y="285750"/>
                </a:lnTo>
                <a:lnTo>
                  <a:pt x="0" y="571500"/>
                </a:lnTo>
                <a:lnTo>
                  <a:pt x="571626" y="571500"/>
                </a:lnTo>
                <a:lnTo>
                  <a:pt x="857376" y="285750"/>
                </a:lnTo>
                <a:lnTo>
                  <a:pt x="571626" y="0"/>
                </a:lnTo>
                <a:close/>
              </a:path>
            </a:pathLst>
          </a:custGeom>
          <a:solidFill>
            <a:srgbClr val="1F82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00498" y="3571875"/>
            <a:ext cx="857885" cy="571500"/>
          </a:xfrm>
          <a:custGeom>
            <a:avLst/>
            <a:gdLst/>
            <a:ahLst/>
            <a:cxnLst/>
            <a:rect l="l" t="t" r="r" b="b"/>
            <a:pathLst>
              <a:path w="857885" h="571500">
                <a:moveTo>
                  <a:pt x="0" y="0"/>
                </a:moveTo>
                <a:lnTo>
                  <a:pt x="571626" y="0"/>
                </a:lnTo>
                <a:lnTo>
                  <a:pt x="857376" y="285750"/>
                </a:lnTo>
                <a:lnTo>
                  <a:pt x="571626" y="571500"/>
                </a:lnTo>
                <a:lnTo>
                  <a:pt x="0" y="571500"/>
                </a:lnTo>
                <a:lnTo>
                  <a:pt x="285876" y="28575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1F82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501266" y="5604052"/>
            <a:ext cx="235458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cs typeface="Palatino Linotype"/>
              </a:rPr>
              <a:t>e-</a:t>
            </a:r>
            <a:r>
              <a:rPr sz="1800" b="1" spc="-5" dirty="0">
                <a:cs typeface="Palatino Linotype"/>
              </a:rPr>
              <a:t>S</a:t>
            </a:r>
            <a:r>
              <a:rPr sz="1800" b="1" dirty="0">
                <a:cs typeface="Palatino Linotype"/>
              </a:rPr>
              <a:t>AVE</a:t>
            </a:r>
            <a:r>
              <a:rPr sz="1800" b="1" spc="-15" dirty="0">
                <a:cs typeface="Palatino Linotype"/>
              </a:rPr>
              <a:t> </a:t>
            </a:r>
            <a:r>
              <a:rPr sz="1800" b="1" spc="-5" dirty="0">
                <a:cs typeface="Palatino Linotype"/>
              </a:rPr>
              <a:t>Inf</a:t>
            </a:r>
            <a:r>
              <a:rPr sz="1800" b="1" spc="-10" dirty="0">
                <a:cs typeface="Palatino Linotype"/>
              </a:rPr>
              <a:t>r</a:t>
            </a:r>
            <a:r>
              <a:rPr sz="1800" b="1" dirty="0">
                <a:cs typeface="Palatino Linotype"/>
              </a:rPr>
              <a:t>ast</a:t>
            </a:r>
            <a:r>
              <a:rPr sz="1800" b="1" spc="-10" dirty="0">
                <a:cs typeface="Palatino Linotype"/>
              </a:rPr>
              <a:t>ruc</a:t>
            </a:r>
            <a:r>
              <a:rPr sz="1800" b="1" dirty="0">
                <a:cs typeface="Palatino Linotype"/>
              </a:rPr>
              <a:t>ture</a:t>
            </a:r>
            <a:endParaRPr sz="1800">
              <a:cs typeface="Palatino Linotyp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9649" y="4710086"/>
            <a:ext cx="2938780" cy="590546"/>
          </a:xfrm>
          <a:prstGeom prst="rect">
            <a:avLst/>
          </a:prstGeom>
          <a:solidFill>
            <a:srgbClr val="1F822C"/>
          </a:solidFill>
        </p:spPr>
        <p:txBody>
          <a:bodyPr vert="horz" wrap="square" lIns="0" tIns="36195" rIns="0" bIns="0" rtlCol="0">
            <a:spAutoFit/>
          </a:bodyPr>
          <a:lstStyle/>
          <a:p>
            <a:pPr marL="555625" marR="316230" indent="-233679">
              <a:lnSpc>
                <a:spcPct val="100000"/>
              </a:lnSpc>
              <a:spcBef>
                <a:spcPts val="285"/>
              </a:spcBef>
            </a:pPr>
            <a:r>
              <a:rPr sz="1800" b="1" dirty="0">
                <a:solidFill>
                  <a:srgbClr val="FFFFFF"/>
                </a:solidFill>
                <a:cs typeface="Palatino Linotype"/>
              </a:rPr>
              <a:t>E</a:t>
            </a:r>
            <a:r>
              <a:rPr sz="1800" b="1" spc="5" dirty="0">
                <a:solidFill>
                  <a:srgbClr val="FFFFFF"/>
                </a:solidFill>
                <a:cs typeface="Palatino Linotype"/>
              </a:rPr>
              <a:t>n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er</a:t>
            </a:r>
            <a:r>
              <a:rPr sz="1800" b="1" spc="-10" dirty="0">
                <a:solidFill>
                  <a:srgbClr val="FFFFFF"/>
                </a:solidFill>
                <a:cs typeface="Palatino Linotype"/>
              </a:rPr>
              <a:t>g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y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-ef</a:t>
            </a:r>
            <a:r>
              <a:rPr sz="1800" b="1" spc="-10" dirty="0">
                <a:solidFill>
                  <a:srgbClr val="FFFFFF"/>
                </a:solidFill>
                <a:cs typeface="Palatino Linotype"/>
              </a:rPr>
              <a:t>f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icien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cy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 and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 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Ca</a:t>
            </a:r>
            <a:r>
              <a:rPr sz="1800" b="1" spc="-10" dirty="0">
                <a:solidFill>
                  <a:srgbClr val="FFFFFF"/>
                </a:solidFill>
                <a:cs typeface="Palatino Linotype"/>
              </a:rPr>
              <a:t>r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bon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-</a:t>
            </a:r>
            <a:r>
              <a:rPr sz="1800" b="1" spc="-10" dirty="0">
                <a:solidFill>
                  <a:srgbClr val="FFFFFF"/>
                </a:solidFill>
                <a:cs typeface="Palatino Linotype"/>
              </a:rPr>
              <a:t>F</a:t>
            </a:r>
            <a:r>
              <a:rPr sz="1800" b="1" spc="-15" dirty="0">
                <a:solidFill>
                  <a:srgbClr val="FFFFFF"/>
                </a:solidFill>
                <a:cs typeface="Palatino Linotype"/>
              </a:rPr>
              <a:t>o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otprint</a:t>
            </a:r>
            <a:endParaRPr sz="1800" dirty="0">
              <a:cs typeface="Palatino Linotyp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88558" y="4612894"/>
            <a:ext cx="22548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cs typeface="Palatino Linotype"/>
              </a:rPr>
              <a:t>e-</a:t>
            </a:r>
            <a:r>
              <a:rPr sz="1800" b="1" spc="-5" dirty="0">
                <a:cs typeface="Palatino Linotype"/>
              </a:rPr>
              <a:t>S</a:t>
            </a:r>
            <a:r>
              <a:rPr sz="1800" b="1" dirty="0">
                <a:cs typeface="Palatino Linotype"/>
              </a:rPr>
              <a:t>AVE</a:t>
            </a:r>
            <a:r>
              <a:rPr sz="1800" b="1" spc="-15" dirty="0">
                <a:cs typeface="Palatino Linotype"/>
              </a:rPr>
              <a:t> </a:t>
            </a:r>
            <a:r>
              <a:rPr sz="1800" b="1" spc="-5" dirty="0">
                <a:cs typeface="Palatino Linotype"/>
              </a:rPr>
              <a:t>A</a:t>
            </a:r>
            <a:r>
              <a:rPr sz="1800" b="1" dirty="0">
                <a:cs typeface="Palatino Linotype"/>
              </a:rPr>
              <a:t>pplications</a:t>
            </a:r>
            <a:endParaRPr sz="1800">
              <a:cs typeface="Palatino Linotyp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324986" y="1357249"/>
            <a:ext cx="1452880" cy="714375"/>
          </a:xfrm>
          <a:custGeom>
            <a:avLst/>
            <a:gdLst/>
            <a:ahLst/>
            <a:cxnLst/>
            <a:rect l="l" t="t" r="r" b="b"/>
            <a:pathLst>
              <a:path w="1452879" h="714375">
                <a:moveTo>
                  <a:pt x="357124" y="535813"/>
                </a:moveTo>
                <a:lnTo>
                  <a:pt x="0" y="535813"/>
                </a:lnTo>
                <a:lnTo>
                  <a:pt x="139700" y="714375"/>
                </a:lnTo>
                <a:lnTo>
                  <a:pt x="357124" y="535813"/>
                </a:lnTo>
                <a:close/>
              </a:path>
              <a:path w="1452879" h="714375">
                <a:moveTo>
                  <a:pt x="1452372" y="0"/>
                </a:moveTo>
                <a:lnTo>
                  <a:pt x="1273810" y="0"/>
                </a:lnTo>
                <a:lnTo>
                  <a:pt x="1214317" y="837"/>
                </a:lnTo>
                <a:lnTo>
                  <a:pt x="1155441" y="3328"/>
                </a:lnTo>
                <a:lnTo>
                  <a:pt x="1097258" y="7438"/>
                </a:lnTo>
                <a:lnTo>
                  <a:pt x="1039843" y="13132"/>
                </a:lnTo>
                <a:lnTo>
                  <a:pt x="983273" y="20375"/>
                </a:lnTo>
                <a:lnTo>
                  <a:pt x="927623" y="29135"/>
                </a:lnTo>
                <a:lnTo>
                  <a:pt x="872968" y="39375"/>
                </a:lnTo>
                <a:lnTo>
                  <a:pt x="819384" y="51063"/>
                </a:lnTo>
                <a:lnTo>
                  <a:pt x="766948" y="64163"/>
                </a:lnTo>
                <a:lnTo>
                  <a:pt x="715734" y="78642"/>
                </a:lnTo>
                <a:lnTo>
                  <a:pt x="665819" y="94465"/>
                </a:lnTo>
                <a:lnTo>
                  <a:pt x="617278" y="111597"/>
                </a:lnTo>
                <a:lnTo>
                  <a:pt x="570186" y="130005"/>
                </a:lnTo>
                <a:lnTo>
                  <a:pt x="524621" y="149653"/>
                </a:lnTo>
                <a:lnTo>
                  <a:pt x="480656" y="170508"/>
                </a:lnTo>
                <a:lnTo>
                  <a:pt x="438369" y="192536"/>
                </a:lnTo>
                <a:lnTo>
                  <a:pt x="397834" y="215702"/>
                </a:lnTo>
                <a:lnTo>
                  <a:pt x="359127" y="239971"/>
                </a:lnTo>
                <a:lnTo>
                  <a:pt x="322325" y="265309"/>
                </a:lnTo>
                <a:lnTo>
                  <a:pt x="287503" y="291683"/>
                </a:lnTo>
                <a:lnTo>
                  <a:pt x="254736" y="319057"/>
                </a:lnTo>
                <a:lnTo>
                  <a:pt x="224100" y="347398"/>
                </a:lnTo>
                <a:lnTo>
                  <a:pt x="195671" y="376671"/>
                </a:lnTo>
                <a:lnTo>
                  <a:pt x="169525" y="406841"/>
                </a:lnTo>
                <a:lnTo>
                  <a:pt x="145737" y="437875"/>
                </a:lnTo>
                <a:lnTo>
                  <a:pt x="124383" y="469737"/>
                </a:lnTo>
                <a:lnTo>
                  <a:pt x="89280" y="535813"/>
                </a:lnTo>
                <a:lnTo>
                  <a:pt x="267842" y="535813"/>
                </a:lnTo>
                <a:lnTo>
                  <a:pt x="284102" y="502395"/>
                </a:lnTo>
                <a:lnTo>
                  <a:pt x="302947" y="469737"/>
                </a:lnTo>
                <a:lnTo>
                  <a:pt x="324303" y="437875"/>
                </a:lnTo>
                <a:lnTo>
                  <a:pt x="348094" y="406841"/>
                </a:lnTo>
                <a:lnTo>
                  <a:pt x="374243" y="376671"/>
                </a:lnTo>
                <a:lnTo>
                  <a:pt x="402676" y="347398"/>
                </a:lnTo>
                <a:lnTo>
                  <a:pt x="433316" y="319057"/>
                </a:lnTo>
                <a:lnTo>
                  <a:pt x="466087" y="291683"/>
                </a:lnTo>
                <a:lnTo>
                  <a:pt x="500914" y="265309"/>
                </a:lnTo>
                <a:lnTo>
                  <a:pt x="537721" y="239971"/>
                </a:lnTo>
                <a:lnTo>
                  <a:pt x="576432" y="215702"/>
                </a:lnTo>
                <a:lnTo>
                  <a:pt x="616971" y="192536"/>
                </a:lnTo>
                <a:lnTo>
                  <a:pt x="659262" y="170508"/>
                </a:lnTo>
                <a:lnTo>
                  <a:pt x="703230" y="149653"/>
                </a:lnTo>
                <a:lnTo>
                  <a:pt x="748799" y="130005"/>
                </a:lnTo>
                <a:lnTo>
                  <a:pt x="795893" y="111597"/>
                </a:lnTo>
                <a:lnTo>
                  <a:pt x="844436" y="94465"/>
                </a:lnTo>
                <a:lnTo>
                  <a:pt x="894352" y="78642"/>
                </a:lnTo>
                <a:lnTo>
                  <a:pt x="945566" y="64163"/>
                </a:lnTo>
                <a:lnTo>
                  <a:pt x="998002" y="51063"/>
                </a:lnTo>
                <a:lnTo>
                  <a:pt x="1051583" y="39375"/>
                </a:lnTo>
                <a:lnTo>
                  <a:pt x="1106235" y="29135"/>
                </a:lnTo>
                <a:lnTo>
                  <a:pt x="1161881" y="20375"/>
                </a:lnTo>
                <a:lnTo>
                  <a:pt x="1218445" y="13132"/>
                </a:lnTo>
                <a:lnTo>
                  <a:pt x="1275852" y="7438"/>
                </a:lnTo>
                <a:lnTo>
                  <a:pt x="1334026" y="3328"/>
                </a:lnTo>
                <a:lnTo>
                  <a:pt x="1392891" y="837"/>
                </a:lnTo>
                <a:lnTo>
                  <a:pt x="1452372" y="0"/>
                </a:lnTo>
                <a:close/>
              </a:path>
            </a:pathLst>
          </a:custGeom>
          <a:solidFill>
            <a:srgbClr val="1F82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88078" y="1357249"/>
            <a:ext cx="1313180" cy="714375"/>
          </a:xfrm>
          <a:custGeom>
            <a:avLst/>
            <a:gdLst/>
            <a:ahLst/>
            <a:cxnLst/>
            <a:rect l="l" t="t" r="r" b="b"/>
            <a:pathLst>
              <a:path w="1313179" h="714375">
                <a:moveTo>
                  <a:pt x="89281" y="0"/>
                </a:moveTo>
                <a:lnTo>
                  <a:pt x="66972" y="119"/>
                </a:lnTo>
                <a:lnTo>
                  <a:pt x="44640" y="476"/>
                </a:lnTo>
                <a:lnTo>
                  <a:pt x="22308" y="1071"/>
                </a:lnTo>
                <a:lnTo>
                  <a:pt x="0" y="1904"/>
                </a:lnTo>
                <a:lnTo>
                  <a:pt x="61406" y="5436"/>
                </a:lnTo>
                <a:lnTo>
                  <a:pt x="121840" y="10693"/>
                </a:lnTo>
                <a:lnTo>
                  <a:pt x="181230" y="17630"/>
                </a:lnTo>
                <a:lnTo>
                  <a:pt x="239506" y="26203"/>
                </a:lnTo>
                <a:lnTo>
                  <a:pt x="296598" y="36368"/>
                </a:lnTo>
                <a:lnTo>
                  <a:pt x="352435" y="48081"/>
                </a:lnTo>
                <a:lnTo>
                  <a:pt x="406946" y="61297"/>
                </a:lnTo>
                <a:lnTo>
                  <a:pt x="460060" y="75972"/>
                </a:lnTo>
                <a:lnTo>
                  <a:pt x="511709" y="92062"/>
                </a:lnTo>
                <a:lnTo>
                  <a:pt x="561820" y="109523"/>
                </a:lnTo>
                <a:lnTo>
                  <a:pt x="610323" y="128310"/>
                </a:lnTo>
                <a:lnTo>
                  <a:pt x="657147" y="148379"/>
                </a:lnTo>
                <a:lnTo>
                  <a:pt x="702223" y="169685"/>
                </a:lnTo>
                <a:lnTo>
                  <a:pt x="745480" y="192185"/>
                </a:lnTo>
                <a:lnTo>
                  <a:pt x="786846" y="215834"/>
                </a:lnTo>
                <a:lnTo>
                  <a:pt x="826252" y="240588"/>
                </a:lnTo>
                <a:lnTo>
                  <a:pt x="863627" y="266402"/>
                </a:lnTo>
                <a:lnTo>
                  <a:pt x="898900" y="293233"/>
                </a:lnTo>
                <a:lnTo>
                  <a:pt x="932002" y="321036"/>
                </a:lnTo>
                <a:lnTo>
                  <a:pt x="962860" y="349767"/>
                </a:lnTo>
                <a:lnTo>
                  <a:pt x="991405" y="379381"/>
                </a:lnTo>
                <a:lnTo>
                  <a:pt x="1017567" y="409835"/>
                </a:lnTo>
                <a:lnTo>
                  <a:pt x="1041274" y="441083"/>
                </a:lnTo>
                <a:lnTo>
                  <a:pt x="1062456" y="473082"/>
                </a:lnTo>
                <a:lnTo>
                  <a:pt x="1096964" y="539155"/>
                </a:lnTo>
                <a:lnTo>
                  <a:pt x="1120525" y="607699"/>
                </a:lnTo>
                <a:lnTo>
                  <a:pt x="1132577" y="678361"/>
                </a:lnTo>
                <a:lnTo>
                  <a:pt x="1134110" y="714375"/>
                </a:lnTo>
                <a:lnTo>
                  <a:pt x="1312672" y="714375"/>
                </a:lnTo>
                <a:lnTo>
                  <a:pt x="1307071" y="645587"/>
                </a:lnTo>
                <a:lnTo>
                  <a:pt x="1290611" y="578648"/>
                </a:lnTo>
                <a:lnTo>
                  <a:pt x="1263805" y="513855"/>
                </a:lnTo>
                <a:lnTo>
                  <a:pt x="1227165" y="451509"/>
                </a:lnTo>
                <a:lnTo>
                  <a:pt x="1181204" y="391909"/>
                </a:lnTo>
                <a:lnTo>
                  <a:pt x="1154888" y="363233"/>
                </a:lnTo>
                <a:lnTo>
                  <a:pt x="1126435" y="335355"/>
                </a:lnTo>
                <a:lnTo>
                  <a:pt x="1095907" y="308314"/>
                </a:lnTo>
                <a:lnTo>
                  <a:pt x="1063370" y="282147"/>
                </a:lnTo>
                <a:lnTo>
                  <a:pt x="1028887" y="256892"/>
                </a:lnTo>
                <a:lnTo>
                  <a:pt x="992523" y="232585"/>
                </a:lnTo>
                <a:lnTo>
                  <a:pt x="954341" y="209264"/>
                </a:lnTo>
                <a:lnTo>
                  <a:pt x="914406" y="186967"/>
                </a:lnTo>
                <a:lnTo>
                  <a:pt x="872781" y="165731"/>
                </a:lnTo>
                <a:lnTo>
                  <a:pt x="829531" y="145593"/>
                </a:lnTo>
                <a:lnTo>
                  <a:pt x="784720" y="126592"/>
                </a:lnTo>
                <a:lnTo>
                  <a:pt x="738412" y="108764"/>
                </a:lnTo>
                <a:lnTo>
                  <a:pt x="690672" y="92148"/>
                </a:lnTo>
                <a:lnTo>
                  <a:pt x="641562" y="76779"/>
                </a:lnTo>
                <a:lnTo>
                  <a:pt x="591147" y="62697"/>
                </a:lnTo>
                <a:lnTo>
                  <a:pt x="539492" y="49938"/>
                </a:lnTo>
                <a:lnTo>
                  <a:pt x="486661" y="38539"/>
                </a:lnTo>
                <a:lnTo>
                  <a:pt x="432717" y="28539"/>
                </a:lnTo>
                <a:lnTo>
                  <a:pt x="377724" y="19975"/>
                </a:lnTo>
                <a:lnTo>
                  <a:pt x="321748" y="12884"/>
                </a:lnTo>
                <a:lnTo>
                  <a:pt x="264851" y="7303"/>
                </a:lnTo>
                <a:lnTo>
                  <a:pt x="207098" y="3270"/>
                </a:lnTo>
                <a:lnTo>
                  <a:pt x="148553" y="823"/>
                </a:lnTo>
                <a:lnTo>
                  <a:pt x="89281" y="0"/>
                </a:lnTo>
                <a:close/>
              </a:path>
            </a:pathLst>
          </a:custGeom>
          <a:solidFill>
            <a:srgbClr val="1A69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24986" y="1357249"/>
            <a:ext cx="2675890" cy="714375"/>
          </a:xfrm>
          <a:custGeom>
            <a:avLst/>
            <a:gdLst/>
            <a:ahLst/>
            <a:cxnLst/>
            <a:rect l="l" t="t" r="r" b="b"/>
            <a:pathLst>
              <a:path w="2675890" h="714375">
                <a:moveTo>
                  <a:pt x="1363090" y="1904"/>
                </a:moveTo>
                <a:lnTo>
                  <a:pt x="1424497" y="5436"/>
                </a:lnTo>
                <a:lnTo>
                  <a:pt x="1484931" y="10693"/>
                </a:lnTo>
                <a:lnTo>
                  <a:pt x="1544321" y="17630"/>
                </a:lnTo>
                <a:lnTo>
                  <a:pt x="1602597" y="26203"/>
                </a:lnTo>
                <a:lnTo>
                  <a:pt x="1659689" y="36368"/>
                </a:lnTo>
                <a:lnTo>
                  <a:pt x="1715526" y="48081"/>
                </a:lnTo>
                <a:lnTo>
                  <a:pt x="1770037" y="61297"/>
                </a:lnTo>
                <a:lnTo>
                  <a:pt x="1823151" y="75972"/>
                </a:lnTo>
                <a:lnTo>
                  <a:pt x="1874800" y="92062"/>
                </a:lnTo>
                <a:lnTo>
                  <a:pt x="1924911" y="109523"/>
                </a:lnTo>
                <a:lnTo>
                  <a:pt x="1973414" y="128310"/>
                </a:lnTo>
                <a:lnTo>
                  <a:pt x="2020238" y="148379"/>
                </a:lnTo>
                <a:lnTo>
                  <a:pt x="2065314" y="169685"/>
                </a:lnTo>
                <a:lnTo>
                  <a:pt x="2108571" y="192185"/>
                </a:lnTo>
                <a:lnTo>
                  <a:pt x="2149937" y="215834"/>
                </a:lnTo>
                <a:lnTo>
                  <a:pt x="2189343" y="240588"/>
                </a:lnTo>
                <a:lnTo>
                  <a:pt x="2226718" y="266402"/>
                </a:lnTo>
                <a:lnTo>
                  <a:pt x="2261991" y="293233"/>
                </a:lnTo>
                <a:lnTo>
                  <a:pt x="2295093" y="321036"/>
                </a:lnTo>
                <a:lnTo>
                  <a:pt x="2325951" y="349767"/>
                </a:lnTo>
                <a:lnTo>
                  <a:pt x="2354496" y="379381"/>
                </a:lnTo>
                <a:lnTo>
                  <a:pt x="2380658" y="409835"/>
                </a:lnTo>
                <a:lnTo>
                  <a:pt x="2404365" y="441083"/>
                </a:lnTo>
                <a:lnTo>
                  <a:pt x="2425547" y="473082"/>
                </a:lnTo>
                <a:lnTo>
                  <a:pt x="2460055" y="539155"/>
                </a:lnTo>
                <a:lnTo>
                  <a:pt x="2483616" y="607699"/>
                </a:lnTo>
                <a:lnTo>
                  <a:pt x="2495668" y="678361"/>
                </a:lnTo>
                <a:lnTo>
                  <a:pt x="2497201" y="714375"/>
                </a:lnTo>
                <a:lnTo>
                  <a:pt x="2675763" y="714375"/>
                </a:lnTo>
                <a:lnTo>
                  <a:pt x="2670162" y="645587"/>
                </a:lnTo>
                <a:lnTo>
                  <a:pt x="2653702" y="578648"/>
                </a:lnTo>
                <a:lnTo>
                  <a:pt x="2626896" y="513855"/>
                </a:lnTo>
                <a:lnTo>
                  <a:pt x="2590256" y="451509"/>
                </a:lnTo>
                <a:lnTo>
                  <a:pt x="2544295" y="391909"/>
                </a:lnTo>
                <a:lnTo>
                  <a:pt x="2517979" y="363233"/>
                </a:lnTo>
                <a:lnTo>
                  <a:pt x="2489526" y="335355"/>
                </a:lnTo>
                <a:lnTo>
                  <a:pt x="2458998" y="308314"/>
                </a:lnTo>
                <a:lnTo>
                  <a:pt x="2426461" y="282147"/>
                </a:lnTo>
                <a:lnTo>
                  <a:pt x="2391978" y="256892"/>
                </a:lnTo>
                <a:lnTo>
                  <a:pt x="2355614" y="232585"/>
                </a:lnTo>
                <a:lnTo>
                  <a:pt x="2317432" y="209264"/>
                </a:lnTo>
                <a:lnTo>
                  <a:pt x="2277497" y="186967"/>
                </a:lnTo>
                <a:lnTo>
                  <a:pt x="2235872" y="165731"/>
                </a:lnTo>
                <a:lnTo>
                  <a:pt x="2192622" y="145593"/>
                </a:lnTo>
                <a:lnTo>
                  <a:pt x="2147811" y="126592"/>
                </a:lnTo>
                <a:lnTo>
                  <a:pt x="2101503" y="108764"/>
                </a:lnTo>
                <a:lnTo>
                  <a:pt x="2053763" y="92148"/>
                </a:lnTo>
                <a:lnTo>
                  <a:pt x="2004653" y="76779"/>
                </a:lnTo>
                <a:lnTo>
                  <a:pt x="1954238" y="62697"/>
                </a:lnTo>
                <a:lnTo>
                  <a:pt x="1902583" y="49938"/>
                </a:lnTo>
                <a:lnTo>
                  <a:pt x="1849752" y="38539"/>
                </a:lnTo>
                <a:lnTo>
                  <a:pt x="1795808" y="28539"/>
                </a:lnTo>
                <a:lnTo>
                  <a:pt x="1740815" y="19975"/>
                </a:lnTo>
                <a:lnTo>
                  <a:pt x="1684839" y="12884"/>
                </a:lnTo>
                <a:lnTo>
                  <a:pt x="1627942" y="7303"/>
                </a:lnTo>
                <a:lnTo>
                  <a:pt x="1570189" y="3270"/>
                </a:lnTo>
                <a:lnTo>
                  <a:pt x="1511644" y="823"/>
                </a:lnTo>
                <a:lnTo>
                  <a:pt x="1452372" y="0"/>
                </a:lnTo>
                <a:lnTo>
                  <a:pt x="1273810" y="0"/>
                </a:lnTo>
                <a:lnTo>
                  <a:pt x="1214317" y="837"/>
                </a:lnTo>
                <a:lnTo>
                  <a:pt x="1155441" y="3328"/>
                </a:lnTo>
                <a:lnTo>
                  <a:pt x="1097258" y="7438"/>
                </a:lnTo>
                <a:lnTo>
                  <a:pt x="1039843" y="13132"/>
                </a:lnTo>
                <a:lnTo>
                  <a:pt x="983273" y="20375"/>
                </a:lnTo>
                <a:lnTo>
                  <a:pt x="927623" y="29135"/>
                </a:lnTo>
                <a:lnTo>
                  <a:pt x="872968" y="39375"/>
                </a:lnTo>
                <a:lnTo>
                  <a:pt x="819384" y="51063"/>
                </a:lnTo>
                <a:lnTo>
                  <a:pt x="766948" y="64163"/>
                </a:lnTo>
                <a:lnTo>
                  <a:pt x="715734" y="78642"/>
                </a:lnTo>
                <a:lnTo>
                  <a:pt x="665819" y="94465"/>
                </a:lnTo>
                <a:lnTo>
                  <a:pt x="617278" y="111597"/>
                </a:lnTo>
                <a:lnTo>
                  <a:pt x="570186" y="130005"/>
                </a:lnTo>
                <a:lnTo>
                  <a:pt x="524621" y="149653"/>
                </a:lnTo>
                <a:lnTo>
                  <a:pt x="480656" y="170508"/>
                </a:lnTo>
                <a:lnTo>
                  <a:pt x="438369" y="192536"/>
                </a:lnTo>
                <a:lnTo>
                  <a:pt x="397834" y="215702"/>
                </a:lnTo>
                <a:lnTo>
                  <a:pt x="359127" y="239971"/>
                </a:lnTo>
                <a:lnTo>
                  <a:pt x="322325" y="265309"/>
                </a:lnTo>
                <a:lnTo>
                  <a:pt x="287503" y="291683"/>
                </a:lnTo>
                <a:lnTo>
                  <a:pt x="254736" y="319057"/>
                </a:lnTo>
                <a:lnTo>
                  <a:pt x="224100" y="347398"/>
                </a:lnTo>
                <a:lnTo>
                  <a:pt x="195671" y="376671"/>
                </a:lnTo>
                <a:lnTo>
                  <a:pt x="169525" y="406841"/>
                </a:lnTo>
                <a:lnTo>
                  <a:pt x="145737" y="437875"/>
                </a:lnTo>
                <a:lnTo>
                  <a:pt x="124383" y="469737"/>
                </a:lnTo>
                <a:lnTo>
                  <a:pt x="89280" y="535813"/>
                </a:lnTo>
                <a:lnTo>
                  <a:pt x="0" y="535813"/>
                </a:lnTo>
                <a:lnTo>
                  <a:pt x="139700" y="714375"/>
                </a:lnTo>
                <a:lnTo>
                  <a:pt x="357124" y="535813"/>
                </a:lnTo>
                <a:lnTo>
                  <a:pt x="267842" y="535813"/>
                </a:lnTo>
                <a:lnTo>
                  <a:pt x="284102" y="502395"/>
                </a:lnTo>
                <a:lnTo>
                  <a:pt x="324303" y="437875"/>
                </a:lnTo>
                <a:lnTo>
                  <a:pt x="348094" y="406841"/>
                </a:lnTo>
                <a:lnTo>
                  <a:pt x="374243" y="376671"/>
                </a:lnTo>
                <a:lnTo>
                  <a:pt x="402676" y="347398"/>
                </a:lnTo>
                <a:lnTo>
                  <a:pt x="433316" y="319057"/>
                </a:lnTo>
                <a:lnTo>
                  <a:pt x="466087" y="291683"/>
                </a:lnTo>
                <a:lnTo>
                  <a:pt x="500914" y="265309"/>
                </a:lnTo>
                <a:lnTo>
                  <a:pt x="537721" y="239971"/>
                </a:lnTo>
                <a:lnTo>
                  <a:pt x="576432" y="215702"/>
                </a:lnTo>
                <a:lnTo>
                  <a:pt x="616971" y="192536"/>
                </a:lnTo>
                <a:lnTo>
                  <a:pt x="659262" y="170508"/>
                </a:lnTo>
                <a:lnTo>
                  <a:pt x="703230" y="149653"/>
                </a:lnTo>
                <a:lnTo>
                  <a:pt x="748799" y="130005"/>
                </a:lnTo>
                <a:lnTo>
                  <a:pt x="795893" y="111597"/>
                </a:lnTo>
                <a:lnTo>
                  <a:pt x="844436" y="94465"/>
                </a:lnTo>
                <a:lnTo>
                  <a:pt x="894352" y="78642"/>
                </a:lnTo>
                <a:lnTo>
                  <a:pt x="945566" y="64163"/>
                </a:lnTo>
                <a:lnTo>
                  <a:pt x="998002" y="51063"/>
                </a:lnTo>
                <a:lnTo>
                  <a:pt x="1051583" y="39375"/>
                </a:lnTo>
                <a:lnTo>
                  <a:pt x="1106235" y="29135"/>
                </a:lnTo>
                <a:lnTo>
                  <a:pt x="1161881" y="20375"/>
                </a:lnTo>
                <a:lnTo>
                  <a:pt x="1218445" y="13132"/>
                </a:lnTo>
                <a:lnTo>
                  <a:pt x="1275852" y="7438"/>
                </a:lnTo>
                <a:lnTo>
                  <a:pt x="1334026" y="3328"/>
                </a:lnTo>
                <a:lnTo>
                  <a:pt x="1392891" y="837"/>
                </a:lnTo>
                <a:lnTo>
                  <a:pt x="1452372" y="0"/>
                </a:lnTo>
              </a:path>
            </a:pathLst>
          </a:custGeom>
          <a:ln w="25400">
            <a:solidFill>
              <a:srgbClr val="1F82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Τίτλος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 	e-SAVE Project Objectives	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78514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203829" y="2315972"/>
            <a:ext cx="1947418" cy="22273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018910" y="1769871"/>
            <a:ext cx="2604135" cy="3013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u="heavy" spc="-495" dirty="0">
                <a:latin typeface="Times New Roman"/>
                <a:cs typeface="Times New Roman"/>
              </a:rPr>
              <a:t> </a:t>
            </a:r>
            <a:r>
              <a:rPr sz="2000" u="heavy" dirty="0">
                <a:latin typeface="Calibri"/>
                <a:cs typeface="Calibri"/>
              </a:rPr>
              <a:t>KPI’s</a:t>
            </a:r>
            <a:endParaRPr sz="2000">
              <a:latin typeface="Calibri"/>
              <a:cs typeface="Calibri"/>
            </a:endParaRPr>
          </a:p>
          <a:p>
            <a:pPr marL="196215" indent="-182880">
              <a:lnSpc>
                <a:spcPct val="100000"/>
              </a:lnSpc>
              <a:spcBef>
                <a:spcPts val="480"/>
              </a:spcBef>
              <a:buFont typeface="Calibri"/>
              <a:buChar char="•"/>
              <a:tabLst>
                <a:tab pos="196850" algn="l"/>
              </a:tabLst>
            </a:pPr>
            <a:r>
              <a:rPr sz="2000" spc="-5" dirty="0">
                <a:latin typeface="Calibri"/>
                <a:cs typeface="Calibri"/>
              </a:rPr>
              <a:t>Tota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</a:t>
            </a:r>
            <a:r>
              <a:rPr sz="2000" spc="5" dirty="0">
                <a:latin typeface="Calibri"/>
                <a:cs typeface="Calibri"/>
              </a:rPr>
              <a:t>W</a:t>
            </a:r>
            <a:r>
              <a:rPr sz="2000" spc="-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</a:t>
            </a:r>
            <a:r>
              <a:rPr sz="2000" spc="10" dirty="0">
                <a:latin typeface="Calibri"/>
                <a:cs typeface="Calibri"/>
              </a:rPr>
              <a:t>O</a:t>
            </a:r>
            <a:r>
              <a:rPr sz="1950" spc="22" baseline="-21367" dirty="0">
                <a:latin typeface="Calibri"/>
                <a:cs typeface="Calibri"/>
              </a:rPr>
              <a:t>2</a:t>
            </a:r>
            <a:endParaRPr sz="1950" baseline="-21367">
              <a:latin typeface="Calibri"/>
              <a:cs typeface="Calibri"/>
            </a:endParaRPr>
          </a:p>
          <a:p>
            <a:pPr marL="196215" marR="646430" indent="-182880">
              <a:lnSpc>
                <a:spcPct val="100000"/>
              </a:lnSpc>
              <a:spcBef>
                <a:spcPts val="480"/>
              </a:spcBef>
              <a:buFont typeface="Calibri"/>
              <a:buChar char="•"/>
              <a:tabLst>
                <a:tab pos="196850" algn="l"/>
              </a:tabLst>
            </a:pPr>
            <a:r>
              <a:rPr sz="200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nerg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effici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y </a:t>
            </a:r>
            <a:r>
              <a:rPr sz="2000" spc="-5" dirty="0">
                <a:latin typeface="Calibri"/>
                <a:cs typeface="Calibri"/>
              </a:rPr>
              <a:t>(</a:t>
            </a:r>
            <a:r>
              <a:rPr sz="2000" spc="5" dirty="0">
                <a:latin typeface="Calibri"/>
                <a:cs typeface="Calibri"/>
              </a:rPr>
              <a:t>K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/m</a:t>
            </a:r>
            <a:r>
              <a:rPr sz="1950" spc="15" baseline="25641" dirty="0">
                <a:latin typeface="Calibri"/>
                <a:cs typeface="Calibri"/>
              </a:rPr>
              <a:t>2</a:t>
            </a:r>
            <a:r>
              <a:rPr sz="2000" dirty="0">
                <a:latin typeface="Calibri"/>
                <a:cs typeface="Calibri"/>
              </a:rPr>
              <a:t>)</a:t>
            </a:r>
            <a:endParaRPr sz="2000">
              <a:latin typeface="Calibri"/>
              <a:cs typeface="Calibri"/>
            </a:endParaRPr>
          </a:p>
          <a:p>
            <a:pPr marL="196215" indent="-182880">
              <a:lnSpc>
                <a:spcPct val="100000"/>
              </a:lnSpc>
              <a:spcBef>
                <a:spcPts val="480"/>
              </a:spcBef>
              <a:buFont typeface="Calibri"/>
              <a:buChar char="•"/>
              <a:tabLst>
                <a:tab pos="196850" algn="l"/>
              </a:tabLst>
            </a:pPr>
            <a:r>
              <a:rPr sz="2000" spc="-5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O</a:t>
            </a:r>
            <a:r>
              <a:rPr sz="1950" spc="22" baseline="-21367" dirty="0">
                <a:latin typeface="Calibri"/>
                <a:cs typeface="Calibri"/>
              </a:rPr>
              <a:t>2</a:t>
            </a:r>
            <a:r>
              <a:rPr sz="1950" spc="-15" baseline="-21367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effici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(C</a:t>
            </a:r>
            <a:r>
              <a:rPr sz="2000" spc="15" dirty="0">
                <a:latin typeface="Calibri"/>
                <a:cs typeface="Calibri"/>
              </a:rPr>
              <a:t>O</a:t>
            </a:r>
            <a:r>
              <a:rPr sz="1950" spc="15" baseline="-21367" dirty="0">
                <a:latin typeface="Calibri"/>
                <a:cs typeface="Calibri"/>
              </a:rPr>
              <a:t>2</a:t>
            </a:r>
            <a:r>
              <a:rPr sz="2000" spc="5" dirty="0">
                <a:latin typeface="Calibri"/>
                <a:cs typeface="Calibri"/>
              </a:rPr>
              <a:t>/</a:t>
            </a:r>
            <a:r>
              <a:rPr sz="2000" spc="-5" dirty="0">
                <a:latin typeface="Calibri"/>
                <a:cs typeface="Calibri"/>
              </a:rPr>
              <a:t>m</a:t>
            </a:r>
            <a:r>
              <a:rPr sz="1950" spc="15" baseline="25641" dirty="0">
                <a:latin typeface="Calibri"/>
                <a:cs typeface="Calibri"/>
              </a:rPr>
              <a:t>2</a:t>
            </a:r>
            <a:r>
              <a:rPr sz="2000" dirty="0">
                <a:latin typeface="Calibri"/>
                <a:cs typeface="Calibri"/>
              </a:rPr>
              <a:t>,</a:t>
            </a:r>
            <a:endParaRPr sz="2000">
              <a:latin typeface="Calibri"/>
              <a:cs typeface="Calibri"/>
            </a:endParaRPr>
          </a:p>
          <a:p>
            <a:pPr marL="196215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1950" spc="22" baseline="-21367" dirty="0">
                <a:latin typeface="Calibri"/>
                <a:cs typeface="Calibri"/>
              </a:rPr>
              <a:t>2</a:t>
            </a:r>
            <a:r>
              <a:rPr sz="1950" spc="-15" baseline="-21367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/</a:t>
            </a:r>
            <a:r>
              <a:rPr sz="2000" spc="-5" dirty="0">
                <a:latin typeface="Calibri"/>
                <a:cs typeface="Calibri"/>
              </a:rPr>
              <a:t>T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nn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dirty="0">
                <a:latin typeface="Calibri"/>
                <a:cs typeface="Calibri"/>
              </a:rPr>
              <a:t>k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)</a:t>
            </a:r>
            <a:endParaRPr sz="2000">
              <a:latin typeface="Calibri"/>
              <a:cs typeface="Calibri"/>
            </a:endParaRPr>
          </a:p>
          <a:p>
            <a:pPr marL="196215" indent="-182880">
              <a:lnSpc>
                <a:spcPct val="100000"/>
              </a:lnSpc>
              <a:spcBef>
                <a:spcPts val="480"/>
              </a:spcBef>
              <a:buFont typeface="Calibri"/>
              <a:buChar char="•"/>
              <a:tabLst>
                <a:tab pos="196850" algn="l"/>
              </a:tabLst>
            </a:pPr>
            <a:r>
              <a:rPr sz="2000" spc="-5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O</a:t>
            </a:r>
            <a:r>
              <a:rPr sz="1950" spc="22" baseline="-21367" dirty="0">
                <a:latin typeface="Calibri"/>
                <a:cs typeface="Calibri"/>
              </a:rPr>
              <a:t>2</a:t>
            </a:r>
            <a:r>
              <a:rPr sz="1950" spc="-15" baseline="-21367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effecti</a:t>
            </a:r>
            <a:r>
              <a:rPr sz="2000" spc="-1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eness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(C</a:t>
            </a:r>
            <a:r>
              <a:rPr sz="2000" spc="10" dirty="0">
                <a:latin typeface="Calibri"/>
                <a:cs typeface="Calibri"/>
              </a:rPr>
              <a:t>O</a:t>
            </a:r>
            <a:r>
              <a:rPr sz="1950" spc="22" baseline="-21367" dirty="0">
                <a:latin typeface="Calibri"/>
                <a:cs typeface="Calibri"/>
              </a:rPr>
              <a:t>2</a:t>
            </a:r>
            <a:endParaRPr sz="1950" baseline="-21367">
              <a:latin typeface="Calibri"/>
              <a:cs typeface="Calibri"/>
            </a:endParaRPr>
          </a:p>
          <a:p>
            <a:pPr marL="196215" marR="508634">
              <a:lnSpc>
                <a:spcPct val="100000"/>
              </a:lnSpc>
            </a:pPr>
            <a:r>
              <a:rPr sz="2000" spc="5" dirty="0">
                <a:latin typeface="Calibri"/>
                <a:cs typeface="Calibri"/>
              </a:rPr>
              <a:t>/</a:t>
            </a:r>
            <a:r>
              <a:rPr sz="2000" spc="-5" dirty="0">
                <a:latin typeface="Calibri"/>
                <a:cs typeface="Calibri"/>
              </a:rPr>
              <a:t>prod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ct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rotat</a:t>
            </a:r>
            <a:r>
              <a:rPr sz="2000" spc="-15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- mo</a:t>
            </a:r>
            <a:r>
              <a:rPr sz="2000" spc="-1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ent)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3564" y="3900170"/>
            <a:ext cx="904875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3564" y="1883930"/>
            <a:ext cx="648068" cy="7200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28573" y="5012080"/>
            <a:ext cx="847090" cy="933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1435" algn="just">
              <a:lnSpc>
                <a:spcPct val="99700"/>
              </a:lnSpc>
            </a:pPr>
            <a:r>
              <a:rPr sz="2000" b="1" dirty="0">
                <a:solidFill>
                  <a:srgbClr val="336600"/>
                </a:solidFill>
                <a:latin typeface="Calibri"/>
                <a:cs typeface="Calibri"/>
              </a:rPr>
              <a:t>Ene</a:t>
            </a:r>
            <a:r>
              <a:rPr sz="2000" b="1" spc="-35" dirty="0">
                <a:solidFill>
                  <a:srgbClr val="336600"/>
                </a:solidFill>
                <a:latin typeface="Calibri"/>
                <a:cs typeface="Calibri"/>
              </a:rPr>
              <a:t>r</a:t>
            </a:r>
            <a:r>
              <a:rPr sz="2000" b="1" spc="-5" dirty="0">
                <a:solidFill>
                  <a:srgbClr val="336600"/>
                </a:solidFill>
                <a:latin typeface="Calibri"/>
                <a:cs typeface="Calibri"/>
              </a:rPr>
              <a:t>gy </a:t>
            </a:r>
            <a:r>
              <a:rPr sz="2000" b="1" dirty="0">
                <a:solidFill>
                  <a:srgbClr val="336600"/>
                </a:solidFill>
                <a:latin typeface="Palatino Linotype"/>
                <a:cs typeface="Palatino Linotype"/>
              </a:rPr>
              <a:t>Powe</a:t>
            </a:r>
            <a:r>
              <a:rPr sz="2000" b="1" spc="5" dirty="0">
                <a:solidFill>
                  <a:srgbClr val="336600"/>
                </a:solidFill>
                <a:latin typeface="Palatino Linotype"/>
                <a:cs typeface="Palatino Linotype"/>
              </a:rPr>
              <a:t>r</a:t>
            </a:r>
            <a:r>
              <a:rPr sz="2000" b="1" dirty="0">
                <a:solidFill>
                  <a:srgbClr val="336600"/>
                </a:solidFill>
                <a:latin typeface="Palatino Linotype"/>
                <a:cs typeface="Palatino Linotype"/>
              </a:rPr>
              <a:t>- Me</a:t>
            </a:r>
            <a:r>
              <a:rPr sz="2000" b="1" spc="5" dirty="0">
                <a:solidFill>
                  <a:srgbClr val="336600"/>
                </a:solidFill>
                <a:latin typeface="Palatino Linotype"/>
                <a:cs typeface="Palatino Linotype"/>
              </a:rPr>
              <a:t>t</a:t>
            </a:r>
            <a:r>
              <a:rPr sz="2000" b="1" dirty="0">
                <a:solidFill>
                  <a:srgbClr val="336600"/>
                </a:solidFill>
                <a:latin typeface="Palatino Linotype"/>
                <a:cs typeface="Palatino Linotype"/>
              </a:rPr>
              <a:t>ers</a:t>
            </a:r>
            <a:endParaRPr sz="2000">
              <a:latin typeface="Palatino Linotype"/>
              <a:cs typeface="Palatino Linotyp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61363" y="2382139"/>
            <a:ext cx="1298575" cy="526415"/>
          </a:xfrm>
          <a:custGeom>
            <a:avLst/>
            <a:gdLst/>
            <a:ahLst/>
            <a:cxnLst/>
            <a:rect l="l" t="t" r="r" b="b"/>
            <a:pathLst>
              <a:path w="1298575" h="526414">
                <a:moveTo>
                  <a:pt x="1262588" y="502789"/>
                </a:moveTo>
                <a:lnTo>
                  <a:pt x="1198626" y="512952"/>
                </a:lnTo>
                <a:lnTo>
                  <a:pt x="1195197" y="513461"/>
                </a:lnTo>
                <a:lnTo>
                  <a:pt x="1192784" y="516763"/>
                </a:lnTo>
                <a:lnTo>
                  <a:pt x="1193292" y="520191"/>
                </a:lnTo>
                <a:lnTo>
                  <a:pt x="1193927" y="523621"/>
                </a:lnTo>
                <a:lnTo>
                  <a:pt x="1197102" y="526034"/>
                </a:lnTo>
                <a:lnTo>
                  <a:pt x="1200658" y="525399"/>
                </a:lnTo>
                <a:lnTo>
                  <a:pt x="1289630" y="511301"/>
                </a:lnTo>
                <a:lnTo>
                  <a:pt x="1284478" y="511301"/>
                </a:lnTo>
                <a:lnTo>
                  <a:pt x="1262588" y="502789"/>
                </a:lnTo>
                <a:close/>
              </a:path>
              <a:path w="1298575" h="526414">
                <a:moveTo>
                  <a:pt x="1275063" y="500807"/>
                </a:moveTo>
                <a:lnTo>
                  <a:pt x="1262588" y="502789"/>
                </a:lnTo>
                <a:lnTo>
                  <a:pt x="1284478" y="511301"/>
                </a:lnTo>
                <a:lnTo>
                  <a:pt x="1285264" y="509270"/>
                </a:lnTo>
                <a:lnTo>
                  <a:pt x="1281811" y="509270"/>
                </a:lnTo>
                <a:lnTo>
                  <a:pt x="1275063" y="500807"/>
                </a:lnTo>
                <a:close/>
              </a:path>
              <a:path w="1298575" h="526414">
                <a:moveTo>
                  <a:pt x="1230630" y="429133"/>
                </a:moveTo>
                <a:lnTo>
                  <a:pt x="1225169" y="433577"/>
                </a:lnTo>
                <a:lnTo>
                  <a:pt x="1224661" y="437514"/>
                </a:lnTo>
                <a:lnTo>
                  <a:pt x="1226820" y="440309"/>
                </a:lnTo>
                <a:lnTo>
                  <a:pt x="1267254" y="491015"/>
                </a:lnTo>
                <a:lnTo>
                  <a:pt x="1289050" y="499490"/>
                </a:lnTo>
                <a:lnTo>
                  <a:pt x="1284478" y="511301"/>
                </a:lnTo>
                <a:lnTo>
                  <a:pt x="1289630" y="511301"/>
                </a:lnTo>
                <a:lnTo>
                  <a:pt x="1298448" y="509905"/>
                </a:lnTo>
                <a:lnTo>
                  <a:pt x="1236853" y="432435"/>
                </a:lnTo>
                <a:lnTo>
                  <a:pt x="1234567" y="429640"/>
                </a:lnTo>
                <a:lnTo>
                  <a:pt x="1230630" y="429133"/>
                </a:lnTo>
                <a:close/>
              </a:path>
              <a:path w="1298575" h="526414">
                <a:moveTo>
                  <a:pt x="1285748" y="499110"/>
                </a:moveTo>
                <a:lnTo>
                  <a:pt x="1275063" y="500807"/>
                </a:lnTo>
                <a:lnTo>
                  <a:pt x="1281811" y="509270"/>
                </a:lnTo>
                <a:lnTo>
                  <a:pt x="1285748" y="499110"/>
                </a:lnTo>
                <a:close/>
              </a:path>
              <a:path w="1298575" h="526414">
                <a:moveTo>
                  <a:pt x="1288070" y="499110"/>
                </a:moveTo>
                <a:lnTo>
                  <a:pt x="1285748" y="499110"/>
                </a:lnTo>
                <a:lnTo>
                  <a:pt x="1281811" y="509270"/>
                </a:lnTo>
                <a:lnTo>
                  <a:pt x="1285264" y="509270"/>
                </a:lnTo>
                <a:lnTo>
                  <a:pt x="1289050" y="499490"/>
                </a:lnTo>
                <a:lnTo>
                  <a:pt x="1288070" y="499110"/>
                </a:lnTo>
                <a:close/>
              </a:path>
              <a:path w="1298575" h="526414">
                <a:moveTo>
                  <a:pt x="4572" y="0"/>
                </a:moveTo>
                <a:lnTo>
                  <a:pt x="0" y="11811"/>
                </a:lnTo>
                <a:lnTo>
                  <a:pt x="1262588" y="502789"/>
                </a:lnTo>
                <a:lnTo>
                  <a:pt x="1275063" y="500807"/>
                </a:lnTo>
                <a:lnTo>
                  <a:pt x="1267254" y="491015"/>
                </a:lnTo>
                <a:lnTo>
                  <a:pt x="4572" y="0"/>
                </a:lnTo>
                <a:close/>
              </a:path>
              <a:path w="1298575" h="526414">
                <a:moveTo>
                  <a:pt x="1267254" y="491015"/>
                </a:moveTo>
                <a:lnTo>
                  <a:pt x="1275063" y="500807"/>
                </a:lnTo>
                <a:lnTo>
                  <a:pt x="1285748" y="499110"/>
                </a:lnTo>
                <a:lnTo>
                  <a:pt x="1288070" y="499110"/>
                </a:lnTo>
                <a:lnTo>
                  <a:pt x="1267254" y="491015"/>
                </a:lnTo>
                <a:close/>
              </a:path>
            </a:pathLst>
          </a:custGeom>
          <a:solidFill>
            <a:srgbClr val="1E82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04745" y="3680205"/>
            <a:ext cx="1083310" cy="586105"/>
          </a:xfrm>
          <a:custGeom>
            <a:avLst/>
            <a:gdLst/>
            <a:ahLst/>
            <a:cxnLst/>
            <a:rect l="l" t="t" r="r" b="b"/>
            <a:pathLst>
              <a:path w="1083310" h="586104">
                <a:moveTo>
                  <a:pt x="1048281" y="15345"/>
                </a:moveTo>
                <a:lnTo>
                  <a:pt x="0" y="574421"/>
                </a:lnTo>
                <a:lnTo>
                  <a:pt x="5968" y="585597"/>
                </a:lnTo>
                <a:lnTo>
                  <a:pt x="1054292" y="26499"/>
                </a:lnTo>
                <a:lnTo>
                  <a:pt x="1060861" y="15833"/>
                </a:lnTo>
                <a:lnTo>
                  <a:pt x="1048281" y="15345"/>
                </a:lnTo>
                <a:close/>
              </a:path>
              <a:path w="1083310" h="586104">
                <a:moveTo>
                  <a:pt x="1082821" y="4318"/>
                </a:moveTo>
                <a:lnTo>
                  <a:pt x="1068959" y="4318"/>
                </a:lnTo>
                <a:lnTo>
                  <a:pt x="1074928" y="15494"/>
                </a:lnTo>
                <a:lnTo>
                  <a:pt x="1054292" y="26499"/>
                </a:lnTo>
                <a:lnTo>
                  <a:pt x="1020318" y="81661"/>
                </a:lnTo>
                <a:lnTo>
                  <a:pt x="1018413" y="84582"/>
                </a:lnTo>
                <a:lnTo>
                  <a:pt x="1019302" y="88519"/>
                </a:lnTo>
                <a:lnTo>
                  <a:pt x="1022350" y="90297"/>
                </a:lnTo>
                <a:lnTo>
                  <a:pt x="1025271" y="92202"/>
                </a:lnTo>
                <a:lnTo>
                  <a:pt x="1029208" y="91313"/>
                </a:lnTo>
                <a:lnTo>
                  <a:pt x="1031113" y="88265"/>
                </a:lnTo>
                <a:lnTo>
                  <a:pt x="1082821" y="4318"/>
                </a:lnTo>
                <a:close/>
              </a:path>
              <a:path w="1083310" h="586104">
                <a:moveTo>
                  <a:pt x="1060861" y="15833"/>
                </a:moveTo>
                <a:lnTo>
                  <a:pt x="1054292" y="26499"/>
                </a:lnTo>
                <a:lnTo>
                  <a:pt x="1073499" y="16256"/>
                </a:lnTo>
                <a:lnTo>
                  <a:pt x="1071753" y="16256"/>
                </a:lnTo>
                <a:lnTo>
                  <a:pt x="1060861" y="15833"/>
                </a:lnTo>
                <a:close/>
              </a:path>
              <a:path w="1083310" h="586104">
                <a:moveTo>
                  <a:pt x="1066546" y="6604"/>
                </a:moveTo>
                <a:lnTo>
                  <a:pt x="1060861" y="15833"/>
                </a:lnTo>
                <a:lnTo>
                  <a:pt x="1071753" y="16256"/>
                </a:lnTo>
                <a:lnTo>
                  <a:pt x="1066546" y="6604"/>
                </a:lnTo>
                <a:close/>
              </a:path>
              <a:path w="1083310" h="586104">
                <a:moveTo>
                  <a:pt x="1070179" y="6604"/>
                </a:moveTo>
                <a:lnTo>
                  <a:pt x="1066546" y="6604"/>
                </a:lnTo>
                <a:lnTo>
                  <a:pt x="1071753" y="16256"/>
                </a:lnTo>
                <a:lnTo>
                  <a:pt x="1073499" y="16256"/>
                </a:lnTo>
                <a:lnTo>
                  <a:pt x="1074928" y="15494"/>
                </a:lnTo>
                <a:lnTo>
                  <a:pt x="1070179" y="6604"/>
                </a:lnTo>
                <a:close/>
              </a:path>
              <a:path w="1083310" h="586104">
                <a:moveTo>
                  <a:pt x="1068959" y="4318"/>
                </a:moveTo>
                <a:lnTo>
                  <a:pt x="1048281" y="15345"/>
                </a:lnTo>
                <a:lnTo>
                  <a:pt x="1060861" y="15833"/>
                </a:lnTo>
                <a:lnTo>
                  <a:pt x="1066546" y="6604"/>
                </a:lnTo>
                <a:lnTo>
                  <a:pt x="1070179" y="6604"/>
                </a:lnTo>
                <a:lnTo>
                  <a:pt x="1068959" y="4318"/>
                </a:lnTo>
                <a:close/>
              </a:path>
              <a:path w="1083310" h="586104">
                <a:moveTo>
                  <a:pt x="980567" y="0"/>
                </a:moveTo>
                <a:lnTo>
                  <a:pt x="977646" y="2794"/>
                </a:lnTo>
                <a:lnTo>
                  <a:pt x="977392" y="9779"/>
                </a:lnTo>
                <a:lnTo>
                  <a:pt x="980059" y="12700"/>
                </a:lnTo>
                <a:lnTo>
                  <a:pt x="1048281" y="15345"/>
                </a:lnTo>
                <a:lnTo>
                  <a:pt x="1068959" y="4318"/>
                </a:lnTo>
                <a:lnTo>
                  <a:pt x="1082821" y="4318"/>
                </a:lnTo>
                <a:lnTo>
                  <a:pt x="1083056" y="3937"/>
                </a:lnTo>
                <a:lnTo>
                  <a:pt x="980567" y="0"/>
                </a:lnTo>
                <a:close/>
              </a:path>
            </a:pathLst>
          </a:custGeom>
          <a:solidFill>
            <a:srgbClr val="1E82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15792" y="4548314"/>
            <a:ext cx="2664333" cy="12905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11094" y="4543552"/>
            <a:ext cx="2673985" cy="1300480"/>
          </a:xfrm>
          <a:custGeom>
            <a:avLst/>
            <a:gdLst/>
            <a:ahLst/>
            <a:cxnLst/>
            <a:rect l="l" t="t" r="r" b="b"/>
            <a:pathLst>
              <a:path w="2673985" h="1300479">
                <a:moveTo>
                  <a:pt x="0" y="1300099"/>
                </a:moveTo>
                <a:lnTo>
                  <a:pt x="2673858" y="1300099"/>
                </a:lnTo>
                <a:lnTo>
                  <a:pt x="2673858" y="0"/>
                </a:lnTo>
                <a:lnTo>
                  <a:pt x="0" y="0"/>
                </a:lnTo>
                <a:lnTo>
                  <a:pt x="0" y="1300099"/>
                </a:lnTo>
                <a:close/>
              </a:path>
            </a:pathLst>
          </a:custGeom>
          <a:ln w="9525">
            <a:solidFill>
              <a:srgbClr val="33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92090" y="2820035"/>
            <a:ext cx="504190" cy="792480"/>
          </a:xfrm>
          <a:custGeom>
            <a:avLst/>
            <a:gdLst/>
            <a:ahLst/>
            <a:cxnLst/>
            <a:rect l="l" t="t" r="r" b="b"/>
            <a:pathLst>
              <a:path w="504189" h="792479">
                <a:moveTo>
                  <a:pt x="251968" y="0"/>
                </a:moveTo>
                <a:lnTo>
                  <a:pt x="251968" y="197992"/>
                </a:lnTo>
                <a:lnTo>
                  <a:pt x="0" y="197992"/>
                </a:lnTo>
                <a:lnTo>
                  <a:pt x="0" y="594105"/>
                </a:lnTo>
                <a:lnTo>
                  <a:pt x="251968" y="594105"/>
                </a:lnTo>
                <a:lnTo>
                  <a:pt x="251968" y="792098"/>
                </a:lnTo>
                <a:lnTo>
                  <a:pt x="504063" y="396113"/>
                </a:lnTo>
                <a:lnTo>
                  <a:pt x="25196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92090" y="2820035"/>
            <a:ext cx="504190" cy="792480"/>
          </a:xfrm>
          <a:custGeom>
            <a:avLst/>
            <a:gdLst/>
            <a:ahLst/>
            <a:cxnLst/>
            <a:rect l="l" t="t" r="r" b="b"/>
            <a:pathLst>
              <a:path w="504189" h="792479">
                <a:moveTo>
                  <a:pt x="0" y="197992"/>
                </a:moveTo>
                <a:lnTo>
                  <a:pt x="251968" y="197992"/>
                </a:lnTo>
                <a:lnTo>
                  <a:pt x="251968" y="0"/>
                </a:lnTo>
                <a:lnTo>
                  <a:pt x="504063" y="396113"/>
                </a:lnTo>
                <a:lnTo>
                  <a:pt x="251968" y="792098"/>
                </a:lnTo>
                <a:lnTo>
                  <a:pt x="251968" y="594105"/>
                </a:lnTo>
                <a:lnTo>
                  <a:pt x="0" y="594105"/>
                </a:lnTo>
                <a:lnTo>
                  <a:pt x="0" y="197992"/>
                </a:lnTo>
                <a:close/>
              </a:path>
            </a:pathLst>
          </a:custGeom>
          <a:ln w="254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03603" y="1163840"/>
            <a:ext cx="2088261" cy="12241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00887" y="1483867"/>
            <a:ext cx="2941955" cy="2157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6165" marR="840740">
              <a:lnSpc>
                <a:spcPct val="100000"/>
              </a:lnSpc>
            </a:pPr>
            <a:r>
              <a:rPr sz="1600" b="1" spc="-5" dirty="0">
                <a:latin typeface="Palatino Linotype"/>
                <a:cs typeface="Palatino Linotype"/>
              </a:rPr>
              <a:t>D</a:t>
            </a:r>
            <a:r>
              <a:rPr sz="1600" b="1" dirty="0">
                <a:latin typeface="Palatino Linotype"/>
                <a:cs typeface="Palatino Linotype"/>
              </a:rPr>
              <a:t>e</a:t>
            </a:r>
            <a:r>
              <a:rPr sz="1600" b="1" spc="-5" dirty="0">
                <a:latin typeface="Palatino Linotype"/>
                <a:cs typeface="Palatino Linotype"/>
              </a:rPr>
              <a:t>l</a:t>
            </a:r>
            <a:r>
              <a:rPr sz="1600" b="1" spc="-15" dirty="0">
                <a:latin typeface="Palatino Linotype"/>
                <a:cs typeface="Palatino Linotype"/>
              </a:rPr>
              <a:t>i</a:t>
            </a:r>
            <a:r>
              <a:rPr sz="1600" b="1" spc="-10" dirty="0">
                <a:latin typeface="Palatino Linotype"/>
                <a:cs typeface="Palatino Linotype"/>
              </a:rPr>
              <a:t>v</a:t>
            </a:r>
            <a:r>
              <a:rPr sz="1600" b="1" spc="-5" dirty="0">
                <a:latin typeface="Palatino Linotype"/>
                <a:cs typeface="Palatino Linotype"/>
              </a:rPr>
              <a:t>e</a:t>
            </a:r>
            <a:r>
              <a:rPr sz="1600" b="1" spc="-10" dirty="0">
                <a:latin typeface="Palatino Linotype"/>
                <a:cs typeface="Palatino Linotype"/>
              </a:rPr>
              <a:t>ri</a:t>
            </a:r>
            <a:r>
              <a:rPr sz="1600" b="1" dirty="0">
                <a:latin typeface="Palatino Linotype"/>
                <a:cs typeface="Palatino Linotype"/>
              </a:rPr>
              <a:t>es</a:t>
            </a:r>
            <a:r>
              <a:rPr sz="1600" b="1" spc="-5" dirty="0">
                <a:latin typeface="Palatino Linotype"/>
                <a:cs typeface="Palatino Linotype"/>
              </a:rPr>
              <a:t>- S</a:t>
            </a:r>
            <a:r>
              <a:rPr sz="1600" b="1" spc="-15" dirty="0">
                <a:latin typeface="Palatino Linotype"/>
                <a:cs typeface="Palatino Linotype"/>
              </a:rPr>
              <a:t>h</a:t>
            </a:r>
            <a:r>
              <a:rPr sz="1600" b="1" spc="-5" dirty="0">
                <a:latin typeface="Palatino Linotype"/>
                <a:cs typeface="Palatino Linotype"/>
              </a:rPr>
              <a:t>i</a:t>
            </a:r>
            <a:r>
              <a:rPr sz="1600" b="1" spc="-15" dirty="0">
                <a:latin typeface="Palatino Linotype"/>
                <a:cs typeface="Palatino Linotype"/>
              </a:rPr>
              <a:t>p</a:t>
            </a:r>
            <a:r>
              <a:rPr sz="1600" b="1" spc="-10" dirty="0">
                <a:latin typeface="Palatino Linotype"/>
                <a:cs typeface="Palatino Linotype"/>
              </a:rPr>
              <a:t>ments</a:t>
            </a:r>
            <a:endParaRPr sz="1600">
              <a:latin typeface="Palatino Linotype"/>
              <a:cs typeface="Palatino Linotype"/>
            </a:endParaRPr>
          </a:p>
          <a:p>
            <a:pPr marL="1066165">
              <a:lnSpc>
                <a:spcPct val="100000"/>
              </a:lnSpc>
            </a:pPr>
            <a:r>
              <a:rPr sz="1600" b="1" spc="-5" dirty="0">
                <a:latin typeface="Palatino Linotype"/>
                <a:cs typeface="Palatino Linotype"/>
              </a:rPr>
              <a:t>Master</a:t>
            </a:r>
            <a:r>
              <a:rPr sz="1600" b="1" spc="5" dirty="0">
                <a:latin typeface="Palatino Linotype"/>
                <a:cs typeface="Palatino Linotype"/>
              </a:rPr>
              <a:t> </a:t>
            </a:r>
            <a:r>
              <a:rPr sz="1600" b="1" spc="-5" dirty="0">
                <a:latin typeface="Palatino Linotype"/>
                <a:cs typeface="Palatino Linotype"/>
              </a:rPr>
              <a:t>prod</a:t>
            </a:r>
            <a:r>
              <a:rPr sz="1600" b="1" spc="-15" dirty="0">
                <a:latin typeface="Palatino Linotype"/>
                <a:cs typeface="Palatino Linotype"/>
              </a:rPr>
              <a:t>u</a:t>
            </a:r>
            <a:r>
              <a:rPr sz="1600" b="1" spc="-5" dirty="0">
                <a:latin typeface="Palatino Linotype"/>
                <a:cs typeface="Palatino Linotype"/>
              </a:rPr>
              <a:t>ct</a:t>
            </a:r>
            <a:r>
              <a:rPr sz="1600" b="1" spc="25" dirty="0">
                <a:latin typeface="Palatino Linotype"/>
                <a:cs typeface="Palatino Linotype"/>
              </a:rPr>
              <a:t> </a:t>
            </a:r>
            <a:r>
              <a:rPr sz="1600" b="1" spc="-5" dirty="0">
                <a:latin typeface="Palatino Linotype"/>
                <a:cs typeface="Palatino Linotype"/>
              </a:rPr>
              <a:t>data</a:t>
            </a:r>
            <a:endParaRPr sz="16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 marR="1789430" algn="ctr">
              <a:lnSpc>
                <a:spcPct val="100000"/>
              </a:lnSpc>
            </a:pPr>
            <a:r>
              <a:rPr sz="2000" b="1" spc="-5" dirty="0">
                <a:solidFill>
                  <a:srgbClr val="336600"/>
                </a:solidFill>
                <a:latin typeface="Palatino Linotype"/>
                <a:cs typeface="Palatino Linotype"/>
              </a:rPr>
              <a:t>C</a:t>
            </a:r>
            <a:r>
              <a:rPr sz="2000" b="1" dirty="0">
                <a:solidFill>
                  <a:srgbClr val="336600"/>
                </a:solidFill>
                <a:latin typeface="Palatino Linotype"/>
                <a:cs typeface="Palatino Linotype"/>
              </a:rPr>
              <a:t>o</a:t>
            </a:r>
            <a:r>
              <a:rPr sz="2000" b="1" spc="-5" dirty="0">
                <a:solidFill>
                  <a:srgbClr val="336600"/>
                </a:solidFill>
                <a:latin typeface="Palatino Linotype"/>
                <a:cs typeface="Palatino Linotype"/>
              </a:rPr>
              <a:t>mpany </a:t>
            </a:r>
            <a:r>
              <a:rPr sz="2000" b="1" spc="5" dirty="0">
                <a:solidFill>
                  <a:srgbClr val="336600"/>
                </a:solidFill>
                <a:latin typeface="Palatino Linotype"/>
                <a:cs typeface="Palatino Linotype"/>
              </a:rPr>
              <a:t>ERP/</a:t>
            </a:r>
            <a:r>
              <a:rPr sz="2000" b="1" dirty="0">
                <a:solidFill>
                  <a:srgbClr val="336600"/>
                </a:solidFill>
                <a:latin typeface="Palatino Linotype"/>
                <a:cs typeface="Palatino Linotype"/>
              </a:rPr>
              <a:t> WMS</a:t>
            </a:r>
            <a:endParaRPr sz="2000">
              <a:latin typeface="Palatino Linotype"/>
              <a:cs typeface="Palatino Linotype"/>
            </a:endParaRPr>
          </a:p>
        </p:txBody>
      </p:sp>
      <p:sp>
        <p:nvSpPr>
          <p:cNvPr id="21" name="Τίτλος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	Core of the e-SAVE Concept	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87922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Τίτλος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Επιχειρησιακές Διαδικασίες</a:t>
            </a:r>
            <a:endParaRPr lang="el-GR" dirty="0"/>
          </a:p>
        </p:txBody>
      </p:sp>
      <p:sp>
        <p:nvSpPr>
          <p:cNvPr id="13" name="Θέση περιεχομένου 1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5600" marR="5080">
              <a:tabLst>
                <a:tab pos="355600" algn="l"/>
              </a:tabLst>
            </a:pPr>
            <a:r>
              <a:rPr lang="el-GR" sz="2000" dirty="0">
                <a:cs typeface="Calibri"/>
              </a:rPr>
              <a:t>Επιτ</a:t>
            </a:r>
            <a:r>
              <a:rPr lang="el-GR" sz="2000" spc="-10" dirty="0">
                <a:cs typeface="Calibri"/>
              </a:rPr>
              <a:t>υ</a:t>
            </a:r>
            <a:r>
              <a:rPr lang="el-GR" sz="2000" dirty="0">
                <a:cs typeface="Calibri"/>
              </a:rPr>
              <a:t>γχάνο</a:t>
            </a:r>
            <a:r>
              <a:rPr lang="el-GR" sz="2000" spc="-10" dirty="0">
                <a:cs typeface="Calibri"/>
              </a:rPr>
              <a:t>υ</a:t>
            </a:r>
            <a:r>
              <a:rPr lang="el-GR" sz="2000" dirty="0">
                <a:cs typeface="Calibri"/>
              </a:rPr>
              <a:t>ν</a:t>
            </a:r>
            <a:r>
              <a:rPr lang="el-GR" sz="2000" spc="35" dirty="0">
                <a:cs typeface="Calibri"/>
              </a:rPr>
              <a:t> </a:t>
            </a:r>
            <a:r>
              <a:rPr lang="el-GR" sz="2000" dirty="0">
                <a:cs typeface="Calibri"/>
              </a:rPr>
              <a:t> </a:t>
            </a:r>
            <a:r>
              <a:rPr lang="el-GR" sz="2000" dirty="0" smtClean="0">
                <a:cs typeface="Calibri"/>
              </a:rPr>
              <a:t>τη συγκέντρωση των δεδομένων, την ενοποίηση και ολοκλήρωση όλων των εφαρμογών μίας επιχείρησης και τον επανασχεδιασμό των επιχειρησιακών διαδικασιών</a:t>
            </a:r>
            <a:endParaRPr lang="el-GR" sz="2000" dirty="0">
              <a:cs typeface="Calibri"/>
            </a:endParaRPr>
          </a:p>
          <a:p>
            <a:pPr marL="355600">
              <a:spcBef>
                <a:spcPts val="470"/>
              </a:spcBef>
              <a:tabLst>
                <a:tab pos="355600" algn="l"/>
              </a:tabLst>
            </a:pPr>
            <a:r>
              <a:rPr lang="el-GR" sz="2000" spc="30" dirty="0">
                <a:cs typeface="Calibri"/>
              </a:rPr>
              <a:t>Σα </a:t>
            </a:r>
            <a:r>
              <a:rPr lang="en-US" sz="2000" spc="5" dirty="0">
                <a:cs typeface="Calibri"/>
              </a:rPr>
              <a:t>E</a:t>
            </a:r>
            <a:r>
              <a:rPr lang="en-US" sz="2000" dirty="0">
                <a:cs typeface="Calibri"/>
              </a:rPr>
              <a:t>RPs</a:t>
            </a:r>
            <a:r>
              <a:rPr lang="en-US" sz="2000" spc="-15" dirty="0">
                <a:cs typeface="Calibri"/>
              </a:rPr>
              <a:t> </a:t>
            </a:r>
            <a:r>
              <a:rPr lang="el-GR" sz="2000" dirty="0" smtClean="0">
                <a:cs typeface="Calibri"/>
              </a:rPr>
              <a:t>αυτοματοποιούν</a:t>
            </a:r>
            <a:r>
              <a:rPr lang="el-GR" sz="2000" spc="-40" dirty="0" smtClean="0">
                <a:cs typeface="Calibri"/>
              </a:rPr>
              <a:t> </a:t>
            </a:r>
            <a:r>
              <a:rPr lang="el-GR" sz="2000" dirty="0" smtClean="0">
                <a:cs typeface="Calibri"/>
              </a:rPr>
              <a:t>Διαδικ</a:t>
            </a:r>
            <a:r>
              <a:rPr lang="el-GR" sz="2000" spc="5" dirty="0" smtClean="0">
                <a:cs typeface="Calibri"/>
              </a:rPr>
              <a:t>α</a:t>
            </a:r>
            <a:r>
              <a:rPr lang="el-GR" sz="2000" dirty="0" smtClean="0">
                <a:cs typeface="Calibri"/>
              </a:rPr>
              <a:t>σίες</a:t>
            </a:r>
            <a:r>
              <a:rPr lang="el-GR" sz="2000" spc="-15" dirty="0" smtClean="0">
                <a:cs typeface="Calibri"/>
              </a:rPr>
              <a:t> </a:t>
            </a:r>
            <a:r>
              <a:rPr lang="el-GR" sz="2000" dirty="0">
                <a:cs typeface="Calibri"/>
              </a:rPr>
              <a:t>&amp;</a:t>
            </a:r>
            <a:r>
              <a:rPr lang="el-GR" sz="2000" spc="-10" dirty="0">
                <a:cs typeface="Calibri"/>
              </a:rPr>
              <a:t> </a:t>
            </a:r>
            <a:r>
              <a:rPr lang="el-GR" sz="2000" dirty="0" smtClean="0">
                <a:cs typeface="Calibri"/>
              </a:rPr>
              <a:t>Λει</a:t>
            </a:r>
            <a:r>
              <a:rPr lang="el-GR" sz="2000" spc="5" dirty="0" smtClean="0">
                <a:cs typeface="Calibri"/>
              </a:rPr>
              <a:t>τ</a:t>
            </a:r>
            <a:r>
              <a:rPr lang="el-GR" sz="2000" dirty="0" smtClean="0">
                <a:cs typeface="Calibri"/>
              </a:rPr>
              <a:t>ο</a:t>
            </a:r>
            <a:r>
              <a:rPr lang="el-GR" sz="2000" spc="-10" dirty="0" smtClean="0">
                <a:cs typeface="Calibri"/>
              </a:rPr>
              <a:t>υ</a:t>
            </a:r>
            <a:r>
              <a:rPr lang="el-GR" sz="2000" dirty="0" smtClean="0">
                <a:cs typeface="Calibri"/>
              </a:rPr>
              <a:t>ργ</a:t>
            </a:r>
            <a:r>
              <a:rPr lang="el-GR" sz="2000" spc="-60" dirty="0" smtClean="0">
                <a:cs typeface="Calibri"/>
              </a:rPr>
              <a:t>ίες:</a:t>
            </a:r>
            <a:endParaRPr lang="el-GR" sz="2000" dirty="0">
              <a:cs typeface="Calibri"/>
            </a:endParaRPr>
          </a:p>
          <a:p>
            <a:pPr marL="756285" lvl="1" indent="-286385">
              <a:spcBef>
                <a:spcPts val="439"/>
              </a:spcBef>
              <a:tabLst>
                <a:tab pos="756920" algn="l"/>
              </a:tabLst>
            </a:pPr>
            <a:r>
              <a:rPr lang="el-GR" sz="2000" dirty="0" smtClean="0">
                <a:cs typeface="Calibri"/>
              </a:rPr>
              <a:t>Οι</a:t>
            </a:r>
            <a:r>
              <a:rPr lang="el-GR" sz="2000" spc="-10" dirty="0" smtClean="0">
                <a:cs typeface="Calibri"/>
              </a:rPr>
              <a:t>κ</a:t>
            </a:r>
            <a:r>
              <a:rPr lang="el-GR" sz="2000" dirty="0" smtClean="0">
                <a:cs typeface="Calibri"/>
              </a:rPr>
              <a:t>ον</a:t>
            </a:r>
            <a:r>
              <a:rPr lang="el-GR" sz="2000" spc="-10" dirty="0" smtClean="0">
                <a:cs typeface="Calibri"/>
              </a:rPr>
              <a:t>ομ</a:t>
            </a:r>
            <a:r>
              <a:rPr lang="el-GR" sz="2000" spc="65" dirty="0" smtClean="0">
                <a:cs typeface="Calibri"/>
              </a:rPr>
              <a:t>ικ</a:t>
            </a:r>
            <a:r>
              <a:rPr lang="el-GR" sz="2000" spc="50" dirty="0" smtClean="0">
                <a:cs typeface="Calibri"/>
              </a:rPr>
              <a:t>ές</a:t>
            </a:r>
            <a:endParaRPr lang="el-GR" sz="2000" dirty="0">
              <a:cs typeface="Calibri"/>
            </a:endParaRPr>
          </a:p>
          <a:p>
            <a:pPr marL="756285" lvl="1" indent="-286385">
              <a:spcBef>
                <a:spcPts val="430"/>
              </a:spcBef>
              <a:tabLst>
                <a:tab pos="756920" algn="l"/>
              </a:tabLst>
            </a:pPr>
            <a:r>
              <a:rPr lang="el-GR" sz="2000" spc="30" dirty="0" smtClean="0">
                <a:cs typeface="Calibri"/>
              </a:rPr>
              <a:t>Κοστολ</a:t>
            </a:r>
            <a:r>
              <a:rPr lang="el-GR" sz="2000" spc="20" dirty="0" smtClean="0">
                <a:cs typeface="Calibri"/>
              </a:rPr>
              <a:t>ο</a:t>
            </a:r>
            <a:r>
              <a:rPr lang="el-GR" sz="2000" spc="50" dirty="0" smtClean="0">
                <a:cs typeface="Calibri"/>
              </a:rPr>
              <a:t>γικ</a:t>
            </a:r>
            <a:r>
              <a:rPr lang="el-GR" sz="2000" spc="30" dirty="0" smtClean="0">
                <a:cs typeface="Calibri"/>
              </a:rPr>
              <a:t>ές</a:t>
            </a:r>
          </a:p>
          <a:p>
            <a:pPr marL="756285" lvl="1" indent="-286385">
              <a:spcBef>
                <a:spcPts val="430"/>
              </a:spcBef>
              <a:tabLst>
                <a:tab pos="756920" algn="l"/>
              </a:tabLst>
            </a:pPr>
            <a:r>
              <a:rPr lang="el-GR" sz="2000" dirty="0" smtClean="0">
                <a:cs typeface="Calibri"/>
              </a:rPr>
              <a:t>Ο</a:t>
            </a:r>
            <a:r>
              <a:rPr lang="el-GR" sz="2000" spc="-15" dirty="0" smtClean="0">
                <a:cs typeface="Calibri"/>
              </a:rPr>
              <a:t>ρ</a:t>
            </a:r>
            <a:r>
              <a:rPr lang="el-GR" sz="2000" dirty="0" smtClean="0">
                <a:cs typeface="Calibri"/>
              </a:rPr>
              <a:t>γα</a:t>
            </a:r>
            <a:r>
              <a:rPr lang="el-GR" sz="2000" spc="-10" dirty="0" smtClean="0">
                <a:cs typeface="Calibri"/>
              </a:rPr>
              <a:t>νω</a:t>
            </a:r>
            <a:r>
              <a:rPr lang="el-GR" sz="2000" dirty="0" smtClean="0">
                <a:cs typeface="Calibri"/>
              </a:rPr>
              <a:t>τι</a:t>
            </a:r>
            <a:r>
              <a:rPr lang="el-GR" sz="2000" spc="-10" dirty="0" smtClean="0">
                <a:cs typeface="Calibri"/>
              </a:rPr>
              <a:t>κ</a:t>
            </a:r>
            <a:r>
              <a:rPr lang="el-GR" sz="2000" spc="185" dirty="0" smtClean="0">
                <a:cs typeface="Calibri"/>
              </a:rPr>
              <a:t>ές</a:t>
            </a:r>
            <a:endParaRPr lang="el-GR" sz="2000" dirty="0">
              <a:cs typeface="Calibri"/>
            </a:endParaRPr>
          </a:p>
          <a:p>
            <a:pPr marL="756285" lvl="1" indent="-286385">
              <a:spcBef>
                <a:spcPts val="430"/>
              </a:spcBef>
              <a:tabLst>
                <a:tab pos="756920" algn="l"/>
              </a:tabLst>
            </a:pPr>
            <a:r>
              <a:rPr lang="el-GR" sz="2000" dirty="0" smtClean="0">
                <a:cs typeface="Calibri"/>
              </a:rPr>
              <a:t>Αγορών και Πωλήσεων</a:t>
            </a:r>
            <a:endParaRPr lang="el-GR" sz="2000" dirty="0">
              <a:cs typeface="Calibri"/>
            </a:endParaRPr>
          </a:p>
          <a:p>
            <a:pPr marL="756285" lvl="1" indent="-286385">
              <a:spcBef>
                <a:spcPts val="430"/>
              </a:spcBef>
              <a:tabLst>
                <a:tab pos="756920" algn="l"/>
              </a:tabLst>
            </a:pPr>
            <a:r>
              <a:rPr lang="el-GR" sz="2000" spc="-10" dirty="0" smtClean="0">
                <a:cs typeface="Calibri"/>
              </a:rPr>
              <a:t>Παραγωγής</a:t>
            </a:r>
            <a:endParaRPr lang="el-GR" sz="2000" dirty="0">
              <a:cs typeface="Calibri"/>
            </a:endParaRPr>
          </a:p>
          <a:p>
            <a:pPr marL="756285" lvl="1" indent="-286385">
              <a:spcBef>
                <a:spcPts val="430"/>
              </a:spcBef>
              <a:tabLst>
                <a:tab pos="756920" algn="l"/>
              </a:tabLst>
            </a:pPr>
            <a:r>
              <a:rPr lang="el-GR" sz="2000" dirty="0" smtClean="0">
                <a:cs typeface="Calibri"/>
              </a:rPr>
              <a:t>Διανο</a:t>
            </a:r>
            <a:r>
              <a:rPr lang="el-GR" sz="2000" spc="-10" dirty="0" smtClean="0">
                <a:cs typeface="Calibri"/>
              </a:rPr>
              <a:t>μ</a:t>
            </a:r>
            <a:r>
              <a:rPr lang="el-GR" sz="2000" spc="470" dirty="0" smtClean="0">
                <a:cs typeface="Calibri"/>
              </a:rPr>
              <a:t>ής</a:t>
            </a:r>
            <a:endParaRPr lang="el-GR" sz="2000" dirty="0">
              <a:cs typeface="Calibri"/>
            </a:endParaRPr>
          </a:p>
          <a:p>
            <a:pPr marL="756285" lvl="1" indent="-286385">
              <a:spcBef>
                <a:spcPts val="434"/>
              </a:spcBef>
              <a:tabLst>
                <a:tab pos="756920" algn="l"/>
              </a:tabLst>
            </a:pPr>
            <a:r>
              <a:rPr lang="el-GR" sz="2000" dirty="0" smtClean="0">
                <a:cs typeface="Calibri"/>
              </a:rPr>
              <a:t>Χρ</a:t>
            </a:r>
            <a:r>
              <a:rPr lang="el-GR" sz="2000" spc="-10" dirty="0" smtClean="0">
                <a:cs typeface="Calibri"/>
              </a:rPr>
              <a:t>ο</a:t>
            </a:r>
            <a:r>
              <a:rPr lang="el-GR" sz="2000" dirty="0" smtClean="0">
                <a:cs typeface="Calibri"/>
              </a:rPr>
              <a:t>ν</a:t>
            </a:r>
            <a:r>
              <a:rPr lang="el-GR" sz="2000" spc="-10" dirty="0" smtClean="0">
                <a:cs typeface="Calibri"/>
              </a:rPr>
              <a:t>ι</a:t>
            </a:r>
            <a:r>
              <a:rPr lang="el-GR" sz="2000" dirty="0" smtClean="0">
                <a:cs typeface="Calibri"/>
              </a:rPr>
              <a:t>κ</a:t>
            </a:r>
            <a:r>
              <a:rPr lang="el-GR" sz="2000" spc="-10" dirty="0" smtClean="0">
                <a:cs typeface="Calibri"/>
              </a:rPr>
              <a:t>ο</a:t>
            </a:r>
            <a:r>
              <a:rPr lang="el-GR" sz="2000" spc="-195" dirty="0" smtClean="0">
                <a:cs typeface="Calibri"/>
              </a:rPr>
              <a:t>ύ</a:t>
            </a:r>
            <a:r>
              <a:rPr lang="el-GR" sz="2000" spc="20" dirty="0" smtClean="0">
                <a:cs typeface="Calibri"/>
              </a:rPr>
              <a:t> </a:t>
            </a:r>
            <a:r>
              <a:rPr lang="el-GR" sz="2000" dirty="0" smtClean="0">
                <a:cs typeface="Calibri"/>
              </a:rPr>
              <a:t>– </a:t>
            </a:r>
            <a:r>
              <a:rPr lang="el-GR" sz="2000" spc="-10" dirty="0" smtClean="0">
                <a:cs typeface="Calibri"/>
              </a:rPr>
              <a:t>Π</a:t>
            </a:r>
            <a:r>
              <a:rPr lang="el-GR" sz="2000" spc="45" dirty="0" smtClean="0">
                <a:cs typeface="Calibri"/>
              </a:rPr>
              <a:t>οσοτ</a:t>
            </a:r>
            <a:r>
              <a:rPr lang="el-GR" sz="2000" spc="15" dirty="0" smtClean="0">
                <a:cs typeface="Calibri"/>
              </a:rPr>
              <a:t>ι</a:t>
            </a:r>
            <a:r>
              <a:rPr lang="el-GR" sz="2000" dirty="0" smtClean="0">
                <a:cs typeface="Calibri"/>
              </a:rPr>
              <a:t>κ</a:t>
            </a:r>
            <a:r>
              <a:rPr lang="el-GR" sz="2000" spc="-10" dirty="0" smtClean="0">
                <a:cs typeface="Calibri"/>
              </a:rPr>
              <a:t>ο</a:t>
            </a:r>
            <a:r>
              <a:rPr lang="el-GR" sz="2000" spc="30" dirty="0" smtClean="0">
                <a:cs typeface="Calibri"/>
              </a:rPr>
              <a:t>ύ </a:t>
            </a:r>
            <a:r>
              <a:rPr lang="el-GR" sz="2000" spc="-10" dirty="0" smtClean="0">
                <a:cs typeface="Calibri"/>
              </a:rPr>
              <a:t>Πρ</a:t>
            </a:r>
            <a:r>
              <a:rPr lang="el-GR" sz="2000" dirty="0" smtClean="0">
                <a:cs typeface="Calibri"/>
              </a:rPr>
              <a:t>ογ</a:t>
            </a:r>
            <a:r>
              <a:rPr lang="el-GR" sz="2000" spc="-10" dirty="0" smtClean="0">
                <a:cs typeface="Calibri"/>
              </a:rPr>
              <a:t>ρ</a:t>
            </a:r>
            <a:r>
              <a:rPr lang="el-GR" sz="2000" dirty="0" smtClean="0">
                <a:cs typeface="Calibri"/>
              </a:rPr>
              <a:t>α</a:t>
            </a:r>
            <a:r>
              <a:rPr lang="el-GR" sz="2000" spc="-10" dirty="0" smtClean="0">
                <a:cs typeface="Calibri"/>
              </a:rPr>
              <a:t>μμ</a:t>
            </a:r>
            <a:r>
              <a:rPr lang="el-GR" sz="2000" spc="40" dirty="0" smtClean="0">
                <a:cs typeface="Calibri"/>
              </a:rPr>
              <a:t>ατισμ</a:t>
            </a:r>
            <a:r>
              <a:rPr lang="el-GR" sz="2000" spc="-100" dirty="0" smtClean="0">
                <a:cs typeface="Calibri"/>
              </a:rPr>
              <a:t>ού</a:t>
            </a:r>
            <a:endParaRPr lang="el-GR" sz="2000" dirty="0">
              <a:cs typeface="Calibri"/>
            </a:endParaRPr>
          </a:p>
          <a:p>
            <a:pPr marL="756285" lvl="1" indent="-286385">
              <a:spcBef>
                <a:spcPts val="430"/>
              </a:spcBef>
              <a:tabLst>
                <a:tab pos="756920" algn="l"/>
              </a:tabLst>
            </a:pPr>
            <a:r>
              <a:rPr lang="el-GR" sz="2000" dirty="0" smtClean="0">
                <a:cs typeface="Calibri"/>
              </a:rPr>
              <a:t>Διαχείρισης Ανθρώπινου Δυναμικού</a:t>
            </a:r>
            <a:endParaRPr lang="el-GR" sz="2000" dirty="0">
              <a:cs typeface="Calibri"/>
            </a:endParaRPr>
          </a:p>
          <a:p>
            <a:pPr marL="756285" lvl="1" indent="-286385">
              <a:spcBef>
                <a:spcPts val="430"/>
              </a:spcBef>
              <a:tabLst>
                <a:tab pos="756920" algn="l"/>
              </a:tabLst>
            </a:pPr>
            <a:r>
              <a:rPr lang="el-GR" sz="2000" spc="-10" dirty="0">
                <a:cs typeface="Calibri"/>
              </a:rPr>
              <a:t>Π</a:t>
            </a:r>
            <a:r>
              <a:rPr lang="el-GR" sz="2000" dirty="0">
                <a:cs typeface="Calibri"/>
              </a:rPr>
              <a:t>αγίων</a:t>
            </a:r>
            <a:r>
              <a:rPr lang="el-GR" sz="2000" spc="25" dirty="0">
                <a:cs typeface="Calibri"/>
              </a:rPr>
              <a:t> </a:t>
            </a:r>
            <a:r>
              <a:rPr lang="el-GR" sz="2000" dirty="0">
                <a:cs typeface="Calibri"/>
              </a:rPr>
              <a:t>και</a:t>
            </a:r>
            <a:r>
              <a:rPr lang="el-GR" sz="2000" spc="5" dirty="0">
                <a:cs typeface="Calibri"/>
              </a:rPr>
              <a:t> </a:t>
            </a:r>
            <a:r>
              <a:rPr lang="el-GR" sz="2000" spc="15" dirty="0">
                <a:cs typeface="Calibri"/>
              </a:rPr>
              <a:t>Έ</a:t>
            </a:r>
            <a:r>
              <a:rPr lang="el-GR" sz="2000" spc="5" dirty="0" smtClean="0">
                <a:cs typeface="Calibri"/>
              </a:rPr>
              <a:t>ρ</a:t>
            </a:r>
            <a:r>
              <a:rPr lang="el-GR" sz="2000" dirty="0" smtClean="0">
                <a:cs typeface="Calibri"/>
              </a:rPr>
              <a:t>γων</a:t>
            </a:r>
            <a:endParaRPr lang="el-GR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34982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611555" y="1556766"/>
            <a:ext cx="7985379" cy="29523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90473" y="2020951"/>
            <a:ext cx="112522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cs typeface="Palatino Linotype"/>
              </a:rPr>
              <a:t>F</a:t>
            </a:r>
            <a:r>
              <a:rPr sz="1600" b="1" spc="-5" dirty="0">
                <a:cs typeface="Palatino Linotype"/>
              </a:rPr>
              <a:t>actory</a:t>
            </a:r>
            <a:r>
              <a:rPr sz="1600" b="1" dirty="0">
                <a:cs typeface="Palatino Linotype"/>
              </a:rPr>
              <a:t> </a:t>
            </a:r>
            <a:r>
              <a:rPr sz="1600" b="1" spc="-5" dirty="0">
                <a:cs typeface="Palatino Linotype"/>
              </a:rPr>
              <a:t>WH</a:t>
            </a:r>
            <a:endParaRPr sz="1600" dirty="0">
              <a:cs typeface="Palatino Linotyp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78810" y="2020951"/>
            <a:ext cx="1059180" cy="507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1445" marR="5080" indent="-119380">
              <a:lnSpc>
                <a:spcPct val="100000"/>
              </a:lnSpc>
            </a:pPr>
            <a:r>
              <a:rPr sz="1600" b="1" spc="-5" dirty="0">
                <a:cs typeface="Palatino Linotype"/>
              </a:rPr>
              <a:t>Dis</a:t>
            </a:r>
            <a:r>
              <a:rPr sz="1600" b="1" spc="-10" dirty="0">
                <a:cs typeface="Palatino Linotype"/>
              </a:rPr>
              <a:t>trib</a:t>
            </a:r>
            <a:r>
              <a:rPr sz="1600" b="1" spc="-15" dirty="0">
                <a:cs typeface="Palatino Linotype"/>
              </a:rPr>
              <a:t>u</a:t>
            </a:r>
            <a:r>
              <a:rPr sz="1600" b="1" spc="-5" dirty="0">
                <a:cs typeface="Palatino Linotype"/>
              </a:rPr>
              <a:t>t</a:t>
            </a:r>
            <a:r>
              <a:rPr sz="1600" b="1" spc="-15" dirty="0">
                <a:cs typeface="Palatino Linotype"/>
              </a:rPr>
              <a:t>i</a:t>
            </a:r>
            <a:r>
              <a:rPr sz="1600" b="1" spc="-5" dirty="0">
                <a:cs typeface="Palatino Linotype"/>
              </a:rPr>
              <a:t>o n</a:t>
            </a:r>
            <a:r>
              <a:rPr sz="1600" b="1" dirty="0">
                <a:cs typeface="Palatino Linotype"/>
              </a:rPr>
              <a:t> </a:t>
            </a:r>
            <a:r>
              <a:rPr sz="1600" b="1" spc="-10" dirty="0">
                <a:cs typeface="Palatino Linotype"/>
              </a:rPr>
              <a:t>C</a:t>
            </a:r>
            <a:r>
              <a:rPr sz="1600" b="1" spc="-5" dirty="0">
                <a:cs typeface="Palatino Linotype"/>
              </a:rPr>
              <a:t>en</a:t>
            </a:r>
            <a:r>
              <a:rPr sz="1600" b="1" spc="-15" dirty="0">
                <a:cs typeface="Palatino Linotype"/>
              </a:rPr>
              <a:t>t</a:t>
            </a:r>
            <a:r>
              <a:rPr sz="1600" b="1" spc="-5" dirty="0">
                <a:cs typeface="Palatino Linotype"/>
              </a:rPr>
              <a:t>er</a:t>
            </a:r>
            <a:endParaRPr sz="1600">
              <a:cs typeface="Palatino Linotyp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15736" y="2092833"/>
            <a:ext cx="94551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cs typeface="Palatino Linotype"/>
              </a:rPr>
              <a:t>R</a:t>
            </a:r>
            <a:r>
              <a:rPr sz="1600" b="1" dirty="0">
                <a:cs typeface="Palatino Linotype"/>
              </a:rPr>
              <a:t>e</a:t>
            </a:r>
            <a:r>
              <a:rPr sz="1600" b="1" spc="-5" dirty="0">
                <a:cs typeface="Palatino Linotype"/>
              </a:rPr>
              <a:t>tail</a:t>
            </a:r>
            <a:r>
              <a:rPr sz="1600" b="1" spc="10" dirty="0">
                <a:cs typeface="Palatino Linotype"/>
              </a:rPr>
              <a:t> </a:t>
            </a:r>
            <a:r>
              <a:rPr sz="1600" b="1" spc="-5" dirty="0">
                <a:cs typeface="Palatino Linotype"/>
              </a:rPr>
              <a:t>DC</a:t>
            </a:r>
            <a:endParaRPr sz="1600">
              <a:cs typeface="Palatino Linotyp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32369" y="1588770"/>
            <a:ext cx="763905" cy="507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-5" dirty="0">
                <a:cs typeface="Palatino Linotype"/>
              </a:rPr>
              <a:t>Po</a:t>
            </a:r>
            <a:r>
              <a:rPr sz="1600" b="1" spc="-15" dirty="0">
                <a:cs typeface="Palatino Linotype"/>
              </a:rPr>
              <a:t>i</a:t>
            </a:r>
            <a:r>
              <a:rPr sz="1600" b="1" spc="-5" dirty="0">
                <a:cs typeface="Palatino Linotype"/>
              </a:rPr>
              <a:t>nt</a:t>
            </a:r>
            <a:r>
              <a:rPr sz="1600" b="1" spc="10" dirty="0">
                <a:cs typeface="Palatino Linotype"/>
              </a:rPr>
              <a:t> </a:t>
            </a:r>
            <a:r>
              <a:rPr sz="1600" b="1" spc="-10" dirty="0">
                <a:cs typeface="Palatino Linotype"/>
              </a:rPr>
              <a:t>of </a:t>
            </a:r>
            <a:r>
              <a:rPr sz="1600" b="1" spc="-5" dirty="0">
                <a:cs typeface="Palatino Linotype"/>
              </a:rPr>
              <a:t>Sales</a:t>
            </a:r>
            <a:endParaRPr sz="1600">
              <a:cs typeface="Palatino Linotype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49604" y="132841"/>
            <a:ext cx="7664450" cy="1382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>
                <a:latin typeface="+mn-lt"/>
              </a:rPr>
              <a:t>CO</a:t>
            </a:r>
            <a:r>
              <a:rPr sz="4350" spc="22" baseline="-21072" dirty="0">
                <a:latin typeface="+mn-lt"/>
              </a:rPr>
              <a:t>2</a:t>
            </a:r>
            <a:r>
              <a:rPr sz="4350" baseline="-21072" dirty="0">
                <a:latin typeface="+mn-lt"/>
              </a:rPr>
              <a:t> </a:t>
            </a:r>
            <a:r>
              <a:rPr sz="4350" spc="-472" baseline="-21072" dirty="0">
                <a:latin typeface="+mn-lt"/>
              </a:rPr>
              <a:t> </a:t>
            </a:r>
            <a:r>
              <a:rPr sz="4400" spc="5" dirty="0">
                <a:latin typeface="+mn-lt"/>
              </a:rPr>
              <a:t>Mon</a:t>
            </a:r>
            <a:r>
              <a:rPr sz="4400" dirty="0">
                <a:latin typeface="+mn-lt"/>
              </a:rPr>
              <a:t>itoring</a:t>
            </a:r>
            <a:r>
              <a:rPr sz="4400" spc="-25" dirty="0">
                <a:latin typeface="+mn-lt"/>
              </a:rPr>
              <a:t> </a:t>
            </a:r>
            <a:r>
              <a:rPr sz="4400" dirty="0">
                <a:latin typeface="+mn-lt"/>
              </a:rPr>
              <a:t>a</a:t>
            </a:r>
            <a:r>
              <a:rPr sz="4400" spc="-15" dirty="0">
                <a:latin typeface="+mn-lt"/>
              </a:rPr>
              <a:t>c</a:t>
            </a:r>
            <a:r>
              <a:rPr sz="4400" dirty="0">
                <a:latin typeface="+mn-lt"/>
              </a:rPr>
              <a:t>ross</a:t>
            </a:r>
            <a:r>
              <a:rPr sz="4400" spc="5" dirty="0">
                <a:latin typeface="+mn-lt"/>
              </a:rPr>
              <a:t> </a:t>
            </a:r>
            <a:r>
              <a:rPr sz="4400" dirty="0">
                <a:latin typeface="+mn-lt"/>
              </a:rPr>
              <a:t>the </a:t>
            </a:r>
            <a:r>
              <a:rPr sz="4400" spc="-5" dirty="0" smtClean="0">
                <a:latin typeface="+mn-lt"/>
              </a:rPr>
              <a:t>S</a:t>
            </a:r>
            <a:r>
              <a:rPr sz="4400" spc="15" dirty="0" smtClean="0">
                <a:latin typeface="+mn-lt"/>
              </a:rPr>
              <a:t>u</a:t>
            </a:r>
            <a:r>
              <a:rPr sz="4400" spc="-5" dirty="0" smtClean="0">
                <a:latin typeface="+mn-lt"/>
              </a:rPr>
              <a:t>pply</a:t>
            </a:r>
            <a:r>
              <a:rPr lang="en-US" dirty="0">
                <a:latin typeface="+mn-lt"/>
              </a:rPr>
              <a:t> </a:t>
            </a:r>
            <a:r>
              <a:rPr spc="-5" dirty="0" smtClean="0">
                <a:latin typeface="+mn-lt"/>
              </a:rPr>
              <a:t>C</a:t>
            </a:r>
            <a:r>
              <a:rPr spc="5" dirty="0" smtClean="0">
                <a:latin typeface="+mn-lt"/>
              </a:rPr>
              <a:t>h</a:t>
            </a:r>
            <a:r>
              <a:rPr dirty="0" smtClean="0">
                <a:latin typeface="+mn-lt"/>
              </a:rPr>
              <a:t>ain</a:t>
            </a:r>
            <a:endParaRPr dirty="0">
              <a:latin typeface="+mn-l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99591" y="4996929"/>
            <a:ext cx="895350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43609" y="4615434"/>
            <a:ext cx="409575" cy="3143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058670" y="4596638"/>
            <a:ext cx="6561455" cy="150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cs typeface="Palatino Linotype"/>
              </a:rPr>
              <a:t>M</a:t>
            </a:r>
            <a:r>
              <a:rPr sz="1800" b="1" spc="-10" dirty="0">
                <a:cs typeface="Palatino Linotype"/>
              </a:rPr>
              <a:t>o</a:t>
            </a:r>
            <a:r>
              <a:rPr sz="1800" b="1" dirty="0">
                <a:cs typeface="Palatino Linotype"/>
              </a:rPr>
              <a:t>nito</a:t>
            </a:r>
            <a:r>
              <a:rPr sz="1800" b="1" spc="-15" dirty="0">
                <a:cs typeface="Palatino Linotype"/>
              </a:rPr>
              <a:t>r</a:t>
            </a:r>
            <a:r>
              <a:rPr sz="1800" b="1" dirty="0">
                <a:cs typeface="Palatino Linotype"/>
              </a:rPr>
              <a:t>ing</a:t>
            </a:r>
            <a:r>
              <a:rPr sz="1800" b="1" spc="5" dirty="0">
                <a:cs typeface="Palatino Linotype"/>
              </a:rPr>
              <a:t> </a:t>
            </a:r>
            <a:r>
              <a:rPr sz="1800" b="1" spc="-10" dirty="0">
                <a:cs typeface="Palatino Linotype"/>
              </a:rPr>
              <a:t>C</a:t>
            </a:r>
            <a:r>
              <a:rPr sz="1800" b="1" spc="-5" dirty="0">
                <a:cs typeface="Palatino Linotype"/>
              </a:rPr>
              <a:t>O</a:t>
            </a:r>
            <a:r>
              <a:rPr sz="1800" b="1" baseline="-20833" dirty="0">
                <a:cs typeface="Palatino Linotype"/>
              </a:rPr>
              <a:t>2 </a:t>
            </a:r>
            <a:r>
              <a:rPr sz="1800" b="1" spc="-225" baseline="-20833" dirty="0">
                <a:cs typeface="Palatino Linotype"/>
              </a:rPr>
              <a:t> </a:t>
            </a:r>
            <a:r>
              <a:rPr sz="1800" b="1" dirty="0">
                <a:cs typeface="Palatino Linotype"/>
              </a:rPr>
              <a:t>du</a:t>
            </a:r>
            <a:r>
              <a:rPr sz="1800" b="1" spc="-5" dirty="0">
                <a:cs typeface="Palatino Linotype"/>
              </a:rPr>
              <a:t>rin</a:t>
            </a:r>
            <a:r>
              <a:rPr sz="1800" b="1" dirty="0">
                <a:cs typeface="Palatino Linotype"/>
              </a:rPr>
              <a:t>g</a:t>
            </a:r>
            <a:r>
              <a:rPr sz="1800" b="1" spc="-15" dirty="0">
                <a:cs typeface="Palatino Linotype"/>
              </a:rPr>
              <a:t> </a:t>
            </a:r>
            <a:r>
              <a:rPr sz="1800" b="1" dirty="0">
                <a:cs typeface="Palatino Linotype"/>
              </a:rPr>
              <a:t>tr</a:t>
            </a:r>
            <a:r>
              <a:rPr sz="1800" b="1" spc="-10" dirty="0">
                <a:cs typeface="Palatino Linotype"/>
              </a:rPr>
              <a:t>a</a:t>
            </a:r>
            <a:r>
              <a:rPr sz="1800" b="1" dirty="0">
                <a:cs typeface="Palatino Linotype"/>
              </a:rPr>
              <a:t>n</a:t>
            </a:r>
            <a:r>
              <a:rPr sz="1800" b="1" spc="5" dirty="0">
                <a:cs typeface="Palatino Linotype"/>
              </a:rPr>
              <a:t>s</a:t>
            </a:r>
            <a:r>
              <a:rPr sz="1800" b="1" dirty="0">
                <a:cs typeface="Palatino Linotype"/>
              </a:rPr>
              <a:t>po</a:t>
            </a:r>
            <a:r>
              <a:rPr sz="1800" b="1" spc="-10" dirty="0">
                <a:cs typeface="Palatino Linotype"/>
              </a:rPr>
              <a:t>r</a:t>
            </a:r>
            <a:r>
              <a:rPr sz="1800" b="1" dirty="0">
                <a:cs typeface="Palatino Linotype"/>
              </a:rPr>
              <a:t>t</a:t>
            </a:r>
            <a:endParaRPr sz="1800" dirty="0">
              <a:cs typeface="Palatino Linotype"/>
            </a:endParaRPr>
          </a:p>
          <a:p>
            <a:pPr marL="12700" marR="1090930">
              <a:lnSpc>
                <a:spcPct val="100000"/>
              </a:lnSpc>
              <a:spcBef>
                <a:spcPts val="1810"/>
              </a:spcBef>
            </a:pPr>
            <a:r>
              <a:rPr sz="1800" b="1" dirty="0">
                <a:cs typeface="Palatino Linotype"/>
              </a:rPr>
              <a:t>Monito</a:t>
            </a:r>
            <a:r>
              <a:rPr sz="1800" b="1" spc="-10" dirty="0">
                <a:cs typeface="Palatino Linotype"/>
              </a:rPr>
              <a:t>r</a:t>
            </a:r>
            <a:r>
              <a:rPr sz="1800" b="1" dirty="0">
                <a:cs typeface="Palatino Linotype"/>
              </a:rPr>
              <a:t>ing </a:t>
            </a:r>
            <a:r>
              <a:rPr sz="1800" b="1" spc="-5" dirty="0">
                <a:cs typeface="Palatino Linotype"/>
              </a:rPr>
              <a:t>C</a:t>
            </a:r>
            <a:r>
              <a:rPr sz="1800" b="1" dirty="0">
                <a:cs typeface="Palatino Linotype"/>
              </a:rPr>
              <a:t>O</a:t>
            </a:r>
            <a:r>
              <a:rPr sz="1800" b="1" baseline="-20833" dirty="0">
                <a:cs typeface="Palatino Linotype"/>
              </a:rPr>
              <a:t>2 </a:t>
            </a:r>
            <a:r>
              <a:rPr sz="1800" b="1" spc="-217" baseline="-20833" dirty="0">
                <a:cs typeface="Palatino Linotype"/>
              </a:rPr>
              <a:t> </a:t>
            </a:r>
            <a:r>
              <a:rPr sz="1800" b="1" dirty="0">
                <a:cs typeface="Palatino Linotype"/>
              </a:rPr>
              <a:t>at</a:t>
            </a:r>
            <a:r>
              <a:rPr sz="1800" b="1" spc="5" dirty="0">
                <a:cs typeface="Palatino Linotype"/>
              </a:rPr>
              <a:t> </a:t>
            </a:r>
            <a:r>
              <a:rPr sz="1800" b="1" spc="-5" dirty="0">
                <a:cs typeface="Palatino Linotype"/>
              </a:rPr>
              <a:t>nodes</a:t>
            </a:r>
            <a:r>
              <a:rPr sz="1800" b="1" spc="-10" dirty="0">
                <a:cs typeface="Palatino Linotype"/>
              </a:rPr>
              <a:t> </a:t>
            </a:r>
            <a:r>
              <a:rPr sz="1800" b="1" dirty="0">
                <a:cs typeface="Palatino Linotype"/>
              </a:rPr>
              <a:t>(Warehouse</a:t>
            </a:r>
            <a:r>
              <a:rPr sz="1800" b="1" spc="5" dirty="0">
                <a:cs typeface="Palatino Linotype"/>
              </a:rPr>
              <a:t>s</a:t>
            </a:r>
            <a:r>
              <a:rPr sz="1800" b="1" dirty="0">
                <a:cs typeface="Palatino Linotype"/>
              </a:rPr>
              <a:t>,</a:t>
            </a:r>
            <a:r>
              <a:rPr sz="1800" b="1" spc="-5" dirty="0">
                <a:cs typeface="Palatino Linotype"/>
              </a:rPr>
              <a:t> </a:t>
            </a:r>
            <a:r>
              <a:rPr sz="1800" b="1" dirty="0">
                <a:cs typeface="Palatino Linotype"/>
              </a:rPr>
              <a:t>Distribution </a:t>
            </a:r>
            <a:r>
              <a:rPr sz="1800" b="1" spc="-5" dirty="0">
                <a:cs typeface="Palatino Linotype"/>
              </a:rPr>
              <a:t>ce</a:t>
            </a:r>
            <a:r>
              <a:rPr sz="1800" b="1" dirty="0">
                <a:cs typeface="Palatino Linotype"/>
              </a:rPr>
              <a:t>nter</a:t>
            </a:r>
            <a:r>
              <a:rPr sz="1800" b="1" spc="5" dirty="0">
                <a:cs typeface="Palatino Linotype"/>
              </a:rPr>
              <a:t>s</a:t>
            </a:r>
            <a:r>
              <a:rPr sz="1800" b="1" dirty="0">
                <a:cs typeface="Palatino Linotype"/>
              </a:rPr>
              <a:t>,</a:t>
            </a:r>
            <a:r>
              <a:rPr sz="1800" b="1" spc="-15" dirty="0">
                <a:cs typeface="Palatino Linotype"/>
              </a:rPr>
              <a:t> </a:t>
            </a:r>
            <a:r>
              <a:rPr sz="1800" b="1" dirty="0">
                <a:cs typeface="Palatino Linotype"/>
              </a:rPr>
              <a:t>stores,</a:t>
            </a:r>
            <a:r>
              <a:rPr sz="1800" b="1" spc="-5" dirty="0">
                <a:cs typeface="Palatino Linotype"/>
              </a:rPr>
              <a:t> </a:t>
            </a:r>
            <a:r>
              <a:rPr sz="1800" b="1" dirty="0">
                <a:cs typeface="Palatino Linotype"/>
              </a:rPr>
              <a:t>etc.)</a:t>
            </a:r>
            <a:endParaRPr sz="1800" dirty="0">
              <a:cs typeface="Palatino Linotype"/>
            </a:endParaRPr>
          </a:p>
          <a:p>
            <a:pPr marR="5080" algn="r">
              <a:lnSpc>
                <a:spcPct val="100000"/>
              </a:lnSpc>
              <a:spcBef>
                <a:spcPts val="1485"/>
              </a:spcBef>
            </a:pPr>
            <a:r>
              <a:rPr sz="1600" b="1" dirty="0">
                <a:cs typeface="Palatino Linotype"/>
              </a:rPr>
              <a:t>(</a:t>
            </a:r>
            <a:r>
              <a:rPr sz="1600" b="1" spc="-10" dirty="0">
                <a:cs typeface="Palatino Linotype"/>
              </a:rPr>
              <a:t>E</a:t>
            </a:r>
            <a:r>
              <a:rPr sz="1600" b="1" spc="-5" dirty="0">
                <a:cs typeface="Palatino Linotype"/>
              </a:rPr>
              <a:t>N</a:t>
            </a:r>
            <a:r>
              <a:rPr sz="1600" b="1" spc="20" dirty="0">
                <a:cs typeface="Palatino Linotype"/>
              </a:rPr>
              <a:t> </a:t>
            </a:r>
            <a:r>
              <a:rPr sz="1600" b="1" spc="-5" dirty="0">
                <a:cs typeface="Palatino Linotype"/>
              </a:rPr>
              <a:t>16258)</a:t>
            </a:r>
            <a:endParaRPr sz="1600" dirty="0"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3841665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9993" y="192650"/>
            <a:ext cx="78486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5" dirty="0">
                <a:latin typeface="+mn-lt"/>
              </a:rPr>
              <a:t>C</a:t>
            </a:r>
            <a:r>
              <a:rPr spc="-5" dirty="0">
                <a:latin typeface="+mn-lt"/>
              </a:rPr>
              <a:t>O</a:t>
            </a:r>
            <a:r>
              <a:rPr sz="4350" spc="15" baseline="-21072" dirty="0">
                <a:latin typeface="+mn-lt"/>
              </a:rPr>
              <a:t>2</a:t>
            </a:r>
            <a:r>
              <a:rPr sz="4350" baseline="-21072" dirty="0">
                <a:latin typeface="+mn-lt"/>
              </a:rPr>
              <a:t> </a:t>
            </a:r>
            <a:r>
              <a:rPr sz="4350" spc="-472" baseline="-21072" dirty="0">
                <a:latin typeface="+mn-lt"/>
              </a:rPr>
              <a:t> </a:t>
            </a:r>
            <a:r>
              <a:rPr sz="4400" dirty="0">
                <a:latin typeface="+mn-lt"/>
              </a:rPr>
              <a:t>M</a:t>
            </a:r>
            <a:r>
              <a:rPr sz="4400" spc="5" dirty="0">
                <a:latin typeface="+mn-lt"/>
              </a:rPr>
              <a:t>o</a:t>
            </a:r>
            <a:r>
              <a:rPr sz="4400" spc="-5" dirty="0">
                <a:latin typeface="+mn-lt"/>
              </a:rPr>
              <a:t>nit</a:t>
            </a:r>
            <a:r>
              <a:rPr sz="4400" spc="15" dirty="0">
                <a:latin typeface="+mn-lt"/>
              </a:rPr>
              <a:t>o</a:t>
            </a:r>
            <a:r>
              <a:rPr sz="4400" dirty="0">
                <a:latin typeface="+mn-lt"/>
              </a:rPr>
              <a:t>ring</a:t>
            </a:r>
            <a:r>
              <a:rPr sz="4400" spc="-10" dirty="0">
                <a:latin typeface="+mn-lt"/>
              </a:rPr>
              <a:t> </a:t>
            </a:r>
            <a:r>
              <a:rPr sz="4400" dirty="0">
                <a:latin typeface="+mn-lt"/>
              </a:rPr>
              <a:t>at</a:t>
            </a:r>
            <a:r>
              <a:rPr sz="4400" spc="15" dirty="0">
                <a:latin typeface="+mn-lt"/>
              </a:rPr>
              <a:t> </a:t>
            </a:r>
            <a:r>
              <a:rPr sz="4400" spc="-5" dirty="0">
                <a:latin typeface="+mn-lt"/>
              </a:rPr>
              <a:t>Diff</a:t>
            </a:r>
            <a:r>
              <a:rPr sz="4400" spc="10" dirty="0">
                <a:latin typeface="+mn-lt"/>
              </a:rPr>
              <a:t>e</a:t>
            </a:r>
            <a:r>
              <a:rPr sz="4400" dirty="0">
                <a:latin typeface="+mn-lt"/>
              </a:rPr>
              <a:t>rent</a:t>
            </a:r>
            <a:r>
              <a:rPr sz="4400" spc="-15" dirty="0">
                <a:latin typeface="+mn-lt"/>
              </a:rPr>
              <a:t> </a:t>
            </a:r>
            <a:r>
              <a:rPr sz="4400" spc="-5" dirty="0">
                <a:latin typeface="+mn-lt"/>
              </a:rPr>
              <a:t>Lev</a:t>
            </a:r>
            <a:r>
              <a:rPr sz="4400" spc="15" dirty="0">
                <a:latin typeface="+mn-lt"/>
              </a:rPr>
              <a:t>e</a:t>
            </a:r>
            <a:r>
              <a:rPr sz="4400" dirty="0">
                <a:latin typeface="+mn-lt"/>
              </a:rPr>
              <a:t>ls</a:t>
            </a:r>
          </a:p>
        </p:txBody>
      </p:sp>
      <p:sp>
        <p:nvSpPr>
          <p:cNvPr id="9" name="object 9"/>
          <p:cNvSpPr/>
          <p:nvPr/>
        </p:nvSpPr>
        <p:spPr>
          <a:xfrm>
            <a:off x="827582" y="2860801"/>
            <a:ext cx="895349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5573" y="1700822"/>
            <a:ext cx="936104" cy="71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84189" y="2492882"/>
            <a:ext cx="1961388" cy="12961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130932" y="2017395"/>
            <a:ext cx="2070735" cy="1270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11150">
              <a:lnSpc>
                <a:spcPct val="100000"/>
              </a:lnSpc>
            </a:pPr>
            <a:r>
              <a:rPr sz="2000" b="1" dirty="0">
                <a:cs typeface="Palatino Linotype"/>
              </a:rPr>
              <a:t>Transport</a:t>
            </a:r>
            <a:r>
              <a:rPr sz="2000" b="1" spc="5" dirty="0">
                <a:cs typeface="Palatino Linotype"/>
              </a:rPr>
              <a:t>a</a:t>
            </a:r>
            <a:r>
              <a:rPr sz="2000" b="1" dirty="0">
                <a:cs typeface="Palatino Linotype"/>
              </a:rPr>
              <a:t>ti</a:t>
            </a:r>
            <a:r>
              <a:rPr sz="2000" b="1" spc="-15" dirty="0">
                <a:cs typeface="Palatino Linotype"/>
              </a:rPr>
              <a:t>o</a:t>
            </a:r>
            <a:r>
              <a:rPr sz="2000" b="1" dirty="0">
                <a:cs typeface="Palatino Linotype"/>
              </a:rPr>
              <a:t>n Link</a:t>
            </a:r>
            <a:endParaRPr sz="2000"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sz="2250"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cs typeface="Palatino Linotype"/>
              </a:rPr>
              <a:t>Wareh</a:t>
            </a:r>
            <a:r>
              <a:rPr sz="2000" b="1" spc="5" dirty="0">
                <a:cs typeface="Palatino Linotype"/>
              </a:rPr>
              <a:t>o</a:t>
            </a:r>
            <a:r>
              <a:rPr sz="2000" b="1" dirty="0">
                <a:cs typeface="Palatino Linotype"/>
              </a:rPr>
              <a:t>use/</a:t>
            </a:r>
            <a:r>
              <a:rPr sz="2000" b="1" spc="-35" dirty="0">
                <a:cs typeface="Palatino Linotype"/>
              </a:rPr>
              <a:t> </a:t>
            </a:r>
            <a:r>
              <a:rPr sz="2000" b="1" dirty="0">
                <a:cs typeface="Palatino Linotype"/>
              </a:rPr>
              <a:t>Store</a:t>
            </a:r>
            <a:endParaRPr sz="2000">
              <a:cs typeface="Palatino Linotyp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30932" y="4041902"/>
            <a:ext cx="299466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cs typeface="Palatino Linotype"/>
              </a:rPr>
              <a:t>Wareh</a:t>
            </a:r>
            <a:r>
              <a:rPr sz="2000" b="1" spc="5" dirty="0">
                <a:cs typeface="Palatino Linotype"/>
              </a:rPr>
              <a:t>o</a:t>
            </a:r>
            <a:r>
              <a:rPr sz="2000" b="1" dirty="0">
                <a:cs typeface="Palatino Linotype"/>
              </a:rPr>
              <a:t>use/</a:t>
            </a:r>
            <a:r>
              <a:rPr sz="2000" b="1" spc="-35" dirty="0">
                <a:cs typeface="Palatino Linotype"/>
              </a:rPr>
              <a:t> </a:t>
            </a:r>
            <a:r>
              <a:rPr sz="2000" b="1" dirty="0">
                <a:cs typeface="Palatino Linotype"/>
              </a:rPr>
              <a:t>Store</a:t>
            </a:r>
            <a:r>
              <a:rPr sz="2000" b="1" spc="-25" dirty="0">
                <a:cs typeface="Palatino Linotype"/>
              </a:rPr>
              <a:t> </a:t>
            </a:r>
            <a:r>
              <a:rPr sz="2000" b="1" dirty="0">
                <a:cs typeface="Palatino Linotype"/>
              </a:rPr>
              <a:t>Sec</a:t>
            </a:r>
            <a:r>
              <a:rPr sz="2000" b="1" spc="5" dirty="0">
                <a:cs typeface="Palatino Linotype"/>
              </a:rPr>
              <a:t>t</a:t>
            </a:r>
            <a:r>
              <a:rPr sz="2000" b="1" dirty="0">
                <a:cs typeface="Palatino Linotype"/>
              </a:rPr>
              <a:t>ion</a:t>
            </a:r>
            <a:endParaRPr sz="2000">
              <a:cs typeface="Palatino Linotyp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71600" y="3868940"/>
            <a:ext cx="684656" cy="7122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595998" y="3890009"/>
            <a:ext cx="93091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cs typeface="Palatino Linotype"/>
              </a:rPr>
              <a:t>Product</a:t>
            </a:r>
            <a:endParaRPr sz="2000">
              <a:cs typeface="Palatino Linotyp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14905" y="5762752"/>
            <a:ext cx="1480820" cy="631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b="1" dirty="0">
                <a:cs typeface="Palatino Linotype"/>
              </a:rPr>
              <a:t>Dist</a:t>
            </a:r>
            <a:r>
              <a:rPr sz="2000" b="1" spc="-5" dirty="0">
                <a:cs typeface="Palatino Linotype"/>
              </a:rPr>
              <a:t>ribut</a:t>
            </a:r>
            <a:r>
              <a:rPr sz="2000" b="1" spc="-10" dirty="0">
                <a:cs typeface="Palatino Linotype"/>
              </a:rPr>
              <a:t>i</a:t>
            </a:r>
            <a:r>
              <a:rPr sz="2000" b="1" spc="-5" dirty="0">
                <a:cs typeface="Palatino Linotype"/>
              </a:rPr>
              <a:t>on </a:t>
            </a:r>
            <a:r>
              <a:rPr sz="2000" b="1" dirty="0">
                <a:cs typeface="Palatino Linotype"/>
              </a:rPr>
              <a:t>Ne</a:t>
            </a:r>
            <a:r>
              <a:rPr sz="2000" b="1" spc="5" dirty="0">
                <a:cs typeface="Palatino Linotype"/>
              </a:rPr>
              <a:t>t</a:t>
            </a:r>
            <a:r>
              <a:rPr sz="2000" b="1" dirty="0">
                <a:cs typeface="Palatino Linotype"/>
              </a:rPr>
              <a:t>work</a:t>
            </a:r>
            <a:endParaRPr sz="2000">
              <a:cs typeface="Palatino Linotyp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99591" y="4797145"/>
            <a:ext cx="3973829" cy="10161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47944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02692" y="3886200"/>
            <a:ext cx="8941307" cy="1857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6432" y="5443037"/>
            <a:ext cx="706755" cy="701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0165">
              <a:lnSpc>
                <a:spcPct val="93200"/>
              </a:lnSpc>
            </a:pPr>
            <a:r>
              <a:rPr sz="1600" spc="-90" dirty="0">
                <a:solidFill>
                  <a:srgbClr val="001F5F"/>
                </a:solidFill>
                <a:cs typeface="Georgia"/>
              </a:rPr>
              <a:t>3</a:t>
            </a:r>
            <a:r>
              <a:rPr sz="1600" spc="15" dirty="0">
                <a:solidFill>
                  <a:srgbClr val="001F5F"/>
                </a:solidFill>
                <a:cs typeface="Georgia"/>
              </a:rPr>
              <a:t> </a:t>
            </a:r>
            <a:r>
              <a:rPr sz="1600" spc="20" dirty="0">
                <a:solidFill>
                  <a:srgbClr val="001F5F"/>
                </a:solidFill>
                <a:cs typeface="Georgia"/>
              </a:rPr>
              <a:t>ye</a:t>
            </a:r>
            <a:r>
              <a:rPr sz="1600" spc="30" dirty="0">
                <a:solidFill>
                  <a:srgbClr val="001F5F"/>
                </a:solidFill>
                <a:cs typeface="Georgia"/>
              </a:rPr>
              <a:t>a</a:t>
            </a:r>
            <a:r>
              <a:rPr sz="1600" spc="-30" dirty="0">
                <a:solidFill>
                  <a:srgbClr val="001F5F"/>
                </a:solidFill>
                <a:cs typeface="Georgia"/>
              </a:rPr>
              <a:t>r</a:t>
            </a:r>
            <a:r>
              <a:rPr sz="1600" spc="-15" dirty="0">
                <a:solidFill>
                  <a:srgbClr val="001F5F"/>
                </a:solidFill>
                <a:cs typeface="Georgia"/>
              </a:rPr>
              <a:t>s</a:t>
            </a:r>
            <a:r>
              <a:rPr sz="1600" spc="-10" dirty="0">
                <a:solidFill>
                  <a:srgbClr val="001F5F"/>
                </a:solidFill>
                <a:cs typeface="Georgia"/>
              </a:rPr>
              <a:t> a</a:t>
            </a:r>
            <a:r>
              <a:rPr sz="1600" spc="30" dirty="0">
                <a:solidFill>
                  <a:srgbClr val="001F5F"/>
                </a:solidFill>
                <a:cs typeface="Georgia"/>
              </a:rPr>
              <a:t>g</a:t>
            </a:r>
            <a:r>
              <a:rPr sz="1600" spc="40" dirty="0">
                <a:solidFill>
                  <a:srgbClr val="001F5F"/>
                </a:solidFill>
                <a:cs typeface="Georgia"/>
              </a:rPr>
              <a:t>o</a:t>
            </a:r>
            <a:r>
              <a:rPr sz="1600" spc="15" dirty="0">
                <a:solidFill>
                  <a:srgbClr val="001F5F"/>
                </a:solidFill>
                <a:cs typeface="Georgia"/>
              </a:rPr>
              <a:t> </a:t>
            </a:r>
            <a:r>
              <a:rPr sz="1600" spc="-10" dirty="0">
                <a:solidFill>
                  <a:srgbClr val="001F5F"/>
                </a:solidFill>
                <a:cs typeface="Georgia"/>
              </a:rPr>
              <a:t>or</a:t>
            </a:r>
            <a:r>
              <a:rPr sz="1600" spc="-5" dirty="0">
                <a:solidFill>
                  <a:srgbClr val="001F5F"/>
                </a:solidFill>
                <a:cs typeface="Georgia"/>
              </a:rPr>
              <a:t> </a:t>
            </a:r>
            <a:r>
              <a:rPr sz="1600" spc="-10" dirty="0">
                <a:solidFill>
                  <a:srgbClr val="001F5F"/>
                </a:solidFill>
                <a:cs typeface="Georgia"/>
              </a:rPr>
              <a:t>ear</a:t>
            </a:r>
            <a:r>
              <a:rPr sz="1600" spc="-5" dirty="0">
                <a:solidFill>
                  <a:srgbClr val="001F5F"/>
                </a:solidFill>
                <a:cs typeface="Georgia"/>
              </a:rPr>
              <a:t>l</a:t>
            </a:r>
            <a:r>
              <a:rPr sz="1600" spc="-10" dirty="0">
                <a:solidFill>
                  <a:srgbClr val="001F5F"/>
                </a:solidFill>
                <a:cs typeface="Georgia"/>
              </a:rPr>
              <a:t>ie</a:t>
            </a:r>
            <a:r>
              <a:rPr sz="1600" spc="-25" dirty="0">
                <a:solidFill>
                  <a:srgbClr val="001F5F"/>
                </a:solidFill>
                <a:cs typeface="Georgia"/>
              </a:rPr>
              <a:t>r</a:t>
            </a:r>
            <a:endParaRPr sz="1600">
              <a:cs typeface="Georgi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35749" y="4719320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80" h="309879">
                <a:moveTo>
                  <a:pt x="154825" y="0"/>
                </a:moveTo>
                <a:lnTo>
                  <a:pt x="105888" y="7883"/>
                </a:lnTo>
                <a:lnTo>
                  <a:pt x="63387" y="29841"/>
                </a:lnTo>
                <a:lnTo>
                  <a:pt x="29872" y="63340"/>
                </a:lnTo>
                <a:lnTo>
                  <a:pt x="7892" y="105842"/>
                </a:lnTo>
                <a:lnTo>
                  <a:pt x="0" y="154812"/>
                </a:lnTo>
                <a:lnTo>
                  <a:pt x="7892" y="203734"/>
                </a:lnTo>
                <a:lnTo>
                  <a:pt x="29872" y="246230"/>
                </a:lnTo>
                <a:lnTo>
                  <a:pt x="63387" y="279747"/>
                </a:lnTo>
                <a:lnTo>
                  <a:pt x="105888" y="301730"/>
                </a:lnTo>
                <a:lnTo>
                  <a:pt x="154825" y="309625"/>
                </a:lnTo>
                <a:lnTo>
                  <a:pt x="203756" y="301730"/>
                </a:lnTo>
                <a:lnTo>
                  <a:pt x="246254" y="279747"/>
                </a:lnTo>
                <a:lnTo>
                  <a:pt x="279767" y="246230"/>
                </a:lnTo>
                <a:lnTo>
                  <a:pt x="301745" y="203734"/>
                </a:lnTo>
                <a:lnTo>
                  <a:pt x="309638" y="154812"/>
                </a:lnTo>
                <a:lnTo>
                  <a:pt x="301745" y="105842"/>
                </a:lnTo>
                <a:lnTo>
                  <a:pt x="279767" y="63340"/>
                </a:lnTo>
                <a:lnTo>
                  <a:pt x="246254" y="29841"/>
                </a:lnTo>
                <a:lnTo>
                  <a:pt x="203756" y="7883"/>
                </a:lnTo>
                <a:lnTo>
                  <a:pt x="154825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5749" y="4719320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80" h="309879">
                <a:moveTo>
                  <a:pt x="0" y="154812"/>
                </a:moveTo>
                <a:lnTo>
                  <a:pt x="7892" y="105842"/>
                </a:lnTo>
                <a:lnTo>
                  <a:pt x="29872" y="63340"/>
                </a:lnTo>
                <a:lnTo>
                  <a:pt x="63387" y="29841"/>
                </a:lnTo>
                <a:lnTo>
                  <a:pt x="105888" y="7883"/>
                </a:lnTo>
                <a:lnTo>
                  <a:pt x="154825" y="0"/>
                </a:lnTo>
                <a:lnTo>
                  <a:pt x="203756" y="7883"/>
                </a:lnTo>
                <a:lnTo>
                  <a:pt x="246254" y="29841"/>
                </a:lnTo>
                <a:lnTo>
                  <a:pt x="279767" y="63340"/>
                </a:lnTo>
                <a:lnTo>
                  <a:pt x="301745" y="105842"/>
                </a:lnTo>
                <a:lnTo>
                  <a:pt x="309638" y="154812"/>
                </a:lnTo>
                <a:lnTo>
                  <a:pt x="301745" y="203734"/>
                </a:lnTo>
                <a:lnTo>
                  <a:pt x="279767" y="246230"/>
                </a:lnTo>
                <a:lnTo>
                  <a:pt x="246254" y="279747"/>
                </a:lnTo>
                <a:lnTo>
                  <a:pt x="203756" y="301730"/>
                </a:lnTo>
                <a:lnTo>
                  <a:pt x="154825" y="309625"/>
                </a:lnTo>
                <a:lnTo>
                  <a:pt x="105888" y="301730"/>
                </a:lnTo>
                <a:lnTo>
                  <a:pt x="63387" y="279747"/>
                </a:lnTo>
                <a:lnTo>
                  <a:pt x="29872" y="246230"/>
                </a:lnTo>
                <a:lnTo>
                  <a:pt x="7892" y="203734"/>
                </a:lnTo>
                <a:lnTo>
                  <a:pt x="0" y="154812"/>
                </a:lnTo>
                <a:close/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769745" y="5563311"/>
            <a:ext cx="657225" cy="490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55"/>
              </a:lnSpc>
            </a:pPr>
            <a:r>
              <a:rPr sz="1600" spc="-100" dirty="0">
                <a:solidFill>
                  <a:srgbClr val="001F5F"/>
                </a:solidFill>
                <a:cs typeface="Georgia"/>
              </a:rPr>
              <a:t>2</a:t>
            </a:r>
            <a:r>
              <a:rPr sz="1600" spc="15" dirty="0">
                <a:solidFill>
                  <a:srgbClr val="001F5F"/>
                </a:solidFill>
                <a:cs typeface="Georgia"/>
              </a:rPr>
              <a:t> </a:t>
            </a:r>
            <a:r>
              <a:rPr sz="1600" spc="10" dirty="0">
                <a:solidFill>
                  <a:srgbClr val="001F5F"/>
                </a:solidFill>
                <a:cs typeface="Georgia"/>
              </a:rPr>
              <a:t>yea</a:t>
            </a:r>
            <a:r>
              <a:rPr sz="1600" spc="15" dirty="0">
                <a:solidFill>
                  <a:srgbClr val="001F5F"/>
                </a:solidFill>
                <a:cs typeface="Georgia"/>
              </a:rPr>
              <a:t>r</a:t>
            </a:r>
            <a:r>
              <a:rPr sz="1600" spc="-15" dirty="0">
                <a:solidFill>
                  <a:srgbClr val="001F5F"/>
                </a:solidFill>
                <a:cs typeface="Georgia"/>
              </a:rPr>
              <a:t>s</a:t>
            </a:r>
            <a:endParaRPr sz="1600">
              <a:cs typeface="Georgia"/>
            </a:endParaRPr>
          </a:p>
          <a:p>
            <a:pPr marL="88900">
              <a:lnSpc>
                <a:spcPts val="1855"/>
              </a:lnSpc>
            </a:pPr>
            <a:r>
              <a:rPr sz="1600" spc="-10" dirty="0">
                <a:solidFill>
                  <a:srgbClr val="001F5F"/>
                </a:solidFill>
                <a:cs typeface="Georgia"/>
              </a:rPr>
              <a:t>a</a:t>
            </a:r>
            <a:r>
              <a:rPr sz="1600" spc="35" dirty="0">
                <a:solidFill>
                  <a:srgbClr val="001F5F"/>
                </a:solidFill>
                <a:cs typeface="Georgia"/>
              </a:rPr>
              <a:t>go</a:t>
            </a:r>
            <a:endParaRPr sz="1600"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92348" y="5509361"/>
            <a:ext cx="570230" cy="490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855"/>
              </a:lnSpc>
            </a:pPr>
            <a:r>
              <a:rPr sz="1600" spc="-10" dirty="0">
                <a:solidFill>
                  <a:srgbClr val="001F5F"/>
                </a:solidFill>
                <a:cs typeface="Georgia"/>
              </a:rPr>
              <a:t>a</a:t>
            </a:r>
            <a:r>
              <a:rPr sz="1600" spc="15" dirty="0">
                <a:solidFill>
                  <a:srgbClr val="001F5F"/>
                </a:solidFill>
                <a:cs typeface="Georgia"/>
              </a:rPr>
              <a:t> </a:t>
            </a:r>
            <a:r>
              <a:rPr sz="1600" spc="20" dirty="0">
                <a:solidFill>
                  <a:srgbClr val="001F5F"/>
                </a:solidFill>
                <a:cs typeface="Georgia"/>
              </a:rPr>
              <a:t>ye</a:t>
            </a:r>
            <a:r>
              <a:rPr sz="1600" spc="30" dirty="0">
                <a:solidFill>
                  <a:srgbClr val="001F5F"/>
                </a:solidFill>
                <a:cs typeface="Georgia"/>
              </a:rPr>
              <a:t>a</a:t>
            </a:r>
            <a:r>
              <a:rPr sz="1600" spc="-30" dirty="0">
                <a:solidFill>
                  <a:srgbClr val="001F5F"/>
                </a:solidFill>
                <a:cs typeface="Georgia"/>
              </a:rPr>
              <a:t>r</a:t>
            </a:r>
            <a:endParaRPr sz="1600">
              <a:cs typeface="Georgia"/>
            </a:endParaRPr>
          </a:p>
          <a:p>
            <a:pPr algn="ctr">
              <a:lnSpc>
                <a:spcPts val="1855"/>
              </a:lnSpc>
            </a:pPr>
            <a:r>
              <a:rPr sz="1600" spc="-10" dirty="0">
                <a:solidFill>
                  <a:srgbClr val="001F5F"/>
                </a:solidFill>
                <a:cs typeface="Georgia"/>
              </a:rPr>
              <a:t>a</a:t>
            </a:r>
            <a:r>
              <a:rPr sz="1600" spc="35" dirty="0">
                <a:solidFill>
                  <a:srgbClr val="001F5F"/>
                </a:solidFill>
                <a:cs typeface="Georgia"/>
              </a:rPr>
              <a:t>go</a:t>
            </a:r>
            <a:endParaRPr sz="1600">
              <a:cs typeface="Georgi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08248" y="4742434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79" h="309879">
                <a:moveTo>
                  <a:pt x="154812" y="0"/>
                </a:moveTo>
                <a:lnTo>
                  <a:pt x="105891" y="7895"/>
                </a:lnTo>
                <a:lnTo>
                  <a:pt x="63395" y="29878"/>
                </a:lnTo>
                <a:lnTo>
                  <a:pt x="29878" y="63395"/>
                </a:lnTo>
                <a:lnTo>
                  <a:pt x="7895" y="105891"/>
                </a:lnTo>
                <a:lnTo>
                  <a:pt x="0" y="154813"/>
                </a:lnTo>
                <a:lnTo>
                  <a:pt x="7895" y="203734"/>
                </a:lnTo>
                <a:lnTo>
                  <a:pt x="29878" y="246230"/>
                </a:lnTo>
                <a:lnTo>
                  <a:pt x="63395" y="279747"/>
                </a:lnTo>
                <a:lnTo>
                  <a:pt x="105891" y="301730"/>
                </a:lnTo>
                <a:lnTo>
                  <a:pt x="154812" y="309626"/>
                </a:lnTo>
                <a:lnTo>
                  <a:pt x="203734" y="301730"/>
                </a:lnTo>
                <a:lnTo>
                  <a:pt x="246230" y="279747"/>
                </a:lnTo>
                <a:lnTo>
                  <a:pt x="279747" y="246230"/>
                </a:lnTo>
                <a:lnTo>
                  <a:pt x="301730" y="203734"/>
                </a:lnTo>
                <a:lnTo>
                  <a:pt x="309625" y="154813"/>
                </a:lnTo>
                <a:lnTo>
                  <a:pt x="301730" y="105891"/>
                </a:lnTo>
                <a:lnTo>
                  <a:pt x="279747" y="63395"/>
                </a:lnTo>
                <a:lnTo>
                  <a:pt x="246230" y="29878"/>
                </a:lnTo>
                <a:lnTo>
                  <a:pt x="203734" y="7895"/>
                </a:lnTo>
                <a:lnTo>
                  <a:pt x="154812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08248" y="4742434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79" h="309879">
                <a:moveTo>
                  <a:pt x="0" y="154813"/>
                </a:moveTo>
                <a:lnTo>
                  <a:pt x="7895" y="105891"/>
                </a:lnTo>
                <a:lnTo>
                  <a:pt x="29878" y="63395"/>
                </a:lnTo>
                <a:lnTo>
                  <a:pt x="63395" y="29878"/>
                </a:lnTo>
                <a:lnTo>
                  <a:pt x="105891" y="7895"/>
                </a:lnTo>
                <a:lnTo>
                  <a:pt x="154812" y="0"/>
                </a:lnTo>
                <a:lnTo>
                  <a:pt x="203734" y="7895"/>
                </a:lnTo>
                <a:lnTo>
                  <a:pt x="246230" y="29878"/>
                </a:lnTo>
                <a:lnTo>
                  <a:pt x="279747" y="63395"/>
                </a:lnTo>
                <a:lnTo>
                  <a:pt x="301730" y="105891"/>
                </a:lnTo>
                <a:lnTo>
                  <a:pt x="309625" y="154813"/>
                </a:lnTo>
                <a:lnTo>
                  <a:pt x="301730" y="203734"/>
                </a:lnTo>
                <a:lnTo>
                  <a:pt x="279747" y="246230"/>
                </a:lnTo>
                <a:lnTo>
                  <a:pt x="246230" y="279747"/>
                </a:lnTo>
                <a:lnTo>
                  <a:pt x="203734" y="301730"/>
                </a:lnTo>
                <a:lnTo>
                  <a:pt x="154812" y="309626"/>
                </a:lnTo>
                <a:lnTo>
                  <a:pt x="105891" y="301730"/>
                </a:lnTo>
                <a:lnTo>
                  <a:pt x="63395" y="279747"/>
                </a:lnTo>
                <a:lnTo>
                  <a:pt x="29878" y="246230"/>
                </a:lnTo>
                <a:lnTo>
                  <a:pt x="7895" y="203734"/>
                </a:lnTo>
                <a:lnTo>
                  <a:pt x="0" y="154813"/>
                </a:lnTo>
                <a:close/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585209" y="5442000"/>
            <a:ext cx="1245870" cy="696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70" algn="ctr">
              <a:lnSpc>
                <a:spcPts val="1789"/>
              </a:lnSpc>
            </a:pPr>
            <a:r>
              <a:rPr sz="1600" spc="10" dirty="0">
                <a:solidFill>
                  <a:srgbClr val="001F5F"/>
                </a:solidFill>
                <a:cs typeface="Georgia"/>
              </a:rPr>
              <a:t>cu</a:t>
            </a:r>
            <a:r>
              <a:rPr sz="1600" spc="-25" dirty="0">
                <a:solidFill>
                  <a:srgbClr val="001F5F"/>
                </a:solidFill>
                <a:cs typeface="Georgia"/>
              </a:rPr>
              <a:t>r</a:t>
            </a:r>
            <a:r>
              <a:rPr sz="1600" spc="-20" dirty="0">
                <a:solidFill>
                  <a:srgbClr val="001F5F"/>
                </a:solidFill>
                <a:cs typeface="Georgia"/>
              </a:rPr>
              <a:t>ren</a:t>
            </a:r>
            <a:r>
              <a:rPr sz="1600" spc="-25" dirty="0">
                <a:solidFill>
                  <a:srgbClr val="001F5F"/>
                </a:solidFill>
                <a:cs typeface="Georgia"/>
              </a:rPr>
              <a:t>t</a:t>
            </a:r>
            <a:r>
              <a:rPr sz="1600" spc="50" dirty="0">
                <a:solidFill>
                  <a:srgbClr val="001F5F"/>
                </a:solidFill>
                <a:cs typeface="Georgia"/>
              </a:rPr>
              <a:t>ly</a:t>
            </a:r>
            <a:r>
              <a:rPr sz="1600" spc="30" dirty="0">
                <a:solidFill>
                  <a:srgbClr val="001F5F"/>
                </a:solidFill>
                <a:cs typeface="Georgia"/>
              </a:rPr>
              <a:t> </a:t>
            </a:r>
            <a:r>
              <a:rPr sz="1600" spc="10" dirty="0">
                <a:solidFill>
                  <a:srgbClr val="001F5F"/>
                </a:solidFill>
                <a:cs typeface="Georgia"/>
              </a:rPr>
              <a:t>u</a:t>
            </a:r>
            <a:r>
              <a:rPr sz="1600" dirty="0">
                <a:solidFill>
                  <a:srgbClr val="001F5F"/>
                </a:solidFill>
                <a:cs typeface="Georgia"/>
              </a:rPr>
              <a:t>n</a:t>
            </a:r>
            <a:r>
              <a:rPr sz="1600" spc="5" dirty="0">
                <a:solidFill>
                  <a:srgbClr val="001F5F"/>
                </a:solidFill>
                <a:cs typeface="Georgia"/>
              </a:rPr>
              <a:t>der</a:t>
            </a:r>
            <a:r>
              <a:rPr sz="1600" dirty="0">
                <a:solidFill>
                  <a:srgbClr val="001F5F"/>
                </a:solidFill>
                <a:cs typeface="Georgia"/>
              </a:rPr>
              <a:t> </a:t>
            </a:r>
            <a:r>
              <a:rPr sz="1600" spc="-15" dirty="0">
                <a:solidFill>
                  <a:srgbClr val="001F5F"/>
                </a:solidFill>
                <a:cs typeface="Georgia"/>
              </a:rPr>
              <a:t>con</a:t>
            </a:r>
            <a:r>
              <a:rPr sz="1600" spc="-20" dirty="0">
                <a:solidFill>
                  <a:srgbClr val="001F5F"/>
                </a:solidFill>
                <a:cs typeface="Georgia"/>
              </a:rPr>
              <a:t>s</a:t>
            </a:r>
            <a:r>
              <a:rPr sz="1600" dirty="0">
                <a:solidFill>
                  <a:srgbClr val="001F5F"/>
                </a:solidFill>
                <a:cs typeface="Georgia"/>
              </a:rPr>
              <a:t>ide</a:t>
            </a:r>
            <a:r>
              <a:rPr sz="1600" spc="5" dirty="0">
                <a:solidFill>
                  <a:srgbClr val="001F5F"/>
                </a:solidFill>
                <a:cs typeface="Georgia"/>
              </a:rPr>
              <a:t>r</a:t>
            </a:r>
            <a:r>
              <a:rPr sz="1600" spc="-10" dirty="0">
                <a:solidFill>
                  <a:srgbClr val="001F5F"/>
                </a:solidFill>
                <a:cs typeface="Georgia"/>
              </a:rPr>
              <a:t>a</a:t>
            </a:r>
            <a:r>
              <a:rPr sz="1600" spc="-20" dirty="0">
                <a:solidFill>
                  <a:srgbClr val="001F5F"/>
                </a:solidFill>
                <a:cs typeface="Georgia"/>
              </a:rPr>
              <a:t>tion</a:t>
            </a:r>
            <a:endParaRPr sz="1600">
              <a:cs typeface="Georgi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10990" y="4872482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79" h="309879">
                <a:moveTo>
                  <a:pt x="154812" y="0"/>
                </a:moveTo>
                <a:lnTo>
                  <a:pt x="105891" y="7895"/>
                </a:lnTo>
                <a:lnTo>
                  <a:pt x="63395" y="29878"/>
                </a:lnTo>
                <a:lnTo>
                  <a:pt x="29878" y="63395"/>
                </a:lnTo>
                <a:lnTo>
                  <a:pt x="7895" y="105891"/>
                </a:lnTo>
                <a:lnTo>
                  <a:pt x="0" y="154813"/>
                </a:lnTo>
                <a:lnTo>
                  <a:pt x="7895" y="203734"/>
                </a:lnTo>
                <a:lnTo>
                  <a:pt x="29878" y="246230"/>
                </a:lnTo>
                <a:lnTo>
                  <a:pt x="63395" y="279747"/>
                </a:lnTo>
                <a:lnTo>
                  <a:pt x="105891" y="301730"/>
                </a:lnTo>
                <a:lnTo>
                  <a:pt x="154812" y="309626"/>
                </a:lnTo>
                <a:lnTo>
                  <a:pt x="203783" y="301730"/>
                </a:lnTo>
                <a:lnTo>
                  <a:pt x="246285" y="279747"/>
                </a:lnTo>
                <a:lnTo>
                  <a:pt x="279784" y="246230"/>
                </a:lnTo>
                <a:lnTo>
                  <a:pt x="301742" y="203734"/>
                </a:lnTo>
                <a:lnTo>
                  <a:pt x="309625" y="154813"/>
                </a:lnTo>
                <a:lnTo>
                  <a:pt x="301742" y="105891"/>
                </a:lnTo>
                <a:lnTo>
                  <a:pt x="279784" y="63395"/>
                </a:lnTo>
                <a:lnTo>
                  <a:pt x="246285" y="29878"/>
                </a:lnTo>
                <a:lnTo>
                  <a:pt x="203783" y="7895"/>
                </a:lnTo>
                <a:lnTo>
                  <a:pt x="154812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10990" y="4872482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79" h="309879">
                <a:moveTo>
                  <a:pt x="0" y="154813"/>
                </a:moveTo>
                <a:lnTo>
                  <a:pt x="7895" y="105891"/>
                </a:lnTo>
                <a:lnTo>
                  <a:pt x="29878" y="63395"/>
                </a:lnTo>
                <a:lnTo>
                  <a:pt x="63395" y="29878"/>
                </a:lnTo>
                <a:lnTo>
                  <a:pt x="105891" y="7895"/>
                </a:lnTo>
                <a:lnTo>
                  <a:pt x="154812" y="0"/>
                </a:lnTo>
                <a:lnTo>
                  <a:pt x="203783" y="7895"/>
                </a:lnTo>
                <a:lnTo>
                  <a:pt x="246285" y="29878"/>
                </a:lnTo>
                <a:lnTo>
                  <a:pt x="279784" y="63395"/>
                </a:lnTo>
                <a:lnTo>
                  <a:pt x="301742" y="105891"/>
                </a:lnTo>
                <a:lnTo>
                  <a:pt x="309625" y="154813"/>
                </a:lnTo>
                <a:lnTo>
                  <a:pt x="301742" y="203734"/>
                </a:lnTo>
                <a:lnTo>
                  <a:pt x="279784" y="246230"/>
                </a:lnTo>
                <a:lnTo>
                  <a:pt x="246285" y="279747"/>
                </a:lnTo>
                <a:lnTo>
                  <a:pt x="203783" y="301730"/>
                </a:lnTo>
                <a:lnTo>
                  <a:pt x="154812" y="309626"/>
                </a:lnTo>
                <a:lnTo>
                  <a:pt x="105891" y="301730"/>
                </a:lnTo>
                <a:lnTo>
                  <a:pt x="63395" y="279747"/>
                </a:lnTo>
                <a:lnTo>
                  <a:pt x="29878" y="246230"/>
                </a:lnTo>
                <a:lnTo>
                  <a:pt x="7895" y="203734"/>
                </a:lnTo>
                <a:lnTo>
                  <a:pt x="0" y="154813"/>
                </a:lnTo>
                <a:close/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108194" y="5298185"/>
            <a:ext cx="560705" cy="696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" algn="ctr">
              <a:lnSpc>
                <a:spcPts val="1789"/>
              </a:lnSpc>
            </a:pPr>
            <a:r>
              <a:rPr sz="1600" spc="-15" dirty="0">
                <a:solidFill>
                  <a:srgbClr val="001F5F"/>
                </a:solidFill>
                <a:cs typeface="Georgia"/>
              </a:rPr>
              <a:t>in</a:t>
            </a:r>
            <a:r>
              <a:rPr sz="1600" spc="15" dirty="0">
                <a:solidFill>
                  <a:srgbClr val="001F5F"/>
                </a:solidFill>
                <a:cs typeface="Georgia"/>
              </a:rPr>
              <a:t> </a:t>
            </a:r>
            <a:r>
              <a:rPr sz="1600" spc="-10" dirty="0">
                <a:solidFill>
                  <a:srgbClr val="001F5F"/>
                </a:solidFill>
                <a:cs typeface="Georgia"/>
              </a:rPr>
              <a:t>a</a:t>
            </a:r>
            <a:r>
              <a:rPr sz="1600" spc="-5" dirty="0">
                <a:solidFill>
                  <a:srgbClr val="001F5F"/>
                </a:solidFill>
                <a:cs typeface="Georgia"/>
              </a:rPr>
              <a:t> </a:t>
            </a:r>
            <a:r>
              <a:rPr sz="1600" spc="-5" dirty="0">
                <a:solidFill>
                  <a:srgbClr val="001F5F"/>
                </a:solidFill>
                <a:cs typeface="Palatino Linotype"/>
              </a:rPr>
              <a:t>ye</a:t>
            </a:r>
            <a:r>
              <a:rPr sz="1600" dirty="0">
                <a:solidFill>
                  <a:srgbClr val="001F5F"/>
                </a:solidFill>
                <a:cs typeface="Palatino Linotype"/>
              </a:rPr>
              <a:t>a</a:t>
            </a:r>
            <a:r>
              <a:rPr sz="1600" spc="-5" dirty="0">
                <a:solidFill>
                  <a:srgbClr val="001F5F"/>
                </a:solidFill>
                <a:cs typeface="Palatino Linotype"/>
              </a:rPr>
              <a:t>r’s </a:t>
            </a:r>
            <a:r>
              <a:rPr sz="1600" spc="-15" dirty="0">
                <a:solidFill>
                  <a:srgbClr val="001F5F"/>
                </a:solidFill>
                <a:cs typeface="Georgia"/>
              </a:rPr>
              <a:t>ti</a:t>
            </a:r>
            <a:r>
              <a:rPr sz="1600" spc="-35" dirty="0">
                <a:solidFill>
                  <a:srgbClr val="001F5F"/>
                </a:solidFill>
                <a:cs typeface="Georgia"/>
              </a:rPr>
              <a:t>m</a:t>
            </a:r>
            <a:r>
              <a:rPr sz="1600" spc="-10" dirty="0">
                <a:solidFill>
                  <a:srgbClr val="001F5F"/>
                </a:solidFill>
                <a:cs typeface="Georgia"/>
              </a:rPr>
              <a:t>e</a:t>
            </a:r>
            <a:endParaRPr sz="1600">
              <a:cs typeface="Georgi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05550" y="5420664"/>
            <a:ext cx="504190" cy="490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855"/>
              </a:lnSpc>
            </a:pPr>
            <a:r>
              <a:rPr sz="1600" spc="-10" dirty="0">
                <a:solidFill>
                  <a:srgbClr val="001F5F"/>
                </a:solidFill>
                <a:cs typeface="Georgia"/>
              </a:rPr>
              <a:t>in</a:t>
            </a:r>
            <a:r>
              <a:rPr sz="1600" spc="15" dirty="0">
                <a:solidFill>
                  <a:srgbClr val="001F5F"/>
                </a:solidFill>
                <a:cs typeface="Georgia"/>
              </a:rPr>
              <a:t> </a:t>
            </a:r>
            <a:r>
              <a:rPr sz="1600" spc="-100" dirty="0">
                <a:solidFill>
                  <a:srgbClr val="001F5F"/>
                </a:solidFill>
                <a:cs typeface="Georgia"/>
              </a:rPr>
              <a:t>2</a:t>
            </a:r>
            <a:endParaRPr sz="1600">
              <a:cs typeface="Georgia"/>
            </a:endParaRPr>
          </a:p>
          <a:p>
            <a:pPr algn="ctr">
              <a:lnSpc>
                <a:spcPts val="1855"/>
              </a:lnSpc>
            </a:pPr>
            <a:r>
              <a:rPr sz="1600" spc="20" dirty="0">
                <a:solidFill>
                  <a:srgbClr val="001F5F"/>
                </a:solidFill>
                <a:cs typeface="Georgia"/>
              </a:rPr>
              <a:t>ye</a:t>
            </a:r>
            <a:r>
              <a:rPr sz="1600" spc="30" dirty="0">
                <a:solidFill>
                  <a:srgbClr val="001F5F"/>
                </a:solidFill>
                <a:cs typeface="Georgia"/>
              </a:rPr>
              <a:t>a</a:t>
            </a:r>
            <a:r>
              <a:rPr sz="1600" spc="-30" dirty="0">
                <a:solidFill>
                  <a:srgbClr val="001F5F"/>
                </a:solidFill>
                <a:cs typeface="Georgia"/>
              </a:rPr>
              <a:t>r</a:t>
            </a:r>
            <a:r>
              <a:rPr sz="1600" spc="-15" dirty="0">
                <a:solidFill>
                  <a:srgbClr val="001F5F"/>
                </a:solidFill>
                <a:cs typeface="Georgia"/>
              </a:rPr>
              <a:t>s</a:t>
            </a:r>
            <a:endParaRPr sz="1600">
              <a:cs typeface="Georgi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22642" y="5338064"/>
            <a:ext cx="744855" cy="696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635" algn="ctr">
              <a:lnSpc>
                <a:spcPts val="1789"/>
              </a:lnSpc>
            </a:pPr>
            <a:r>
              <a:rPr sz="1600" spc="-15" dirty="0">
                <a:solidFill>
                  <a:srgbClr val="001F5F"/>
                </a:solidFill>
                <a:cs typeface="Georgia"/>
              </a:rPr>
              <a:t>in</a:t>
            </a:r>
            <a:r>
              <a:rPr sz="1600" spc="15" dirty="0">
                <a:solidFill>
                  <a:srgbClr val="001F5F"/>
                </a:solidFill>
                <a:cs typeface="Georgia"/>
              </a:rPr>
              <a:t> </a:t>
            </a:r>
            <a:r>
              <a:rPr sz="1600" spc="-90" dirty="0">
                <a:solidFill>
                  <a:srgbClr val="001F5F"/>
                </a:solidFill>
                <a:cs typeface="Georgia"/>
              </a:rPr>
              <a:t>3</a:t>
            </a:r>
            <a:r>
              <a:rPr sz="1600" spc="-40" dirty="0">
                <a:solidFill>
                  <a:srgbClr val="001F5F"/>
                </a:solidFill>
                <a:cs typeface="Georgia"/>
              </a:rPr>
              <a:t> </a:t>
            </a:r>
            <a:r>
              <a:rPr sz="1600" spc="20" dirty="0">
                <a:solidFill>
                  <a:srgbClr val="001F5F"/>
                </a:solidFill>
                <a:cs typeface="Georgia"/>
              </a:rPr>
              <a:t>ye</a:t>
            </a:r>
            <a:r>
              <a:rPr sz="1600" spc="30" dirty="0">
                <a:solidFill>
                  <a:srgbClr val="001F5F"/>
                </a:solidFill>
                <a:cs typeface="Georgia"/>
              </a:rPr>
              <a:t>a</a:t>
            </a:r>
            <a:r>
              <a:rPr sz="1600" spc="-30" dirty="0">
                <a:solidFill>
                  <a:srgbClr val="001F5F"/>
                </a:solidFill>
                <a:cs typeface="Georgia"/>
              </a:rPr>
              <a:t>r</a:t>
            </a:r>
            <a:r>
              <a:rPr sz="1600" spc="-15" dirty="0">
                <a:solidFill>
                  <a:srgbClr val="001F5F"/>
                </a:solidFill>
                <a:cs typeface="Georgia"/>
              </a:rPr>
              <a:t>s</a:t>
            </a:r>
            <a:r>
              <a:rPr sz="1600" spc="5" dirty="0">
                <a:solidFill>
                  <a:srgbClr val="001F5F"/>
                </a:solidFill>
                <a:cs typeface="Georgia"/>
              </a:rPr>
              <a:t> </a:t>
            </a:r>
            <a:r>
              <a:rPr sz="1600" spc="-10" dirty="0">
                <a:solidFill>
                  <a:srgbClr val="001F5F"/>
                </a:solidFill>
                <a:cs typeface="Georgia"/>
              </a:rPr>
              <a:t>or</a:t>
            </a:r>
            <a:r>
              <a:rPr sz="1600" spc="-5" dirty="0">
                <a:solidFill>
                  <a:srgbClr val="001F5F"/>
                </a:solidFill>
                <a:cs typeface="Georgia"/>
              </a:rPr>
              <a:t> l</a:t>
            </a:r>
            <a:r>
              <a:rPr sz="1600" dirty="0">
                <a:solidFill>
                  <a:srgbClr val="001F5F"/>
                </a:solidFill>
                <a:cs typeface="Georgia"/>
              </a:rPr>
              <a:t>a</a:t>
            </a:r>
            <a:r>
              <a:rPr sz="1600" spc="-30" dirty="0">
                <a:solidFill>
                  <a:srgbClr val="001F5F"/>
                </a:solidFill>
                <a:cs typeface="Georgia"/>
              </a:rPr>
              <a:t>ter</a:t>
            </a:r>
            <a:endParaRPr sz="1600">
              <a:cs typeface="Georgi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09600" y="2156460"/>
            <a:ext cx="7301483" cy="2791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85291" y="1980946"/>
            <a:ext cx="31369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cs typeface="Palatino Linotype"/>
              </a:rPr>
              <a:t>25%</a:t>
            </a:r>
            <a:endParaRPr sz="1200">
              <a:cs typeface="Palatino Linotyp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003042" y="4208017"/>
            <a:ext cx="23749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cs typeface="Palatino Linotype"/>
              </a:rPr>
              <a:t>4%</a:t>
            </a:r>
            <a:endParaRPr sz="1200">
              <a:cs typeface="Palatino Linotyp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282946" y="4347336"/>
            <a:ext cx="23749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cs typeface="Palatino Linotype"/>
              </a:rPr>
              <a:t>3%</a:t>
            </a:r>
            <a:endParaRPr sz="1200">
              <a:cs typeface="Palatino Linotyp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824989" y="3581654"/>
            <a:ext cx="4834890" cy="549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cs typeface="Palatino Linotype"/>
              </a:rPr>
              <a:t>10%</a:t>
            </a:r>
            <a:endParaRPr sz="1200"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36"/>
              </a:spcBef>
            </a:pPr>
            <a:endParaRPr sz="1100"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200" b="1" dirty="0">
                <a:cs typeface="Palatino Linotype"/>
              </a:rPr>
              <a:t>7%</a:t>
            </a:r>
            <a:endParaRPr sz="1200">
              <a:cs typeface="Palatino Linotyp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104894" y="1911350"/>
            <a:ext cx="373316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431540" algn="l"/>
              </a:tabLst>
            </a:pPr>
            <a:r>
              <a:rPr sz="1200" b="1" dirty="0">
                <a:cs typeface="Palatino Linotype"/>
              </a:rPr>
              <a:t>25%	</a:t>
            </a:r>
            <a:r>
              <a:rPr sz="1200" b="1" spc="-5" dirty="0">
                <a:cs typeface="Palatino Linotype"/>
              </a:rPr>
              <a:t>25%</a:t>
            </a:r>
            <a:endParaRPr sz="1200">
              <a:cs typeface="Palatino Linotype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380351" y="71970"/>
            <a:ext cx="1764030" cy="765175"/>
          </a:xfrm>
          <a:custGeom>
            <a:avLst/>
            <a:gdLst/>
            <a:ahLst/>
            <a:cxnLst/>
            <a:rect l="l" t="t" r="r" b="b"/>
            <a:pathLst>
              <a:path w="1764029" h="765175">
                <a:moveTo>
                  <a:pt x="0" y="764705"/>
                </a:moveTo>
                <a:lnTo>
                  <a:pt x="1763649" y="764705"/>
                </a:lnTo>
                <a:lnTo>
                  <a:pt x="1763649" y="0"/>
                </a:lnTo>
                <a:lnTo>
                  <a:pt x="0" y="0"/>
                </a:lnTo>
                <a:lnTo>
                  <a:pt x="0" y="7647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380351" y="71970"/>
            <a:ext cx="1764030" cy="765175"/>
          </a:xfrm>
          <a:custGeom>
            <a:avLst/>
            <a:gdLst/>
            <a:ahLst/>
            <a:cxnLst/>
            <a:rect l="l" t="t" r="r" b="b"/>
            <a:pathLst>
              <a:path w="1764029" h="765175">
                <a:moveTo>
                  <a:pt x="0" y="764705"/>
                </a:moveTo>
                <a:lnTo>
                  <a:pt x="1763649" y="764705"/>
                </a:lnTo>
                <a:lnTo>
                  <a:pt x="1763649" y="0"/>
                </a:lnTo>
                <a:lnTo>
                  <a:pt x="0" y="0"/>
                </a:lnTo>
                <a:lnTo>
                  <a:pt x="0" y="76470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46303" y="1222121"/>
            <a:ext cx="7913370" cy="631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i="1" dirty="0">
                <a:cs typeface="Palatino Linotype"/>
              </a:rPr>
              <a:t>When</a:t>
            </a:r>
            <a:r>
              <a:rPr sz="2000" b="1" i="1" spc="-15" dirty="0">
                <a:cs typeface="Palatino Linotype"/>
              </a:rPr>
              <a:t> </a:t>
            </a:r>
            <a:r>
              <a:rPr sz="2000" b="1" i="1" spc="-5" dirty="0">
                <a:cs typeface="Palatino Linotype"/>
              </a:rPr>
              <a:t>di</a:t>
            </a:r>
            <a:r>
              <a:rPr sz="2000" b="1" i="1" dirty="0">
                <a:cs typeface="Palatino Linotype"/>
              </a:rPr>
              <a:t>d</a:t>
            </a:r>
            <a:r>
              <a:rPr sz="2000" b="1" i="1" spc="-15" dirty="0">
                <a:cs typeface="Palatino Linotype"/>
              </a:rPr>
              <a:t> </a:t>
            </a:r>
            <a:r>
              <a:rPr sz="2000" b="1" i="1" spc="-5" dirty="0">
                <a:cs typeface="Palatino Linotype"/>
              </a:rPr>
              <a:t>you</a:t>
            </a:r>
            <a:r>
              <a:rPr sz="2000" b="1" i="1" dirty="0">
                <a:cs typeface="Palatino Linotype"/>
              </a:rPr>
              <a:t>r</a:t>
            </a:r>
            <a:r>
              <a:rPr sz="2000" b="1" i="1" spc="-20" dirty="0">
                <a:cs typeface="Palatino Linotype"/>
              </a:rPr>
              <a:t> </a:t>
            </a:r>
            <a:r>
              <a:rPr sz="2000" b="1" i="1" dirty="0">
                <a:cs typeface="Palatino Linotype"/>
              </a:rPr>
              <a:t>company</a:t>
            </a:r>
            <a:r>
              <a:rPr sz="2000" b="1" i="1" spc="-30" dirty="0">
                <a:cs typeface="Palatino Linotype"/>
              </a:rPr>
              <a:t> </a:t>
            </a:r>
            <a:r>
              <a:rPr sz="2000" b="1" i="1" dirty="0">
                <a:cs typeface="Palatino Linotype"/>
              </a:rPr>
              <a:t>e</a:t>
            </a:r>
            <a:r>
              <a:rPr sz="2000" b="1" i="1" spc="-5" dirty="0">
                <a:cs typeface="Palatino Linotype"/>
              </a:rPr>
              <a:t>mplo</a:t>
            </a:r>
            <a:r>
              <a:rPr sz="2000" b="1" i="1" dirty="0">
                <a:cs typeface="Palatino Linotype"/>
              </a:rPr>
              <a:t>y</a:t>
            </a:r>
            <a:r>
              <a:rPr sz="2000" b="1" i="1" spc="-15" dirty="0">
                <a:cs typeface="Palatino Linotype"/>
              </a:rPr>
              <a:t> </a:t>
            </a:r>
            <a:r>
              <a:rPr sz="2000" b="1" i="1" spc="-5" dirty="0">
                <a:cs typeface="Palatino Linotype"/>
              </a:rPr>
              <a:t>o</a:t>
            </a:r>
            <a:r>
              <a:rPr sz="2000" b="1" i="1" dirty="0">
                <a:cs typeface="Palatino Linotype"/>
              </a:rPr>
              <a:t>r</a:t>
            </a:r>
            <a:r>
              <a:rPr sz="2000" b="1" i="1" spc="-10" dirty="0">
                <a:cs typeface="Palatino Linotype"/>
              </a:rPr>
              <a:t> </a:t>
            </a:r>
            <a:r>
              <a:rPr sz="2000" b="1" i="1" spc="-5" dirty="0">
                <a:cs typeface="Palatino Linotype"/>
              </a:rPr>
              <a:t>plan</a:t>
            </a:r>
            <a:r>
              <a:rPr sz="2000" b="1" i="1" dirty="0">
                <a:cs typeface="Palatino Linotype"/>
              </a:rPr>
              <a:t>s</a:t>
            </a:r>
            <a:r>
              <a:rPr sz="2000" b="1" i="1" spc="-20" dirty="0">
                <a:cs typeface="Palatino Linotype"/>
              </a:rPr>
              <a:t> </a:t>
            </a:r>
            <a:r>
              <a:rPr sz="2000" b="1" i="1" spc="-5" dirty="0">
                <a:cs typeface="Palatino Linotype"/>
              </a:rPr>
              <a:t>t</a:t>
            </a:r>
            <a:r>
              <a:rPr sz="2000" b="1" i="1" dirty="0">
                <a:cs typeface="Palatino Linotype"/>
              </a:rPr>
              <a:t>o</a:t>
            </a:r>
            <a:r>
              <a:rPr sz="2000" b="1" i="1" spc="-25" dirty="0">
                <a:cs typeface="Palatino Linotype"/>
              </a:rPr>
              <a:t> </a:t>
            </a:r>
            <a:r>
              <a:rPr sz="2000" b="1" i="1" dirty="0">
                <a:cs typeface="Palatino Linotype"/>
              </a:rPr>
              <a:t>e</a:t>
            </a:r>
            <a:r>
              <a:rPr sz="2000" b="1" i="1" spc="-5" dirty="0">
                <a:cs typeface="Palatino Linotype"/>
              </a:rPr>
              <a:t>mplo</a:t>
            </a:r>
            <a:r>
              <a:rPr sz="2000" b="1" i="1" dirty="0">
                <a:cs typeface="Palatino Linotype"/>
              </a:rPr>
              <a:t>y</a:t>
            </a:r>
            <a:r>
              <a:rPr sz="2000" b="1" i="1" spc="-15" dirty="0">
                <a:cs typeface="Palatino Linotype"/>
              </a:rPr>
              <a:t> </a:t>
            </a:r>
            <a:r>
              <a:rPr sz="2000" b="1" i="1" dirty="0">
                <a:cs typeface="Palatino Linotype"/>
              </a:rPr>
              <a:t>software</a:t>
            </a:r>
            <a:r>
              <a:rPr sz="2000" b="1" i="1" spc="-45" dirty="0">
                <a:cs typeface="Palatino Linotype"/>
              </a:rPr>
              <a:t> </a:t>
            </a:r>
            <a:r>
              <a:rPr sz="2000" b="1" i="1" spc="-5" dirty="0">
                <a:cs typeface="Palatino Linotype"/>
              </a:rPr>
              <a:t>package</a:t>
            </a:r>
            <a:endParaRPr sz="2000" dirty="0">
              <a:cs typeface="Palatino Linotype"/>
            </a:endParaRPr>
          </a:p>
          <a:p>
            <a:pPr marL="12700">
              <a:lnSpc>
                <a:spcPct val="100000"/>
              </a:lnSpc>
            </a:pPr>
            <a:r>
              <a:rPr sz="2000" b="1" i="1" dirty="0">
                <a:cs typeface="Palatino Linotype"/>
              </a:rPr>
              <a:t>for</a:t>
            </a:r>
            <a:r>
              <a:rPr sz="2000" b="1" i="1" spc="-20" dirty="0">
                <a:cs typeface="Palatino Linotype"/>
              </a:rPr>
              <a:t> </a:t>
            </a:r>
            <a:r>
              <a:rPr sz="2000" b="1" i="1" dirty="0">
                <a:cs typeface="Palatino Linotype"/>
              </a:rPr>
              <a:t>moni</a:t>
            </a:r>
            <a:r>
              <a:rPr sz="2000" b="1" i="1" spc="-5" dirty="0">
                <a:cs typeface="Palatino Linotype"/>
              </a:rPr>
              <a:t>torin</a:t>
            </a:r>
            <a:r>
              <a:rPr sz="2000" b="1" i="1" dirty="0">
                <a:cs typeface="Palatino Linotype"/>
              </a:rPr>
              <a:t>g</a:t>
            </a:r>
            <a:r>
              <a:rPr sz="2000" b="1" i="1" spc="-40" dirty="0">
                <a:cs typeface="Palatino Linotype"/>
              </a:rPr>
              <a:t> </a:t>
            </a:r>
            <a:r>
              <a:rPr sz="2000" b="1" i="1" dirty="0">
                <a:cs typeface="Palatino Linotype"/>
              </a:rPr>
              <a:t>carbon</a:t>
            </a:r>
            <a:r>
              <a:rPr sz="2000" b="1" i="1" spc="-20" dirty="0">
                <a:cs typeface="Palatino Linotype"/>
              </a:rPr>
              <a:t> </a:t>
            </a:r>
            <a:r>
              <a:rPr sz="2000" b="1" i="1" dirty="0">
                <a:cs typeface="Palatino Linotype"/>
              </a:rPr>
              <a:t>emissions?</a:t>
            </a:r>
            <a:endParaRPr sz="2000" dirty="0">
              <a:cs typeface="Palatino Linotyp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75656" y="6387084"/>
            <a:ext cx="766834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1800" b="1" i="1" spc="-5" dirty="0">
                <a:cs typeface="Palatino Linotype"/>
              </a:rPr>
              <a:t>(</a:t>
            </a:r>
            <a:r>
              <a:rPr sz="1800" b="1" i="1" dirty="0">
                <a:cs typeface="Palatino Linotype"/>
              </a:rPr>
              <a:t>e</a:t>
            </a:r>
            <a:r>
              <a:rPr sz="1800" b="1" i="1" spc="-5" dirty="0">
                <a:cs typeface="Palatino Linotype"/>
              </a:rPr>
              <a:t>-S</a:t>
            </a:r>
            <a:r>
              <a:rPr sz="1800" b="1" i="1" spc="-10" dirty="0">
                <a:cs typeface="Palatino Linotype"/>
              </a:rPr>
              <a:t>A</a:t>
            </a:r>
            <a:r>
              <a:rPr sz="1800" b="1" i="1" spc="-5" dirty="0">
                <a:cs typeface="Palatino Linotype"/>
              </a:rPr>
              <a:t>VE</a:t>
            </a:r>
            <a:r>
              <a:rPr sz="1800" b="1" i="1" spc="5" dirty="0">
                <a:cs typeface="Palatino Linotype"/>
              </a:rPr>
              <a:t> </a:t>
            </a:r>
            <a:r>
              <a:rPr sz="1800" b="1" i="1" spc="-5" dirty="0">
                <a:cs typeface="Palatino Linotype"/>
              </a:rPr>
              <a:t>I</a:t>
            </a:r>
            <a:r>
              <a:rPr sz="1800" b="1" i="1" spc="-10" dirty="0">
                <a:cs typeface="Palatino Linotype"/>
              </a:rPr>
              <a:t>n</a:t>
            </a:r>
            <a:r>
              <a:rPr sz="1800" b="1" i="1" spc="-5" dirty="0">
                <a:cs typeface="Palatino Linotype"/>
              </a:rPr>
              <a:t>d</a:t>
            </a:r>
            <a:r>
              <a:rPr sz="1800" b="1" i="1" spc="-10" dirty="0">
                <a:cs typeface="Palatino Linotype"/>
              </a:rPr>
              <a:t>u</a:t>
            </a:r>
            <a:r>
              <a:rPr sz="1800" b="1" i="1" dirty="0">
                <a:cs typeface="Palatino Linotype"/>
              </a:rPr>
              <a:t>stry</a:t>
            </a:r>
            <a:r>
              <a:rPr sz="1800" b="1" i="1" spc="5" dirty="0">
                <a:cs typeface="Palatino Linotype"/>
              </a:rPr>
              <a:t> </a:t>
            </a:r>
            <a:r>
              <a:rPr sz="1800" b="1" i="1" spc="-5" dirty="0">
                <a:cs typeface="Palatino Linotype"/>
              </a:rPr>
              <a:t>S</a:t>
            </a:r>
            <a:r>
              <a:rPr sz="1800" b="1" i="1" spc="-10" dirty="0">
                <a:cs typeface="Palatino Linotype"/>
              </a:rPr>
              <a:t>u</a:t>
            </a:r>
            <a:r>
              <a:rPr sz="1800" b="1" i="1" spc="-5" dirty="0">
                <a:cs typeface="Palatino Linotype"/>
              </a:rPr>
              <a:t>r</a:t>
            </a:r>
            <a:r>
              <a:rPr sz="1800" b="1" i="1" spc="-10" dirty="0">
                <a:cs typeface="Palatino Linotype"/>
              </a:rPr>
              <a:t>v</a:t>
            </a:r>
            <a:r>
              <a:rPr sz="1800" b="1" i="1" dirty="0">
                <a:cs typeface="Palatino Linotype"/>
              </a:rPr>
              <a:t>ey,</a:t>
            </a:r>
            <a:r>
              <a:rPr sz="1800" b="1" i="1" spc="15" dirty="0">
                <a:cs typeface="Palatino Linotype"/>
              </a:rPr>
              <a:t> </a:t>
            </a:r>
            <a:r>
              <a:rPr sz="1800" b="1" i="1" dirty="0">
                <a:cs typeface="Palatino Linotype"/>
              </a:rPr>
              <a:t>May</a:t>
            </a:r>
            <a:r>
              <a:rPr sz="1800" b="1" i="1" spc="-5" dirty="0">
                <a:cs typeface="Palatino Linotype"/>
              </a:rPr>
              <a:t> </a:t>
            </a:r>
            <a:r>
              <a:rPr sz="1800" b="1" i="1" dirty="0">
                <a:cs typeface="Palatino Linotype"/>
              </a:rPr>
              <a:t>2012 </a:t>
            </a:r>
            <a:r>
              <a:rPr sz="1800" b="1" i="1" spc="10" dirty="0">
                <a:cs typeface="Palatino Linotype"/>
              </a:rPr>
              <a:t> </a:t>
            </a:r>
            <a:r>
              <a:rPr sz="1800" b="1" i="1" dirty="0">
                <a:cs typeface="Palatino Linotype"/>
              </a:rPr>
              <a:t>-</a:t>
            </a:r>
            <a:r>
              <a:rPr sz="1800" b="1" i="1" spc="-15" dirty="0">
                <a:cs typeface="Palatino Linotype"/>
              </a:rPr>
              <a:t> </a:t>
            </a:r>
            <a:r>
              <a:rPr sz="1800" b="1" i="1" dirty="0" smtClean="0">
                <a:cs typeface="Palatino Linotype"/>
              </a:rPr>
              <a:t>Mar</a:t>
            </a:r>
            <a:r>
              <a:rPr lang="en-US" dirty="0">
                <a:cs typeface="Palatino Linotype"/>
              </a:rPr>
              <a:t> </a:t>
            </a:r>
            <a:r>
              <a:rPr sz="1800" b="1" i="1" dirty="0" smtClean="0">
                <a:cs typeface="Palatino Linotype"/>
              </a:rPr>
              <a:t>2013</a:t>
            </a:r>
            <a:r>
              <a:rPr sz="1800" b="1" i="1" dirty="0">
                <a:cs typeface="Palatino Linotype"/>
              </a:rPr>
              <a:t>)</a:t>
            </a:r>
            <a:endParaRPr sz="1800" dirty="0">
              <a:cs typeface="Palatino Linotype"/>
            </a:endParaRPr>
          </a:p>
        </p:txBody>
      </p:sp>
      <p:sp>
        <p:nvSpPr>
          <p:cNvPr id="35" name="Τίτλος 3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Use of Systems for CO2 Monitoring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09398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68312" y="1043114"/>
            <a:ext cx="8208009" cy="38100"/>
          </a:xfrm>
          <a:custGeom>
            <a:avLst/>
            <a:gdLst/>
            <a:ahLst/>
            <a:cxnLst/>
            <a:rect l="l" t="t" r="r" b="b"/>
            <a:pathLst>
              <a:path w="8208009" h="38100">
                <a:moveTo>
                  <a:pt x="0" y="38100"/>
                </a:moveTo>
                <a:lnTo>
                  <a:pt x="8207438" y="38100"/>
                </a:lnTo>
                <a:lnTo>
                  <a:pt x="8207438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8312" y="1043114"/>
            <a:ext cx="8208009" cy="38100"/>
          </a:xfrm>
          <a:custGeom>
            <a:avLst/>
            <a:gdLst/>
            <a:ahLst/>
            <a:cxnLst/>
            <a:rect l="l" t="t" r="r" b="b"/>
            <a:pathLst>
              <a:path w="8208009" h="38100">
                <a:moveTo>
                  <a:pt x="0" y="38100"/>
                </a:moveTo>
                <a:lnTo>
                  <a:pt x="8207438" y="38100"/>
                </a:lnTo>
                <a:lnTo>
                  <a:pt x="8207438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496" y="71970"/>
            <a:ext cx="8964930" cy="981075"/>
          </a:xfrm>
          <a:custGeom>
            <a:avLst/>
            <a:gdLst/>
            <a:ahLst/>
            <a:cxnLst/>
            <a:rect l="l" t="t" r="r" b="b"/>
            <a:pathLst>
              <a:path w="8964930" h="981075">
                <a:moveTo>
                  <a:pt x="0" y="980732"/>
                </a:moveTo>
                <a:lnTo>
                  <a:pt x="8964549" y="980732"/>
                </a:lnTo>
                <a:lnTo>
                  <a:pt x="8964549" y="0"/>
                </a:lnTo>
                <a:lnTo>
                  <a:pt x="0" y="0"/>
                </a:lnTo>
                <a:lnTo>
                  <a:pt x="0" y="98073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8312" y="562507"/>
            <a:ext cx="8210550" cy="5842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42075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30623"/>
          </a:xfrm>
        </p:spPr>
        <p:txBody>
          <a:bodyPr>
            <a:normAutofit/>
          </a:bodyPr>
          <a:lstStyle/>
          <a:p>
            <a:pPr marL="12700" algn="l">
              <a:lnSpc>
                <a:spcPct val="100000"/>
              </a:lnSpc>
            </a:pPr>
            <a:r>
              <a:rPr lang="en-US" spc="-5" dirty="0">
                <a:cs typeface="Calibri"/>
              </a:rPr>
              <a:t>e-SAVE Tools &amp; Services</a:t>
            </a:r>
            <a:endParaRPr lang="en-US" dirty="0">
              <a:cs typeface="Calibri"/>
            </a:endParaRPr>
          </a:p>
        </p:txBody>
      </p:sp>
      <p:sp>
        <p:nvSpPr>
          <p:cNvPr id="6" name="Θέση κειμένου 5"/>
          <p:cNvSpPr txBox="1">
            <a:spLocks/>
          </p:cNvSpPr>
          <p:nvPr/>
        </p:nvSpPr>
        <p:spPr>
          <a:xfrm>
            <a:off x="683568" y="4305077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2400" b="1" dirty="0" smtClean="0"/>
              <a:t>Μάθημα: </a:t>
            </a:r>
            <a:r>
              <a:rPr lang="el-GR" sz="2400" dirty="0"/>
              <a:t>Καινοτομία και </a:t>
            </a:r>
            <a:r>
              <a:rPr lang="el-GR" sz="2400" dirty="0" smtClean="0"/>
              <a:t>Επιχειρηματικότητα</a:t>
            </a:r>
          </a:p>
          <a:p>
            <a:pPr algn="l"/>
            <a:r>
              <a:rPr lang="el-GR" sz="2400" b="1" dirty="0" smtClean="0"/>
              <a:t>Ενότητα </a:t>
            </a:r>
            <a:r>
              <a:rPr lang="en-US" sz="2400" b="1" dirty="0" smtClean="0"/>
              <a:t># </a:t>
            </a:r>
            <a:r>
              <a:rPr lang="el-GR" sz="2400" b="1" dirty="0" smtClean="0"/>
              <a:t>6:</a:t>
            </a:r>
            <a:r>
              <a:rPr lang="en-US" sz="2400" b="1" dirty="0" smtClean="0"/>
              <a:t> </a:t>
            </a:r>
            <a:r>
              <a:rPr lang="el-GR" sz="2400" dirty="0"/>
              <a:t>Πληροφοριακά Συστήματα και Διαχείριση Εφοδιαστικής Αλυσίδας</a:t>
            </a:r>
          </a:p>
          <a:p>
            <a:pPr algn="l"/>
            <a:r>
              <a:rPr lang="el-GR" sz="2400" b="1" dirty="0" smtClean="0"/>
              <a:t>Διδάσκων: </a:t>
            </a:r>
            <a:r>
              <a:rPr lang="el-GR" sz="2400" spc="-5" dirty="0">
                <a:cs typeface="Calibri"/>
              </a:rPr>
              <a:t>Θεόδωρος Αποστολόπουλος</a:t>
            </a:r>
            <a:endParaRPr lang="en-US" sz="2400" spc="-5" dirty="0" smtClean="0">
              <a:cs typeface="Calibri"/>
            </a:endParaRPr>
          </a:p>
          <a:p>
            <a:pPr algn="l"/>
            <a:r>
              <a:rPr lang="el-GR" sz="2400" b="1" dirty="0" smtClean="0"/>
              <a:t>Τμήμα: </a:t>
            </a:r>
            <a:r>
              <a:rPr lang="el-GR" sz="2400" dirty="0"/>
              <a:t>Μεταπτυχιακό Πρόγραμμα </a:t>
            </a:r>
            <a:r>
              <a:rPr lang="el-GR" sz="2400" dirty="0" smtClean="0"/>
              <a:t>Σπουδών Πληροφορικής</a:t>
            </a:r>
            <a:endParaRPr lang="el-GR" sz="2400" b="1" dirty="0"/>
          </a:p>
          <a:p>
            <a:pPr algn="l"/>
            <a:endParaRPr lang="el-GR" sz="2400" dirty="0" smtClean="0"/>
          </a:p>
          <a:p>
            <a:pPr algn="l"/>
            <a:endParaRPr lang="el-GR" sz="2400" dirty="0"/>
          </a:p>
        </p:txBody>
      </p:sp>
      <p:sp>
        <p:nvSpPr>
          <p:cNvPr id="5" name="object 8"/>
          <p:cNvSpPr/>
          <p:nvPr/>
        </p:nvSpPr>
        <p:spPr>
          <a:xfrm>
            <a:off x="5724128" y="3284984"/>
            <a:ext cx="2922016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256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3427221" y="1514728"/>
            <a:ext cx="3350895" cy="63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Font typeface="Calibri"/>
              <a:buChar char="•"/>
              <a:tabLst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nerg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" dirty="0">
                <a:latin typeface="Calibri"/>
                <a:cs typeface="Calibri"/>
              </a:rPr>
              <a:t> Carbo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Foot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nt </a:t>
            </a:r>
            <a:r>
              <a:rPr sz="2000" dirty="0">
                <a:latin typeface="Calibri"/>
                <a:cs typeface="Calibri"/>
              </a:rPr>
              <a:t>Monito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ing: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84421" y="2200528"/>
            <a:ext cx="3552190" cy="63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Calibri"/>
              <a:buChar char="–"/>
              <a:tabLst>
                <a:tab pos="299720" algn="l"/>
              </a:tabLst>
            </a:pPr>
            <a:r>
              <a:rPr sz="2000" spc="-5" dirty="0">
                <a:latin typeface="Calibri"/>
                <a:cs typeface="Calibri"/>
              </a:rPr>
              <a:t>pe</a:t>
            </a:r>
            <a:r>
              <a:rPr sz="2000" dirty="0">
                <a:latin typeface="Calibri"/>
                <a:cs typeface="Calibri"/>
              </a:rPr>
              <a:t>r Warehouse/Store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Serv</a:t>
            </a:r>
            <a:r>
              <a:rPr sz="2000" dirty="0">
                <a:latin typeface="Calibri"/>
                <a:cs typeface="Calibri"/>
              </a:rPr>
              <a:t>ice</a:t>
            </a:r>
          </a:p>
          <a:p>
            <a:pPr marL="299085" indent="-286385">
              <a:lnSpc>
                <a:spcPct val="100000"/>
              </a:lnSpc>
              <a:buFont typeface="Calibri"/>
              <a:buChar char="–"/>
              <a:tabLst>
                <a:tab pos="299720" algn="l"/>
              </a:tabLst>
            </a:pPr>
            <a:r>
              <a:rPr sz="2000" dirty="0">
                <a:latin typeface="Calibri"/>
                <a:cs typeface="Calibri"/>
              </a:rPr>
              <a:t>acro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Su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spc="-5" dirty="0">
                <a:latin typeface="Calibri"/>
                <a:cs typeface="Calibri"/>
              </a:rPr>
              <a:t>pl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Chai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Ser</a:t>
            </a:r>
            <a:r>
              <a:rPr sz="2000" spc="-1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ice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87951" y="3385946"/>
            <a:ext cx="3816350" cy="1698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347345" indent="-34290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sz="2000" b="1" spc="5" dirty="0">
                <a:latin typeface="Palatino Linotype"/>
                <a:cs typeface="Palatino Linotype"/>
              </a:rPr>
              <a:t>C</a:t>
            </a:r>
            <a:r>
              <a:rPr sz="2000" b="1" spc="-5" dirty="0">
                <a:latin typeface="Palatino Linotype"/>
                <a:cs typeface="Palatino Linotype"/>
              </a:rPr>
              <a:t>o</a:t>
            </a:r>
            <a:r>
              <a:rPr sz="2000" b="1" spc="10" dirty="0">
                <a:latin typeface="Palatino Linotype"/>
                <a:cs typeface="Palatino Linotype"/>
              </a:rPr>
              <a:t>l</a:t>
            </a:r>
            <a:r>
              <a:rPr sz="2000" b="1" spc="5" dirty="0">
                <a:latin typeface="Palatino Linotype"/>
                <a:cs typeface="Palatino Linotype"/>
              </a:rPr>
              <a:t>la</a:t>
            </a:r>
            <a:r>
              <a:rPr sz="2000" b="1" dirty="0">
                <a:latin typeface="Palatino Linotype"/>
                <a:cs typeface="Palatino Linotype"/>
              </a:rPr>
              <a:t>bo</a:t>
            </a:r>
            <a:r>
              <a:rPr sz="2000" b="1" spc="-5" dirty="0">
                <a:latin typeface="Palatino Linotype"/>
                <a:cs typeface="Palatino Linotype"/>
              </a:rPr>
              <a:t>rat</a:t>
            </a:r>
            <a:r>
              <a:rPr sz="2000" b="1" spc="-10" dirty="0">
                <a:latin typeface="Palatino Linotype"/>
                <a:cs typeface="Palatino Linotype"/>
              </a:rPr>
              <a:t>i</a:t>
            </a:r>
            <a:r>
              <a:rPr sz="2000" b="1" spc="-5" dirty="0">
                <a:latin typeface="Palatino Linotype"/>
                <a:cs typeface="Palatino Linotype"/>
              </a:rPr>
              <a:t>v</a:t>
            </a:r>
            <a:r>
              <a:rPr sz="2000" b="1" dirty="0">
                <a:latin typeface="Palatino Linotype"/>
                <a:cs typeface="Palatino Linotype"/>
              </a:rPr>
              <a:t>e</a:t>
            </a:r>
            <a:r>
              <a:rPr sz="2000" b="1" spc="-30" dirty="0">
                <a:latin typeface="Palatino Linotype"/>
                <a:cs typeface="Palatino Linotype"/>
              </a:rPr>
              <a:t> </a:t>
            </a:r>
            <a:r>
              <a:rPr sz="2000" b="1" spc="5" dirty="0">
                <a:latin typeface="Palatino Linotype"/>
                <a:cs typeface="Palatino Linotype"/>
              </a:rPr>
              <a:t>Di</a:t>
            </a:r>
            <a:r>
              <a:rPr sz="2000" b="1" dirty="0">
                <a:latin typeface="Palatino Linotype"/>
                <a:cs typeface="Palatino Linotype"/>
              </a:rPr>
              <a:t>s</a:t>
            </a:r>
            <a:r>
              <a:rPr sz="2000" b="1" spc="5" dirty="0">
                <a:latin typeface="Palatino Linotype"/>
                <a:cs typeface="Palatino Linotype"/>
              </a:rPr>
              <a:t>t</a:t>
            </a:r>
            <a:r>
              <a:rPr sz="2000" b="1" spc="-5" dirty="0">
                <a:latin typeface="Palatino Linotype"/>
                <a:cs typeface="Palatino Linotype"/>
              </a:rPr>
              <a:t>r</a:t>
            </a:r>
            <a:r>
              <a:rPr sz="2000" b="1" spc="5" dirty="0">
                <a:latin typeface="Palatino Linotype"/>
                <a:cs typeface="Palatino Linotype"/>
              </a:rPr>
              <a:t>i</a:t>
            </a:r>
            <a:r>
              <a:rPr sz="2000" b="1" dirty="0">
                <a:latin typeface="Palatino Linotype"/>
                <a:cs typeface="Palatino Linotype"/>
              </a:rPr>
              <a:t>bution S</a:t>
            </a:r>
            <a:r>
              <a:rPr sz="2000" b="1" spc="5" dirty="0">
                <a:latin typeface="Palatino Linotype"/>
                <a:cs typeface="Palatino Linotype"/>
              </a:rPr>
              <a:t>e</a:t>
            </a:r>
            <a:r>
              <a:rPr sz="2000" b="1" spc="-5" dirty="0">
                <a:latin typeface="Palatino Linotype"/>
                <a:cs typeface="Palatino Linotype"/>
              </a:rPr>
              <a:t>r</a:t>
            </a:r>
            <a:r>
              <a:rPr sz="2000" b="1" spc="5" dirty="0">
                <a:latin typeface="Palatino Linotype"/>
                <a:cs typeface="Palatino Linotype"/>
              </a:rPr>
              <a:t>vi</a:t>
            </a:r>
            <a:r>
              <a:rPr sz="2000" b="1" dirty="0">
                <a:latin typeface="Palatino Linotype"/>
                <a:cs typeface="Palatino Linotype"/>
              </a:rPr>
              <a:t>ce</a:t>
            </a:r>
            <a:endParaRPr sz="2000">
              <a:latin typeface="Palatino Linotype"/>
              <a:cs typeface="Palatino Linotype"/>
            </a:endParaRPr>
          </a:p>
          <a:p>
            <a:pPr marL="355600" marR="5080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6235" algn="l"/>
              </a:tabLst>
            </a:pPr>
            <a:r>
              <a:rPr sz="2000" b="1" spc="5" dirty="0">
                <a:latin typeface="Palatino Linotype"/>
                <a:cs typeface="Palatino Linotype"/>
              </a:rPr>
              <a:t>En</a:t>
            </a:r>
            <a:r>
              <a:rPr sz="2000" b="1" spc="10" dirty="0">
                <a:latin typeface="Palatino Linotype"/>
                <a:cs typeface="Palatino Linotype"/>
              </a:rPr>
              <a:t>v</a:t>
            </a:r>
            <a:r>
              <a:rPr sz="2000" b="1" spc="5" dirty="0">
                <a:latin typeface="Palatino Linotype"/>
                <a:cs typeface="Palatino Linotype"/>
              </a:rPr>
              <a:t>i</a:t>
            </a:r>
            <a:r>
              <a:rPr sz="2000" b="1" spc="-5" dirty="0">
                <a:latin typeface="Palatino Linotype"/>
                <a:cs typeface="Palatino Linotype"/>
              </a:rPr>
              <a:t>r</a:t>
            </a:r>
            <a:r>
              <a:rPr sz="2000" b="1" spc="5" dirty="0">
                <a:latin typeface="Palatino Linotype"/>
                <a:cs typeface="Palatino Linotype"/>
              </a:rPr>
              <a:t>o</a:t>
            </a:r>
            <a:r>
              <a:rPr sz="2000" b="1" dirty="0">
                <a:latin typeface="Palatino Linotype"/>
                <a:cs typeface="Palatino Linotype"/>
              </a:rPr>
              <a:t>nm</a:t>
            </a:r>
            <a:r>
              <a:rPr sz="2000" b="1" spc="5" dirty="0">
                <a:latin typeface="Palatino Linotype"/>
                <a:cs typeface="Palatino Linotype"/>
              </a:rPr>
              <a:t>e</a:t>
            </a:r>
            <a:r>
              <a:rPr sz="2000" b="1" dirty="0">
                <a:latin typeface="Palatino Linotype"/>
                <a:cs typeface="Palatino Linotype"/>
              </a:rPr>
              <a:t>n</a:t>
            </a:r>
            <a:r>
              <a:rPr sz="2000" b="1" spc="5" dirty="0">
                <a:latin typeface="Palatino Linotype"/>
                <a:cs typeface="Palatino Linotype"/>
              </a:rPr>
              <a:t>t</a:t>
            </a:r>
            <a:r>
              <a:rPr sz="2000" b="1" dirty="0">
                <a:latin typeface="Palatino Linotype"/>
                <a:cs typeface="Palatino Linotype"/>
              </a:rPr>
              <a:t>al</a:t>
            </a:r>
            <a:r>
              <a:rPr sz="2000" b="1" spc="-40" dirty="0">
                <a:latin typeface="Palatino Linotype"/>
                <a:cs typeface="Palatino Linotype"/>
              </a:rPr>
              <a:t> </a:t>
            </a:r>
            <a:r>
              <a:rPr sz="2000" b="1" spc="-5" dirty="0">
                <a:latin typeface="Palatino Linotype"/>
                <a:cs typeface="Palatino Linotype"/>
              </a:rPr>
              <a:t>Imp</a:t>
            </a:r>
            <a:r>
              <a:rPr sz="2000" b="1" spc="5" dirty="0">
                <a:latin typeface="Palatino Linotype"/>
                <a:cs typeface="Palatino Linotype"/>
              </a:rPr>
              <a:t>a</a:t>
            </a:r>
            <a:r>
              <a:rPr sz="2000" b="1" dirty="0">
                <a:latin typeface="Palatino Linotype"/>
                <a:cs typeface="Palatino Linotype"/>
              </a:rPr>
              <a:t>ct Ass</a:t>
            </a:r>
            <a:r>
              <a:rPr sz="2000" b="1" spc="5" dirty="0">
                <a:latin typeface="Palatino Linotype"/>
                <a:cs typeface="Palatino Linotype"/>
              </a:rPr>
              <a:t>e</a:t>
            </a:r>
            <a:r>
              <a:rPr sz="2000" b="1" dirty="0">
                <a:latin typeface="Palatino Linotype"/>
                <a:cs typeface="Palatino Linotype"/>
              </a:rPr>
              <a:t>ss</a:t>
            </a:r>
            <a:r>
              <a:rPr sz="2000" b="1" spc="-5" dirty="0">
                <a:latin typeface="Palatino Linotype"/>
                <a:cs typeface="Palatino Linotype"/>
              </a:rPr>
              <a:t>m</a:t>
            </a:r>
            <a:r>
              <a:rPr sz="2000" b="1" spc="5" dirty="0">
                <a:latin typeface="Palatino Linotype"/>
                <a:cs typeface="Palatino Linotype"/>
              </a:rPr>
              <a:t>e</a:t>
            </a:r>
            <a:r>
              <a:rPr sz="2000" b="1" dirty="0">
                <a:latin typeface="Palatino Linotype"/>
                <a:cs typeface="Palatino Linotype"/>
              </a:rPr>
              <a:t>nt</a:t>
            </a:r>
            <a:r>
              <a:rPr sz="2000" b="1" spc="-50" dirty="0">
                <a:latin typeface="Palatino Linotype"/>
                <a:cs typeface="Palatino Linotype"/>
              </a:rPr>
              <a:t> </a:t>
            </a:r>
            <a:r>
              <a:rPr sz="2000" b="1" dirty="0">
                <a:latin typeface="Palatino Linotype"/>
                <a:cs typeface="Palatino Linotype"/>
              </a:rPr>
              <a:t>using</a:t>
            </a:r>
            <a:r>
              <a:rPr sz="2000" b="1" spc="-15" dirty="0">
                <a:latin typeface="Palatino Linotype"/>
                <a:cs typeface="Palatino Linotype"/>
              </a:rPr>
              <a:t> </a:t>
            </a:r>
            <a:r>
              <a:rPr sz="2000" b="1" dirty="0">
                <a:latin typeface="Palatino Linotype"/>
                <a:cs typeface="Palatino Linotype"/>
              </a:rPr>
              <a:t>Si</a:t>
            </a:r>
            <a:r>
              <a:rPr sz="2000" b="1" spc="-5" dirty="0">
                <a:latin typeface="Palatino Linotype"/>
                <a:cs typeface="Palatino Linotype"/>
              </a:rPr>
              <a:t>mul</a:t>
            </a:r>
            <a:r>
              <a:rPr sz="2000" b="1" spc="5" dirty="0">
                <a:latin typeface="Palatino Linotype"/>
                <a:cs typeface="Palatino Linotype"/>
              </a:rPr>
              <a:t>a</a:t>
            </a:r>
            <a:r>
              <a:rPr sz="2000" b="1" dirty="0">
                <a:latin typeface="Palatino Linotype"/>
                <a:cs typeface="Palatino Linotype"/>
              </a:rPr>
              <a:t>ti</a:t>
            </a:r>
            <a:r>
              <a:rPr sz="2000" b="1" spc="-15" dirty="0">
                <a:latin typeface="Palatino Linotype"/>
                <a:cs typeface="Palatino Linotype"/>
              </a:rPr>
              <a:t>o</a:t>
            </a:r>
            <a:r>
              <a:rPr sz="2000" b="1" dirty="0">
                <a:latin typeface="Palatino Linotype"/>
                <a:cs typeface="Palatino Linotype"/>
              </a:rPr>
              <a:t>n S</a:t>
            </a:r>
            <a:r>
              <a:rPr sz="2000" b="1" spc="5" dirty="0">
                <a:latin typeface="Palatino Linotype"/>
                <a:cs typeface="Palatino Linotype"/>
              </a:rPr>
              <a:t>e</a:t>
            </a:r>
            <a:r>
              <a:rPr sz="2000" b="1" spc="-5" dirty="0">
                <a:latin typeface="Palatino Linotype"/>
                <a:cs typeface="Palatino Linotype"/>
              </a:rPr>
              <a:t>r</a:t>
            </a:r>
            <a:r>
              <a:rPr sz="2000" b="1" spc="5" dirty="0">
                <a:latin typeface="Palatino Linotype"/>
                <a:cs typeface="Palatino Linotype"/>
              </a:rPr>
              <a:t>vi</a:t>
            </a:r>
            <a:r>
              <a:rPr sz="2000" b="1" dirty="0">
                <a:latin typeface="Palatino Linotype"/>
                <a:cs typeface="Palatino Linotype"/>
              </a:rPr>
              <a:t>ce</a:t>
            </a:r>
            <a:endParaRPr sz="2000">
              <a:latin typeface="Palatino Linotype"/>
              <a:cs typeface="Palatino Linotyp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43376" y="5474716"/>
            <a:ext cx="2481580" cy="326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000" b="1" spc="-5" dirty="0">
                <a:latin typeface="Palatino Linotype"/>
                <a:cs typeface="Palatino Linotype"/>
              </a:rPr>
              <a:t>Consum</a:t>
            </a:r>
            <a:r>
              <a:rPr sz="2000" b="1" dirty="0">
                <a:latin typeface="Palatino Linotype"/>
                <a:cs typeface="Palatino Linotype"/>
              </a:rPr>
              <a:t>er</a:t>
            </a:r>
            <a:r>
              <a:rPr sz="2000" b="1" spc="-20" dirty="0">
                <a:latin typeface="Palatino Linotype"/>
                <a:cs typeface="Palatino Linotype"/>
              </a:rPr>
              <a:t> </a:t>
            </a:r>
            <a:r>
              <a:rPr sz="2000" b="1" dirty="0">
                <a:latin typeface="Palatino Linotype"/>
                <a:cs typeface="Palatino Linotype"/>
              </a:rPr>
              <a:t>Service</a:t>
            </a:r>
            <a:endParaRPr sz="2000">
              <a:latin typeface="Palatino Linotype"/>
              <a:cs typeface="Palatino Linotyp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59624" y="1520825"/>
            <a:ext cx="1807210" cy="1174750"/>
          </a:xfrm>
          <a:custGeom>
            <a:avLst/>
            <a:gdLst/>
            <a:ahLst/>
            <a:cxnLst/>
            <a:rect l="l" t="t" r="r" b="b"/>
            <a:pathLst>
              <a:path w="1807210" h="1174750">
                <a:moveTo>
                  <a:pt x="1611083" y="0"/>
                </a:moveTo>
                <a:lnTo>
                  <a:pt x="195795" y="0"/>
                </a:lnTo>
                <a:lnTo>
                  <a:pt x="150879" y="5169"/>
                </a:lnTo>
                <a:lnTo>
                  <a:pt x="109659" y="19893"/>
                </a:lnTo>
                <a:lnTo>
                  <a:pt x="73306" y="42997"/>
                </a:lnTo>
                <a:lnTo>
                  <a:pt x="42992" y="73306"/>
                </a:lnTo>
                <a:lnTo>
                  <a:pt x="19888" y="109643"/>
                </a:lnTo>
                <a:lnTo>
                  <a:pt x="5167" y="150836"/>
                </a:lnTo>
                <a:lnTo>
                  <a:pt x="0" y="195707"/>
                </a:lnTo>
                <a:lnTo>
                  <a:pt x="0" y="978662"/>
                </a:lnTo>
                <a:lnTo>
                  <a:pt x="5167" y="1023532"/>
                </a:lnTo>
                <a:lnTo>
                  <a:pt x="19888" y="1064725"/>
                </a:lnTo>
                <a:lnTo>
                  <a:pt x="42992" y="1101062"/>
                </a:lnTo>
                <a:lnTo>
                  <a:pt x="73306" y="1131371"/>
                </a:lnTo>
                <a:lnTo>
                  <a:pt x="109659" y="1154475"/>
                </a:lnTo>
                <a:lnTo>
                  <a:pt x="150879" y="1169199"/>
                </a:lnTo>
                <a:lnTo>
                  <a:pt x="195795" y="1174369"/>
                </a:lnTo>
                <a:lnTo>
                  <a:pt x="1611083" y="1174369"/>
                </a:lnTo>
                <a:lnTo>
                  <a:pt x="1655954" y="1169199"/>
                </a:lnTo>
                <a:lnTo>
                  <a:pt x="1697146" y="1154475"/>
                </a:lnTo>
                <a:lnTo>
                  <a:pt x="1733484" y="1131371"/>
                </a:lnTo>
                <a:lnTo>
                  <a:pt x="1763793" y="1101062"/>
                </a:lnTo>
                <a:lnTo>
                  <a:pt x="1786897" y="1064725"/>
                </a:lnTo>
                <a:lnTo>
                  <a:pt x="1801621" y="1023532"/>
                </a:lnTo>
                <a:lnTo>
                  <a:pt x="1806790" y="978662"/>
                </a:lnTo>
                <a:lnTo>
                  <a:pt x="1806790" y="195707"/>
                </a:lnTo>
                <a:lnTo>
                  <a:pt x="1801621" y="150836"/>
                </a:lnTo>
                <a:lnTo>
                  <a:pt x="1786897" y="109643"/>
                </a:lnTo>
                <a:lnTo>
                  <a:pt x="1763793" y="73306"/>
                </a:lnTo>
                <a:lnTo>
                  <a:pt x="1733484" y="42997"/>
                </a:lnTo>
                <a:lnTo>
                  <a:pt x="1697146" y="19893"/>
                </a:lnTo>
                <a:lnTo>
                  <a:pt x="1655954" y="5169"/>
                </a:lnTo>
                <a:lnTo>
                  <a:pt x="1611083" y="0"/>
                </a:lnTo>
                <a:close/>
              </a:path>
            </a:pathLst>
          </a:custGeom>
          <a:solidFill>
            <a:srgbClr val="1E82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458213" y="1834641"/>
            <a:ext cx="1409700" cy="4832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45" dirty="0">
                <a:solidFill>
                  <a:srgbClr val="FFFFFF"/>
                </a:solidFill>
                <a:latin typeface="Georgia"/>
                <a:cs typeface="Georgia"/>
              </a:rPr>
              <a:t>M</a:t>
            </a:r>
            <a:r>
              <a:rPr sz="3000" spc="15" dirty="0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sz="3000" spc="-35" dirty="0">
                <a:solidFill>
                  <a:srgbClr val="FFFFFF"/>
                </a:solidFill>
                <a:latin typeface="Georgia"/>
                <a:cs typeface="Georgia"/>
              </a:rPr>
              <a:t>ni</a:t>
            </a:r>
            <a:r>
              <a:rPr sz="3000" spc="-15" dirty="0">
                <a:solidFill>
                  <a:srgbClr val="FFFFFF"/>
                </a:solidFill>
                <a:latin typeface="Georgia"/>
                <a:cs typeface="Georgia"/>
              </a:rPr>
              <a:t>tor</a:t>
            </a:r>
            <a:endParaRPr sz="3000">
              <a:latin typeface="Georgia"/>
              <a:cs typeface="Georgi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87573" y="2460625"/>
            <a:ext cx="254635" cy="670560"/>
          </a:xfrm>
          <a:custGeom>
            <a:avLst/>
            <a:gdLst/>
            <a:ahLst/>
            <a:cxnLst/>
            <a:rect l="l" t="t" r="r" b="b"/>
            <a:pathLst>
              <a:path w="254635" h="670560">
                <a:moveTo>
                  <a:pt x="157861" y="578865"/>
                </a:moveTo>
                <a:lnTo>
                  <a:pt x="154939" y="580898"/>
                </a:lnTo>
                <a:lnTo>
                  <a:pt x="152146" y="582929"/>
                </a:lnTo>
                <a:lnTo>
                  <a:pt x="151384" y="586866"/>
                </a:lnTo>
                <a:lnTo>
                  <a:pt x="153415" y="589661"/>
                </a:lnTo>
                <a:lnTo>
                  <a:pt x="210819" y="670560"/>
                </a:lnTo>
                <a:lnTo>
                  <a:pt x="216433" y="658622"/>
                </a:lnTo>
                <a:lnTo>
                  <a:pt x="203326" y="658622"/>
                </a:lnTo>
                <a:lnTo>
                  <a:pt x="201230" y="635079"/>
                </a:lnTo>
                <a:lnTo>
                  <a:pt x="163829" y="582422"/>
                </a:lnTo>
                <a:lnTo>
                  <a:pt x="161798" y="579501"/>
                </a:lnTo>
                <a:lnTo>
                  <a:pt x="157861" y="578865"/>
                </a:lnTo>
                <a:close/>
              </a:path>
              <a:path w="254635" h="670560">
                <a:moveTo>
                  <a:pt x="201230" y="635079"/>
                </a:moveTo>
                <a:lnTo>
                  <a:pt x="203326" y="658622"/>
                </a:lnTo>
                <a:lnTo>
                  <a:pt x="216026" y="657478"/>
                </a:lnTo>
                <a:lnTo>
                  <a:pt x="215827" y="655320"/>
                </a:lnTo>
                <a:lnTo>
                  <a:pt x="203835" y="655320"/>
                </a:lnTo>
                <a:lnTo>
                  <a:pt x="208525" y="645351"/>
                </a:lnTo>
                <a:lnTo>
                  <a:pt x="201230" y="635079"/>
                </a:lnTo>
                <a:close/>
              </a:path>
              <a:path w="254635" h="670560">
                <a:moveTo>
                  <a:pt x="246761" y="570991"/>
                </a:moveTo>
                <a:lnTo>
                  <a:pt x="242950" y="572262"/>
                </a:lnTo>
                <a:lnTo>
                  <a:pt x="241426" y="575437"/>
                </a:lnTo>
                <a:lnTo>
                  <a:pt x="213859" y="634017"/>
                </a:lnTo>
                <a:lnTo>
                  <a:pt x="216026" y="657478"/>
                </a:lnTo>
                <a:lnTo>
                  <a:pt x="203326" y="658622"/>
                </a:lnTo>
                <a:lnTo>
                  <a:pt x="216433" y="658622"/>
                </a:lnTo>
                <a:lnTo>
                  <a:pt x="252984" y="580898"/>
                </a:lnTo>
                <a:lnTo>
                  <a:pt x="254380" y="577723"/>
                </a:lnTo>
                <a:lnTo>
                  <a:pt x="253111" y="573913"/>
                </a:lnTo>
                <a:lnTo>
                  <a:pt x="249936" y="572388"/>
                </a:lnTo>
                <a:lnTo>
                  <a:pt x="246761" y="570991"/>
                </a:lnTo>
                <a:close/>
              </a:path>
              <a:path w="254635" h="670560">
                <a:moveTo>
                  <a:pt x="208525" y="645351"/>
                </a:moveTo>
                <a:lnTo>
                  <a:pt x="203835" y="655320"/>
                </a:lnTo>
                <a:lnTo>
                  <a:pt x="214884" y="654303"/>
                </a:lnTo>
                <a:lnTo>
                  <a:pt x="208525" y="645351"/>
                </a:lnTo>
                <a:close/>
              </a:path>
              <a:path w="254635" h="670560">
                <a:moveTo>
                  <a:pt x="213859" y="634017"/>
                </a:moveTo>
                <a:lnTo>
                  <a:pt x="208525" y="645351"/>
                </a:lnTo>
                <a:lnTo>
                  <a:pt x="214884" y="654303"/>
                </a:lnTo>
                <a:lnTo>
                  <a:pt x="203835" y="655320"/>
                </a:lnTo>
                <a:lnTo>
                  <a:pt x="215827" y="655320"/>
                </a:lnTo>
                <a:lnTo>
                  <a:pt x="213859" y="634017"/>
                </a:lnTo>
                <a:close/>
              </a:path>
              <a:path w="254635" h="670560">
                <a:moveTo>
                  <a:pt x="11049" y="0"/>
                </a:moveTo>
                <a:lnTo>
                  <a:pt x="0" y="6223"/>
                </a:lnTo>
                <a:lnTo>
                  <a:pt x="21462" y="44830"/>
                </a:lnTo>
                <a:lnTo>
                  <a:pt x="41782" y="83692"/>
                </a:lnTo>
                <a:lnTo>
                  <a:pt x="60959" y="123189"/>
                </a:lnTo>
                <a:lnTo>
                  <a:pt x="78993" y="163067"/>
                </a:lnTo>
                <a:lnTo>
                  <a:pt x="95885" y="203453"/>
                </a:lnTo>
                <a:lnTo>
                  <a:pt x="111632" y="244348"/>
                </a:lnTo>
                <a:lnTo>
                  <a:pt x="126237" y="285496"/>
                </a:lnTo>
                <a:lnTo>
                  <a:pt x="139700" y="327151"/>
                </a:lnTo>
                <a:lnTo>
                  <a:pt x="152018" y="369188"/>
                </a:lnTo>
                <a:lnTo>
                  <a:pt x="163067" y="411479"/>
                </a:lnTo>
                <a:lnTo>
                  <a:pt x="172974" y="454151"/>
                </a:lnTo>
                <a:lnTo>
                  <a:pt x="181610" y="496950"/>
                </a:lnTo>
                <a:lnTo>
                  <a:pt x="189102" y="540258"/>
                </a:lnTo>
                <a:lnTo>
                  <a:pt x="195579" y="583564"/>
                </a:lnTo>
                <a:lnTo>
                  <a:pt x="200532" y="627252"/>
                </a:lnTo>
                <a:lnTo>
                  <a:pt x="201230" y="635079"/>
                </a:lnTo>
                <a:lnTo>
                  <a:pt x="208525" y="645351"/>
                </a:lnTo>
                <a:lnTo>
                  <a:pt x="213859" y="634017"/>
                </a:lnTo>
                <a:lnTo>
                  <a:pt x="213105" y="625855"/>
                </a:lnTo>
                <a:lnTo>
                  <a:pt x="208025" y="581787"/>
                </a:lnTo>
                <a:lnTo>
                  <a:pt x="201675" y="538099"/>
                </a:lnTo>
                <a:lnTo>
                  <a:pt x="194055" y="494538"/>
                </a:lnTo>
                <a:lnTo>
                  <a:pt x="185292" y="451230"/>
                </a:lnTo>
                <a:lnTo>
                  <a:pt x="175387" y="408304"/>
                </a:lnTo>
                <a:lnTo>
                  <a:pt x="164211" y="365633"/>
                </a:lnTo>
                <a:lnTo>
                  <a:pt x="151891" y="323341"/>
                </a:lnTo>
                <a:lnTo>
                  <a:pt x="138302" y="281304"/>
                </a:lnTo>
                <a:lnTo>
                  <a:pt x="123571" y="239775"/>
                </a:lnTo>
                <a:lnTo>
                  <a:pt x="107696" y="198627"/>
                </a:lnTo>
                <a:lnTo>
                  <a:pt x="90677" y="157861"/>
                </a:lnTo>
                <a:lnTo>
                  <a:pt x="72389" y="117601"/>
                </a:lnTo>
                <a:lnTo>
                  <a:pt x="53085" y="77850"/>
                </a:lnTo>
                <a:lnTo>
                  <a:pt x="32512" y="38608"/>
                </a:lnTo>
                <a:lnTo>
                  <a:pt x="11049" y="0"/>
                </a:lnTo>
                <a:close/>
              </a:path>
            </a:pathLst>
          </a:custGeom>
          <a:solidFill>
            <a:srgbClr val="33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99766" y="3356990"/>
            <a:ext cx="1807210" cy="1174750"/>
          </a:xfrm>
          <a:custGeom>
            <a:avLst/>
            <a:gdLst/>
            <a:ahLst/>
            <a:cxnLst/>
            <a:rect l="l" t="t" r="r" b="b"/>
            <a:pathLst>
              <a:path w="1807210" h="1174750">
                <a:moveTo>
                  <a:pt x="1611121" y="0"/>
                </a:moveTo>
                <a:lnTo>
                  <a:pt x="195706" y="0"/>
                </a:lnTo>
                <a:lnTo>
                  <a:pt x="150836" y="5169"/>
                </a:lnTo>
                <a:lnTo>
                  <a:pt x="109643" y="19893"/>
                </a:lnTo>
                <a:lnTo>
                  <a:pt x="73306" y="42997"/>
                </a:lnTo>
                <a:lnTo>
                  <a:pt x="42997" y="73306"/>
                </a:lnTo>
                <a:lnTo>
                  <a:pt x="19893" y="109643"/>
                </a:lnTo>
                <a:lnTo>
                  <a:pt x="5169" y="150836"/>
                </a:lnTo>
                <a:lnTo>
                  <a:pt x="0" y="195707"/>
                </a:lnTo>
                <a:lnTo>
                  <a:pt x="0" y="978662"/>
                </a:lnTo>
                <a:lnTo>
                  <a:pt x="5169" y="1023532"/>
                </a:lnTo>
                <a:lnTo>
                  <a:pt x="19893" y="1064725"/>
                </a:lnTo>
                <a:lnTo>
                  <a:pt x="42997" y="1101062"/>
                </a:lnTo>
                <a:lnTo>
                  <a:pt x="73306" y="1131371"/>
                </a:lnTo>
                <a:lnTo>
                  <a:pt x="109643" y="1154475"/>
                </a:lnTo>
                <a:lnTo>
                  <a:pt x="150836" y="1169199"/>
                </a:lnTo>
                <a:lnTo>
                  <a:pt x="195706" y="1174369"/>
                </a:lnTo>
                <a:lnTo>
                  <a:pt x="1611121" y="1174369"/>
                </a:lnTo>
                <a:lnTo>
                  <a:pt x="1655992" y="1169199"/>
                </a:lnTo>
                <a:lnTo>
                  <a:pt x="1697185" y="1154475"/>
                </a:lnTo>
                <a:lnTo>
                  <a:pt x="1733522" y="1131371"/>
                </a:lnTo>
                <a:lnTo>
                  <a:pt x="1763831" y="1101062"/>
                </a:lnTo>
                <a:lnTo>
                  <a:pt x="1786935" y="1064725"/>
                </a:lnTo>
                <a:lnTo>
                  <a:pt x="1801659" y="1023532"/>
                </a:lnTo>
                <a:lnTo>
                  <a:pt x="1806829" y="978662"/>
                </a:lnTo>
                <a:lnTo>
                  <a:pt x="1806829" y="195707"/>
                </a:lnTo>
                <a:lnTo>
                  <a:pt x="1801659" y="150836"/>
                </a:lnTo>
                <a:lnTo>
                  <a:pt x="1786935" y="109643"/>
                </a:lnTo>
                <a:lnTo>
                  <a:pt x="1763831" y="73306"/>
                </a:lnTo>
                <a:lnTo>
                  <a:pt x="1733522" y="42997"/>
                </a:lnTo>
                <a:lnTo>
                  <a:pt x="1697185" y="19893"/>
                </a:lnTo>
                <a:lnTo>
                  <a:pt x="1655992" y="5169"/>
                </a:lnTo>
                <a:lnTo>
                  <a:pt x="1611121" y="0"/>
                </a:lnTo>
                <a:close/>
              </a:path>
            </a:pathLst>
          </a:custGeom>
          <a:solidFill>
            <a:srgbClr val="1E82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865247" y="3671316"/>
            <a:ext cx="1475740" cy="4832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20" dirty="0">
                <a:solidFill>
                  <a:srgbClr val="FFFFFF"/>
                </a:solidFill>
                <a:latin typeface="Georgia"/>
                <a:cs typeface="Georgia"/>
              </a:rPr>
              <a:t>Impr</a:t>
            </a:r>
            <a:r>
              <a:rPr sz="3000" spc="-35" dirty="0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sz="3000" spc="95" dirty="0">
                <a:solidFill>
                  <a:srgbClr val="FFFFFF"/>
                </a:solidFill>
                <a:latin typeface="Georgia"/>
                <a:cs typeface="Georgia"/>
              </a:rPr>
              <a:t>ve</a:t>
            </a:r>
            <a:endParaRPr sz="3000">
              <a:latin typeface="Georgia"/>
              <a:cs typeface="Georgi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46044" y="4729860"/>
            <a:ext cx="337820" cy="550545"/>
          </a:xfrm>
          <a:custGeom>
            <a:avLst/>
            <a:gdLst/>
            <a:ahLst/>
            <a:cxnLst/>
            <a:rect l="l" t="t" r="r" b="b"/>
            <a:pathLst>
              <a:path w="337820" h="550545">
                <a:moveTo>
                  <a:pt x="24511" y="447801"/>
                </a:moveTo>
                <a:lnTo>
                  <a:pt x="21208" y="450088"/>
                </a:lnTo>
                <a:lnTo>
                  <a:pt x="20447" y="453516"/>
                </a:lnTo>
                <a:lnTo>
                  <a:pt x="0" y="550417"/>
                </a:lnTo>
                <a:lnTo>
                  <a:pt x="16014" y="545338"/>
                </a:lnTo>
                <a:lnTo>
                  <a:pt x="13207" y="545338"/>
                </a:lnTo>
                <a:lnTo>
                  <a:pt x="3810" y="536829"/>
                </a:lnTo>
                <a:lnTo>
                  <a:pt x="19588" y="519320"/>
                </a:lnTo>
                <a:lnTo>
                  <a:pt x="32893" y="456056"/>
                </a:lnTo>
                <a:lnTo>
                  <a:pt x="33655" y="452627"/>
                </a:lnTo>
                <a:lnTo>
                  <a:pt x="31368" y="449325"/>
                </a:lnTo>
                <a:lnTo>
                  <a:pt x="24511" y="447801"/>
                </a:lnTo>
                <a:close/>
              </a:path>
              <a:path w="337820" h="550545">
                <a:moveTo>
                  <a:pt x="19588" y="519320"/>
                </a:moveTo>
                <a:lnTo>
                  <a:pt x="3810" y="536829"/>
                </a:lnTo>
                <a:lnTo>
                  <a:pt x="13207" y="545338"/>
                </a:lnTo>
                <a:lnTo>
                  <a:pt x="15844" y="542416"/>
                </a:lnTo>
                <a:lnTo>
                  <a:pt x="14731" y="542416"/>
                </a:lnTo>
                <a:lnTo>
                  <a:pt x="6604" y="535051"/>
                </a:lnTo>
                <a:lnTo>
                  <a:pt x="16972" y="531761"/>
                </a:lnTo>
                <a:lnTo>
                  <a:pt x="19588" y="519320"/>
                </a:lnTo>
                <a:close/>
              </a:path>
              <a:path w="337820" h="550545">
                <a:moveTo>
                  <a:pt x="93980" y="507238"/>
                </a:moveTo>
                <a:lnTo>
                  <a:pt x="90678" y="508380"/>
                </a:lnTo>
                <a:lnTo>
                  <a:pt x="28863" y="527989"/>
                </a:lnTo>
                <a:lnTo>
                  <a:pt x="13207" y="545338"/>
                </a:lnTo>
                <a:lnTo>
                  <a:pt x="16014" y="545338"/>
                </a:lnTo>
                <a:lnTo>
                  <a:pt x="97789" y="519429"/>
                </a:lnTo>
                <a:lnTo>
                  <a:pt x="99694" y="515873"/>
                </a:lnTo>
                <a:lnTo>
                  <a:pt x="98679" y="512444"/>
                </a:lnTo>
                <a:lnTo>
                  <a:pt x="97536" y="509142"/>
                </a:lnTo>
                <a:lnTo>
                  <a:pt x="93980" y="507238"/>
                </a:lnTo>
                <a:close/>
              </a:path>
              <a:path w="337820" h="550545">
                <a:moveTo>
                  <a:pt x="16972" y="531761"/>
                </a:moveTo>
                <a:lnTo>
                  <a:pt x="6604" y="535051"/>
                </a:lnTo>
                <a:lnTo>
                  <a:pt x="14731" y="542416"/>
                </a:lnTo>
                <a:lnTo>
                  <a:pt x="16972" y="531761"/>
                </a:lnTo>
                <a:close/>
              </a:path>
              <a:path w="337820" h="550545">
                <a:moveTo>
                  <a:pt x="28863" y="527989"/>
                </a:moveTo>
                <a:lnTo>
                  <a:pt x="16972" y="531761"/>
                </a:lnTo>
                <a:lnTo>
                  <a:pt x="14731" y="542416"/>
                </a:lnTo>
                <a:lnTo>
                  <a:pt x="15844" y="542416"/>
                </a:lnTo>
                <a:lnTo>
                  <a:pt x="28863" y="527989"/>
                </a:lnTo>
                <a:close/>
              </a:path>
              <a:path w="337820" h="550545">
                <a:moveTo>
                  <a:pt x="325501" y="0"/>
                </a:moveTo>
                <a:lnTo>
                  <a:pt x="311531" y="37972"/>
                </a:lnTo>
                <a:lnTo>
                  <a:pt x="296798" y="75311"/>
                </a:lnTo>
                <a:lnTo>
                  <a:pt x="281051" y="112394"/>
                </a:lnTo>
                <a:lnTo>
                  <a:pt x="264414" y="148844"/>
                </a:lnTo>
                <a:lnTo>
                  <a:pt x="246760" y="184912"/>
                </a:lnTo>
                <a:lnTo>
                  <a:pt x="228219" y="220471"/>
                </a:lnTo>
                <a:lnTo>
                  <a:pt x="208915" y="255650"/>
                </a:lnTo>
                <a:lnTo>
                  <a:pt x="188594" y="290194"/>
                </a:lnTo>
                <a:lnTo>
                  <a:pt x="167513" y="324231"/>
                </a:lnTo>
                <a:lnTo>
                  <a:pt x="145415" y="357631"/>
                </a:lnTo>
                <a:lnTo>
                  <a:pt x="122428" y="390525"/>
                </a:lnTo>
                <a:lnTo>
                  <a:pt x="98679" y="422909"/>
                </a:lnTo>
                <a:lnTo>
                  <a:pt x="74041" y="454659"/>
                </a:lnTo>
                <a:lnTo>
                  <a:pt x="48641" y="485775"/>
                </a:lnTo>
                <a:lnTo>
                  <a:pt x="22351" y="516254"/>
                </a:lnTo>
                <a:lnTo>
                  <a:pt x="19588" y="519320"/>
                </a:lnTo>
                <a:lnTo>
                  <a:pt x="16972" y="531761"/>
                </a:lnTo>
                <a:lnTo>
                  <a:pt x="58547" y="493902"/>
                </a:lnTo>
                <a:lnTo>
                  <a:pt x="84200" y="462533"/>
                </a:lnTo>
                <a:lnTo>
                  <a:pt x="108966" y="430402"/>
                </a:lnTo>
                <a:lnTo>
                  <a:pt x="132969" y="397890"/>
                </a:lnTo>
                <a:lnTo>
                  <a:pt x="155956" y="364616"/>
                </a:lnTo>
                <a:lnTo>
                  <a:pt x="178181" y="330834"/>
                </a:lnTo>
                <a:lnTo>
                  <a:pt x="199517" y="296671"/>
                </a:lnTo>
                <a:lnTo>
                  <a:pt x="220091" y="261746"/>
                </a:lnTo>
                <a:lnTo>
                  <a:pt x="239521" y="226313"/>
                </a:lnTo>
                <a:lnTo>
                  <a:pt x="258191" y="190500"/>
                </a:lnTo>
                <a:lnTo>
                  <a:pt x="275970" y="154177"/>
                </a:lnTo>
                <a:lnTo>
                  <a:pt x="292734" y="117347"/>
                </a:lnTo>
                <a:lnTo>
                  <a:pt x="308609" y="80009"/>
                </a:lnTo>
                <a:lnTo>
                  <a:pt x="323469" y="42290"/>
                </a:lnTo>
                <a:lnTo>
                  <a:pt x="337439" y="4318"/>
                </a:lnTo>
                <a:lnTo>
                  <a:pt x="325501" y="0"/>
                </a:lnTo>
                <a:close/>
              </a:path>
            </a:pathLst>
          </a:custGeom>
          <a:solidFill>
            <a:srgbClr val="9FC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87627" y="5013197"/>
            <a:ext cx="1807210" cy="1174750"/>
          </a:xfrm>
          <a:custGeom>
            <a:avLst/>
            <a:gdLst/>
            <a:ahLst/>
            <a:cxnLst/>
            <a:rect l="l" t="t" r="r" b="b"/>
            <a:pathLst>
              <a:path w="1807210" h="1174750">
                <a:moveTo>
                  <a:pt x="1611071" y="0"/>
                </a:moveTo>
                <a:lnTo>
                  <a:pt x="195783" y="0"/>
                </a:lnTo>
                <a:lnTo>
                  <a:pt x="150868" y="5169"/>
                </a:lnTo>
                <a:lnTo>
                  <a:pt x="109649" y="19893"/>
                </a:lnTo>
                <a:lnTo>
                  <a:pt x="73298" y="42997"/>
                </a:lnTo>
                <a:lnTo>
                  <a:pt x="42987" y="73306"/>
                </a:lnTo>
                <a:lnTo>
                  <a:pt x="19886" y="109643"/>
                </a:lnTo>
                <a:lnTo>
                  <a:pt x="5166" y="150836"/>
                </a:lnTo>
                <a:lnTo>
                  <a:pt x="0" y="195706"/>
                </a:lnTo>
                <a:lnTo>
                  <a:pt x="0" y="978674"/>
                </a:lnTo>
                <a:lnTo>
                  <a:pt x="5166" y="1023555"/>
                </a:lnTo>
                <a:lnTo>
                  <a:pt x="19886" y="1064756"/>
                </a:lnTo>
                <a:lnTo>
                  <a:pt x="42987" y="1101101"/>
                </a:lnTo>
                <a:lnTo>
                  <a:pt x="73298" y="1131415"/>
                </a:lnTo>
                <a:lnTo>
                  <a:pt x="109649" y="1154523"/>
                </a:lnTo>
                <a:lnTo>
                  <a:pt x="150868" y="1169249"/>
                </a:lnTo>
                <a:lnTo>
                  <a:pt x="195783" y="1174419"/>
                </a:lnTo>
                <a:lnTo>
                  <a:pt x="1611071" y="1174419"/>
                </a:lnTo>
                <a:lnTo>
                  <a:pt x="1655942" y="1169249"/>
                </a:lnTo>
                <a:lnTo>
                  <a:pt x="1697134" y="1154523"/>
                </a:lnTo>
                <a:lnTo>
                  <a:pt x="1733472" y="1131415"/>
                </a:lnTo>
                <a:lnTo>
                  <a:pt x="1763780" y="1101101"/>
                </a:lnTo>
                <a:lnTo>
                  <a:pt x="1786884" y="1064756"/>
                </a:lnTo>
                <a:lnTo>
                  <a:pt x="1801608" y="1023555"/>
                </a:lnTo>
                <a:lnTo>
                  <a:pt x="1806778" y="978674"/>
                </a:lnTo>
                <a:lnTo>
                  <a:pt x="1806778" y="195706"/>
                </a:lnTo>
                <a:lnTo>
                  <a:pt x="1801608" y="150836"/>
                </a:lnTo>
                <a:lnTo>
                  <a:pt x="1786884" y="109643"/>
                </a:lnTo>
                <a:lnTo>
                  <a:pt x="1763780" y="73306"/>
                </a:lnTo>
                <a:lnTo>
                  <a:pt x="1733472" y="42997"/>
                </a:lnTo>
                <a:lnTo>
                  <a:pt x="1697134" y="19893"/>
                </a:lnTo>
                <a:lnTo>
                  <a:pt x="1655942" y="5169"/>
                </a:lnTo>
                <a:lnTo>
                  <a:pt x="1611071" y="0"/>
                </a:lnTo>
                <a:close/>
              </a:path>
            </a:pathLst>
          </a:custGeom>
          <a:solidFill>
            <a:srgbClr val="1E82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451863" y="5327903"/>
            <a:ext cx="1278255" cy="4832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15" dirty="0">
                <a:solidFill>
                  <a:srgbClr val="FFFFFF"/>
                </a:solidFill>
                <a:latin typeface="Georgia"/>
                <a:cs typeface="Georgia"/>
              </a:rPr>
              <a:t>Engage</a:t>
            </a:r>
            <a:endParaRPr sz="3000">
              <a:latin typeface="Georgia"/>
              <a:cs typeface="Georgia"/>
            </a:endParaRPr>
          </a:p>
        </p:txBody>
      </p:sp>
      <p:sp>
        <p:nvSpPr>
          <p:cNvPr id="19" name="Τίτλος 1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	Overall e-SAVE Goals and </a:t>
            </a:r>
            <a:r>
              <a:rPr lang="en-US" dirty="0" smtClean="0"/>
              <a:t>Services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8129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899591" y="896111"/>
            <a:ext cx="7160259" cy="53412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Τίτλος 8"/>
          <p:cNvSpPr>
            <a:spLocks noGrp="1"/>
          </p:cNvSpPr>
          <p:nvPr>
            <p:ph type="title"/>
          </p:nvPr>
        </p:nvSpPr>
        <p:spPr>
          <a:xfrm>
            <a:off x="364920" y="116632"/>
            <a:ext cx="8229600" cy="1143000"/>
          </a:xfrm>
        </p:spPr>
        <p:txBody>
          <a:bodyPr/>
          <a:lstStyle/>
          <a:p>
            <a:r>
              <a:rPr lang="en-US" spc="-5" dirty="0"/>
              <a:t>Sy</a:t>
            </a:r>
            <a:r>
              <a:rPr lang="en-US" spc="15" dirty="0"/>
              <a:t>s</a:t>
            </a:r>
            <a:r>
              <a:rPr lang="en-US" dirty="0"/>
              <a:t>tem</a:t>
            </a:r>
            <a:r>
              <a:rPr lang="en-US" spc="-25" dirty="0"/>
              <a:t> </a:t>
            </a:r>
            <a:r>
              <a:rPr lang="el-GR" spc="-5" dirty="0">
                <a:cs typeface="Calibri"/>
              </a:rPr>
              <a:t>Α</a:t>
            </a:r>
            <a:r>
              <a:rPr lang="en-US" dirty="0" err="1"/>
              <a:t>rchitecture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561810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99591" y="879728"/>
            <a:ext cx="7160259" cy="53412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78446" y="1571840"/>
            <a:ext cx="2265680" cy="831215"/>
          </a:xfrm>
          <a:custGeom>
            <a:avLst/>
            <a:gdLst/>
            <a:ahLst/>
            <a:cxnLst/>
            <a:rect l="l" t="t" r="r" b="b"/>
            <a:pathLst>
              <a:path w="2265679" h="831214">
                <a:moveTo>
                  <a:pt x="0" y="830999"/>
                </a:moveTo>
                <a:lnTo>
                  <a:pt x="2265553" y="830999"/>
                </a:lnTo>
                <a:lnTo>
                  <a:pt x="2265553" y="0"/>
                </a:lnTo>
                <a:lnTo>
                  <a:pt x="0" y="0"/>
                </a:lnTo>
                <a:lnTo>
                  <a:pt x="0" y="830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958330" y="1604009"/>
            <a:ext cx="1635125" cy="751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600" b="1" spc="15" dirty="0">
                <a:solidFill>
                  <a:srgbClr val="C00000"/>
                </a:solidFill>
                <a:latin typeface="Palatino Linotype"/>
                <a:cs typeface="Palatino Linotype"/>
              </a:rPr>
              <a:t>"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OPTIMIZE THE 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DI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STRIB</a:t>
            </a:r>
            <a:r>
              <a:rPr sz="1600" b="1" spc="-15" dirty="0">
                <a:solidFill>
                  <a:srgbClr val="C00000"/>
                </a:solidFill>
                <a:latin typeface="Palatino Linotype"/>
                <a:cs typeface="Palatino Linotype"/>
              </a:rPr>
              <a:t>U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TION NETWO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RK</a:t>
            </a:r>
            <a:r>
              <a:rPr sz="1600" b="1" spc="25" dirty="0">
                <a:solidFill>
                  <a:srgbClr val="C00000"/>
                </a:solidFill>
                <a:latin typeface="Palatino Linotype"/>
                <a:cs typeface="Palatino Linotype"/>
              </a:rPr>
              <a:t>"</a:t>
            </a:r>
            <a:endParaRPr sz="1600">
              <a:latin typeface="Palatino Linotype"/>
              <a:cs typeface="Palatino Linotyp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157089" y="1007744"/>
            <a:ext cx="2438399" cy="243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76289" y="1744852"/>
            <a:ext cx="495300" cy="495300"/>
          </a:xfrm>
          <a:custGeom>
            <a:avLst/>
            <a:gdLst/>
            <a:ahLst/>
            <a:cxnLst/>
            <a:rect l="l" t="t" r="r" b="b"/>
            <a:pathLst>
              <a:path w="495300" h="495300">
                <a:moveTo>
                  <a:pt x="247522" y="0"/>
                </a:moveTo>
                <a:lnTo>
                  <a:pt x="197616" y="5030"/>
                </a:lnTo>
                <a:lnTo>
                  <a:pt x="151143" y="19458"/>
                </a:lnTo>
                <a:lnTo>
                  <a:pt x="109097" y="42286"/>
                </a:lnTo>
                <a:lnTo>
                  <a:pt x="72469" y="72517"/>
                </a:lnTo>
                <a:lnTo>
                  <a:pt x="42253" y="109153"/>
                </a:lnTo>
                <a:lnTo>
                  <a:pt x="19440" y="151197"/>
                </a:lnTo>
                <a:lnTo>
                  <a:pt x="5025" y="197653"/>
                </a:lnTo>
                <a:lnTo>
                  <a:pt x="0" y="247523"/>
                </a:lnTo>
                <a:lnTo>
                  <a:pt x="5025" y="297429"/>
                </a:lnTo>
                <a:lnTo>
                  <a:pt x="19440" y="343902"/>
                </a:lnTo>
                <a:lnTo>
                  <a:pt x="42253" y="385948"/>
                </a:lnTo>
                <a:lnTo>
                  <a:pt x="72469" y="422576"/>
                </a:lnTo>
                <a:lnTo>
                  <a:pt x="109097" y="452792"/>
                </a:lnTo>
                <a:lnTo>
                  <a:pt x="151143" y="475605"/>
                </a:lnTo>
                <a:lnTo>
                  <a:pt x="197616" y="490020"/>
                </a:lnTo>
                <a:lnTo>
                  <a:pt x="247522" y="495046"/>
                </a:lnTo>
                <a:lnTo>
                  <a:pt x="297392" y="490020"/>
                </a:lnTo>
                <a:lnTo>
                  <a:pt x="343848" y="475605"/>
                </a:lnTo>
                <a:lnTo>
                  <a:pt x="385892" y="452792"/>
                </a:lnTo>
                <a:lnTo>
                  <a:pt x="422529" y="422576"/>
                </a:lnTo>
                <a:lnTo>
                  <a:pt x="452759" y="385948"/>
                </a:lnTo>
                <a:lnTo>
                  <a:pt x="475587" y="343902"/>
                </a:lnTo>
                <a:lnTo>
                  <a:pt x="490015" y="297429"/>
                </a:lnTo>
                <a:lnTo>
                  <a:pt x="495045" y="247523"/>
                </a:lnTo>
                <a:lnTo>
                  <a:pt x="490015" y="197653"/>
                </a:lnTo>
                <a:lnTo>
                  <a:pt x="475587" y="151197"/>
                </a:lnTo>
                <a:lnTo>
                  <a:pt x="452759" y="109153"/>
                </a:lnTo>
                <a:lnTo>
                  <a:pt x="422528" y="72516"/>
                </a:lnTo>
                <a:lnTo>
                  <a:pt x="385892" y="42286"/>
                </a:lnTo>
                <a:lnTo>
                  <a:pt x="343848" y="19458"/>
                </a:lnTo>
                <a:lnTo>
                  <a:pt x="297392" y="5030"/>
                </a:lnTo>
                <a:lnTo>
                  <a:pt x="24752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76289" y="1744852"/>
            <a:ext cx="495300" cy="495300"/>
          </a:xfrm>
          <a:custGeom>
            <a:avLst/>
            <a:gdLst/>
            <a:ahLst/>
            <a:cxnLst/>
            <a:rect l="l" t="t" r="r" b="b"/>
            <a:pathLst>
              <a:path w="495300" h="495300">
                <a:moveTo>
                  <a:pt x="0" y="247523"/>
                </a:moveTo>
                <a:lnTo>
                  <a:pt x="5025" y="197653"/>
                </a:lnTo>
                <a:lnTo>
                  <a:pt x="19440" y="151197"/>
                </a:lnTo>
                <a:lnTo>
                  <a:pt x="42253" y="109153"/>
                </a:lnTo>
                <a:lnTo>
                  <a:pt x="72469" y="72517"/>
                </a:lnTo>
                <a:lnTo>
                  <a:pt x="109097" y="42286"/>
                </a:lnTo>
                <a:lnTo>
                  <a:pt x="151143" y="19458"/>
                </a:lnTo>
                <a:lnTo>
                  <a:pt x="197616" y="5030"/>
                </a:lnTo>
                <a:lnTo>
                  <a:pt x="247522" y="0"/>
                </a:lnTo>
                <a:lnTo>
                  <a:pt x="297392" y="5030"/>
                </a:lnTo>
                <a:lnTo>
                  <a:pt x="343848" y="19458"/>
                </a:lnTo>
                <a:lnTo>
                  <a:pt x="385892" y="42286"/>
                </a:lnTo>
                <a:lnTo>
                  <a:pt x="422528" y="72516"/>
                </a:lnTo>
                <a:lnTo>
                  <a:pt x="452759" y="109153"/>
                </a:lnTo>
                <a:lnTo>
                  <a:pt x="475587" y="151197"/>
                </a:lnTo>
                <a:lnTo>
                  <a:pt x="490015" y="197653"/>
                </a:lnTo>
                <a:lnTo>
                  <a:pt x="495045" y="247523"/>
                </a:lnTo>
                <a:lnTo>
                  <a:pt x="490015" y="297429"/>
                </a:lnTo>
                <a:lnTo>
                  <a:pt x="475587" y="343902"/>
                </a:lnTo>
                <a:lnTo>
                  <a:pt x="452759" y="385948"/>
                </a:lnTo>
                <a:lnTo>
                  <a:pt x="422529" y="422576"/>
                </a:lnTo>
                <a:lnTo>
                  <a:pt x="385892" y="452792"/>
                </a:lnTo>
                <a:lnTo>
                  <a:pt x="343848" y="475605"/>
                </a:lnTo>
                <a:lnTo>
                  <a:pt x="297392" y="490020"/>
                </a:lnTo>
                <a:lnTo>
                  <a:pt x="247522" y="495046"/>
                </a:lnTo>
                <a:lnTo>
                  <a:pt x="197616" y="490020"/>
                </a:lnTo>
                <a:lnTo>
                  <a:pt x="151143" y="475605"/>
                </a:lnTo>
                <a:lnTo>
                  <a:pt x="109097" y="452792"/>
                </a:lnTo>
                <a:lnTo>
                  <a:pt x="72469" y="422576"/>
                </a:lnTo>
                <a:lnTo>
                  <a:pt x="42253" y="385948"/>
                </a:lnTo>
                <a:lnTo>
                  <a:pt x="19440" y="343902"/>
                </a:lnTo>
                <a:lnTo>
                  <a:pt x="5025" y="297429"/>
                </a:lnTo>
                <a:lnTo>
                  <a:pt x="0" y="247523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523481" y="1756028"/>
            <a:ext cx="203200" cy="4514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4</a:t>
            </a:r>
            <a:endParaRPr sz="2800">
              <a:latin typeface="Palatino Linotype"/>
              <a:cs typeface="Palatino Linotyp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57089" y="3888054"/>
            <a:ext cx="2438399" cy="243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60921" y="4625340"/>
            <a:ext cx="495300" cy="495300"/>
          </a:xfrm>
          <a:custGeom>
            <a:avLst/>
            <a:gdLst/>
            <a:ahLst/>
            <a:cxnLst/>
            <a:rect l="l" t="t" r="r" b="b"/>
            <a:pathLst>
              <a:path w="495300" h="495300">
                <a:moveTo>
                  <a:pt x="247523" y="0"/>
                </a:moveTo>
                <a:lnTo>
                  <a:pt x="197653" y="5030"/>
                </a:lnTo>
                <a:lnTo>
                  <a:pt x="151197" y="19458"/>
                </a:lnTo>
                <a:lnTo>
                  <a:pt x="109153" y="42286"/>
                </a:lnTo>
                <a:lnTo>
                  <a:pt x="72516" y="72517"/>
                </a:lnTo>
                <a:lnTo>
                  <a:pt x="42286" y="109153"/>
                </a:lnTo>
                <a:lnTo>
                  <a:pt x="19458" y="151197"/>
                </a:lnTo>
                <a:lnTo>
                  <a:pt x="5030" y="197653"/>
                </a:lnTo>
                <a:lnTo>
                  <a:pt x="0" y="247523"/>
                </a:lnTo>
                <a:lnTo>
                  <a:pt x="5030" y="297392"/>
                </a:lnTo>
                <a:lnTo>
                  <a:pt x="19458" y="343848"/>
                </a:lnTo>
                <a:lnTo>
                  <a:pt x="42286" y="385892"/>
                </a:lnTo>
                <a:lnTo>
                  <a:pt x="72517" y="422528"/>
                </a:lnTo>
                <a:lnTo>
                  <a:pt x="109153" y="452759"/>
                </a:lnTo>
                <a:lnTo>
                  <a:pt x="151197" y="475587"/>
                </a:lnTo>
                <a:lnTo>
                  <a:pt x="197653" y="490015"/>
                </a:lnTo>
                <a:lnTo>
                  <a:pt x="247523" y="495046"/>
                </a:lnTo>
                <a:lnTo>
                  <a:pt x="297392" y="490015"/>
                </a:lnTo>
                <a:lnTo>
                  <a:pt x="343848" y="475587"/>
                </a:lnTo>
                <a:lnTo>
                  <a:pt x="385892" y="452759"/>
                </a:lnTo>
                <a:lnTo>
                  <a:pt x="422529" y="422529"/>
                </a:lnTo>
                <a:lnTo>
                  <a:pt x="452759" y="385892"/>
                </a:lnTo>
                <a:lnTo>
                  <a:pt x="475587" y="343848"/>
                </a:lnTo>
                <a:lnTo>
                  <a:pt x="490015" y="297392"/>
                </a:lnTo>
                <a:lnTo>
                  <a:pt x="495046" y="247523"/>
                </a:lnTo>
                <a:lnTo>
                  <a:pt x="490015" y="197653"/>
                </a:lnTo>
                <a:lnTo>
                  <a:pt x="475587" y="151197"/>
                </a:lnTo>
                <a:lnTo>
                  <a:pt x="452759" y="109153"/>
                </a:lnTo>
                <a:lnTo>
                  <a:pt x="422528" y="72517"/>
                </a:lnTo>
                <a:lnTo>
                  <a:pt x="385892" y="42286"/>
                </a:lnTo>
                <a:lnTo>
                  <a:pt x="343848" y="19458"/>
                </a:lnTo>
                <a:lnTo>
                  <a:pt x="297392" y="5030"/>
                </a:lnTo>
                <a:lnTo>
                  <a:pt x="24752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60921" y="4625340"/>
            <a:ext cx="495300" cy="495300"/>
          </a:xfrm>
          <a:custGeom>
            <a:avLst/>
            <a:gdLst/>
            <a:ahLst/>
            <a:cxnLst/>
            <a:rect l="l" t="t" r="r" b="b"/>
            <a:pathLst>
              <a:path w="495300" h="495300">
                <a:moveTo>
                  <a:pt x="0" y="247523"/>
                </a:moveTo>
                <a:lnTo>
                  <a:pt x="5030" y="197653"/>
                </a:lnTo>
                <a:lnTo>
                  <a:pt x="19458" y="151197"/>
                </a:lnTo>
                <a:lnTo>
                  <a:pt x="42286" y="109153"/>
                </a:lnTo>
                <a:lnTo>
                  <a:pt x="72516" y="72517"/>
                </a:lnTo>
                <a:lnTo>
                  <a:pt x="109153" y="42286"/>
                </a:lnTo>
                <a:lnTo>
                  <a:pt x="151197" y="19458"/>
                </a:lnTo>
                <a:lnTo>
                  <a:pt x="197653" y="5030"/>
                </a:lnTo>
                <a:lnTo>
                  <a:pt x="247523" y="0"/>
                </a:lnTo>
                <a:lnTo>
                  <a:pt x="297392" y="5030"/>
                </a:lnTo>
                <a:lnTo>
                  <a:pt x="343848" y="19458"/>
                </a:lnTo>
                <a:lnTo>
                  <a:pt x="385892" y="42286"/>
                </a:lnTo>
                <a:lnTo>
                  <a:pt x="422528" y="72517"/>
                </a:lnTo>
                <a:lnTo>
                  <a:pt x="452759" y="109153"/>
                </a:lnTo>
                <a:lnTo>
                  <a:pt x="475587" y="151197"/>
                </a:lnTo>
                <a:lnTo>
                  <a:pt x="490015" y="197653"/>
                </a:lnTo>
                <a:lnTo>
                  <a:pt x="495046" y="247523"/>
                </a:lnTo>
                <a:lnTo>
                  <a:pt x="490015" y="297392"/>
                </a:lnTo>
                <a:lnTo>
                  <a:pt x="475587" y="343848"/>
                </a:lnTo>
                <a:lnTo>
                  <a:pt x="452759" y="385892"/>
                </a:lnTo>
                <a:lnTo>
                  <a:pt x="422529" y="422529"/>
                </a:lnTo>
                <a:lnTo>
                  <a:pt x="385892" y="452759"/>
                </a:lnTo>
                <a:lnTo>
                  <a:pt x="343848" y="475587"/>
                </a:lnTo>
                <a:lnTo>
                  <a:pt x="297392" y="490015"/>
                </a:lnTo>
                <a:lnTo>
                  <a:pt x="247523" y="495046"/>
                </a:lnTo>
                <a:lnTo>
                  <a:pt x="197653" y="490015"/>
                </a:lnTo>
                <a:lnTo>
                  <a:pt x="151197" y="475587"/>
                </a:lnTo>
                <a:lnTo>
                  <a:pt x="109153" y="452759"/>
                </a:lnTo>
                <a:lnTo>
                  <a:pt x="72517" y="422528"/>
                </a:lnTo>
                <a:lnTo>
                  <a:pt x="42286" y="385892"/>
                </a:lnTo>
                <a:lnTo>
                  <a:pt x="19458" y="343848"/>
                </a:lnTo>
                <a:lnTo>
                  <a:pt x="5030" y="297392"/>
                </a:lnTo>
                <a:lnTo>
                  <a:pt x="0" y="247523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507860" y="4637278"/>
            <a:ext cx="203200" cy="4514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1</a:t>
            </a:r>
            <a:endParaRPr sz="2800">
              <a:latin typeface="Palatino Linotype"/>
              <a:cs typeface="Palatino Linotype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878446" y="4457407"/>
            <a:ext cx="2265680" cy="831215"/>
          </a:xfrm>
          <a:custGeom>
            <a:avLst/>
            <a:gdLst/>
            <a:ahLst/>
            <a:cxnLst/>
            <a:rect l="l" t="t" r="r" b="b"/>
            <a:pathLst>
              <a:path w="2265679" h="831214">
                <a:moveTo>
                  <a:pt x="0" y="830999"/>
                </a:moveTo>
                <a:lnTo>
                  <a:pt x="2265553" y="830999"/>
                </a:lnTo>
                <a:lnTo>
                  <a:pt x="2265553" y="0"/>
                </a:lnTo>
                <a:lnTo>
                  <a:pt x="0" y="0"/>
                </a:lnTo>
                <a:lnTo>
                  <a:pt x="0" y="830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958330" y="4490084"/>
            <a:ext cx="1585595" cy="751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15" dirty="0">
                <a:solidFill>
                  <a:srgbClr val="C00000"/>
                </a:solidFill>
                <a:latin typeface="Palatino Linotype"/>
                <a:cs typeface="Palatino Linotype"/>
              </a:rPr>
              <a:t>"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DESIGN</a:t>
            </a:r>
            <a:r>
              <a:rPr sz="1600" b="1" spc="20" dirty="0">
                <a:solidFill>
                  <a:srgbClr val="C00000"/>
                </a:solidFill>
                <a:latin typeface="Palatino Linotype"/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TH</a:t>
            </a:r>
            <a:r>
              <a:rPr sz="1600" b="1" spc="5" dirty="0">
                <a:solidFill>
                  <a:srgbClr val="C00000"/>
                </a:solidFill>
                <a:latin typeface="Palatino Linotype"/>
                <a:cs typeface="Palatino Linotype"/>
              </a:rPr>
              <a:t>E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S</a:t>
            </a:r>
            <a:r>
              <a:rPr sz="1600" b="1" spc="-15" dirty="0">
                <a:solidFill>
                  <a:srgbClr val="C00000"/>
                </a:solidFill>
                <a:latin typeface="Palatino Linotype"/>
                <a:cs typeface="Palatino Linotype"/>
              </a:rPr>
              <a:t>U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P</a:t>
            </a:r>
            <a:r>
              <a:rPr sz="1600" b="1" spc="-15" dirty="0">
                <a:solidFill>
                  <a:srgbClr val="C00000"/>
                </a:solidFill>
                <a:latin typeface="Palatino Linotype"/>
                <a:cs typeface="Palatino Linotype"/>
              </a:rPr>
              <a:t>P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LY</a:t>
            </a:r>
            <a:r>
              <a:rPr sz="1600" b="1" spc="15" dirty="0">
                <a:solidFill>
                  <a:srgbClr val="C00000"/>
                </a:solidFill>
                <a:latin typeface="Palatino Linotype"/>
                <a:cs typeface="Palatino Linotype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Palatino Linotype"/>
                <a:cs typeface="Palatino Linotype"/>
              </a:rPr>
              <a:t>CHAIN 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NETWO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RK</a:t>
            </a:r>
            <a:r>
              <a:rPr sz="1600" b="1" spc="25" dirty="0">
                <a:solidFill>
                  <a:srgbClr val="C00000"/>
                </a:solidFill>
                <a:latin typeface="Palatino Linotype"/>
                <a:cs typeface="Palatino Linotype"/>
              </a:rPr>
              <a:t>"</a:t>
            </a:r>
            <a:endParaRPr sz="1600">
              <a:latin typeface="Palatino Linotype"/>
              <a:cs typeface="Palatino Linotype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906776" y="2660142"/>
            <a:ext cx="2438400" cy="2438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25976" y="3396869"/>
            <a:ext cx="495300" cy="495300"/>
          </a:xfrm>
          <a:custGeom>
            <a:avLst/>
            <a:gdLst/>
            <a:ahLst/>
            <a:cxnLst/>
            <a:rect l="l" t="t" r="r" b="b"/>
            <a:pathLst>
              <a:path w="495300" h="495300">
                <a:moveTo>
                  <a:pt x="247523" y="0"/>
                </a:moveTo>
                <a:lnTo>
                  <a:pt x="197653" y="5030"/>
                </a:lnTo>
                <a:lnTo>
                  <a:pt x="151197" y="19458"/>
                </a:lnTo>
                <a:lnTo>
                  <a:pt x="109153" y="42286"/>
                </a:lnTo>
                <a:lnTo>
                  <a:pt x="72516" y="72517"/>
                </a:lnTo>
                <a:lnTo>
                  <a:pt x="42286" y="109153"/>
                </a:lnTo>
                <a:lnTo>
                  <a:pt x="19458" y="151197"/>
                </a:lnTo>
                <a:lnTo>
                  <a:pt x="5030" y="197653"/>
                </a:lnTo>
                <a:lnTo>
                  <a:pt x="0" y="247522"/>
                </a:lnTo>
                <a:lnTo>
                  <a:pt x="5030" y="297429"/>
                </a:lnTo>
                <a:lnTo>
                  <a:pt x="19458" y="343902"/>
                </a:lnTo>
                <a:lnTo>
                  <a:pt x="42286" y="385948"/>
                </a:lnTo>
                <a:lnTo>
                  <a:pt x="72517" y="422576"/>
                </a:lnTo>
                <a:lnTo>
                  <a:pt x="109153" y="452792"/>
                </a:lnTo>
                <a:lnTo>
                  <a:pt x="151197" y="475605"/>
                </a:lnTo>
                <a:lnTo>
                  <a:pt x="197653" y="490020"/>
                </a:lnTo>
                <a:lnTo>
                  <a:pt x="247523" y="495045"/>
                </a:lnTo>
                <a:lnTo>
                  <a:pt x="297429" y="490020"/>
                </a:lnTo>
                <a:lnTo>
                  <a:pt x="343902" y="475605"/>
                </a:lnTo>
                <a:lnTo>
                  <a:pt x="385948" y="452792"/>
                </a:lnTo>
                <a:lnTo>
                  <a:pt x="422576" y="422576"/>
                </a:lnTo>
                <a:lnTo>
                  <a:pt x="452792" y="385948"/>
                </a:lnTo>
                <a:lnTo>
                  <a:pt x="475605" y="343902"/>
                </a:lnTo>
                <a:lnTo>
                  <a:pt x="490020" y="297429"/>
                </a:lnTo>
                <a:lnTo>
                  <a:pt x="495046" y="247522"/>
                </a:lnTo>
                <a:lnTo>
                  <a:pt x="490020" y="197653"/>
                </a:lnTo>
                <a:lnTo>
                  <a:pt x="475605" y="151197"/>
                </a:lnTo>
                <a:lnTo>
                  <a:pt x="452792" y="109153"/>
                </a:lnTo>
                <a:lnTo>
                  <a:pt x="422576" y="72516"/>
                </a:lnTo>
                <a:lnTo>
                  <a:pt x="385948" y="42286"/>
                </a:lnTo>
                <a:lnTo>
                  <a:pt x="343902" y="19458"/>
                </a:lnTo>
                <a:lnTo>
                  <a:pt x="297429" y="5030"/>
                </a:lnTo>
                <a:lnTo>
                  <a:pt x="24752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25976" y="3396869"/>
            <a:ext cx="495300" cy="495300"/>
          </a:xfrm>
          <a:custGeom>
            <a:avLst/>
            <a:gdLst/>
            <a:ahLst/>
            <a:cxnLst/>
            <a:rect l="l" t="t" r="r" b="b"/>
            <a:pathLst>
              <a:path w="495300" h="495300">
                <a:moveTo>
                  <a:pt x="0" y="247522"/>
                </a:moveTo>
                <a:lnTo>
                  <a:pt x="5030" y="197653"/>
                </a:lnTo>
                <a:lnTo>
                  <a:pt x="19458" y="151197"/>
                </a:lnTo>
                <a:lnTo>
                  <a:pt x="42286" y="109153"/>
                </a:lnTo>
                <a:lnTo>
                  <a:pt x="72516" y="72517"/>
                </a:lnTo>
                <a:lnTo>
                  <a:pt x="109153" y="42286"/>
                </a:lnTo>
                <a:lnTo>
                  <a:pt x="151197" y="19458"/>
                </a:lnTo>
                <a:lnTo>
                  <a:pt x="197653" y="5030"/>
                </a:lnTo>
                <a:lnTo>
                  <a:pt x="247523" y="0"/>
                </a:lnTo>
                <a:lnTo>
                  <a:pt x="297429" y="5030"/>
                </a:lnTo>
                <a:lnTo>
                  <a:pt x="343902" y="19458"/>
                </a:lnTo>
                <a:lnTo>
                  <a:pt x="385948" y="42286"/>
                </a:lnTo>
                <a:lnTo>
                  <a:pt x="422576" y="72516"/>
                </a:lnTo>
                <a:lnTo>
                  <a:pt x="452792" y="109153"/>
                </a:lnTo>
                <a:lnTo>
                  <a:pt x="475605" y="151197"/>
                </a:lnTo>
                <a:lnTo>
                  <a:pt x="490020" y="197653"/>
                </a:lnTo>
                <a:lnTo>
                  <a:pt x="495046" y="247522"/>
                </a:lnTo>
                <a:lnTo>
                  <a:pt x="490020" y="297429"/>
                </a:lnTo>
                <a:lnTo>
                  <a:pt x="475605" y="343902"/>
                </a:lnTo>
                <a:lnTo>
                  <a:pt x="452792" y="385948"/>
                </a:lnTo>
                <a:lnTo>
                  <a:pt x="422576" y="422576"/>
                </a:lnTo>
                <a:lnTo>
                  <a:pt x="385948" y="452792"/>
                </a:lnTo>
                <a:lnTo>
                  <a:pt x="343902" y="475605"/>
                </a:lnTo>
                <a:lnTo>
                  <a:pt x="297429" y="490020"/>
                </a:lnTo>
                <a:lnTo>
                  <a:pt x="247523" y="495045"/>
                </a:lnTo>
                <a:lnTo>
                  <a:pt x="197653" y="490020"/>
                </a:lnTo>
                <a:lnTo>
                  <a:pt x="151197" y="475605"/>
                </a:lnTo>
                <a:lnTo>
                  <a:pt x="109153" y="452792"/>
                </a:lnTo>
                <a:lnTo>
                  <a:pt x="72517" y="422576"/>
                </a:lnTo>
                <a:lnTo>
                  <a:pt x="42286" y="385948"/>
                </a:lnTo>
                <a:lnTo>
                  <a:pt x="19458" y="343902"/>
                </a:lnTo>
                <a:lnTo>
                  <a:pt x="5030" y="297429"/>
                </a:lnTo>
                <a:lnTo>
                  <a:pt x="0" y="247522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272788" y="3408679"/>
            <a:ext cx="203200" cy="4514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2</a:t>
            </a:r>
            <a:endParaRPr sz="2800">
              <a:latin typeface="Palatino Linotype"/>
              <a:cs typeface="Palatino Linotype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16609" y="3280854"/>
            <a:ext cx="2265680" cy="584835"/>
          </a:xfrm>
          <a:custGeom>
            <a:avLst/>
            <a:gdLst/>
            <a:ahLst/>
            <a:cxnLst/>
            <a:rect l="l" t="t" r="r" b="b"/>
            <a:pathLst>
              <a:path w="2265679" h="584835">
                <a:moveTo>
                  <a:pt x="0" y="584771"/>
                </a:moveTo>
                <a:lnTo>
                  <a:pt x="2265553" y="584771"/>
                </a:lnTo>
                <a:lnTo>
                  <a:pt x="2265553" y="0"/>
                </a:lnTo>
                <a:lnTo>
                  <a:pt x="0" y="0"/>
                </a:lnTo>
                <a:lnTo>
                  <a:pt x="0" y="5847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104696" y="3313303"/>
            <a:ext cx="2098675" cy="507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15" dirty="0">
                <a:solidFill>
                  <a:srgbClr val="C00000"/>
                </a:solidFill>
                <a:latin typeface="Palatino Linotype"/>
                <a:cs typeface="Palatino Linotype"/>
              </a:rPr>
              <a:t>"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MON</a:t>
            </a:r>
            <a:r>
              <a:rPr sz="1600" b="1" spc="-10" dirty="0">
                <a:solidFill>
                  <a:srgbClr val="C00000"/>
                </a:solidFill>
                <a:latin typeface="Palatino Linotype"/>
                <a:cs typeface="Palatino Linotype"/>
              </a:rPr>
              <a:t>I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T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OR</a:t>
            </a:r>
            <a:r>
              <a:rPr sz="1600" b="1" spc="20" dirty="0">
                <a:solidFill>
                  <a:srgbClr val="C00000"/>
                </a:solidFill>
                <a:latin typeface="Palatino Linotype"/>
                <a:cs typeface="Palatino Linotype"/>
              </a:rPr>
              <a:t> 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ENERGY</a:t>
            </a:r>
            <a:endParaRPr sz="1600">
              <a:latin typeface="Palatino Linotype"/>
              <a:cs typeface="Palatino Linotype"/>
            </a:endParaRPr>
          </a:p>
          <a:p>
            <a:pPr marL="775970">
              <a:lnSpc>
                <a:spcPct val="100000"/>
              </a:lnSpc>
            </a:pP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EFFICIENCY</a:t>
            </a:r>
            <a:r>
              <a:rPr sz="1600" b="1" spc="25" dirty="0">
                <a:solidFill>
                  <a:srgbClr val="C00000"/>
                </a:solidFill>
                <a:latin typeface="Palatino Linotype"/>
                <a:cs typeface="Palatino Linotype"/>
              </a:rPr>
              <a:t>"</a:t>
            </a:r>
            <a:endParaRPr sz="1600">
              <a:latin typeface="Palatino Linotype"/>
              <a:cs typeface="Palatino Linotype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921627" y="2420873"/>
            <a:ext cx="2195068" cy="2304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019160" y="3117088"/>
            <a:ext cx="445770" cy="467995"/>
          </a:xfrm>
          <a:custGeom>
            <a:avLst/>
            <a:gdLst/>
            <a:ahLst/>
            <a:cxnLst/>
            <a:rect l="l" t="t" r="r" b="b"/>
            <a:pathLst>
              <a:path w="445770" h="467995">
                <a:moveTo>
                  <a:pt x="222758" y="0"/>
                </a:moveTo>
                <a:lnTo>
                  <a:pt x="177853" y="4754"/>
                </a:lnTo>
                <a:lnTo>
                  <a:pt x="136034" y="18389"/>
                </a:lnTo>
                <a:lnTo>
                  <a:pt x="98195" y="39962"/>
                </a:lnTo>
                <a:lnTo>
                  <a:pt x="65230" y="68532"/>
                </a:lnTo>
                <a:lnTo>
                  <a:pt x="38033" y="103156"/>
                </a:lnTo>
                <a:lnTo>
                  <a:pt x="17500" y="142892"/>
                </a:lnTo>
                <a:lnTo>
                  <a:pt x="4524" y="186799"/>
                </a:lnTo>
                <a:lnTo>
                  <a:pt x="0" y="233934"/>
                </a:lnTo>
                <a:lnTo>
                  <a:pt x="4524" y="281068"/>
                </a:lnTo>
                <a:lnTo>
                  <a:pt x="17500" y="324975"/>
                </a:lnTo>
                <a:lnTo>
                  <a:pt x="38033" y="364711"/>
                </a:lnTo>
                <a:lnTo>
                  <a:pt x="65230" y="399335"/>
                </a:lnTo>
                <a:lnTo>
                  <a:pt x="98195" y="427905"/>
                </a:lnTo>
                <a:lnTo>
                  <a:pt x="136034" y="449478"/>
                </a:lnTo>
                <a:lnTo>
                  <a:pt x="177853" y="463113"/>
                </a:lnTo>
                <a:lnTo>
                  <a:pt x="222758" y="467867"/>
                </a:lnTo>
                <a:lnTo>
                  <a:pt x="267667" y="463113"/>
                </a:lnTo>
                <a:lnTo>
                  <a:pt x="309500" y="449478"/>
                </a:lnTo>
                <a:lnTo>
                  <a:pt x="347360" y="427905"/>
                </a:lnTo>
                <a:lnTo>
                  <a:pt x="380349" y="399335"/>
                </a:lnTo>
                <a:lnTo>
                  <a:pt x="407569" y="364711"/>
                </a:lnTo>
                <a:lnTo>
                  <a:pt x="428122" y="324975"/>
                </a:lnTo>
                <a:lnTo>
                  <a:pt x="441113" y="281068"/>
                </a:lnTo>
                <a:lnTo>
                  <a:pt x="445643" y="233934"/>
                </a:lnTo>
                <a:lnTo>
                  <a:pt x="441113" y="186799"/>
                </a:lnTo>
                <a:lnTo>
                  <a:pt x="428122" y="142892"/>
                </a:lnTo>
                <a:lnTo>
                  <a:pt x="407569" y="103156"/>
                </a:lnTo>
                <a:lnTo>
                  <a:pt x="380349" y="68532"/>
                </a:lnTo>
                <a:lnTo>
                  <a:pt x="347360" y="39962"/>
                </a:lnTo>
                <a:lnTo>
                  <a:pt x="309500" y="18389"/>
                </a:lnTo>
                <a:lnTo>
                  <a:pt x="267667" y="4754"/>
                </a:lnTo>
                <a:lnTo>
                  <a:pt x="222758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019160" y="3117088"/>
            <a:ext cx="445770" cy="467995"/>
          </a:xfrm>
          <a:custGeom>
            <a:avLst/>
            <a:gdLst/>
            <a:ahLst/>
            <a:cxnLst/>
            <a:rect l="l" t="t" r="r" b="b"/>
            <a:pathLst>
              <a:path w="445770" h="467995">
                <a:moveTo>
                  <a:pt x="0" y="233934"/>
                </a:moveTo>
                <a:lnTo>
                  <a:pt x="4524" y="186799"/>
                </a:lnTo>
                <a:lnTo>
                  <a:pt x="17500" y="142892"/>
                </a:lnTo>
                <a:lnTo>
                  <a:pt x="38033" y="103156"/>
                </a:lnTo>
                <a:lnTo>
                  <a:pt x="65230" y="68532"/>
                </a:lnTo>
                <a:lnTo>
                  <a:pt x="98195" y="39962"/>
                </a:lnTo>
                <a:lnTo>
                  <a:pt x="136034" y="18389"/>
                </a:lnTo>
                <a:lnTo>
                  <a:pt x="177853" y="4754"/>
                </a:lnTo>
                <a:lnTo>
                  <a:pt x="222758" y="0"/>
                </a:lnTo>
                <a:lnTo>
                  <a:pt x="267667" y="4754"/>
                </a:lnTo>
                <a:lnTo>
                  <a:pt x="309500" y="18389"/>
                </a:lnTo>
                <a:lnTo>
                  <a:pt x="347360" y="39962"/>
                </a:lnTo>
                <a:lnTo>
                  <a:pt x="380349" y="68532"/>
                </a:lnTo>
                <a:lnTo>
                  <a:pt x="407569" y="103156"/>
                </a:lnTo>
                <a:lnTo>
                  <a:pt x="428122" y="142892"/>
                </a:lnTo>
                <a:lnTo>
                  <a:pt x="441113" y="186799"/>
                </a:lnTo>
                <a:lnTo>
                  <a:pt x="445643" y="233934"/>
                </a:lnTo>
                <a:lnTo>
                  <a:pt x="441113" y="281068"/>
                </a:lnTo>
                <a:lnTo>
                  <a:pt x="428122" y="324975"/>
                </a:lnTo>
                <a:lnTo>
                  <a:pt x="407569" y="364711"/>
                </a:lnTo>
                <a:lnTo>
                  <a:pt x="380349" y="399335"/>
                </a:lnTo>
                <a:lnTo>
                  <a:pt x="347360" y="427905"/>
                </a:lnTo>
                <a:lnTo>
                  <a:pt x="309500" y="449478"/>
                </a:lnTo>
                <a:lnTo>
                  <a:pt x="267667" y="463113"/>
                </a:lnTo>
                <a:lnTo>
                  <a:pt x="222758" y="467867"/>
                </a:lnTo>
                <a:lnTo>
                  <a:pt x="177853" y="463113"/>
                </a:lnTo>
                <a:lnTo>
                  <a:pt x="136034" y="449478"/>
                </a:lnTo>
                <a:lnTo>
                  <a:pt x="98195" y="427905"/>
                </a:lnTo>
                <a:lnTo>
                  <a:pt x="65230" y="399335"/>
                </a:lnTo>
                <a:lnTo>
                  <a:pt x="38033" y="364711"/>
                </a:lnTo>
                <a:lnTo>
                  <a:pt x="17500" y="324975"/>
                </a:lnTo>
                <a:lnTo>
                  <a:pt x="4524" y="281068"/>
                </a:lnTo>
                <a:lnTo>
                  <a:pt x="0" y="233934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8141589" y="3115183"/>
            <a:ext cx="203200" cy="4514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3</a:t>
            </a:r>
            <a:endParaRPr sz="2800">
              <a:latin typeface="Palatino Linotype"/>
              <a:cs typeface="Palatino Linotype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220080" y="3007448"/>
            <a:ext cx="2039620" cy="831215"/>
          </a:xfrm>
          <a:custGeom>
            <a:avLst/>
            <a:gdLst/>
            <a:ahLst/>
            <a:cxnLst/>
            <a:rect l="l" t="t" r="r" b="b"/>
            <a:pathLst>
              <a:path w="2039620" h="831214">
                <a:moveTo>
                  <a:pt x="0" y="830999"/>
                </a:moveTo>
                <a:lnTo>
                  <a:pt x="2039366" y="830999"/>
                </a:lnTo>
                <a:lnTo>
                  <a:pt x="2039366" y="0"/>
                </a:lnTo>
                <a:lnTo>
                  <a:pt x="0" y="0"/>
                </a:lnTo>
                <a:lnTo>
                  <a:pt x="0" y="830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388102" y="3039617"/>
            <a:ext cx="1794510" cy="1028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r">
              <a:lnSpc>
                <a:spcPct val="100000"/>
              </a:lnSpc>
            </a:pPr>
            <a:r>
              <a:rPr sz="1600" b="1" spc="15" dirty="0">
                <a:solidFill>
                  <a:srgbClr val="C00000"/>
                </a:solidFill>
                <a:latin typeface="Palatino Linotype"/>
                <a:cs typeface="Palatino Linotype"/>
              </a:rPr>
              <a:t>"</a:t>
            </a:r>
            <a:r>
              <a:rPr sz="1600" b="1" spc="-10" dirty="0">
                <a:solidFill>
                  <a:srgbClr val="C00000"/>
                </a:solidFill>
                <a:latin typeface="Palatino Linotype"/>
                <a:cs typeface="Palatino Linotype"/>
              </a:rPr>
              <a:t>C</a:t>
            </a:r>
            <a:r>
              <a:rPr sz="1600" b="1" spc="-15" dirty="0">
                <a:solidFill>
                  <a:srgbClr val="C00000"/>
                </a:solidFill>
                <a:latin typeface="Palatino Linotype"/>
                <a:cs typeface="Palatino Linotype"/>
              </a:rPr>
              <a:t>A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L</a:t>
            </a:r>
            <a:r>
              <a:rPr sz="1600" b="1" spc="-10" dirty="0">
                <a:solidFill>
                  <a:srgbClr val="C00000"/>
                </a:solidFill>
                <a:latin typeface="Palatino Linotype"/>
                <a:cs typeface="Palatino Linotype"/>
              </a:rPr>
              <a:t>C</a:t>
            </a:r>
            <a:r>
              <a:rPr sz="1600" b="1" spc="-15" dirty="0">
                <a:solidFill>
                  <a:srgbClr val="C00000"/>
                </a:solidFill>
                <a:latin typeface="Palatino Linotype"/>
                <a:cs typeface="Palatino Linotype"/>
              </a:rPr>
              <a:t>U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L</a:t>
            </a:r>
            <a:r>
              <a:rPr sz="1600" b="1" spc="-15" dirty="0">
                <a:solidFill>
                  <a:srgbClr val="C00000"/>
                </a:solidFill>
                <a:latin typeface="Palatino Linotype"/>
                <a:cs typeface="Palatino Linotype"/>
              </a:rPr>
              <a:t>A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TION</a:t>
            </a:r>
            <a:endParaRPr sz="1600">
              <a:latin typeface="Palatino Linotype"/>
              <a:cs typeface="Palatino Linotype"/>
            </a:endParaRPr>
          </a:p>
          <a:p>
            <a:pPr marL="12700" marR="6350" indent="1272540" algn="r">
              <a:lnSpc>
                <a:spcPct val="100000"/>
              </a:lnSpc>
            </a:pPr>
            <a:r>
              <a:rPr sz="1600" b="1" spc="-15" dirty="0">
                <a:solidFill>
                  <a:srgbClr val="C00000"/>
                </a:solidFill>
                <a:latin typeface="Palatino Linotype"/>
                <a:cs typeface="Palatino Linotype"/>
              </a:rPr>
              <a:t>A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ND </a:t>
            </a:r>
            <a:r>
              <a:rPr sz="1600" b="1" spc="-15" dirty="0">
                <a:solidFill>
                  <a:srgbClr val="C00000"/>
                </a:solidFill>
                <a:latin typeface="Palatino Linotype"/>
                <a:cs typeface="Palatino Linotype"/>
              </a:rPr>
              <a:t>A</a:t>
            </a:r>
            <a:r>
              <a:rPr sz="1600" b="1" spc="5" dirty="0">
                <a:solidFill>
                  <a:srgbClr val="C00000"/>
                </a:solidFill>
                <a:latin typeface="Palatino Linotype"/>
                <a:cs typeface="Palatino Linotype"/>
              </a:rPr>
              <a:t>L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LOCATION</a:t>
            </a:r>
            <a:r>
              <a:rPr sz="1600" b="1" spc="45" dirty="0">
                <a:solidFill>
                  <a:srgbClr val="C00000"/>
                </a:solidFill>
                <a:latin typeface="Palatino Linotype"/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OF</a:t>
            </a:r>
            <a:endParaRPr sz="1600">
              <a:latin typeface="Palatino Linotype"/>
              <a:cs typeface="Palatino Linotype"/>
            </a:endParaRPr>
          </a:p>
          <a:p>
            <a:pPr marR="5080" algn="r">
              <a:lnSpc>
                <a:spcPct val="100000"/>
              </a:lnSpc>
            </a:pPr>
            <a:r>
              <a:rPr sz="1600" b="1" spc="-10" dirty="0">
                <a:solidFill>
                  <a:srgbClr val="C00000"/>
                </a:solidFill>
                <a:latin typeface="Palatino Linotype"/>
                <a:cs typeface="Palatino Linotype"/>
              </a:rPr>
              <a:t>C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O</a:t>
            </a:r>
            <a:r>
              <a:rPr sz="1575" b="1" spc="15" baseline="-21164" dirty="0">
                <a:solidFill>
                  <a:srgbClr val="C00000"/>
                </a:solidFill>
                <a:latin typeface="Palatino Linotype"/>
                <a:cs typeface="Palatino Linotype"/>
              </a:rPr>
              <a:t>2</a:t>
            </a:r>
            <a:r>
              <a:rPr sz="1600" b="1" spc="25" dirty="0">
                <a:solidFill>
                  <a:srgbClr val="C00000"/>
                </a:solidFill>
                <a:latin typeface="Palatino Linotype"/>
                <a:cs typeface="Palatino Linotype"/>
              </a:rPr>
              <a:t>"</a:t>
            </a:r>
            <a:endParaRPr sz="1600">
              <a:latin typeface="Palatino Linotype"/>
              <a:cs typeface="Palatino Linotype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837052" y="1724279"/>
            <a:ext cx="2265680" cy="1077595"/>
          </a:xfrm>
          <a:custGeom>
            <a:avLst/>
            <a:gdLst/>
            <a:ahLst/>
            <a:cxnLst/>
            <a:rect l="l" t="t" r="r" b="b"/>
            <a:pathLst>
              <a:path w="2265679" h="1077595">
                <a:moveTo>
                  <a:pt x="0" y="1077214"/>
                </a:moveTo>
                <a:lnTo>
                  <a:pt x="2265553" y="1077214"/>
                </a:lnTo>
                <a:lnTo>
                  <a:pt x="2265553" y="0"/>
                </a:lnTo>
                <a:lnTo>
                  <a:pt x="0" y="0"/>
                </a:lnTo>
                <a:lnTo>
                  <a:pt x="0" y="1077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916173" y="1756409"/>
            <a:ext cx="2035175" cy="9950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5" dirty="0">
                <a:solidFill>
                  <a:srgbClr val="C00000"/>
                </a:solidFill>
                <a:latin typeface="Palatino Linotype"/>
                <a:cs typeface="Palatino Linotype"/>
              </a:rPr>
              <a:t>"ENVIR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ONME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N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T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AL 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IMPACT AS</a:t>
            </a:r>
            <a:r>
              <a:rPr sz="1600" b="1" spc="-10" dirty="0">
                <a:solidFill>
                  <a:srgbClr val="C00000"/>
                </a:solidFill>
                <a:latin typeface="Palatino Linotype"/>
                <a:cs typeface="Palatino Linotype"/>
              </a:rPr>
              <a:t>S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ESSMENT (SIMUL</a:t>
            </a:r>
            <a:r>
              <a:rPr sz="1600" b="1" spc="-15" dirty="0">
                <a:solidFill>
                  <a:srgbClr val="C00000"/>
                </a:solidFill>
                <a:latin typeface="Palatino Linotype"/>
                <a:cs typeface="Palatino Linotype"/>
              </a:rPr>
              <a:t>A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TION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)</a:t>
            </a:r>
            <a:r>
              <a:rPr sz="1600" b="1" spc="25" dirty="0">
                <a:solidFill>
                  <a:srgbClr val="C00000"/>
                </a:solidFill>
                <a:latin typeface="Palatino Linotype"/>
                <a:cs typeface="Palatino Linotype"/>
              </a:rPr>
              <a:t>"</a:t>
            </a:r>
            <a:endParaRPr sz="1600">
              <a:latin typeface="Palatino Linotype"/>
              <a:cs typeface="Palatino Linotype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115618" y="1160144"/>
            <a:ext cx="2438400" cy="243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267711" y="1897252"/>
            <a:ext cx="495300" cy="495300"/>
          </a:xfrm>
          <a:custGeom>
            <a:avLst/>
            <a:gdLst/>
            <a:ahLst/>
            <a:cxnLst/>
            <a:rect l="l" t="t" r="r" b="b"/>
            <a:pathLst>
              <a:path w="495300" h="495300">
                <a:moveTo>
                  <a:pt x="247523" y="0"/>
                </a:moveTo>
                <a:lnTo>
                  <a:pt x="197653" y="5030"/>
                </a:lnTo>
                <a:lnTo>
                  <a:pt x="151197" y="19458"/>
                </a:lnTo>
                <a:lnTo>
                  <a:pt x="109153" y="42286"/>
                </a:lnTo>
                <a:lnTo>
                  <a:pt x="72517" y="72517"/>
                </a:lnTo>
                <a:lnTo>
                  <a:pt x="42286" y="109153"/>
                </a:lnTo>
                <a:lnTo>
                  <a:pt x="19458" y="151197"/>
                </a:lnTo>
                <a:lnTo>
                  <a:pt x="5030" y="197653"/>
                </a:lnTo>
                <a:lnTo>
                  <a:pt x="0" y="247523"/>
                </a:lnTo>
                <a:lnTo>
                  <a:pt x="5030" y="297429"/>
                </a:lnTo>
                <a:lnTo>
                  <a:pt x="19458" y="343902"/>
                </a:lnTo>
                <a:lnTo>
                  <a:pt x="42286" y="385948"/>
                </a:lnTo>
                <a:lnTo>
                  <a:pt x="72517" y="422576"/>
                </a:lnTo>
                <a:lnTo>
                  <a:pt x="109153" y="452792"/>
                </a:lnTo>
                <a:lnTo>
                  <a:pt x="151197" y="475605"/>
                </a:lnTo>
                <a:lnTo>
                  <a:pt x="197653" y="490020"/>
                </a:lnTo>
                <a:lnTo>
                  <a:pt x="247523" y="495046"/>
                </a:lnTo>
                <a:lnTo>
                  <a:pt x="297429" y="490020"/>
                </a:lnTo>
                <a:lnTo>
                  <a:pt x="343902" y="475605"/>
                </a:lnTo>
                <a:lnTo>
                  <a:pt x="385948" y="452792"/>
                </a:lnTo>
                <a:lnTo>
                  <a:pt x="422576" y="422576"/>
                </a:lnTo>
                <a:lnTo>
                  <a:pt x="452792" y="385948"/>
                </a:lnTo>
                <a:lnTo>
                  <a:pt x="475605" y="343902"/>
                </a:lnTo>
                <a:lnTo>
                  <a:pt x="490020" y="297429"/>
                </a:lnTo>
                <a:lnTo>
                  <a:pt x="495045" y="247523"/>
                </a:lnTo>
                <a:lnTo>
                  <a:pt x="490020" y="197653"/>
                </a:lnTo>
                <a:lnTo>
                  <a:pt x="475605" y="151197"/>
                </a:lnTo>
                <a:lnTo>
                  <a:pt x="452792" y="109153"/>
                </a:lnTo>
                <a:lnTo>
                  <a:pt x="422576" y="72516"/>
                </a:lnTo>
                <a:lnTo>
                  <a:pt x="385948" y="42286"/>
                </a:lnTo>
                <a:lnTo>
                  <a:pt x="343902" y="19458"/>
                </a:lnTo>
                <a:lnTo>
                  <a:pt x="297429" y="5030"/>
                </a:lnTo>
                <a:lnTo>
                  <a:pt x="24752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267711" y="1897252"/>
            <a:ext cx="495300" cy="495300"/>
          </a:xfrm>
          <a:custGeom>
            <a:avLst/>
            <a:gdLst/>
            <a:ahLst/>
            <a:cxnLst/>
            <a:rect l="l" t="t" r="r" b="b"/>
            <a:pathLst>
              <a:path w="495300" h="495300">
                <a:moveTo>
                  <a:pt x="0" y="247523"/>
                </a:moveTo>
                <a:lnTo>
                  <a:pt x="5030" y="197653"/>
                </a:lnTo>
                <a:lnTo>
                  <a:pt x="19458" y="151197"/>
                </a:lnTo>
                <a:lnTo>
                  <a:pt x="42286" y="109153"/>
                </a:lnTo>
                <a:lnTo>
                  <a:pt x="72517" y="72517"/>
                </a:lnTo>
                <a:lnTo>
                  <a:pt x="109153" y="42286"/>
                </a:lnTo>
                <a:lnTo>
                  <a:pt x="151197" y="19458"/>
                </a:lnTo>
                <a:lnTo>
                  <a:pt x="197653" y="5030"/>
                </a:lnTo>
                <a:lnTo>
                  <a:pt x="247523" y="0"/>
                </a:lnTo>
                <a:lnTo>
                  <a:pt x="297429" y="5030"/>
                </a:lnTo>
                <a:lnTo>
                  <a:pt x="343902" y="19458"/>
                </a:lnTo>
                <a:lnTo>
                  <a:pt x="385948" y="42286"/>
                </a:lnTo>
                <a:lnTo>
                  <a:pt x="422576" y="72516"/>
                </a:lnTo>
                <a:lnTo>
                  <a:pt x="452792" y="109153"/>
                </a:lnTo>
                <a:lnTo>
                  <a:pt x="475605" y="151197"/>
                </a:lnTo>
                <a:lnTo>
                  <a:pt x="490020" y="197653"/>
                </a:lnTo>
                <a:lnTo>
                  <a:pt x="495045" y="247523"/>
                </a:lnTo>
                <a:lnTo>
                  <a:pt x="490020" y="297429"/>
                </a:lnTo>
                <a:lnTo>
                  <a:pt x="475605" y="343902"/>
                </a:lnTo>
                <a:lnTo>
                  <a:pt x="452792" y="385948"/>
                </a:lnTo>
                <a:lnTo>
                  <a:pt x="422576" y="422576"/>
                </a:lnTo>
                <a:lnTo>
                  <a:pt x="385948" y="452792"/>
                </a:lnTo>
                <a:lnTo>
                  <a:pt x="343902" y="475605"/>
                </a:lnTo>
                <a:lnTo>
                  <a:pt x="297429" y="490020"/>
                </a:lnTo>
                <a:lnTo>
                  <a:pt x="247523" y="495046"/>
                </a:lnTo>
                <a:lnTo>
                  <a:pt x="197653" y="490020"/>
                </a:lnTo>
                <a:lnTo>
                  <a:pt x="151197" y="475605"/>
                </a:lnTo>
                <a:lnTo>
                  <a:pt x="109153" y="452792"/>
                </a:lnTo>
                <a:lnTo>
                  <a:pt x="72517" y="422576"/>
                </a:lnTo>
                <a:lnTo>
                  <a:pt x="42286" y="385948"/>
                </a:lnTo>
                <a:lnTo>
                  <a:pt x="19458" y="343902"/>
                </a:lnTo>
                <a:lnTo>
                  <a:pt x="5030" y="297429"/>
                </a:lnTo>
                <a:lnTo>
                  <a:pt x="0" y="247523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414142" y="1908809"/>
            <a:ext cx="203200" cy="452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5</a:t>
            </a:r>
            <a:endParaRPr sz="2800">
              <a:latin typeface="Palatino Linotype"/>
              <a:cs typeface="Palatino Linotype"/>
            </a:endParaRPr>
          </a:p>
        </p:txBody>
      </p:sp>
      <p:sp>
        <p:nvSpPr>
          <p:cNvPr id="40" name="Τίτλος 39"/>
          <p:cNvSpPr>
            <a:spLocks noGrp="1"/>
          </p:cNvSpPr>
          <p:nvPr>
            <p:ph type="title"/>
          </p:nvPr>
        </p:nvSpPr>
        <p:spPr>
          <a:xfrm>
            <a:off x="361188" y="116632"/>
            <a:ext cx="8229600" cy="1143000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spc="-5" dirty="0"/>
              <a:t>-SAV</a:t>
            </a:r>
            <a:r>
              <a:rPr lang="en-US" dirty="0"/>
              <a:t>E</a:t>
            </a:r>
            <a:r>
              <a:rPr lang="en-US" spc="10" dirty="0"/>
              <a:t> S</a:t>
            </a:r>
            <a:r>
              <a:rPr lang="en-US" dirty="0"/>
              <a:t>ervices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254310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431545" y="1486925"/>
            <a:ext cx="8362188" cy="4861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1669" y="238896"/>
            <a:ext cx="8229600" cy="896142"/>
          </a:xfrm>
          <a:prstGeom prst="rect">
            <a:avLst/>
          </a:prstGeom>
        </p:spPr>
        <p:txBody>
          <a:bodyPr vert="horz" wrap="square" lIns="0" tIns="216915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45210" algn="l"/>
                <a:tab pos="8219440" algn="l"/>
              </a:tabLst>
            </a:pPr>
            <a:r>
              <a:rPr dirty="0"/>
              <a:t> 	</a:t>
            </a:r>
            <a:r>
              <a:rPr spc="-5" dirty="0"/>
              <a:t>Desi</a:t>
            </a:r>
            <a:r>
              <a:rPr dirty="0"/>
              <a:t>gn</a:t>
            </a:r>
            <a:r>
              <a:rPr spc="10" dirty="0"/>
              <a:t> </a:t>
            </a:r>
            <a:r>
              <a:rPr dirty="0"/>
              <a:t>t</a:t>
            </a:r>
            <a:r>
              <a:rPr spc="-5" dirty="0"/>
              <a:t>h</a:t>
            </a:r>
            <a:r>
              <a:rPr dirty="0"/>
              <a:t>e </a:t>
            </a:r>
            <a:r>
              <a:rPr spc="10" dirty="0"/>
              <a:t>S</a:t>
            </a:r>
            <a:r>
              <a:rPr spc="-5" dirty="0"/>
              <a:t>upp</a:t>
            </a:r>
            <a:r>
              <a:rPr spc="-10" dirty="0"/>
              <a:t>l</a:t>
            </a:r>
            <a:r>
              <a:rPr dirty="0"/>
              <a:t>y</a:t>
            </a:r>
            <a:r>
              <a:rPr spc="10" dirty="0"/>
              <a:t> </a:t>
            </a:r>
            <a:r>
              <a:rPr spc="-5" dirty="0"/>
              <a:t>Chai</a:t>
            </a:r>
            <a:r>
              <a:rPr dirty="0"/>
              <a:t>n</a:t>
            </a:r>
            <a:r>
              <a:rPr spc="5" dirty="0"/>
              <a:t> </a:t>
            </a:r>
            <a:r>
              <a:rPr spc="-5" dirty="0"/>
              <a:t>(1/3</a:t>
            </a:r>
            <a:r>
              <a:rPr dirty="0"/>
              <a:t>)	</a:t>
            </a:r>
          </a:p>
        </p:txBody>
      </p:sp>
      <p:sp>
        <p:nvSpPr>
          <p:cNvPr id="8" name="object 8"/>
          <p:cNvSpPr/>
          <p:nvPr/>
        </p:nvSpPr>
        <p:spPr>
          <a:xfrm>
            <a:off x="5337047" y="3151971"/>
            <a:ext cx="3357245" cy="1569720"/>
          </a:xfrm>
          <a:custGeom>
            <a:avLst/>
            <a:gdLst/>
            <a:ahLst/>
            <a:cxnLst/>
            <a:rect l="l" t="t" r="r" b="b"/>
            <a:pathLst>
              <a:path w="3357245" h="1569720">
                <a:moveTo>
                  <a:pt x="0" y="1569719"/>
                </a:moveTo>
                <a:lnTo>
                  <a:pt x="3356863" y="1569719"/>
                </a:lnTo>
                <a:lnTo>
                  <a:pt x="3356863" y="0"/>
                </a:lnTo>
                <a:lnTo>
                  <a:pt x="0" y="0"/>
                </a:lnTo>
                <a:lnTo>
                  <a:pt x="0" y="15697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416677" y="3184357"/>
            <a:ext cx="3144520" cy="1238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dirty="0">
                <a:solidFill>
                  <a:srgbClr val="C00000"/>
                </a:solidFill>
                <a:cs typeface="Palatino Linotype"/>
              </a:rPr>
              <a:t>GRA</a:t>
            </a:r>
            <a:r>
              <a:rPr sz="1600" b="1" spc="-10" dirty="0">
                <a:solidFill>
                  <a:srgbClr val="C00000"/>
                </a:solidFill>
                <a:cs typeface="Palatino Linotype"/>
              </a:rPr>
              <a:t>P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HI</a:t>
            </a:r>
            <a:r>
              <a:rPr sz="1600" b="1" spc="-10" dirty="0">
                <a:solidFill>
                  <a:srgbClr val="C00000"/>
                </a:solidFill>
                <a:cs typeface="Palatino Linotype"/>
              </a:rPr>
              <a:t>C</a:t>
            </a:r>
            <a:r>
              <a:rPr sz="1600" b="1" spc="-15" dirty="0">
                <a:solidFill>
                  <a:srgbClr val="C00000"/>
                </a:solidFill>
                <a:cs typeface="Palatino Linotype"/>
              </a:rPr>
              <a:t>A</a:t>
            </a:r>
            <a:r>
              <a:rPr sz="1600" b="1" spc="5" dirty="0">
                <a:solidFill>
                  <a:srgbClr val="C00000"/>
                </a:solidFill>
                <a:cs typeface="Palatino Linotype"/>
              </a:rPr>
              <a:t>L</a:t>
            </a:r>
            <a:r>
              <a:rPr sz="1600" b="1" spc="35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15" dirty="0">
                <a:solidFill>
                  <a:srgbClr val="C00000"/>
                </a:solidFill>
                <a:cs typeface="Palatino Linotype"/>
              </a:rPr>
              <a:t>V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IE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W</a:t>
            </a:r>
            <a:r>
              <a:rPr sz="1600" b="1" spc="15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ON</a:t>
            </a:r>
            <a:r>
              <a:rPr sz="1600" b="1" spc="10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S</a:t>
            </a:r>
            <a:r>
              <a:rPr sz="1600" b="1" spc="-15" dirty="0">
                <a:solidFill>
                  <a:srgbClr val="C00000"/>
                </a:solidFill>
                <a:cs typeface="Palatino Linotype"/>
              </a:rPr>
              <a:t>U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P</a:t>
            </a:r>
            <a:r>
              <a:rPr sz="1600" b="1" spc="-15" dirty="0">
                <a:solidFill>
                  <a:srgbClr val="C00000"/>
                </a:solidFill>
                <a:cs typeface="Palatino Linotype"/>
              </a:rPr>
              <a:t>P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LY </a:t>
            </a:r>
            <a:r>
              <a:rPr sz="1600" b="1" spc="-10" dirty="0">
                <a:solidFill>
                  <a:srgbClr val="C00000"/>
                </a:solidFill>
                <a:cs typeface="Palatino Linotype"/>
              </a:rPr>
              <a:t>CHAI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N</a:t>
            </a:r>
            <a:r>
              <a:rPr sz="1600" b="1" spc="20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NETWO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RK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S</a:t>
            </a:r>
            <a:endParaRPr sz="1600"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24"/>
              </a:spcBef>
            </a:pPr>
            <a:endParaRPr sz="1650">
              <a:cs typeface="Times New Roman"/>
            </a:endParaRPr>
          </a:p>
          <a:p>
            <a:pPr marL="12700" marR="73025">
              <a:lnSpc>
                <a:spcPct val="100000"/>
              </a:lnSpc>
            </a:pPr>
            <a:r>
              <a:rPr sz="1600" b="1" spc="-15" dirty="0">
                <a:solidFill>
                  <a:srgbClr val="C00000"/>
                </a:solidFill>
                <a:cs typeface="Palatino Linotype"/>
              </a:rPr>
              <a:t>AU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TH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ORI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NG</a:t>
            </a:r>
            <a:r>
              <a:rPr sz="1600" b="1" spc="45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EN</a:t>
            </a:r>
            <a:r>
              <a:rPr sz="1600" b="1" spc="-15" dirty="0">
                <a:solidFill>
                  <a:srgbClr val="C00000"/>
                </a:solidFill>
                <a:cs typeface="Palatino Linotype"/>
              </a:rPr>
              <a:t>V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IR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O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NMENT </a:t>
            </a:r>
            <a:r>
              <a:rPr sz="1600" b="1" spc="-15" dirty="0">
                <a:solidFill>
                  <a:srgbClr val="C00000"/>
                </a:solidFill>
                <a:cs typeface="Palatino Linotype"/>
              </a:rPr>
              <a:t>A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S</a:t>
            </a:r>
            <a:r>
              <a:rPr sz="1600" b="1" spc="15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10" dirty="0">
                <a:solidFill>
                  <a:srgbClr val="C00000"/>
                </a:solidFill>
                <a:cs typeface="Palatino Linotype"/>
              </a:rPr>
              <a:t>I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NP</a:t>
            </a:r>
            <a:r>
              <a:rPr sz="1600" b="1" spc="-15" dirty="0">
                <a:solidFill>
                  <a:srgbClr val="C00000"/>
                </a:solidFill>
                <a:cs typeface="Palatino Linotype"/>
              </a:rPr>
              <a:t>U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T</a:t>
            </a:r>
            <a:r>
              <a:rPr sz="1600" b="1" spc="20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FO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R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 OT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HER</a:t>
            </a:r>
            <a:r>
              <a:rPr sz="1600" b="1" spc="15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eS</a:t>
            </a:r>
            <a:r>
              <a:rPr sz="1600" b="1" spc="-15" dirty="0">
                <a:solidFill>
                  <a:srgbClr val="C00000"/>
                </a:solidFill>
                <a:cs typeface="Palatino Linotype"/>
              </a:rPr>
              <a:t>AV</a:t>
            </a:r>
            <a:r>
              <a:rPr sz="1600" b="1" spc="5" dirty="0">
                <a:solidFill>
                  <a:srgbClr val="C00000"/>
                </a:solidFill>
                <a:cs typeface="Palatino Linotype"/>
              </a:rPr>
              <a:t>E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 S</a:t>
            </a:r>
            <a:r>
              <a:rPr sz="1600" b="1" spc="-10" dirty="0">
                <a:solidFill>
                  <a:srgbClr val="C00000"/>
                </a:solidFill>
                <a:cs typeface="Palatino Linotype"/>
              </a:rPr>
              <a:t>E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R</a:t>
            </a:r>
            <a:r>
              <a:rPr sz="1600" b="1" spc="-10" dirty="0">
                <a:solidFill>
                  <a:srgbClr val="C00000"/>
                </a:solidFill>
                <a:cs typeface="Palatino Linotype"/>
              </a:rPr>
              <a:t>VICES</a:t>
            </a:r>
            <a:endParaRPr sz="1600">
              <a:cs typeface="Palatino Linotyp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1533" y="2567048"/>
            <a:ext cx="3600450" cy="337913"/>
          </a:xfrm>
          <a:prstGeom prst="rect">
            <a:avLst/>
          </a:prstGeom>
          <a:solidFill>
            <a:srgbClr val="CEB866"/>
          </a:solidFill>
          <a:ln w="25400">
            <a:solidFill>
              <a:srgbClr val="88A3A7"/>
            </a:solidFill>
          </a:ln>
        </p:spPr>
        <p:txBody>
          <a:bodyPr vert="horz" wrap="square" lIns="0" tIns="60325" rIns="0" bIns="0" rtlCol="0">
            <a:spAutoFit/>
          </a:bodyPr>
          <a:lstStyle/>
          <a:p>
            <a:pPr marL="462915">
              <a:lnSpc>
                <a:spcPct val="100000"/>
              </a:lnSpc>
              <a:spcBef>
                <a:spcPts val="475"/>
              </a:spcBef>
            </a:pPr>
            <a:r>
              <a:rPr sz="1800" b="1" spc="5" dirty="0">
                <a:cs typeface="Palatino Linotype"/>
              </a:rPr>
              <a:t>NETWORK </a:t>
            </a:r>
            <a:r>
              <a:rPr sz="1800" b="1" dirty="0">
                <a:cs typeface="Palatino Linotype"/>
              </a:rPr>
              <a:t>S</a:t>
            </a:r>
            <a:r>
              <a:rPr sz="1800" b="1" spc="5" dirty="0">
                <a:cs typeface="Palatino Linotype"/>
              </a:rPr>
              <a:t>EL</a:t>
            </a:r>
            <a:r>
              <a:rPr sz="1800" b="1" spc="10" dirty="0">
                <a:cs typeface="Palatino Linotype"/>
              </a:rPr>
              <a:t>E</a:t>
            </a:r>
            <a:r>
              <a:rPr sz="1800" b="1" spc="-5" dirty="0">
                <a:cs typeface="Palatino Linotype"/>
              </a:rPr>
              <a:t>CT</a:t>
            </a:r>
            <a:r>
              <a:rPr sz="1800" b="1" spc="-10" dirty="0">
                <a:cs typeface="Palatino Linotype"/>
              </a:rPr>
              <a:t>I</a:t>
            </a:r>
            <a:r>
              <a:rPr sz="1800" b="1" dirty="0">
                <a:cs typeface="Palatino Linotype"/>
              </a:rPr>
              <a:t>ON</a:t>
            </a:r>
            <a:endParaRPr sz="1800">
              <a:cs typeface="Palatino Linotyp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1533" y="5931113"/>
            <a:ext cx="8362315" cy="338554"/>
          </a:xfrm>
          <a:prstGeom prst="rect">
            <a:avLst/>
          </a:prstGeom>
          <a:solidFill>
            <a:srgbClr val="CEB866"/>
          </a:solidFill>
          <a:ln w="25400">
            <a:solidFill>
              <a:srgbClr val="88A3A7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2412365">
              <a:lnSpc>
                <a:spcPct val="100000"/>
              </a:lnSpc>
              <a:spcBef>
                <a:spcPts val="480"/>
              </a:spcBef>
            </a:pPr>
            <a:r>
              <a:rPr sz="1800" b="1" spc="5" dirty="0">
                <a:cs typeface="Palatino Linotype"/>
              </a:rPr>
              <a:t>NETWORK </a:t>
            </a:r>
            <a:r>
              <a:rPr sz="1800" b="1" spc="-15" dirty="0">
                <a:cs typeface="Palatino Linotype"/>
              </a:rPr>
              <a:t>F</a:t>
            </a:r>
            <a:r>
              <a:rPr sz="1800" b="1" dirty="0">
                <a:cs typeface="Palatino Linotype"/>
              </a:rPr>
              <a:t>UNCTIONALITIES</a:t>
            </a:r>
            <a:endParaRPr sz="1800">
              <a:cs typeface="Palatino Linotyp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948296" y="982900"/>
            <a:ext cx="1953260" cy="11943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89970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611555" y="1390680"/>
            <a:ext cx="8260207" cy="4800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93640" y="4925268"/>
            <a:ext cx="3669665" cy="1816100"/>
          </a:xfrm>
          <a:custGeom>
            <a:avLst/>
            <a:gdLst/>
            <a:ahLst/>
            <a:cxnLst/>
            <a:rect l="l" t="t" r="r" b="b"/>
            <a:pathLst>
              <a:path w="3669665" h="1816100">
                <a:moveTo>
                  <a:pt x="0" y="1815845"/>
                </a:moveTo>
                <a:lnTo>
                  <a:pt x="3669665" y="1815845"/>
                </a:lnTo>
                <a:lnTo>
                  <a:pt x="3669665" y="0"/>
                </a:lnTo>
                <a:lnTo>
                  <a:pt x="0" y="0"/>
                </a:lnTo>
                <a:lnTo>
                  <a:pt x="0" y="1815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073141" y="4957817"/>
            <a:ext cx="3486150" cy="14850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rgbClr val="C00000"/>
                </a:solidFill>
                <a:cs typeface="Palatino Linotype"/>
              </a:rPr>
              <a:t>CRE</a:t>
            </a:r>
            <a:r>
              <a:rPr sz="1600" b="1" spc="-10" dirty="0">
                <a:solidFill>
                  <a:srgbClr val="C00000"/>
                </a:solidFill>
                <a:cs typeface="Palatino Linotype"/>
              </a:rPr>
              <a:t>A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TE</a:t>
            </a:r>
            <a:r>
              <a:rPr sz="1600" b="1" spc="5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NEW</a:t>
            </a:r>
            <a:r>
              <a:rPr sz="1600" b="1" spc="15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NETWO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R</a:t>
            </a:r>
            <a:r>
              <a:rPr sz="1600" b="1" spc="10" dirty="0">
                <a:solidFill>
                  <a:srgbClr val="C00000"/>
                </a:solidFill>
                <a:cs typeface="Palatino Linotype"/>
              </a:rPr>
              <a:t>K 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(NODES; </a:t>
            </a:r>
            <a:r>
              <a:rPr sz="1600" b="1" spc="-15" dirty="0">
                <a:solidFill>
                  <a:srgbClr val="C00000"/>
                </a:solidFill>
                <a:cs typeface="Palatino Linotype"/>
              </a:rPr>
              <a:t>A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RC</a:t>
            </a:r>
            <a:r>
              <a:rPr sz="1600" b="1" spc="-10" dirty="0">
                <a:solidFill>
                  <a:srgbClr val="C00000"/>
                </a:solidFill>
                <a:cs typeface="Palatino Linotype"/>
              </a:rPr>
              <a:t>S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)</a:t>
            </a:r>
            <a:r>
              <a:rPr sz="1600" b="1" spc="10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5" dirty="0">
                <a:solidFill>
                  <a:srgbClr val="C00000"/>
                </a:solidFill>
                <a:cs typeface="Palatino Linotype"/>
              </a:rPr>
              <a:t>R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E</a:t>
            </a:r>
            <a:r>
              <a:rPr sz="1600" b="1" spc="5" dirty="0">
                <a:solidFill>
                  <a:srgbClr val="C00000"/>
                </a:solidFill>
                <a:cs typeface="Palatino Linotype"/>
              </a:rPr>
              <a:t>P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R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E</a:t>
            </a:r>
            <a:r>
              <a:rPr sz="1600" b="1" spc="-10" dirty="0">
                <a:solidFill>
                  <a:srgbClr val="C00000"/>
                </a:solidFill>
                <a:cs typeface="Palatino Linotype"/>
              </a:rPr>
              <a:t>S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ENT</a:t>
            </a:r>
            <a:r>
              <a:rPr sz="1600" b="1" spc="-10" dirty="0">
                <a:solidFill>
                  <a:srgbClr val="C00000"/>
                </a:solidFill>
                <a:cs typeface="Palatino Linotype"/>
              </a:rPr>
              <a:t>A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TIONS</a:t>
            </a:r>
            <a:r>
              <a:rPr sz="1600" b="1" spc="25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FROM EXISTING</a:t>
            </a:r>
            <a:r>
              <a:rPr sz="1600" b="1" spc="10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DATA</a:t>
            </a:r>
            <a:r>
              <a:rPr sz="1600" b="1" spc="25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10" dirty="0">
                <a:solidFill>
                  <a:srgbClr val="C00000"/>
                </a:solidFill>
                <a:cs typeface="Palatino Linotype"/>
              </a:rPr>
              <a:t>IN CONSOLI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D</a:t>
            </a:r>
            <a:r>
              <a:rPr sz="1600" b="1" spc="-15" dirty="0">
                <a:solidFill>
                  <a:srgbClr val="C00000"/>
                </a:solidFill>
                <a:cs typeface="Palatino Linotype"/>
              </a:rPr>
              <a:t>A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TED</a:t>
            </a:r>
            <a:r>
              <a:rPr sz="1600" b="1" spc="45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DAT</a:t>
            </a:r>
            <a:r>
              <a:rPr sz="1600" b="1" spc="-10" dirty="0">
                <a:solidFill>
                  <a:srgbClr val="C00000"/>
                </a:solidFill>
                <a:cs typeface="Palatino Linotype"/>
              </a:rPr>
              <a:t>A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BA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S</a:t>
            </a:r>
            <a:r>
              <a:rPr sz="1600" b="1" spc="5" dirty="0">
                <a:solidFill>
                  <a:srgbClr val="C00000"/>
                </a:solidFill>
                <a:cs typeface="Palatino Linotype"/>
              </a:rPr>
              <a:t>E</a:t>
            </a:r>
            <a:endParaRPr sz="1600"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sz="1650"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C00000"/>
                </a:solidFill>
                <a:cs typeface="Palatino Linotype"/>
              </a:rPr>
              <a:t>RE</a:t>
            </a:r>
            <a:r>
              <a:rPr sz="1600" b="1" spc="-10" dirty="0">
                <a:solidFill>
                  <a:srgbClr val="C00000"/>
                </a:solidFill>
                <a:cs typeface="Palatino Linotype"/>
              </a:rPr>
              <a:t>S</a:t>
            </a:r>
            <a:r>
              <a:rPr sz="1600" b="1" spc="-15" dirty="0">
                <a:solidFill>
                  <a:srgbClr val="C00000"/>
                </a:solidFill>
                <a:cs typeface="Palatino Linotype"/>
              </a:rPr>
              <a:t>U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LTS</a:t>
            </a:r>
            <a:r>
              <a:rPr sz="1600" b="1" spc="10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15" dirty="0">
                <a:solidFill>
                  <a:srgbClr val="C00000"/>
                </a:solidFill>
                <a:cs typeface="Palatino Linotype"/>
              </a:rPr>
              <a:t>A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R</a:t>
            </a:r>
            <a:r>
              <a:rPr sz="1600" b="1" spc="5" dirty="0">
                <a:solidFill>
                  <a:srgbClr val="C00000"/>
                </a:solidFill>
                <a:cs typeface="Palatino Linotype"/>
              </a:rPr>
              <a:t>E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15" dirty="0">
                <a:solidFill>
                  <a:srgbClr val="C00000"/>
                </a:solidFill>
                <a:cs typeface="Palatino Linotype"/>
              </a:rPr>
              <a:t>AVA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IL</a:t>
            </a:r>
            <a:r>
              <a:rPr sz="1600" b="1" spc="-10" dirty="0">
                <a:solidFill>
                  <a:srgbClr val="C00000"/>
                </a:solidFill>
                <a:cs typeface="Palatino Linotype"/>
              </a:rPr>
              <a:t>A</a:t>
            </a:r>
            <a:r>
              <a:rPr sz="1600" b="1" spc="5" dirty="0">
                <a:solidFill>
                  <a:srgbClr val="C00000"/>
                </a:solidFill>
                <a:cs typeface="Palatino Linotype"/>
              </a:rPr>
              <a:t>B</a:t>
            </a:r>
            <a:r>
              <a:rPr sz="1600" b="1" spc="15" dirty="0">
                <a:solidFill>
                  <a:srgbClr val="C00000"/>
                </a:solidFill>
                <a:cs typeface="Palatino Linotype"/>
              </a:rPr>
              <a:t>L</a:t>
            </a:r>
            <a:r>
              <a:rPr sz="1600" b="1" spc="5" dirty="0">
                <a:solidFill>
                  <a:srgbClr val="C00000"/>
                </a:solidFill>
                <a:cs typeface="Palatino Linotype"/>
              </a:rPr>
              <a:t>E</a:t>
            </a:r>
            <a:r>
              <a:rPr sz="1600" b="1" spc="50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15" dirty="0">
                <a:solidFill>
                  <a:srgbClr val="C00000"/>
                </a:solidFill>
                <a:cs typeface="Palatino Linotype"/>
              </a:rPr>
              <a:t>A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S</a:t>
            </a:r>
            <a:r>
              <a:rPr sz="1600" b="1" spc="15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A</a:t>
            </a:r>
            <a:endParaRPr sz="1600">
              <a:cs typeface="Palatino Linotype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C00000"/>
                </a:solidFill>
                <a:cs typeface="Palatino Linotype"/>
              </a:rPr>
              <a:t>MOD</a:t>
            </a:r>
            <a:r>
              <a:rPr sz="1600" b="1" spc="-10" dirty="0">
                <a:solidFill>
                  <a:srgbClr val="C00000"/>
                </a:solidFill>
                <a:cs typeface="Palatino Linotype"/>
              </a:rPr>
              <a:t>E</a:t>
            </a:r>
            <a:r>
              <a:rPr sz="1600" b="1" spc="5" dirty="0">
                <a:solidFill>
                  <a:srgbClr val="C00000"/>
                </a:solidFill>
                <a:cs typeface="Palatino Linotype"/>
              </a:rPr>
              <a:t>L</a:t>
            </a:r>
            <a:r>
              <a:rPr sz="1600" b="1" spc="10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FO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R </a:t>
            </a:r>
            <a:r>
              <a:rPr sz="1600" b="1" spc="-10" dirty="0">
                <a:solidFill>
                  <a:srgbClr val="C00000"/>
                </a:solidFill>
                <a:cs typeface="Palatino Linotype"/>
              </a:rPr>
              <a:t>F</a:t>
            </a:r>
            <a:r>
              <a:rPr sz="1600" b="1" spc="-15" dirty="0">
                <a:solidFill>
                  <a:srgbClr val="C00000"/>
                </a:solidFill>
                <a:cs typeface="Palatino Linotype"/>
              </a:rPr>
              <a:t>U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RTHE</a:t>
            </a:r>
            <a:r>
              <a:rPr sz="1600" b="1" spc="5" dirty="0">
                <a:solidFill>
                  <a:srgbClr val="C00000"/>
                </a:solidFill>
                <a:cs typeface="Palatino Linotype"/>
              </a:rPr>
              <a:t>R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15" dirty="0">
                <a:solidFill>
                  <a:srgbClr val="C00000"/>
                </a:solidFill>
                <a:cs typeface="Palatino Linotype"/>
              </a:rPr>
              <a:t>U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SE</a:t>
            </a:r>
            <a:endParaRPr sz="1600">
              <a:cs typeface="Palatino Linotyp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48296" y="836502"/>
            <a:ext cx="1953260" cy="11943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66869" y="116632"/>
            <a:ext cx="8229600" cy="896142"/>
          </a:xfrm>
          <a:prstGeom prst="rect">
            <a:avLst/>
          </a:prstGeom>
        </p:spPr>
        <p:txBody>
          <a:bodyPr vert="horz" wrap="square" lIns="0" tIns="216915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45210" algn="l"/>
                <a:tab pos="8219440" algn="l"/>
              </a:tabLst>
            </a:pPr>
            <a:r>
              <a:rPr dirty="0"/>
              <a:t> 	</a:t>
            </a:r>
            <a:r>
              <a:rPr spc="-5" dirty="0"/>
              <a:t>Desi</a:t>
            </a:r>
            <a:r>
              <a:rPr dirty="0"/>
              <a:t>gn</a:t>
            </a:r>
            <a:r>
              <a:rPr spc="10" dirty="0"/>
              <a:t> </a:t>
            </a:r>
            <a:r>
              <a:rPr dirty="0"/>
              <a:t>t</a:t>
            </a:r>
            <a:r>
              <a:rPr spc="-5" dirty="0"/>
              <a:t>h</a:t>
            </a:r>
            <a:r>
              <a:rPr dirty="0"/>
              <a:t>e </a:t>
            </a:r>
            <a:r>
              <a:rPr spc="10" dirty="0"/>
              <a:t>S</a:t>
            </a:r>
            <a:r>
              <a:rPr spc="-5" dirty="0"/>
              <a:t>upp</a:t>
            </a:r>
            <a:r>
              <a:rPr spc="-10" dirty="0"/>
              <a:t>l</a:t>
            </a:r>
            <a:r>
              <a:rPr dirty="0"/>
              <a:t>y</a:t>
            </a:r>
            <a:r>
              <a:rPr spc="10" dirty="0"/>
              <a:t> </a:t>
            </a:r>
            <a:r>
              <a:rPr spc="-5" dirty="0"/>
              <a:t>Chai</a:t>
            </a:r>
            <a:r>
              <a:rPr dirty="0"/>
              <a:t>n</a:t>
            </a:r>
            <a:r>
              <a:rPr spc="5" dirty="0"/>
              <a:t> </a:t>
            </a:r>
            <a:r>
              <a:rPr spc="-5" dirty="0"/>
              <a:t>(2/3</a:t>
            </a:r>
            <a:r>
              <a:rPr dirty="0"/>
              <a:t>)	</a:t>
            </a:r>
          </a:p>
        </p:txBody>
      </p:sp>
    </p:spTree>
    <p:extLst>
      <p:ext uri="{BB962C8B-B14F-4D97-AF65-F5344CB8AC3E}">
        <p14:creationId xmlns:p14="http://schemas.microsoft.com/office/powerpoint/2010/main" val="126706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667918" y="1352296"/>
            <a:ext cx="807593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endParaRPr sz="2000" dirty="0">
              <a:latin typeface="Calibri"/>
              <a:cs typeface="Calibri"/>
            </a:endParaRPr>
          </a:p>
        </p:txBody>
      </p:sp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Βασικά Χαρακτηριστικά</a:t>
            </a:r>
            <a:endParaRPr lang="el-GR" dirty="0"/>
          </a:p>
        </p:txBody>
      </p:sp>
      <p:sp>
        <p:nvSpPr>
          <p:cNvPr id="12" name="Θέση περιεχομένου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5600">
              <a:tabLst>
                <a:tab pos="355600" algn="l"/>
              </a:tabLst>
            </a:pPr>
            <a:r>
              <a:rPr lang="el-GR" sz="2000" spc="90" dirty="0" smtClean="0">
                <a:cs typeface="Calibri"/>
              </a:rPr>
              <a:t>Βασικά χαρακτηριστικά ενός </a:t>
            </a:r>
            <a:r>
              <a:rPr lang="en-US" sz="2000" dirty="0" smtClean="0">
                <a:cs typeface="Calibri"/>
              </a:rPr>
              <a:t>ERP</a:t>
            </a:r>
            <a:r>
              <a:rPr lang="en-US" sz="2000" spc="-10" dirty="0" smtClean="0">
                <a:cs typeface="Calibri"/>
              </a:rPr>
              <a:t> </a:t>
            </a:r>
            <a:r>
              <a:rPr lang="el-GR" sz="2000" spc="160" dirty="0" smtClean="0">
                <a:cs typeface="Calibri"/>
              </a:rPr>
              <a:t>συστήματος</a:t>
            </a:r>
            <a:r>
              <a:rPr lang="el-GR" sz="2000" spc="-80" dirty="0" smtClean="0">
                <a:cs typeface="Calibri"/>
              </a:rPr>
              <a:t>:</a:t>
            </a:r>
            <a:endParaRPr lang="el-GR" sz="2000" dirty="0">
              <a:cs typeface="Calibri"/>
            </a:endParaRPr>
          </a:p>
          <a:p>
            <a:pPr marL="756285" marR="5080" lvl="1" indent="-286385" algn="just">
              <a:spcBef>
                <a:spcPts val="480"/>
              </a:spcBef>
              <a:tabLst>
                <a:tab pos="756920" algn="l"/>
              </a:tabLst>
            </a:pPr>
            <a:r>
              <a:rPr lang="el-GR" sz="2000" dirty="0" smtClean="0">
                <a:cs typeface="Calibri"/>
              </a:rPr>
              <a:t>Υποστηρίζει όλες τις λειτουργικές ανάγκες όπως παραγωγή, πωλήσεις και διανομή, πληρωμές, προμήθειες, αποθήκη, λογιστικά, ανθρώπινοι π</a:t>
            </a:r>
            <a:r>
              <a:rPr lang="el-GR" sz="2000" spc="-10" dirty="0" smtClean="0">
                <a:cs typeface="Calibri"/>
              </a:rPr>
              <a:t>ό</a:t>
            </a:r>
            <a:r>
              <a:rPr lang="el-GR" sz="2000" dirty="0" smtClean="0">
                <a:cs typeface="Calibri"/>
              </a:rPr>
              <a:t>ροι</a:t>
            </a:r>
            <a:r>
              <a:rPr lang="el-GR" sz="2000" spc="-35" dirty="0" smtClean="0">
                <a:cs typeface="Calibri"/>
              </a:rPr>
              <a:t> </a:t>
            </a:r>
            <a:r>
              <a:rPr lang="el-GR" sz="2000" dirty="0" smtClean="0">
                <a:cs typeface="Calibri"/>
              </a:rPr>
              <a:t>κ.α.</a:t>
            </a:r>
          </a:p>
          <a:p>
            <a:pPr marL="756285" marR="5080" lvl="1" indent="-286385" algn="just">
              <a:spcBef>
                <a:spcPts val="480"/>
              </a:spcBef>
              <a:tabLst>
                <a:tab pos="756920" algn="l"/>
              </a:tabLst>
            </a:pPr>
            <a:r>
              <a:rPr lang="el-GR" sz="2000" dirty="0" smtClean="0">
                <a:cs typeface="Calibri"/>
              </a:rPr>
              <a:t>Διεκπεραιώνει τον πυρήνα των δραστηριοτήτων της επιχείρησης και για αυτό βελτιώνει την ποιότητα  εξυπηρέτησης του πελάτη.</a:t>
            </a:r>
          </a:p>
          <a:p>
            <a:pPr marL="756285" marR="5080" lvl="1" indent="-286385" algn="just">
              <a:spcBef>
                <a:spcPts val="480"/>
              </a:spcBef>
              <a:tabLst>
                <a:tab pos="756920" algn="l"/>
              </a:tabLst>
            </a:pPr>
            <a:r>
              <a:rPr lang="el-GR" sz="2000" dirty="0" smtClean="0">
                <a:cs typeface="Calibri"/>
              </a:rPr>
              <a:t>Γεφυρώνει το πληροφοριακό χάσμα μέσα στην επιχείρηση ή οργανισμό.</a:t>
            </a:r>
          </a:p>
          <a:p>
            <a:pPr marL="756285" marR="5080" lvl="1" indent="-286385" algn="just">
              <a:spcBef>
                <a:spcPts val="480"/>
              </a:spcBef>
              <a:tabLst>
                <a:tab pos="756920" algn="l"/>
              </a:tabLst>
            </a:pPr>
            <a:r>
              <a:rPr lang="el-GR" sz="2000" dirty="0" smtClean="0">
                <a:cs typeface="Calibri"/>
              </a:rPr>
              <a:t>Παρέχει πλήρη ολοκλήρωση των συστημάτων όχι μόνο μεταξύ των τμημάτων της επιχείρησης, αλλά και μεταξύ επιχειρήσεων του ίδιου ομίλου.</a:t>
            </a:r>
          </a:p>
          <a:p>
            <a:pPr marL="756285" marR="5080" lvl="1" indent="-286385" algn="just">
              <a:spcBef>
                <a:spcPts val="480"/>
              </a:spcBef>
              <a:tabLst>
                <a:tab pos="756920" algn="l"/>
              </a:tabLst>
            </a:pPr>
            <a:r>
              <a:rPr lang="el-GR" sz="2000" dirty="0" smtClean="0">
                <a:cs typeface="Calibri"/>
              </a:rPr>
              <a:t>Υποστηρίζει τη βελτίωση της </a:t>
            </a:r>
            <a:r>
              <a:rPr lang="el-GR" sz="2000" smtClean="0">
                <a:cs typeface="Calibri"/>
              </a:rPr>
              <a:t>διαχείρισης έργων.</a:t>
            </a:r>
            <a:endParaRPr lang="el-GR" sz="2000" dirty="0" smtClean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5538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566559" y="1686390"/>
            <a:ext cx="8362188" cy="48389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44210" y="5331773"/>
            <a:ext cx="3669665" cy="831215"/>
          </a:xfrm>
          <a:custGeom>
            <a:avLst/>
            <a:gdLst/>
            <a:ahLst/>
            <a:cxnLst/>
            <a:rect l="l" t="t" r="r" b="b"/>
            <a:pathLst>
              <a:path w="3669665" h="831214">
                <a:moveTo>
                  <a:pt x="0" y="830999"/>
                </a:moveTo>
                <a:lnTo>
                  <a:pt x="3669665" y="830999"/>
                </a:lnTo>
                <a:lnTo>
                  <a:pt x="3669665" y="0"/>
                </a:lnTo>
                <a:lnTo>
                  <a:pt x="0" y="0"/>
                </a:lnTo>
                <a:lnTo>
                  <a:pt x="0" y="830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23713" y="5364640"/>
            <a:ext cx="3458845" cy="751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rgbClr val="C00000"/>
                </a:solidFill>
                <a:cs typeface="Palatino Linotype"/>
              </a:rPr>
              <a:t>VIEW</a:t>
            </a:r>
            <a:r>
              <a:rPr sz="1600" b="1" spc="20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AND</a:t>
            </a:r>
            <a:r>
              <a:rPr sz="1600" b="1" spc="35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ANALYSE</a:t>
            </a:r>
            <a:r>
              <a:rPr sz="1600" b="1" spc="30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N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ET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W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ORK,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 INCLUD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E</a:t>
            </a:r>
            <a:r>
              <a:rPr sz="1600" b="1" spc="35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PART</a:t>
            </a:r>
            <a:r>
              <a:rPr sz="1600" b="1" spc="5" dirty="0">
                <a:solidFill>
                  <a:srgbClr val="C00000"/>
                </a:solidFill>
                <a:cs typeface="Palatino Linotype"/>
              </a:rPr>
              <a:t>NER</a:t>
            </a:r>
            <a:r>
              <a:rPr sz="1600" b="1" spc="15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N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ET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W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ORKS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10" dirty="0">
                <a:solidFill>
                  <a:srgbClr val="C00000"/>
                </a:solidFill>
                <a:cs typeface="Palatino Linotype"/>
              </a:rPr>
              <a:t>F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O</a:t>
            </a:r>
            <a:r>
              <a:rPr sz="1600" b="1" spc="10" dirty="0">
                <a:solidFill>
                  <a:srgbClr val="C00000"/>
                </a:solidFill>
                <a:cs typeface="Palatino Linotype"/>
              </a:rPr>
              <a:t>R</a:t>
            </a:r>
            <a:r>
              <a:rPr sz="1600" b="1" spc="5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10" dirty="0">
                <a:solidFill>
                  <a:srgbClr val="C00000"/>
                </a:solidFill>
                <a:cs typeface="Palatino Linotype"/>
              </a:rPr>
              <a:t>C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O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LL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A</a:t>
            </a:r>
            <a:r>
              <a:rPr sz="1600" b="1" spc="5" dirty="0">
                <a:solidFill>
                  <a:srgbClr val="C00000"/>
                </a:solidFill>
                <a:cs typeface="Palatino Linotype"/>
              </a:rPr>
              <a:t>B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ORAT</a:t>
            </a:r>
            <a:r>
              <a:rPr sz="1600" b="1" spc="5" dirty="0">
                <a:solidFill>
                  <a:srgbClr val="C00000"/>
                </a:solidFill>
                <a:cs typeface="Palatino Linotype"/>
              </a:rPr>
              <a:t>I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VE</a:t>
            </a:r>
            <a:r>
              <a:rPr sz="1600" b="1" spc="40" dirty="0">
                <a:solidFill>
                  <a:srgbClr val="C00000"/>
                </a:solidFill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ANALYS</a:t>
            </a:r>
            <a:r>
              <a:rPr sz="1600" b="1" dirty="0">
                <a:solidFill>
                  <a:srgbClr val="C00000"/>
                </a:solidFill>
                <a:cs typeface="Palatino Linotype"/>
              </a:rPr>
              <a:t>I</a:t>
            </a:r>
            <a:r>
              <a:rPr sz="1600" b="1" spc="-5" dirty="0">
                <a:solidFill>
                  <a:srgbClr val="C00000"/>
                </a:solidFill>
                <a:cs typeface="Palatino Linotype"/>
              </a:rPr>
              <a:t>S</a:t>
            </a:r>
            <a:endParaRPr sz="1600">
              <a:cs typeface="Palatino Linotyp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48296" y="1110356"/>
            <a:ext cx="1953260" cy="11943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48270" y="116632"/>
            <a:ext cx="8229600" cy="896142"/>
          </a:xfrm>
          <a:prstGeom prst="rect">
            <a:avLst/>
          </a:prstGeom>
        </p:spPr>
        <p:txBody>
          <a:bodyPr vert="horz" wrap="square" lIns="0" tIns="216915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45210" algn="l"/>
                <a:tab pos="8219440" algn="l"/>
              </a:tabLst>
            </a:pPr>
            <a:r>
              <a:rPr dirty="0"/>
              <a:t> 	</a:t>
            </a:r>
            <a:r>
              <a:rPr spc="-5" dirty="0"/>
              <a:t>Desi</a:t>
            </a:r>
            <a:r>
              <a:rPr dirty="0"/>
              <a:t>gn</a:t>
            </a:r>
            <a:r>
              <a:rPr spc="10" dirty="0"/>
              <a:t> </a:t>
            </a:r>
            <a:r>
              <a:rPr dirty="0"/>
              <a:t>t</a:t>
            </a:r>
            <a:r>
              <a:rPr spc="-5" dirty="0"/>
              <a:t>h</a:t>
            </a:r>
            <a:r>
              <a:rPr dirty="0"/>
              <a:t>e </a:t>
            </a:r>
            <a:r>
              <a:rPr spc="10" dirty="0"/>
              <a:t>S</a:t>
            </a:r>
            <a:r>
              <a:rPr spc="-5" dirty="0"/>
              <a:t>upp</a:t>
            </a:r>
            <a:r>
              <a:rPr spc="-10" dirty="0"/>
              <a:t>l</a:t>
            </a:r>
            <a:r>
              <a:rPr dirty="0"/>
              <a:t>y</a:t>
            </a:r>
            <a:r>
              <a:rPr spc="10" dirty="0"/>
              <a:t> </a:t>
            </a:r>
            <a:r>
              <a:rPr spc="-5" dirty="0"/>
              <a:t>Chai</a:t>
            </a:r>
            <a:r>
              <a:rPr dirty="0"/>
              <a:t>n</a:t>
            </a:r>
            <a:r>
              <a:rPr spc="5" dirty="0"/>
              <a:t> </a:t>
            </a:r>
            <a:r>
              <a:rPr spc="-5" dirty="0"/>
              <a:t>(3/3</a:t>
            </a:r>
            <a:r>
              <a:rPr dirty="0"/>
              <a:t>)	</a:t>
            </a:r>
          </a:p>
        </p:txBody>
      </p:sp>
    </p:spTree>
    <p:extLst>
      <p:ext uri="{BB962C8B-B14F-4D97-AF65-F5344CB8AC3E}">
        <p14:creationId xmlns:p14="http://schemas.microsoft.com/office/powerpoint/2010/main" val="25743401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6876288" y="687235"/>
            <a:ext cx="2055113" cy="11575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1545" y="1223772"/>
            <a:ext cx="2880360" cy="15392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1550" y="4284116"/>
            <a:ext cx="2880360" cy="14819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523" y="2664269"/>
            <a:ext cx="3198495" cy="584835"/>
          </a:xfrm>
          <a:custGeom>
            <a:avLst/>
            <a:gdLst/>
            <a:ahLst/>
            <a:cxnLst/>
            <a:rect l="l" t="t" r="r" b="b"/>
            <a:pathLst>
              <a:path w="3198495" h="584835">
                <a:moveTo>
                  <a:pt x="0" y="584771"/>
                </a:moveTo>
                <a:lnTo>
                  <a:pt x="3198241" y="584771"/>
                </a:lnTo>
                <a:lnTo>
                  <a:pt x="3198241" y="0"/>
                </a:lnTo>
                <a:lnTo>
                  <a:pt x="0" y="0"/>
                </a:lnTo>
                <a:lnTo>
                  <a:pt x="0" y="5847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72464" y="2696336"/>
            <a:ext cx="2155190" cy="507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3090" marR="5080" indent="-581025">
              <a:lnSpc>
                <a:spcPct val="100000"/>
              </a:lnSpc>
            </a:pP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W</a:t>
            </a:r>
            <a:r>
              <a:rPr sz="1600" b="1" spc="-15" dirty="0">
                <a:solidFill>
                  <a:srgbClr val="C00000"/>
                </a:solidFill>
                <a:latin typeface="Palatino Linotype"/>
                <a:cs typeface="Palatino Linotype"/>
              </a:rPr>
              <a:t>A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REHOU</a:t>
            </a:r>
            <a:r>
              <a:rPr sz="1600" b="1" spc="-10" dirty="0">
                <a:solidFill>
                  <a:srgbClr val="C00000"/>
                </a:solidFill>
                <a:latin typeface="Palatino Linotype"/>
                <a:cs typeface="Palatino Linotype"/>
              </a:rPr>
              <a:t>S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E</a:t>
            </a:r>
            <a:r>
              <a:rPr sz="1600" b="1" spc="-10" dirty="0">
                <a:solidFill>
                  <a:srgbClr val="C00000"/>
                </a:solidFill>
                <a:latin typeface="Palatino Linotype"/>
                <a:cs typeface="Palatino Linotype"/>
              </a:rPr>
              <a:t>/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STORE RE</a:t>
            </a:r>
            <a:r>
              <a:rPr sz="1600" b="1" spc="-10" dirty="0">
                <a:solidFill>
                  <a:srgbClr val="C00000"/>
                </a:solidFill>
                <a:latin typeface="Palatino Linotype"/>
                <a:cs typeface="Palatino Linotype"/>
              </a:rPr>
              <a:t>P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ORT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S</a:t>
            </a:r>
            <a:endParaRPr sz="1600">
              <a:latin typeface="Palatino Linotype"/>
              <a:cs typeface="Palatino Linotyp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5512" y="5798921"/>
            <a:ext cx="2150110" cy="263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NETWO</a:t>
            </a:r>
            <a:r>
              <a:rPr sz="1600" b="1" spc="-10" dirty="0">
                <a:solidFill>
                  <a:srgbClr val="C00000"/>
                </a:solidFill>
                <a:latin typeface="Palatino Linotype"/>
                <a:cs typeface="Palatino Linotype"/>
              </a:rPr>
              <a:t>R</a:t>
            </a:r>
            <a:r>
              <a:rPr sz="1600" b="1" spc="10" dirty="0">
                <a:solidFill>
                  <a:srgbClr val="C00000"/>
                </a:solidFill>
                <a:latin typeface="Palatino Linotype"/>
                <a:cs typeface="Palatino Linotype"/>
              </a:rPr>
              <a:t>K </a:t>
            </a:r>
            <a:r>
              <a:rPr sz="1600" b="1" spc="5" dirty="0">
                <a:solidFill>
                  <a:srgbClr val="C00000"/>
                </a:solidFill>
                <a:latin typeface="Palatino Linotype"/>
                <a:cs typeface="Palatino Linotype"/>
              </a:rPr>
              <a:t>R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E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PO</a:t>
            </a:r>
            <a:r>
              <a:rPr sz="1600" b="1" spc="-10" dirty="0">
                <a:solidFill>
                  <a:srgbClr val="C00000"/>
                </a:solidFill>
                <a:latin typeface="Palatino Linotype"/>
                <a:cs typeface="Palatino Linotype"/>
              </a:rPr>
              <a:t>R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TS</a:t>
            </a:r>
            <a:endParaRPr sz="1600">
              <a:latin typeface="Palatino Linotype"/>
              <a:cs typeface="Palatino Linotyp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54780" y="1882139"/>
            <a:ext cx="5580634" cy="32833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72846" y="10126"/>
            <a:ext cx="8923655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Mo</a:t>
            </a:r>
            <a:r>
              <a:rPr spc="5" dirty="0"/>
              <a:t>n</a:t>
            </a:r>
            <a:r>
              <a:rPr dirty="0"/>
              <a:t>itor</a:t>
            </a:r>
            <a:r>
              <a:rPr spc="-10" dirty="0"/>
              <a:t> </a:t>
            </a:r>
            <a:r>
              <a:rPr spc="-5" dirty="0"/>
              <a:t>Energ</a:t>
            </a:r>
            <a:r>
              <a:rPr dirty="0"/>
              <a:t>y</a:t>
            </a:r>
            <a:r>
              <a:rPr spc="15" dirty="0"/>
              <a:t> </a:t>
            </a:r>
            <a:r>
              <a:rPr spc="-5" dirty="0"/>
              <a:t>Effic</a:t>
            </a:r>
            <a:r>
              <a:rPr spc="-10" dirty="0"/>
              <a:t>i</a:t>
            </a:r>
            <a:r>
              <a:rPr dirty="0"/>
              <a:t>ency</a:t>
            </a:r>
            <a:r>
              <a:rPr spc="-10" dirty="0"/>
              <a:t> </a:t>
            </a:r>
            <a:r>
              <a:rPr dirty="0"/>
              <a:t>and</a:t>
            </a:r>
            <a:r>
              <a:rPr spc="-5" dirty="0"/>
              <a:t> C</a:t>
            </a:r>
            <a:r>
              <a:rPr spc="15" dirty="0"/>
              <a:t>O</a:t>
            </a:r>
            <a:r>
              <a:rPr sz="4350" spc="15" baseline="-21072" dirty="0"/>
              <a:t>2</a:t>
            </a:r>
            <a:r>
              <a:rPr sz="4350" baseline="-21072" dirty="0"/>
              <a:t> </a:t>
            </a:r>
            <a:r>
              <a:rPr sz="4350" spc="-472" baseline="-21072" dirty="0"/>
              <a:t> </a:t>
            </a:r>
            <a:r>
              <a:rPr sz="4400" spc="-5" dirty="0"/>
              <a:t>(</a:t>
            </a:r>
            <a:r>
              <a:rPr sz="4400" spc="-5" dirty="0" smtClean="0"/>
              <a:t>1/3</a:t>
            </a:r>
            <a:r>
              <a:rPr lang="en-US" sz="4400" spc="-5" dirty="0" smtClean="0"/>
              <a:t>)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39500759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654456" y="1600263"/>
            <a:ext cx="7835138" cy="4525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Τίτλος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spc="-5" dirty="0">
                <a:cs typeface="Calibri"/>
              </a:rPr>
              <a:t>E</a:t>
            </a:r>
            <a:r>
              <a:rPr lang="en-US" sz="3400" spc="5" dirty="0">
                <a:cs typeface="Calibri"/>
              </a:rPr>
              <a:t>x</a:t>
            </a:r>
            <a:r>
              <a:rPr lang="en-US" sz="3400" dirty="0">
                <a:cs typeface="Calibri"/>
              </a:rPr>
              <a:t>ampl</a:t>
            </a:r>
            <a:r>
              <a:rPr lang="en-US" sz="3400" spc="5" dirty="0">
                <a:cs typeface="Calibri"/>
              </a:rPr>
              <a:t>e</a:t>
            </a:r>
            <a:r>
              <a:rPr lang="en-US" sz="3400" spc="-5" dirty="0">
                <a:cs typeface="Calibri"/>
              </a:rPr>
              <a:t>:</a:t>
            </a:r>
            <a:r>
              <a:rPr lang="en-US" sz="3400" spc="-15" dirty="0">
                <a:cs typeface="Calibri"/>
              </a:rPr>
              <a:t> </a:t>
            </a:r>
            <a:r>
              <a:rPr lang="en-US" sz="3400" spc="-5" dirty="0">
                <a:cs typeface="Calibri"/>
              </a:rPr>
              <a:t>Compar</a:t>
            </a:r>
            <a:r>
              <a:rPr lang="en-US" sz="3400" dirty="0">
                <a:cs typeface="Calibri"/>
              </a:rPr>
              <a:t>e</a:t>
            </a:r>
            <a:r>
              <a:rPr lang="en-US" sz="3400" spc="-15" dirty="0">
                <a:cs typeface="Calibri"/>
              </a:rPr>
              <a:t> </a:t>
            </a:r>
            <a:r>
              <a:rPr lang="en-US" sz="3400" dirty="0">
                <a:cs typeface="Calibri"/>
              </a:rPr>
              <a:t>the</a:t>
            </a:r>
            <a:r>
              <a:rPr lang="en-US" sz="3400" spc="-5" dirty="0">
                <a:cs typeface="Calibri"/>
              </a:rPr>
              <a:t> </a:t>
            </a:r>
            <a:r>
              <a:rPr lang="en-US" sz="3400" dirty="0">
                <a:cs typeface="Calibri"/>
              </a:rPr>
              <a:t>e</a:t>
            </a:r>
            <a:r>
              <a:rPr lang="en-US" sz="3400" spc="-5" dirty="0">
                <a:cs typeface="Calibri"/>
              </a:rPr>
              <a:t>nviro</a:t>
            </a:r>
            <a:r>
              <a:rPr lang="en-US" sz="3400" spc="-10" dirty="0">
                <a:cs typeface="Calibri"/>
              </a:rPr>
              <a:t>nm</a:t>
            </a:r>
            <a:r>
              <a:rPr lang="en-US" sz="3400" dirty="0">
                <a:cs typeface="Calibri"/>
              </a:rPr>
              <a:t>e</a:t>
            </a:r>
            <a:r>
              <a:rPr lang="en-US" sz="3400" spc="-5" dirty="0">
                <a:cs typeface="Calibri"/>
              </a:rPr>
              <a:t>nta</a:t>
            </a:r>
            <a:r>
              <a:rPr lang="en-US" sz="3400" dirty="0">
                <a:cs typeface="Calibri"/>
              </a:rPr>
              <a:t>l</a:t>
            </a:r>
            <a:r>
              <a:rPr lang="en-US" sz="3400" spc="-10" dirty="0">
                <a:cs typeface="Calibri"/>
              </a:rPr>
              <a:t> </a:t>
            </a:r>
            <a:r>
              <a:rPr lang="en-US" sz="3400" dirty="0">
                <a:cs typeface="Calibri"/>
              </a:rPr>
              <a:t>impact at</a:t>
            </a:r>
            <a:r>
              <a:rPr lang="en-US" sz="3400" spc="-15" dirty="0">
                <a:cs typeface="Calibri"/>
              </a:rPr>
              <a:t> </a:t>
            </a:r>
            <a:r>
              <a:rPr lang="en-US" sz="3400" spc="-5" dirty="0">
                <a:cs typeface="Calibri"/>
              </a:rPr>
              <a:t>differ</a:t>
            </a:r>
            <a:r>
              <a:rPr lang="en-US" sz="3400" spc="15" dirty="0">
                <a:cs typeface="Calibri"/>
              </a:rPr>
              <a:t>e</a:t>
            </a:r>
            <a:r>
              <a:rPr lang="en-US" sz="3400" spc="-5" dirty="0">
                <a:cs typeface="Calibri"/>
              </a:rPr>
              <a:t>n</a:t>
            </a:r>
            <a:r>
              <a:rPr lang="en-US" sz="3400" dirty="0">
                <a:cs typeface="Calibri"/>
              </a:rPr>
              <a:t>t</a:t>
            </a:r>
            <a:r>
              <a:rPr lang="en-US" sz="3400" spc="5" dirty="0">
                <a:cs typeface="Calibri"/>
              </a:rPr>
              <a:t> </a:t>
            </a:r>
            <a:r>
              <a:rPr lang="en-US" sz="3400" spc="-10" dirty="0">
                <a:cs typeface="Calibri"/>
              </a:rPr>
              <a:t>deliver</a:t>
            </a:r>
            <a:r>
              <a:rPr lang="en-US" sz="3400" spc="-5" dirty="0">
                <a:cs typeface="Calibri"/>
              </a:rPr>
              <a:t>y</a:t>
            </a:r>
            <a:r>
              <a:rPr lang="en-US" sz="3400" spc="5" dirty="0">
                <a:cs typeface="Calibri"/>
              </a:rPr>
              <a:t> </a:t>
            </a:r>
            <a:r>
              <a:rPr lang="en-US" sz="3400" spc="-5" dirty="0" smtClean="0">
                <a:cs typeface="Calibri"/>
              </a:rPr>
              <a:t>points (2/3)</a:t>
            </a:r>
            <a:endParaRPr lang="el-GR" sz="3400" dirty="0"/>
          </a:p>
        </p:txBody>
      </p:sp>
    </p:spTree>
    <p:extLst>
      <p:ext uri="{BB962C8B-B14F-4D97-AF65-F5344CB8AC3E}">
        <p14:creationId xmlns:p14="http://schemas.microsoft.com/office/powerpoint/2010/main" val="8734287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4753" y="361441"/>
            <a:ext cx="7854315" cy="887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3200" dirty="0"/>
              <a:t>Monitor</a:t>
            </a:r>
            <a:r>
              <a:rPr sz="3200" spc="-5" dirty="0"/>
              <a:t> Ener</a:t>
            </a:r>
            <a:r>
              <a:rPr sz="3200" spc="10" dirty="0"/>
              <a:t>g</a:t>
            </a:r>
            <a:r>
              <a:rPr sz="3200" dirty="0"/>
              <a:t>y </a:t>
            </a:r>
            <a:r>
              <a:rPr sz="3200" spc="-5" dirty="0"/>
              <a:t>Ef</a:t>
            </a:r>
            <a:r>
              <a:rPr sz="3200" spc="-15" dirty="0"/>
              <a:t>f</a:t>
            </a:r>
            <a:r>
              <a:rPr sz="3200" dirty="0"/>
              <a:t>iciency</a:t>
            </a:r>
            <a:r>
              <a:rPr sz="3200" spc="-10" dirty="0"/>
              <a:t> </a:t>
            </a:r>
            <a:r>
              <a:rPr sz="3200" dirty="0"/>
              <a:t>and</a:t>
            </a:r>
            <a:r>
              <a:rPr sz="3200" spc="20" dirty="0"/>
              <a:t> </a:t>
            </a:r>
            <a:r>
              <a:rPr sz="3200" spc="-5" dirty="0"/>
              <a:t>C</a:t>
            </a:r>
            <a:r>
              <a:rPr sz="3200" spc="-30" dirty="0"/>
              <a:t>O</a:t>
            </a:r>
            <a:r>
              <a:rPr sz="3150" spc="22" baseline="-21164" dirty="0"/>
              <a:t>2</a:t>
            </a:r>
            <a:r>
              <a:rPr sz="3150" baseline="-21164" dirty="0"/>
              <a:t> </a:t>
            </a:r>
            <a:r>
              <a:rPr sz="3150" spc="-315" baseline="-21164" dirty="0"/>
              <a:t> </a:t>
            </a:r>
            <a:r>
              <a:rPr sz="3200" spc="-5" dirty="0"/>
              <a:t>(3/3)</a:t>
            </a:r>
            <a:endParaRPr sz="3200" dirty="0"/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2400" spc="-5" dirty="0"/>
              <a:t>E</a:t>
            </a:r>
            <a:r>
              <a:rPr sz="2400" spc="5" dirty="0"/>
              <a:t>x</a:t>
            </a:r>
            <a:r>
              <a:rPr sz="2400" dirty="0"/>
              <a:t>ampl</a:t>
            </a:r>
            <a:r>
              <a:rPr sz="2400" spc="10" dirty="0"/>
              <a:t>e</a:t>
            </a:r>
            <a:r>
              <a:rPr sz="2400" spc="-5" dirty="0"/>
              <a:t>:</a:t>
            </a:r>
            <a:r>
              <a:rPr sz="2400" spc="-25" dirty="0"/>
              <a:t> </a:t>
            </a:r>
            <a:r>
              <a:rPr sz="2400" dirty="0"/>
              <a:t>Inf</a:t>
            </a:r>
            <a:r>
              <a:rPr sz="2400" spc="-15" dirty="0"/>
              <a:t>o</a:t>
            </a:r>
            <a:r>
              <a:rPr sz="2400" spc="-5" dirty="0"/>
              <a:t>rm</a:t>
            </a:r>
            <a:r>
              <a:rPr sz="2400" dirty="0"/>
              <a:t>ation</a:t>
            </a:r>
            <a:r>
              <a:rPr sz="2400" spc="-25" dirty="0"/>
              <a:t> </a:t>
            </a:r>
            <a:r>
              <a:rPr sz="2400" spc="-5" dirty="0"/>
              <a:t>Sha</a:t>
            </a:r>
            <a:r>
              <a:rPr sz="2400" spc="5" dirty="0"/>
              <a:t>r</a:t>
            </a:r>
            <a:r>
              <a:rPr sz="2400" dirty="0"/>
              <a:t>ing</a:t>
            </a:r>
            <a:r>
              <a:rPr sz="2400" spc="-25" dirty="0"/>
              <a:t> </a:t>
            </a:r>
            <a:r>
              <a:rPr sz="2400" dirty="0"/>
              <a:t>among</a:t>
            </a:r>
            <a:r>
              <a:rPr sz="2400" spc="-15" dirty="0"/>
              <a:t> </a:t>
            </a:r>
            <a:r>
              <a:rPr sz="2400" spc="-5" dirty="0"/>
              <a:t>differ</a:t>
            </a:r>
            <a:r>
              <a:rPr sz="2400" spc="15" dirty="0"/>
              <a:t>e</a:t>
            </a:r>
            <a:r>
              <a:rPr sz="2400" spc="-5" dirty="0"/>
              <a:t>n</a:t>
            </a:r>
            <a:r>
              <a:rPr sz="2400" dirty="0"/>
              <a:t>t</a:t>
            </a:r>
            <a:r>
              <a:rPr sz="2400" spc="5" dirty="0"/>
              <a:t> </a:t>
            </a:r>
            <a:r>
              <a:rPr sz="2400" spc="10" dirty="0"/>
              <a:t>e</a:t>
            </a:r>
            <a:r>
              <a:rPr sz="2400" spc="-5" dirty="0"/>
              <a:t>-S</a:t>
            </a:r>
            <a:r>
              <a:rPr sz="2400" spc="5" dirty="0"/>
              <a:t>A</a:t>
            </a:r>
            <a:r>
              <a:rPr sz="2400" spc="-5" dirty="0"/>
              <a:t>V</a:t>
            </a:r>
            <a:r>
              <a:rPr sz="2400" dirty="0"/>
              <a:t>E </a:t>
            </a:r>
            <a:r>
              <a:rPr sz="2400" spc="-5" dirty="0"/>
              <a:t>partn</a:t>
            </a:r>
            <a:r>
              <a:rPr sz="2400" spc="10" dirty="0"/>
              <a:t>e</a:t>
            </a:r>
            <a:r>
              <a:rPr sz="2400" spc="-5" dirty="0"/>
              <a:t>rs</a:t>
            </a:r>
            <a:endParaRPr sz="2400" dirty="0"/>
          </a:p>
        </p:txBody>
      </p:sp>
      <p:sp>
        <p:nvSpPr>
          <p:cNvPr id="9" name="object 9"/>
          <p:cNvSpPr/>
          <p:nvPr/>
        </p:nvSpPr>
        <p:spPr>
          <a:xfrm>
            <a:off x="539546" y="1562188"/>
            <a:ext cx="8100441" cy="48191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58531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431545" y="1763858"/>
            <a:ext cx="8475218" cy="49055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50100" y="1484751"/>
            <a:ext cx="1993899" cy="121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44210" y="5274241"/>
            <a:ext cx="3669665" cy="584835"/>
          </a:xfrm>
          <a:custGeom>
            <a:avLst/>
            <a:gdLst/>
            <a:ahLst/>
            <a:cxnLst/>
            <a:rect l="l" t="t" r="r" b="b"/>
            <a:pathLst>
              <a:path w="3669665" h="584835">
                <a:moveTo>
                  <a:pt x="0" y="584771"/>
                </a:moveTo>
                <a:lnTo>
                  <a:pt x="3669665" y="584771"/>
                </a:lnTo>
                <a:lnTo>
                  <a:pt x="3669665" y="0"/>
                </a:lnTo>
                <a:lnTo>
                  <a:pt x="0" y="0"/>
                </a:lnTo>
                <a:lnTo>
                  <a:pt x="0" y="5847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23713" y="5307070"/>
            <a:ext cx="2782570" cy="751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RU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N</a:t>
            </a:r>
            <a:r>
              <a:rPr sz="1600" b="1" spc="20" dirty="0">
                <a:solidFill>
                  <a:srgbClr val="C00000"/>
                </a:solidFill>
                <a:latin typeface="Palatino Linotype"/>
                <a:cs typeface="Palatino Linotype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OPTIM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I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ZAT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I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ON ALGO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R</a:t>
            </a:r>
            <a:r>
              <a:rPr sz="1600" b="1" spc="5" dirty="0">
                <a:solidFill>
                  <a:srgbClr val="C00000"/>
                </a:solidFill>
                <a:latin typeface="Palatino Linotype"/>
                <a:cs typeface="Palatino Linotype"/>
              </a:rPr>
              <a:t>I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THM</a:t>
            </a:r>
            <a:r>
              <a:rPr sz="1600" b="1" spc="30" dirty="0">
                <a:solidFill>
                  <a:srgbClr val="C00000"/>
                </a:solidFill>
                <a:latin typeface="Palatino Linotype"/>
                <a:cs typeface="Palatino Linotype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Palatino Linotype"/>
                <a:cs typeface="Palatino Linotype"/>
              </a:rPr>
              <a:t>F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O</a:t>
            </a:r>
            <a:r>
              <a:rPr sz="1600" b="1" spc="10" dirty="0">
                <a:solidFill>
                  <a:srgbClr val="C00000"/>
                </a:solidFill>
                <a:latin typeface="Palatino Linotype"/>
                <a:cs typeface="Palatino Linotype"/>
              </a:rPr>
              <a:t>R</a:t>
            </a:r>
            <a:r>
              <a:rPr sz="1600" b="1" spc="5" dirty="0">
                <a:solidFill>
                  <a:srgbClr val="C00000"/>
                </a:solidFill>
                <a:latin typeface="Palatino Linotype"/>
                <a:cs typeface="Palatino Linotype"/>
              </a:rPr>
              <a:t> 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ENER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GY EFFI</a:t>
            </a:r>
            <a:r>
              <a:rPr sz="1600" b="1" spc="-10" dirty="0">
                <a:solidFill>
                  <a:srgbClr val="C00000"/>
                </a:solidFill>
                <a:latin typeface="Palatino Linotype"/>
                <a:cs typeface="Palatino Linotype"/>
              </a:rPr>
              <a:t>C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I</a:t>
            </a: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ENCY</a:t>
            </a:r>
            <a:endParaRPr sz="1600">
              <a:latin typeface="Palatino Linotype"/>
              <a:cs typeface="Palatino Linotype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93784" y="369332"/>
            <a:ext cx="896366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5" dirty="0"/>
              <a:t>Optimiz</a:t>
            </a:r>
            <a:r>
              <a:rPr sz="4000" dirty="0"/>
              <a:t>e</a:t>
            </a:r>
            <a:r>
              <a:rPr sz="4000" spc="-5" dirty="0"/>
              <a:t> </a:t>
            </a:r>
            <a:r>
              <a:rPr sz="4000" dirty="0"/>
              <a:t>the </a:t>
            </a:r>
            <a:r>
              <a:rPr sz="4000" spc="-5" dirty="0"/>
              <a:t>Distributio</a:t>
            </a:r>
            <a:r>
              <a:rPr sz="4000" dirty="0"/>
              <a:t>n</a:t>
            </a:r>
            <a:r>
              <a:rPr sz="4000" spc="40" dirty="0"/>
              <a:t> </a:t>
            </a:r>
            <a:r>
              <a:rPr sz="4000" dirty="0"/>
              <a:t>Network</a:t>
            </a:r>
            <a:r>
              <a:rPr sz="4000" spc="-20" dirty="0"/>
              <a:t> </a:t>
            </a:r>
            <a:r>
              <a:rPr sz="4000" spc="-5" dirty="0"/>
              <a:t>(</a:t>
            </a:r>
            <a:r>
              <a:rPr sz="4000" spc="-5" dirty="0" smtClean="0"/>
              <a:t>1/2</a:t>
            </a:r>
            <a:r>
              <a:rPr lang="en-US" sz="4000" spc="-5" dirty="0" smtClean="0"/>
              <a:t>)</a:t>
            </a:r>
            <a:endParaRPr sz="4000" spc="-5" dirty="0"/>
          </a:p>
        </p:txBody>
      </p:sp>
      <p:sp>
        <p:nvSpPr>
          <p:cNvPr id="13" name="object 13"/>
          <p:cNvSpPr txBox="1"/>
          <p:nvPr/>
        </p:nvSpPr>
        <p:spPr>
          <a:xfrm>
            <a:off x="1983994" y="1154170"/>
            <a:ext cx="575437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10" dirty="0">
                <a:latin typeface="Calibri"/>
                <a:cs typeface="Calibri"/>
              </a:rPr>
              <a:t>Ene</a:t>
            </a:r>
            <a:r>
              <a:rPr sz="2800" spc="-1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g</a:t>
            </a:r>
            <a:r>
              <a:rPr sz="2800" spc="-15" dirty="0">
                <a:latin typeface="Calibri"/>
                <a:cs typeface="Calibri"/>
              </a:rPr>
              <a:t>y</a:t>
            </a:r>
            <a:r>
              <a:rPr sz="2800" spc="-5" dirty="0">
                <a:latin typeface="Calibri"/>
                <a:cs typeface="Calibri"/>
              </a:rPr>
              <a:t>-aw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re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ve</a:t>
            </a:r>
            <a:r>
              <a:rPr sz="2800" spc="-20" dirty="0">
                <a:latin typeface="Calibri"/>
                <a:cs typeface="Calibri"/>
              </a:rPr>
              <a:t>h</a:t>
            </a:r>
            <a:r>
              <a:rPr sz="2800" dirty="0">
                <a:latin typeface="Calibri"/>
                <a:cs typeface="Calibri"/>
              </a:rPr>
              <a:t>ic</a:t>
            </a:r>
            <a:r>
              <a:rPr sz="2800" spc="-15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e-ro</a:t>
            </a:r>
            <a:r>
              <a:rPr sz="2800" spc="-20" dirty="0">
                <a:latin typeface="Calibri"/>
                <a:cs typeface="Calibri"/>
              </a:rPr>
              <a:t>u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10" dirty="0">
                <a:latin typeface="Calibri"/>
                <a:cs typeface="Calibri"/>
              </a:rPr>
              <a:t>in</a:t>
            </a:r>
            <a:r>
              <a:rPr sz="2800" spc="-5" dirty="0">
                <a:latin typeface="Calibri"/>
                <a:cs typeface="Calibri"/>
              </a:rPr>
              <a:t>g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algor</a:t>
            </a:r>
            <a:r>
              <a:rPr sz="2800" spc="-2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thm</a:t>
            </a:r>
            <a:endParaRPr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47306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395541" y="1511553"/>
            <a:ext cx="5948807" cy="3546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59810" y="3140976"/>
            <a:ext cx="5929629" cy="3547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23528" y="287705"/>
            <a:ext cx="849249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latin typeface="+mn-lt"/>
                <a:cs typeface="Palatino Linotype"/>
              </a:rPr>
              <a:t>Optimize t</a:t>
            </a:r>
            <a:r>
              <a:rPr sz="3600" b="1" spc="-15" dirty="0">
                <a:latin typeface="+mn-lt"/>
                <a:cs typeface="Palatino Linotype"/>
              </a:rPr>
              <a:t>h</a:t>
            </a:r>
            <a:r>
              <a:rPr sz="3600" b="1" dirty="0">
                <a:latin typeface="+mn-lt"/>
                <a:cs typeface="Palatino Linotype"/>
              </a:rPr>
              <a:t>e Distrib</a:t>
            </a:r>
            <a:r>
              <a:rPr sz="3600" b="1" spc="-10" dirty="0">
                <a:latin typeface="+mn-lt"/>
                <a:cs typeface="Palatino Linotype"/>
              </a:rPr>
              <a:t>u</a:t>
            </a:r>
            <a:r>
              <a:rPr sz="3600" b="1" dirty="0">
                <a:latin typeface="+mn-lt"/>
                <a:cs typeface="Palatino Linotype"/>
              </a:rPr>
              <a:t>tion Network (2/2)</a:t>
            </a:r>
            <a:endParaRPr sz="3600" dirty="0">
              <a:latin typeface="+mn-lt"/>
              <a:cs typeface="Palatino Linotyp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84487" y="828802"/>
            <a:ext cx="637095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20" dirty="0">
                <a:cs typeface="Georgia"/>
              </a:rPr>
              <a:t>Ener</a:t>
            </a:r>
            <a:r>
              <a:rPr sz="2800" spc="-10" dirty="0">
                <a:cs typeface="Georgia"/>
              </a:rPr>
              <a:t>g</a:t>
            </a:r>
            <a:r>
              <a:rPr sz="2800" spc="180" dirty="0">
                <a:cs typeface="Georgia"/>
              </a:rPr>
              <a:t>y</a:t>
            </a:r>
            <a:r>
              <a:rPr sz="2800" spc="-114" dirty="0">
                <a:cs typeface="Georgia"/>
              </a:rPr>
              <a:t>-</a:t>
            </a:r>
            <a:r>
              <a:rPr sz="2800" spc="35" dirty="0">
                <a:cs typeface="Georgia"/>
              </a:rPr>
              <a:t>aware</a:t>
            </a:r>
            <a:r>
              <a:rPr sz="2800" spc="15" dirty="0">
                <a:cs typeface="Georgia"/>
              </a:rPr>
              <a:t> </a:t>
            </a:r>
            <a:r>
              <a:rPr sz="2800" spc="85" dirty="0">
                <a:cs typeface="Georgia"/>
              </a:rPr>
              <a:t>v</a:t>
            </a:r>
            <a:r>
              <a:rPr sz="2800" spc="90" dirty="0">
                <a:cs typeface="Georgia"/>
              </a:rPr>
              <a:t>e</a:t>
            </a:r>
            <a:r>
              <a:rPr sz="2800" spc="-10" dirty="0">
                <a:cs typeface="Georgia"/>
              </a:rPr>
              <a:t>hicl</a:t>
            </a:r>
            <a:r>
              <a:rPr sz="2800" spc="0" dirty="0">
                <a:cs typeface="Georgia"/>
              </a:rPr>
              <a:t>e</a:t>
            </a:r>
            <a:r>
              <a:rPr sz="2800" spc="-114" dirty="0">
                <a:cs typeface="Georgia"/>
              </a:rPr>
              <a:t>-</a:t>
            </a:r>
            <a:r>
              <a:rPr sz="2800" spc="-10" dirty="0">
                <a:cs typeface="Georgia"/>
              </a:rPr>
              <a:t>routi</a:t>
            </a:r>
            <a:r>
              <a:rPr sz="2800" spc="-5" dirty="0">
                <a:cs typeface="Georgia"/>
              </a:rPr>
              <a:t>n</a:t>
            </a:r>
            <a:r>
              <a:rPr sz="2800" spc="125" dirty="0">
                <a:cs typeface="Georgia"/>
              </a:rPr>
              <a:t>g</a:t>
            </a:r>
            <a:r>
              <a:rPr sz="2800" dirty="0">
                <a:cs typeface="Georgia"/>
              </a:rPr>
              <a:t> </a:t>
            </a:r>
            <a:r>
              <a:rPr sz="2800" spc="35" dirty="0">
                <a:cs typeface="Georgia"/>
              </a:rPr>
              <a:t>al</a:t>
            </a:r>
            <a:r>
              <a:rPr sz="2800" spc="60" dirty="0">
                <a:cs typeface="Georgia"/>
              </a:rPr>
              <a:t>g</a:t>
            </a:r>
            <a:r>
              <a:rPr sz="2800" spc="-15" dirty="0">
                <a:cs typeface="Georgia"/>
              </a:rPr>
              <a:t>orithm</a:t>
            </a:r>
            <a:endParaRPr sz="2800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556021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30623"/>
          </a:xfrm>
        </p:spPr>
        <p:txBody>
          <a:bodyPr>
            <a:normAutofit fontScale="90000"/>
          </a:bodyPr>
          <a:lstStyle/>
          <a:p>
            <a:pPr marL="12700" algn="l">
              <a:lnSpc>
                <a:spcPct val="100000"/>
              </a:lnSpc>
            </a:pPr>
            <a:r>
              <a:rPr lang="en-US" spc="-5" dirty="0">
                <a:cs typeface="Calibri"/>
              </a:rPr>
              <a:t>The Consumer Perspective</a:t>
            </a:r>
            <a:br>
              <a:rPr lang="en-US" spc="-5" dirty="0">
                <a:cs typeface="Calibri"/>
              </a:rPr>
            </a:br>
            <a:r>
              <a:rPr lang="en-US" sz="3100" spc="-5" dirty="0">
                <a:cs typeface="Calibri"/>
              </a:rPr>
              <a:t>Consumer </a:t>
            </a:r>
            <a:r>
              <a:rPr lang="en-US" sz="3100" spc="-5" dirty="0" err="1">
                <a:cs typeface="Calibri"/>
              </a:rPr>
              <a:t>mis</a:t>
            </a:r>
            <a:r>
              <a:rPr lang="en-US" sz="3100" spc="-5" dirty="0">
                <a:cs typeface="Calibri"/>
              </a:rPr>
              <a:t>-perceptions about product "</a:t>
            </a:r>
            <a:r>
              <a:rPr lang="en-US" sz="3100" spc="-5" dirty="0" err="1">
                <a:cs typeface="Calibri"/>
              </a:rPr>
              <a:t>greeness</a:t>
            </a:r>
            <a:r>
              <a:rPr lang="en-US" sz="3100" spc="-5" dirty="0">
                <a:cs typeface="Calibri"/>
              </a:rPr>
              <a:t>" and engagement through </a:t>
            </a:r>
            <a:r>
              <a:rPr lang="en-US" sz="3100" spc="-5" dirty="0" smtClean="0">
                <a:cs typeface="Calibri"/>
              </a:rPr>
              <a:t>gamification</a:t>
            </a:r>
            <a:endParaRPr lang="en-US" dirty="0">
              <a:cs typeface="Calibri"/>
            </a:endParaRPr>
          </a:p>
        </p:txBody>
      </p:sp>
      <p:sp>
        <p:nvSpPr>
          <p:cNvPr id="6" name="Θέση κειμένου 5"/>
          <p:cNvSpPr txBox="1">
            <a:spLocks/>
          </p:cNvSpPr>
          <p:nvPr/>
        </p:nvSpPr>
        <p:spPr>
          <a:xfrm>
            <a:off x="683568" y="4305077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2400" b="1" dirty="0" smtClean="0"/>
              <a:t>Μάθημα: </a:t>
            </a:r>
            <a:r>
              <a:rPr lang="el-GR" sz="2400" dirty="0"/>
              <a:t>Καινοτομία και </a:t>
            </a:r>
            <a:r>
              <a:rPr lang="el-GR" sz="2400" dirty="0" smtClean="0"/>
              <a:t>Επιχειρηματικότητα</a:t>
            </a:r>
          </a:p>
          <a:p>
            <a:pPr algn="l"/>
            <a:r>
              <a:rPr lang="el-GR" sz="2400" b="1" dirty="0" smtClean="0"/>
              <a:t>Ενότητα </a:t>
            </a:r>
            <a:r>
              <a:rPr lang="en-US" sz="2400" b="1" dirty="0" smtClean="0"/>
              <a:t># </a:t>
            </a:r>
            <a:r>
              <a:rPr lang="el-GR" sz="2400" b="1" dirty="0" smtClean="0"/>
              <a:t>6:</a:t>
            </a:r>
            <a:r>
              <a:rPr lang="en-US" sz="2400" b="1" dirty="0" smtClean="0"/>
              <a:t> </a:t>
            </a:r>
            <a:r>
              <a:rPr lang="el-GR" sz="2400" dirty="0"/>
              <a:t>Πληροφοριακά Συστήματα και Διαχείριση Εφοδιαστικής Αλυσίδας</a:t>
            </a:r>
          </a:p>
          <a:p>
            <a:pPr algn="l"/>
            <a:r>
              <a:rPr lang="el-GR" sz="2400" b="1" dirty="0" smtClean="0"/>
              <a:t>Διδάσκων: </a:t>
            </a:r>
            <a:r>
              <a:rPr lang="el-GR" sz="2400" spc="-5" dirty="0">
                <a:cs typeface="Calibri"/>
              </a:rPr>
              <a:t>Θεόδωρος </a:t>
            </a:r>
            <a:r>
              <a:rPr lang="el-GR" sz="2400" spc="-5" dirty="0" smtClean="0">
                <a:cs typeface="Calibri"/>
              </a:rPr>
              <a:t>Αποστολόπουλος</a:t>
            </a:r>
          </a:p>
          <a:p>
            <a:pPr algn="l"/>
            <a:r>
              <a:rPr lang="el-GR" sz="2400" b="1" dirty="0" smtClean="0"/>
              <a:t>Τμήμα: </a:t>
            </a:r>
            <a:r>
              <a:rPr lang="el-GR" sz="2400" dirty="0" smtClean="0"/>
              <a:t>Μεταπτυχιακό Πρόγραμμα Σπουδών Πληροφορικής</a:t>
            </a:r>
            <a:endParaRPr lang="el-GR" sz="2400" b="1" dirty="0" smtClean="0"/>
          </a:p>
          <a:p>
            <a:pPr algn="l"/>
            <a:endParaRPr lang="el-GR" sz="2400" dirty="0" smtClean="0"/>
          </a:p>
          <a:p>
            <a:pPr algn="l"/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21542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67545" y="7873"/>
            <a:ext cx="8319584" cy="1382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000" spc="-5" dirty="0">
                <a:latin typeface="+mn-lt"/>
              </a:rPr>
              <a:t>e-</a:t>
            </a:r>
            <a:r>
              <a:rPr sz="4000" spc="-10" dirty="0">
                <a:latin typeface="+mn-lt"/>
              </a:rPr>
              <a:t>SA</a:t>
            </a:r>
            <a:r>
              <a:rPr sz="4000" dirty="0">
                <a:latin typeface="+mn-lt"/>
              </a:rPr>
              <a:t>V</a:t>
            </a:r>
            <a:r>
              <a:rPr sz="4000" spc="-5" dirty="0">
                <a:latin typeface="+mn-lt"/>
              </a:rPr>
              <a:t>E</a:t>
            </a:r>
            <a:r>
              <a:rPr sz="4000" dirty="0">
                <a:latin typeface="+mn-lt"/>
              </a:rPr>
              <a:t> </a:t>
            </a:r>
            <a:r>
              <a:rPr dirty="0" smtClean="0">
                <a:latin typeface="+mn-lt"/>
              </a:rPr>
              <a:t>Inn</a:t>
            </a:r>
            <a:r>
              <a:rPr spc="5" dirty="0" smtClean="0">
                <a:latin typeface="+mn-lt"/>
              </a:rPr>
              <a:t>o</a:t>
            </a:r>
            <a:r>
              <a:rPr dirty="0" smtClean="0">
                <a:latin typeface="+mn-lt"/>
              </a:rPr>
              <a:t>vative</a:t>
            </a:r>
            <a:r>
              <a:rPr lang="en-US" spc="10" dirty="0">
                <a:latin typeface="+mn-lt"/>
              </a:rPr>
              <a:t> </a:t>
            </a:r>
            <a:r>
              <a:rPr spc="-5" dirty="0" smtClean="0">
                <a:latin typeface="+mn-lt"/>
              </a:rPr>
              <a:t>Co</a:t>
            </a:r>
            <a:r>
              <a:rPr spc="5" dirty="0" smtClean="0">
                <a:latin typeface="+mn-lt"/>
              </a:rPr>
              <a:t>n</a:t>
            </a:r>
            <a:r>
              <a:rPr spc="-5" dirty="0" smtClean="0">
                <a:latin typeface="+mn-lt"/>
              </a:rPr>
              <a:t>s</a:t>
            </a:r>
            <a:r>
              <a:rPr spc="5" dirty="0" smtClean="0">
                <a:latin typeface="+mn-lt"/>
              </a:rPr>
              <a:t>u</a:t>
            </a:r>
            <a:r>
              <a:rPr dirty="0" smtClean="0">
                <a:latin typeface="+mn-lt"/>
              </a:rPr>
              <a:t>mer</a:t>
            </a:r>
            <a:r>
              <a:rPr lang="en-US" sz="4000" dirty="0" smtClean="0">
                <a:latin typeface="+mn-lt"/>
              </a:rPr>
              <a:t> </a:t>
            </a:r>
            <a:r>
              <a:rPr spc="-5" dirty="0" smtClean="0">
                <a:latin typeface="+mn-lt"/>
              </a:rPr>
              <a:t>Ser</a:t>
            </a:r>
            <a:r>
              <a:rPr spc="15" dirty="0" smtClean="0">
                <a:latin typeface="+mn-lt"/>
              </a:rPr>
              <a:t>v</a:t>
            </a:r>
            <a:r>
              <a:rPr dirty="0" smtClean="0">
                <a:latin typeface="+mn-lt"/>
              </a:rPr>
              <a:t>ices</a:t>
            </a:r>
            <a:endParaRPr dirty="0">
              <a:latin typeface="+mn-l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28662" y="2143125"/>
            <a:ext cx="3424174" cy="247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93875" y="3817620"/>
            <a:ext cx="147828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cs typeface="Palatino Linotype"/>
              </a:rPr>
              <a:t>S</a:t>
            </a:r>
            <a:r>
              <a:rPr sz="1800" b="1" dirty="0">
                <a:cs typeface="Palatino Linotype"/>
              </a:rPr>
              <a:t>u</a:t>
            </a:r>
            <a:r>
              <a:rPr sz="1800" b="1" spc="-5" dirty="0">
                <a:cs typeface="Palatino Linotype"/>
              </a:rPr>
              <a:t>p</a:t>
            </a:r>
            <a:r>
              <a:rPr sz="1800" b="1" dirty="0">
                <a:cs typeface="Palatino Linotype"/>
              </a:rPr>
              <a:t>ply</a:t>
            </a:r>
            <a:r>
              <a:rPr sz="1800" b="1" spc="-25" dirty="0">
                <a:cs typeface="Palatino Linotype"/>
              </a:rPr>
              <a:t> </a:t>
            </a:r>
            <a:r>
              <a:rPr sz="1800" b="1" spc="-5" dirty="0">
                <a:cs typeface="Palatino Linotype"/>
              </a:rPr>
              <a:t>Chain</a:t>
            </a:r>
            <a:endParaRPr sz="1800">
              <a:cs typeface="Palatino Linotyp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00498" y="2428875"/>
            <a:ext cx="786130" cy="500380"/>
          </a:xfrm>
          <a:custGeom>
            <a:avLst/>
            <a:gdLst/>
            <a:ahLst/>
            <a:cxnLst/>
            <a:rect l="l" t="t" r="r" b="b"/>
            <a:pathLst>
              <a:path w="786129" h="500380">
                <a:moveTo>
                  <a:pt x="535813" y="0"/>
                </a:moveTo>
                <a:lnTo>
                  <a:pt x="0" y="0"/>
                </a:lnTo>
                <a:lnTo>
                  <a:pt x="250062" y="250062"/>
                </a:lnTo>
                <a:lnTo>
                  <a:pt x="0" y="499999"/>
                </a:lnTo>
                <a:lnTo>
                  <a:pt x="535813" y="499999"/>
                </a:lnTo>
                <a:lnTo>
                  <a:pt x="785876" y="250062"/>
                </a:lnTo>
                <a:lnTo>
                  <a:pt x="53581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00498" y="2428875"/>
            <a:ext cx="786130" cy="500380"/>
          </a:xfrm>
          <a:custGeom>
            <a:avLst/>
            <a:gdLst/>
            <a:ahLst/>
            <a:cxnLst/>
            <a:rect l="l" t="t" r="r" b="b"/>
            <a:pathLst>
              <a:path w="786129" h="500380">
                <a:moveTo>
                  <a:pt x="0" y="0"/>
                </a:moveTo>
                <a:lnTo>
                  <a:pt x="535813" y="0"/>
                </a:lnTo>
                <a:lnTo>
                  <a:pt x="785876" y="250062"/>
                </a:lnTo>
                <a:lnTo>
                  <a:pt x="535813" y="499999"/>
                </a:lnTo>
                <a:lnTo>
                  <a:pt x="0" y="499999"/>
                </a:lnTo>
                <a:lnTo>
                  <a:pt x="250062" y="250062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567362" y="2281212"/>
            <a:ext cx="2938780" cy="58990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35560" rIns="0" bIns="0" rtlCol="0">
            <a:spAutoFit/>
          </a:bodyPr>
          <a:lstStyle/>
          <a:p>
            <a:pPr marL="551180" marR="543560" indent="190500">
              <a:lnSpc>
                <a:spcPct val="100000"/>
              </a:lnSpc>
              <a:spcBef>
                <a:spcPts val="280"/>
              </a:spcBef>
            </a:pPr>
            <a:r>
              <a:rPr sz="1800" b="1" spc="-5" dirty="0">
                <a:solidFill>
                  <a:srgbClr val="FFFFFF"/>
                </a:solidFill>
                <a:cs typeface="Palatino Linotype"/>
              </a:rPr>
              <a:t>S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u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p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ply</a:t>
            </a:r>
            <a:r>
              <a:rPr sz="1800" b="1" spc="-25" dirty="0">
                <a:solidFill>
                  <a:srgbClr val="FFFFFF"/>
                </a:solidFill>
                <a:cs typeface="Palatino Linotype"/>
              </a:rPr>
              <a:t> 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Chain 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Decisi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o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n</a:t>
            </a:r>
            <a:r>
              <a:rPr sz="1800" b="1" spc="-10" dirty="0">
                <a:solidFill>
                  <a:srgbClr val="FFFFFF"/>
                </a:solidFill>
                <a:cs typeface="Palatino Linotype"/>
              </a:rPr>
              <a:t> 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S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u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p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p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o</a:t>
            </a:r>
            <a:r>
              <a:rPr sz="1800" b="1" spc="-10" dirty="0">
                <a:solidFill>
                  <a:srgbClr val="FFFFFF"/>
                </a:solidFill>
                <a:cs typeface="Palatino Linotype"/>
              </a:rPr>
              <a:t>r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t</a:t>
            </a:r>
            <a:endParaRPr sz="1800">
              <a:cs typeface="Palatino Linotyp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7362" y="3495712"/>
            <a:ext cx="2938780" cy="589905"/>
          </a:xfrm>
          <a:prstGeom prst="rect">
            <a:avLst/>
          </a:prstGeom>
          <a:solidFill>
            <a:srgbClr val="1F822C"/>
          </a:solidFill>
        </p:spPr>
        <p:txBody>
          <a:bodyPr vert="horz" wrap="square" lIns="0" tIns="3556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280"/>
              </a:spcBef>
            </a:pPr>
            <a:r>
              <a:rPr sz="1800" b="1" spc="-5" dirty="0">
                <a:solidFill>
                  <a:srgbClr val="FFFFFF"/>
                </a:solidFill>
                <a:cs typeface="Palatino Linotype"/>
              </a:rPr>
              <a:t>Innov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ative</a:t>
            </a:r>
            <a:endParaRPr sz="1800">
              <a:cs typeface="Palatino Linotype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cs typeface="Palatino Linotype"/>
              </a:rPr>
              <a:t>C</a:t>
            </a:r>
            <a:r>
              <a:rPr sz="1800" b="1" spc="-15" dirty="0">
                <a:solidFill>
                  <a:srgbClr val="FFFFFF"/>
                </a:solidFill>
                <a:cs typeface="Palatino Linotype"/>
              </a:rPr>
              <a:t>o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n</a:t>
            </a:r>
            <a:r>
              <a:rPr sz="1800" b="1" spc="5" dirty="0">
                <a:solidFill>
                  <a:srgbClr val="FFFFFF"/>
                </a:solidFill>
                <a:cs typeface="Palatino Linotype"/>
              </a:rPr>
              <a:t>s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umer</a:t>
            </a:r>
            <a:r>
              <a:rPr sz="1800" b="1" spc="-15" dirty="0">
                <a:solidFill>
                  <a:srgbClr val="FFFFFF"/>
                </a:solidFill>
                <a:cs typeface="Palatino Linotype"/>
              </a:rPr>
              <a:t> </a:t>
            </a:r>
            <a:r>
              <a:rPr sz="1800" b="1" spc="5" dirty="0">
                <a:solidFill>
                  <a:srgbClr val="FFFFFF"/>
                </a:solidFill>
                <a:cs typeface="Palatino Linotype"/>
              </a:rPr>
              <a:t>S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e</a:t>
            </a:r>
            <a:r>
              <a:rPr sz="1800" b="1" spc="-10" dirty="0">
                <a:solidFill>
                  <a:srgbClr val="FFFFFF"/>
                </a:solidFill>
                <a:cs typeface="Palatino Linotype"/>
              </a:rPr>
              <a:t>rv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ices</a:t>
            </a:r>
            <a:endParaRPr sz="1800">
              <a:cs typeface="Palatino Linotyp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00498" y="3571875"/>
            <a:ext cx="857885" cy="571500"/>
          </a:xfrm>
          <a:custGeom>
            <a:avLst/>
            <a:gdLst/>
            <a:ahLst/>
            <a:cxnLst/>
            <a:rect l="l" t="t" r="r" b="b"/>
            <a:pathLst>
              <a:path w="857885" h="571500">
                <a:moveTo>
                  <a:pt x="571626" y="0"/>
                </a:moveTo>
                <a:lnTo>
                  <a:pt x="0" y="0"/>
                </a:lnTo>
                <a:lnTo>
                  <a:pt x="285876" y="285750"/>
                </a:lnTo>
                <a:lnTo>
                  <a:pt x="0" y="571500"/>
                </a:lnTo>
                <a:lnTo>
                  <a:pt x="571626" y="571500"/>
                </a:lnTo>
                <a:lnTo>
                  <a:pt x="857376" y="285750"/>
                </a:lnTo>
                <a:lnTo>
                  <a:pt x="571626" y="0"/>
                </a:lnTo>
                <a:close/>
              </a:path>
            </a:pathLst>
          </a:custGeom>
          <a:solidFill>
            <a:srgbClr val="1F82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00498" y="3571875"/>
            <a:ext cx="857885" cy="571500"/>
          </a:xfrm>
          <a:custGeom>
            <a:avLst/>
            <a:gdLst/>
            <a:ahLst/>
            <a:cxnLst/>
            <a:rect l="l" t="t" r="r" b="b"/>
            <a:pathLst>
              <a:path w="857885" h="571500">
                <a:moveTo>
                  <a:pt x="0" y="0"/>
                </a:moveTo>
                <a:lnTo>
                  <a:pt x="571626" y="0"/>
                </a:lnTo>
                <a:lnTo>
                  <a:pt x="857376" y="285750"/>
                </a:lnTo>
                <a:lnTo>
                  <a:pt x="571626" y="571500"/>
                </a:lnTo>
                <a:lnTo>
                  <a:pt x="0" y="571500"/>
                </a:lnTo>
                <a:lnTo>
                  <a:pt x="285876" y="28575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1F82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501266" y="5604052"/>
            <a:ext cx="235458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cs typeface="Palatino Linotype"/>
              </a:rPr>
              <a:t>e-</a:t>
            </a:r>
            <a:r>
              <a:rPr sz="1800" b="1" spc="-5" dirty="0">
                <a:cs typeface="Palatino Linotype"/>
              </a:rPr>
              <a:t>S</a:t>
            </a:r>
            <a:r>
              <a:rPr sz="1800" b="1" dirty="0">
                <a:cs typeface="Palatino Linotype"/>
              </a:rPr>
              <a:t>AVE</a:t>
            </a:r>
            <a:r>
              <a:rPr sz="1800" b="1" spc="-15" dirty="0">
                <a:cs typeface="Palatino Linotype"/>
              </a:rPr>
              <a:t> </a:t>
            </a:r>
            <a:r>
              <a:rPr sz="1800" b="1" spc="-5" dirty="0">
                <a:cs typeface="Palatino Linotype"/>
              </a:rPr>
              <a:t>Inf</a:t>
            </a:r>
            <a:r>
              <a:rPr sz="1800" b="1" spc="-10" dirty="0">
                <a:cs typeface="Palatino Linotype"/>
              </a:rPr>
              <a:t>r</a:t>
            </a:r>
            <a:r>
              <a:rPr sz="1800" b="1" dirty="0">
                <a:cs typeface="Palatino Linotype"/>
              </a:rPr>
              <a:t>ast</a:t>
            </a:r>
            <a:r>
              <a:rPr sz="1800" b="1" spc="-10" dirty="0">
                <a:cs typeface="Palatino Linotype"/>
              </a:rPr>
              <a:t>ruc</a:t>
            </a:r>
            <a:r>
              <a:rPr sz="1800" b="1" dirty="0">
                <a:cs typeface="Palatino Linotype"/>
              </a:rPr>
              <a:t>ture</a:t>
            </a:r>
            <a:endParaRPr sz="1800" dirty="0">
              <a:cs typeface="Palatino Linotyp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09649" y="4710086"/>
            <a:ext cx="2938780" cy="590546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36195" rIns="0" bIns="0" rtlCol="0">
            <a:spAutoFit/>
          </a:bodyPr>
          <a:lstStyle/>
          <a:p>
            <a:pPr marL="555625" marR="316230" indent="-233679">
              <a:lnSpc>
                <a:spcPct val="100000"/>
              </a:lnSpc>
              <a:spcBef>
                <a:spcPts val="285"/>
              </a:spcBef>
            </a:pPr>
            <a:r>
              <a:rPr sz="1800" b="1" dirty="0">
                <a:solidFill>
                  <a:srgbClr val="FFFFFF"/>
                </a:solidFill>
                <a:cs typeface="Palatino Linotype"/>
              </a:rPr>
              <a:t>E</a:t>
            </a:r>
            <a:r>
              <a:rPr sz="1800" b="1" spc="5" dirty="0">
                <a:solidFill>
                  <a:srgbClr val="FFFFFF"/>
                </a:solidFill>
                <a:cs typeface="Palatino Linotype"/>
              </a:rPr>
              <a:t>n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er</a:t>
            </a:r>
            <a:r>
              <a:rPr sz="1800" b="1" spc="-10" dirty="0">
                <a:solidFill>
                  <a:srgbClr val="FFFFFF"/>
                </a:solidFill>
                <a:cs typeface="Palatino Linotype"/>
              </a:rPr>
              <a:t>g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y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-ef</a:t>
            </a:r>
            <a:r>
              <a:rPr sz="1800" b="1" spc="-10" dirty="0">
                <a:solidFill>
                  <a:srgbClr val="FFFFFF"/>
                </a:solidFill>
                <a:cs typeface="Palatino Linotype"/>
              </a:rPr>
              <a:t>f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icien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cy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 and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 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Ca</a:t>
            </a:r>
            <a:r>
              <a:rPr sz="1800" b="1" spc="-10" dirty="0">
                <a:solidFill>
                  <a:srgbClr val="FFFFFF"/>
                </a:solidFill>
                <a:cs typeface="Palatino Linotype"/>
              </a:rPr>
              <a:t>r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bon</a:t>
            </a:r>
            <a:r>
              <a:rPr sz="1800" b="1" dirty="0">
                <a:solidFill>
                  <a:srgbClr val="FFFFFF"/>
                </a:solidFill>
                <a:cs typeface="Palatino Linotype"/>
              </a:rPr>
              <a:t>-</a:t>
            </a:r>
            <a:r>
              <a:rPr sz="1800" b="1" spc="-10" dirty="0">
                <a:solidFill>
                  <a:srgbClr val="FFFFFF"/>
                </a:solidFill>
                <a:cs typeface="Palatino Linotype"/>
              </a:rPr>
              <a:t>F</a:t>
            </a:r>
            <a:r>
              <a:rPr sz="1800" b="1" spc="-15" dirty="0">
                <a:solidFill>
                  <a:srgbClr val="FFFFFF"/>
                </a:solidFill>
                <a:cs typeface="Palatino Linotype"/>
              </a:rPr>
              <a:t>o</a:t>
            </a:r>
            <a:r>
              <a:rPr sz="1800" b="1" spc="-5" dirty="0">
                <a:solidFill>
                  <a:srgbClr val="FFFFFF"/>
                </a:solidFill>
                <a:cs typeface="Palatino Linotype"/>
              </a:rPr>
              <a:t>otprint</a:t>
            </a:r>
            <a:endParaRPr sz="1800">
              <a:cs typeface="Palatino Linotyp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88558" y="4612894"/>
            <a:ext cx="22548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cs typeface="Palatino Linotype"/>
              </a:rPr>
              <a:t>e-</a:t>
            </a:r>
            <a:r>
              <a:rPr sz="1800" b="1" spc="-5" dirty="0">
                <a:cs typeface="Palatino Linotype"/>
              </a:rPr>
              <a:t>S</a:t>
            </a:r>
            <a:r>
              <a:rPr sz="1800" b="1" dirty="0">
                <a:cs typeface="Palatino Linotype"/>
              </a:rPr>
              <a:t>AVE</a:t>
            </a:r>
            <a:r>
              <a:rPr sz="1800" b="1" spc="-15" dirty="0">
                <a:cs typeface="Palatino Linotype"/>
              </a:rPr>
              <a:t> </a:t>
            </a:r>
            <a:r>
              <a:rPr sz="1800" b="1" spc="-5" dirty="0">
                <a:cs typeface="Palatino Linotype"/>
              </a:rPr>
              <a:t>A</a:t>
            </a:r>
            <a:r>
              <a:rPr sz="1800" b="1" dirty="0">
                <a:cs typeface="Palatino Linotype"/>
              </a:rPr>
              <a:t>pplications</a:t>
            </a:r>
            <a:endParaRPr sz="1800">
              <a:cs typeface="Palatino Linotype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324986" y="1357249"/>
            <a:ext cx="1452880" cy="714375"/>
          </a:xfrm>
          <a:custGeom>
            <a:avLst/>
            <a:gdLst/>
            <a:ahLst/>
            <a:cxnLst/>
            <a:rect l="l" t="t" r="r" b="b"/>
            <a:pathLst>
              <a:path w="1452879" h="714375">
                <a:moveTo>
                  <a:pt x="357124" y="535813"/>
                </a:moveTo>
                <a:lnTo>
                  <a:pt x="0" y="535813"/>
                </a:lnTo>
                <a:lnTo>
                  <a:pt x="139700" y="714375"/>
                </a:lnTo>
                <a:lnTo>
                  <a:pt x="357124" y="535813"/>
                </a:lnTo>
                <a:close/>
              </a:path>
              <a:path w="1452879" h="714375">
                <a:moveTo>
                  <a:pt x="1452372" y="0"/>
                </a:moveTo>
                <a:lnTo>
                  <a:pt x="1273810" y="0"/>
                </a:lnTo>
                <a:lnTo>
                  <a:pt x="1214317" y="837"/>
                </a:lnTo>
                <a:lnTo>
                  <a:pt x="1155441" y="3328"/>
                </a:lnTo>
                <a:lnTo>
                  <a:pt x="1097258" y="7438"/>
                </a:lnTo>
                <a:lnTo>
                  <a:pt x="1039843" y="13132"/>
                </a:lnTo>
                <a:lnTo>
                  <a:pt x="983273" y="20375"/>
                </a:lnTo>
                <a:lnTo>
                  <a:pt x="927623" y="29135"/>
                </a:lnTo>
                <a:lnTo>
                  <a:pt x="872968" y="39375"/>
                </a:lnTo>
                <a:lnTo>
                  <a:pt x="819384" y="51063"/>
                </a:lnTo>
                <a:lnTo>
                  <a:pt x="766948" y="64163"/>
                </a:lnTo>
                <a:lnTo>
                  <a:pt x="715734" y="78642"/>
                </a:lnTo>
                <a:lnTo>
                  <a:pt x="665819" y="94465"/>
                </a:lnTo>
                <a:lnTo>
                  <a:pt x="617278" y="111597"/>
                </a:lnTo>
                <a:lnTo>
                  <a:pt x="570186" y="130005"/>
                </a:lnTo>
                <a:lnTo>
                  <a:pt x="524621" y="149653"/>
                </a:lnTo>
                <a:lnTo>
                  <a:pt x="480656" y="170508"/>
                </a:lnTo>
                <a:lnTo>
                  <a:pt x="438369" y="192536"/>
                </a:lnTo>
                <a:lnTo>
                  <a:pt x="397834" y="215702"/>
                </a:lnTo>
                <a:lnTo>
                  <a:pt x="359127" y="239971"/>
                </a:lnTo>
                <a:lnTo>
                  <a:pt x="322325" y="265309"/>
                </a:lnTo>
                <a:lnTo>
                  <a:pt x="287503" y="291683"/>
                </a:lnTo>
                <a:lnTo>
                  <a:pt x="254736" y="319057"/>
                </a:lnTo>
                <a:lnTo>
                  <a:pt x="224100" y="347398"/>
                </a:lnTo>
                <a:lnTo>
                  <a:pt x="195671" y="376671"/>
                </a:lnTo>
                <a:lnTo>
                  <a:pt x="169525" y="406841"/>
                </a:lnTo>
                <a:lnTo>
                  <a:pt x="145737" y="437875"/>
                </a:lnTo>
                <a:lnTo>
                  <a:pt x="124383" y="469737"/>
                </a:lnTo>
                <a:lnTo>
                  <a:pt x="89280" y="535813"/>
                </a:lnTo>
                <a:lnTo>
                  <a:pt x="267842" y="535813"/>
                </a:lnTo>
                <a:lnTo>
                  <a:pt x="284102" y="502395"/>
                </a:lnTo>
                <a:lnTo>
                  <a:pt x="302947" y="469737"/>
                </a:lnTo>
                <a:lnTo>
                  <a:pt x="324303" y="437875"/>
                </a:lnTo>
                <a:lnTo>
                  <a:pt x="348094" y="406841"/>
                </a:lnTo>
                <a:lnTo>
                  <a:pt x="374243" y="376671"/>
                </a:lnTo>
                <a:lnTo>
                  <a:pt x="402676" y="347398"/>
                </a:lnTo>
                <a:lnTo>
                  <a:pt x="433316" y="319057"/>
                </a:lnTo>
                <a:lnTo>
                  <a:pt x="466087" y="291683"/>
                </a:lnTo>
                <a:lnTo>
                  <a:pt x="500914" y="265309"/>
                </a:lnTo>
                <a:lnTo>
                  <a:pt x="537721" y="239971"/>
                </a:lnTo>
                <a:lnTo>
                  <a:pt x="576432" y="215702"/>
                </a:lnTo>
                <a:lnTo>
                  <a:pt x="616971" y="192536"/>
                </a:lnTo>
                <a:lnTo>
                  <a:pt x="659262" y="170508"/>
                </a:lnTo>
                <a:lnTo>
                  <a:pt x="703230" y="149653"/>
                </a:lnTo>
                <a:lnTo>
                  <a:pt x="748799" y="130005"/>
                </a:lnTo>
                <a:lnTo>
                  <a:pt x="795893" y="111597"/>
                </a:lnTo>
                <a:lnTo>
                  <a:pt x="844436" y="94465"/>
                </a:lnTo>
                <a:lnTo>
                  <a:pt x="894352" y="78642"/>
                </a:lnTo>
                <a:lnTo>
                  <a:pt x="945566" y="64163"/>
                </a:lnTo>
                <a:lnTo>
                  <a:pt x="998002" y="51063"/>
                </a:lnTo>
                <a:lnTo>
                  <a:pt x="1051583" y="39375"/>
                </a:lnTo>
                <a:lnTo>
                  <a:pt x="1106235" y="29135"/>
                </a:lnTo>
                <a:lnTo>
                  <a:pt x="1161881" y="20375"/>
                </a:lnTo>
                <a:lnTo>
                  <a:pt x="1218445" y="13132"/>
                </a:lnTo>
                <a:lnTo>
                  <a:pt x="1275852" y="7438"/>
                </a:lnTo>
                <a:lnTo>
                  <a:pt x="1334026" y="3328"/>
                </a:lnTo>
                <a:lnTo>
                  <a:pt x="1392891" y="837"/>
                </a:lnTo>
                <a:lnTo>
                  <a:pt x="1452372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88078" y="1357249"/>
            <a:ext cx="1313180" cy="714375"/>
          </a:xfrm>
          <a:custGeom>
            <a:avLst/>
            <a:gdLst/>
            <a:ahLst/>
            <a:cxnLst/>
            <a:rect l="l" t="t" r="r" b="b"/>
            <a:pathLst>
              <a:path w="1313179" h="714375">
                <a:moveTo>
                  <a:pt x="89281" y="0"/>
                </a:moveTo>
                <a:lnTo>
                  <a:pt x="66972" y="119"/>
                </a:lnTo>
                <a:lnTo>
                  <a:pt x="44640" y="476"/>
                </a:lnTo>
                <a:lnTo>
                  <a:pt x="22308" y="1071"/>
                </a:lnTo>
                <a:lnTo>
                  <a:pt x="0" y="1904"/>
                </a:lnTo>
                <a:lnTo>
                  <a:pt x="61406" y="5436"/>
                </a:lnTo>
                <a:lnTo>
                  <a:pt x="121840" y="10693"/>
                </a:lnTo>
                <a:lnTo>
                  <a:pt x="181230" y="17630"/>
                </a:lnTo>
                <a:lnTo>
                  <a:pt x="239506" y="26203"/>
                </a:lnTo>
                <a:lnTo>
                  <a:pt x="296598" y="36368"/>
                </a:lnTo>
                <a:lnTo>
                  <a:pt x="352435" y="48081"/>
                </a:lnTo>
                <a:lnTo>
                  <a:pt x="406946" y="61297"/>
                </a:lnTo>
                <a:lnTo>
                  <a:pt x="460060" y="75972"/>
                </a:lnTo>
                <a:lnTo>
                  <a:pt x="511709" y="92062"/>
                </a:lnTo>
                <a:lnTo>
                  <a:pt x="561820" y="109523"/>
                </a:lnTo>
                <a:lnTo>
                  <a:pt x="610323" y="128310"/>
                </a:lnTo>
                <a:lnTo>
                  <a:pt x="657147" y="148379"/>
                </a:lnTo>
                <a:lnTo>
                  <a:pt x="702223" y="169685"/>
                </a:lnTo>
                <a:lnTo>
                  <a:pt x="745480" y="192185"/>
                </a:lnTo>
                <a:lnTo>
                  <a:pt x="786846" y="215834"/>
                </a:lnTo>
                <a:lnTo>
                  <a:pt x="826252" y="240588"/>
                </a:lnTo>
                <a:lnTo>
                  <a:pt x="863627" y="266402"/>
                </a:lnTo>
                <a:lnTo>
                  <a:pt x="898900" y="293233"/>
                </a:lnTo>
                <a:lnTo>
                  <a:pt x="932002" y="321036"/>
                </a:lnTo>
                <a:lnTo>
                  <a:pt x="962860" y="349767"/>
                </a:lnTo>
                <a:lnTo>
                  <a:pt x="991405" y="379381"/>
                </a:lnTo>
                <a:lnTo>
                  <a:pt x="1017567" y="409835"/>
                </a:lnTo>
                <a:lnTo>
                  <a:pt x="1041274" y="441083"/>
                </a:lnTo>
                <a:lnTo>
                  <a:pt x="1062456" y="473082"/>
                </a:lnTo>
                <a:lnTo>
                  <a:pt x="1096964" y="539155"/>
                </a:lnTo>
                <a:lnTo>
                  <a:pt x="1120525" y="607699"/>
                </a:lnTo>
                <a:lnTo>
                  <a:pt x="1132577" y="678361"/>
                </a:lnTo>
                <a:lnTo>
                  <a:pt x="1134110" y="714375"/>
                </a:lnTo>
                <a:lnTo>
                  <a:pt x="1312672" y="714375"/>
                </a:lnTo>
                <a:lnTo>
                  <a:pt x="1307071" y="645587"/>
                </a:lnTo>
                <a:lnTo>
                  <a:pt x="1290611" y="578648"/>
                </a:lnTo>
                <a:lnTo>
                  <a:pt x="1263805" y="513855"/>
                </a:lnTo>
                <a:lnTo>
                  <a:pt x="1227165" y="451509"/>
                </a:lnTo>
                <a:lnTo>
                  <a:pt x="1181204" y="391909"/>
                </a:lnTo>
                <a:lnTo>
                  <a:pt x="1154888" y="363233"/>
                </a:lnTo>
                <a:lnTo>
                  <a:pt x="1126435" y="335355"/>
                </a:lnTo>
                <a:lnTo>
                  <a:pt x="1095907" y="308314"/>
                </a:lnTo>
                <a:lnTo>
                  <a:pt x="1063370" y="282147"/>
                </a:lnTo>
                <a:lnTo>
                  <a:pt x="1028887" y="256892"/>
                </a:lnTo>
                <a:lnTo>
                  <a:pt x="992523" y="232585"/>
                </a:lnTo>
                <a:lnTo>
                  <a:pt x="954341" y="209264"/>
                </a:lnTo>
                <a:lnTo>
                  <a:pt x="914406" y="186967"/>
                </a:lnTo>
                <a:lnTo>
                  <a:pt x="872781" y="165731"/>
                </a:lnTo>
                <a:lnTo>
                  <a:pt x="829531" y="145593"/>
                </a:lnTo>
                <a:lnTo>
                  <a:pt x="784720" y="126592"/>
                </a:lnTo>
                <a:lnTo>
                  <a:pt x="738412" y="108764"/>
                </a:lnTo>
                <a:lnTo>
                  <a:pt x="690672" y="92148"/>
                </a:lnTo>
                <a:lnTo>
                  <a:pt x="641562" y="76779"/>
                </a:lnTo>
                <a:lnTo>
                  <a:pt x="591147" y="62697"/>
                </a:lnTo>
                <a:lnTo>
                  <a:pt x="539492" y="49938"/>
                </a:lnTo>
                <a:lnTo>
                  <a:pt x="486661" y="38539"/>
                </a:lnTo>
                <a:lnTo>
                  <a:pt x="432717" y="28539"/>
                </a:lnTo>
                <a:lnTo>
                  <a:pt x="377724" y="19975"/>
                </a:lnTo>
                <a:lnTo>
                  <a:pt x="321748" y="12884"/>
                </a:lnTo>
                <a:lnTo>
                  <a:pt x="264851" y="7303"/>
                </a:lnTo>
                <a:lnTo>
                  <a:pt x="207098" y="3270"/>
                </a:lnTo>
                <a:lnTo>
                  <a:pt x="148553" y="823"/>
                </a:lnTo>
                <a:lnTo>
                  <a:pt x="89281" y="0"/>
                </a:lnTo>
                <a:close/>
              </a:path>
            </a:pathLst>
          </a:custGeom>
          <a:solidFill>
            <a:srgbClr val="ADAD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324986" y="1357249"/>
            <a:ext cx="2675890" cy="714375"/>
          </a:xfrm>
          <a:custGeom>
            <a:avLst/>
            <a:gdLst/>
            <a:ahLst/>
            <a:cxnLst/>
            <a:rect l="l" t="t" r="r" b="b"/>
            <a:pathLst>
              <a:path w="2675890" h="714375">
                <a:moveTo>
                  <a:pt x="1363090" y="1904"/>
                </a:moveTo>
                <a:lnTo>
                  <a:pt x="1424497" y="5436"/>
                </a:lnTo>
                <a:lnTo>
                  <a:pt x="1484931" y="10693"/>
                </a:lnTo>
                <a:lnTo>
                  <a:pt x="1544321" y="17630"/>
                </a:lnTo>
                <a:lnTo>
                  <a:pt x="1602597" y="26203"/>
                </a:lnTo>
                <a:lnTo>
                  <a:pt x="1659689" y="36368"/>
                </a:lnTo>
                <a:lnTo>
                  <a:pt x="1715526" y="48081"/>
                </a:lnTo>
                <a:lnTo>
                  <a:pt x="1770037" y="61297"/>
                </a:lnTo>
                <a:lnTo>
                  <a:pt x="1823151" y="75972"/>
                </a:lnTo>
                <a:lnTo>
                  <a:pt x="1874800" y="92062"/>
                </a:lnTo>
                <a:lnTo>
                  <a:pt x="1924911" y="109523"/>
                </a:lnTo>
                <a:lnTo>
                  <a:pt x="1973414" y="128310"/>
                </a:lnTo>
                <a:lnTo>
                  <a:pt x="2020238" y="148379"/>
                </a:lnTo>
                <a:lnTo>
                  <a:pt x="2065314" y="169685"/>
                </a:lnTo>
                <a:lnTo>
                  <a:pt x="2108571" y="192185"/>
                </a:lnTo>
                <a:lnTo>
                  <a:pt x="2149937" y="215834"/>
                </a:lnTo>
                <a:lnTo>
                  <a:pt x="2189343" y="240588"/>
                </a:lnTo>
                <a:lnTo>
                  <a:pt x="2226718" y="266402"/>
                </a:lnTo>
                <a:lnTo>
                  <a:pt x="2261991" y="293233"/>
                </a:lnTo>
                <a:lnTo>
                  <a:pt x="2295093" y="321036"/>
                </a:lnTo>
                <a:lnTo>
                  <a:pt x="2325951" y="349767"/>
                </a:lnTo>
                <a:lnTo>
                  <a:pt x="2354496" y="379381"/>
                </a:lnTo>
                <a:lnTo>
                  <a:pt x="2380658" y="409835"/>
                </a:lnTo>
                <a:lnTo>
                  <a:pt x="2404365" y="441083"/>
                </a:lnTo>
                <a:lnTo>
                  <a:pt x="2425547" y="473082"/>
                </a:lnTo>
                <a:lnTo>
                  <a:pt x="2460055" y="539155"/>
                </a:lnTo>
                <a:lnTo>
                  <a:pt x="2483616" y="607699"/>
                </a:lnTo>
                <a:lnTo>
                  <a:pt x="2495668" y="678361"/>
                </a:lnTo>
                <a:lnTo>
                  <a:pt x="2497201" y="714375"/>
                </a:lnTo>
                <a:lnTo>
                  <a:pt x="2675763" y="714375"/>
                </a:lnTo>
                <a:lnTo>
                  <a:pt x="2670162" y="645587"/>
                </a:lnTo>
                <a:lnTo>
                  <a:pt x="2653702" y="578648"/>
                </a:lnTo>
                <a:lnTo>
                  <a:pt x="2626896" y="513855"/>
                </a:lnTo>
                <a:lnTo>
                  <a:pt x="2590256" y="451509"/>
                </a:lnTo>
                <a:lnTo>
                  <a:pt x="2544295" y="391909"/>
                </a:lnTo>
                <a:lnTo>
                  <a:pt x="2517979" y="363233"/>
                </a:lnTo>
                <a:lnTo>
                  <a:pt x="2489526" y="335355"/>
                </a:lnTo>
                <a:lnTo>
                  <a:pt x="2458998" y="308314"/>
                </a:lnTo>
                <a:lnTo>
                  <a:pt x="2426461" y="282147"/>
                </a:lnTo>
                <a:lnTo>
                  <a:pt x="2391978" y="256892"/>
                </a:lnTo>
                <a:lnTo>
                  <a:pt x="2355614" y="232585"/>
                </a:lnTo>
                <a:lnTo>
                  <a:pt x="2317432" y="209264"/>
                </a:lnTo>
                <a:lnTo>
                  <a:pt x="2277497" y="186967"/>
                </a:lnTo>
                <a:lnTo>
                  <a:pt x="2235872" y="165731"/>
                </a:lnTo>
                <a:lnTo>
                  <a:pt x="2192622" y="145593"/>
                </a:lnTo>
                <a:lnTo>
                  <a:pt x="2147811" y="126592"/>
                </a:lnTo>
                <a:lnTo>
                  <a:pt x="2101503" y="108764"/>
                </a:lnTo>
                <a:lnTo>
                  <a:pt x="2053763" y="92148"/>
                </a:lnTo>
                <a:lnTo>
                  <a:pt x="2004653" y="76779"/>
                </a:lnTo>
                <a:lnTo>
                  <a:pt x="1954238" y="62697"/>
                </a:lnTo>
                <a:lnTo>
                  <a:pt x="1902583" y="49938"/>
                </a:lnTo>
                <a:lnTo>
                  <a:pt x="1849752" y="38539"/>
                </a:lnTo>
                <a:lnTo>
                  <a:pt x="1795808" y="28539"/>
                </a:lnTo>
                <a:lnTo>
                  <a:pt x="1740815" y="19975"/>
                </a:lnTo>
                <a:lnTo>
                  <a:pt x="1684839" y="12884"/>
                </a:lnTo>
                <a:lnTo>
                  <a:pt x="1627942" y="7303"/>
                </a:lnTo>
                <a:lnTo>
                  <a:pt x="1570189" y="3270"/>
                </a:lnTo>
                <a:lnTo>
                  <a:pt x="1511644" y="823"/>
                </a:lnTo>
                <a:lnTo>
                  <a:pt x="1452372" y="0"/>
                </a:lnTo>
                <a:lnTo>
                  <a:pt x="1273810" y="0"/>
                </a:lnTo>
                <a:lnTo>
                  <a:pt x="1214317" y="837"/>
                </a:lnTo>
                <a:lnTo>
                  <a:pt x="1155441" y="3328"/>
                </a:lnTo>
                <a:lnTo>
                  <a:pt x="1097258" y="7438"/>
                </a:lnTo>
                <a:lnTo>
                  <a:pt x="1039843" y="13132"/>
                </a:lnTo>
                <a:lnTo>
                  <a:pt x="983273" y="20375"/>
                </a:lnTo>
                <a:lnTo>
                  <a:pt x="927623" y="29135"/>
                </a:lnTo>
                <a:lnTo>
                  <a:pt x="872968" y="39375"/>
                </a:lnTo>
                <a:lnTo>
                  <a:pt x="819384" y="51063"/>
                </a:lnTo>
                <a:lnTo>
                  <a:pt x="766948" y="64163"/>
                </a:lnTo>
                <a:lnTo>
                  <a:pt x="715734" y="78642"/>
                </a:lnTo>
                <a:lnTo>
                  <a:pt x="665819" y="94465"/>
                </a:lnTo>
                <a:lnTo>
                  <a:pt x="617278" y="111597"/>
                </a:lnTo>
                <a:lnTo>
                  <a:pt x="570186" y="130005"/>
                </a:lnTo>
                <a:lnTo>
                  <a:pt x="524621" y="149653"/>
                </a:lnTo>
                <a:lnTo>
                  <a:pt x="480656" y="170508"/>
                </a:lnTo>
                <a:lnTo>
                  <a:pt x="438369" y="192536"/>
                </a:lnTo>
                <a:lnTo>
                  <a:pt x="397834" y="215702"/>
                </a:lnTo>
                <a:lnTo>
                  <a:pt x="359127" y="239971"/>
                </a:lnTo>
                <a:lnTo>
                  <a:pt x="322325" y="265309"/>
                </a:lnTo>
                <a:lnTo>
                  <a:pt x="287503" y="291683"/>
                </a:lnTo>
                <a:lnTo>
                  <a:pt x="254736" y="319057"/>
                </a:lnTo>
                <a:lnTo>
                  <a:pt x="224100" y="347398"/>
                </a:lnTo>
                <a:lnTo>
                  <a:pt x="195671" y="376671"/>
                </a:lnTo>
                <a:lnTo>
                  <a:pt x="169525" y="406841"/>
                </a:lnTo>
                <a:lnTo>
                  <a:pt x="145737" y="437875"/>
                </a:lnTo>
                <a:lnTo>
                  <a:pt x="124383" y="469737"/>
                </a:lnTo>
                <a:lnTo>
                  <a:pt x="89280" y="535813"/>
                </a:lnTo>
                <a:lnTo>
                  <a:pt x="0" y="535813"/>
                </a:lnTo>
                <a:lnTo>
                  <a:pt x="139700" y="714375"/>
                </a:lnTo>
                <a:lnTo>
                  <a:pt x="357124" y="535813"/>
                </a:lnTo>
                <a:lnTo>
                  <a:pt x="267842" y="535813"/>
                </a:lnTo>
                <a:lnTo>
                  <a:pt x="284102" y="502395"/>
                </a:lnTo>
                <a:lnTo>
                  <a:pt x="324303" y="437875"/>
                </a:lnTo>
                <a:lnTo>
                  <a:pt x="348094" y="406841"/>
                </a:lnTo>
                <a:lnTo>
                  <a:pt x="374243" y="376671"/>
                </a:lnTo>
                <a:lnTo>
                  <a:pt x="402676" y="347398"/>
                </a:lnTo>
                <a:lnTo>
                  <a:pt x="433316" y="319057"/>
                </a:lnTo>
                <a:lnTo>
                  <a:pt x="466087" y="291683"/>
                </a:lnTo>
                <a:lnTo>
                  <a:pt x="500914" y="265309"/>
                </a:lnTo>
                <a:lnTo>
                  <a:pt x="537721" y="239971"/>
                </a:lnTo>
                <a:lnTo>
                  <a:pt x="576432" y="215702"/>
                </a:lnTo>
                <a:lnTo>
                  <a:pt x="616971" y="192536"/>
                </a:lnTo>
                <a:lnTo>
                  <a:pt x="659262" y="170508"/>
                </a:lnTo>
                <a:lnTo>
                  <a:pt x="703230" y="149653"/>
                </a:lnTo>
                <a:lnTo>
                  <a:pt x="748799" y="130005"/>
                </a:lnTo>
                <a:lnTo>
                  <a:pt x="795893" y="111597"/>
                </a:lnTo>
                <a:lnTo>
                  <a:pt x="844436" y="94465"/>
                </a:lnTo>
                <a:lnTo>
                  <a:pt x="894352" y="78642"/>
                </a:lnTo>
                <a:lnTo>
                  <a:pt x="945566" y="64163"/>
                </a:lnTo>
                <a:lnTo>
                  <a:pt x="998002" y="51063"/>
                </a:lnTo>
                <a:lnTo>
                  <a:pt x="1051583" y="39375"/>
                </a:lnTo>
                <a:lnTo>
                  <a:pt x="1106235" y="29135"/>
                </a:lnTo>
                <a:lnTo>
                  <a:pt x="1161881" y="20375"/>
                </a:lnTo>
                <a:lnTo>
                  <a:pt x="1218445" y="13132"/>
                </a:lnTo>
                <a:lnTo>
                  <a:pt x="1275852" y="7438"/>
                </a:lnTo>
                <a:lnTo>
                  <a:pt x="1334026" y="3328"/>
                </a:lnTo>
                <a:lnTo>
                  <a:pt x="1392891" y="837"/>
                </a:lnTo>
                <a:lnTo>
                  <a:pt x="1452372" y="0"/>
                </a:lnTo>
              </a:path>
            </a:pathLst>
          </a:custGeom>
          <a:ln w="254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740395" y="6286918"/>
            <a:ext cx="1220673" cy="571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29250" y="3286112"/>
            <a:ext cx="3357879" cy="1143000"/>
          </a:xfrm>
          <a:custGeom>
            <a:avLst/>
            <a:gdLst/>
            <a:ahLst/>
            <a:cxnLst/>
            <a:rect l="l" t="t" r="r" b="b"/>
            <a:pathLst>
              <a:path w="3357879" h="1143000">
                <a:moveTo>
                  <a:pt x="0" y="1143012"/>
                </a:moveTo>
                <a:lnTo>
                  <a:pt x="3357626" y="1143012"/>
                </a:lnTo>
                <a:lnTo>
                  <a:pt x="3357626" y="0"/>
                </a:lnTo>
                <a:lnTo>
                  <a:pt x="0" y="0"/>
                </a:lnTo>
                <a:lnTo>
                  <a:pt x="0" y="1143012"/>
                </a:lnTo>
                <a:close/>
              </a:path>
            </a:pathLst>
          </a:custGeom>
          <a:ln w="41275">
            <a:solidFill>
              <a:srgbClr val="88A3A7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770633" y="6439079"/>
            <a:ext cx="5864225" cy="333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15"/>
              </a:lnSpc>
            </a:pPr>
            <a:r>
              <a:rPr sz="1100" b="1" spc="-15" dirty="0">
                <a:cs typeface="Arial"/>
              </a:rPr>
              <a:t>T</a:t>
            </a:r>
            <a:r>
              <a:rPr sz="1100" b="1" dirty="0">
                <a:cs typeface="Arial"/>
              </a:rPr>
              <a:t>he</a:t>
            </a:r>
            <a:r>
              <a:rPr sz="1100" b="1" spc="10" dirty="0">
                <a:cs typeface="Arial"/>
              </a:rPr>
              <a:t> </a:t>
            </a:r>
            <a:r>
              <a:rPr sz="1100" b="1" spc="-5" dirty="0">
                <a:cs typeface="Arial"/>
              </a:rPr>
              <a:t>e</a:t>
            </a:r>
            <a:r>
              <a:rPr sz="1100" b="1" dirty="0">
                <a:cs typeface="Arial"/>
              </a:rPr>
              <a:t>-</a:t>
            </a:r>
            <a:r>
              <a:rPr sz="1100" b="1" spc="-5" dirty="0">
                <a:cs typeface="Arial"/>
              </a:rPr>
              <a:t>S</a:t>
            </a:r>
            <a:r>
              <a:rPr sz="1100" b="1" spc="-45" dirty="0">
                <a:cs typeface="Arial"/>
              </a:rPr>
              <a:t>A</a:t>
            </a:r>
            <a:r>
              <a:rPr sz="1100" b="1" spc="-5" dirty="0">
                <a:cs typeface="Arial"/>
              </a:rPr>
              <a:t>V</a:t>
            </a:r>
            <a:r>
              <a:rPr sz="1100" b="1" dirty="0">
                <a:cs typeface="Arial"/>
              </a:rPr>
              <a:t>E</a:t>
            </a:r>
            <a:r>
              <a:rPr sz="1100" b="1" spc="40" dirty="0">
                <a:cs typeface="Arial"/>
              </a:rPr>
              <a:t> </a:t>
            </a:r>
            <a:r>
              <a:rPr sz="1100" b="1" dirty="0">
                <a:cs typeface="Arial"/>
              </a:rPr>
              <a:t>pro</a:t>
            </a:r>
            <a:r>
              <a:rPr sz="1100" b="1" spc="-10" dirty="0">
                <a:cs typeface="Arial"/>
              </a:rPr>
              <a:t>j</a:t>
            </a:r>
            <a:r>
              <a:rPr sz="1100" b="1" dirty="0">
                <a:cs typeface="Arial"/>
              </a:rPr>
              <a:t>e</a:t>
            </a:r>
            <a:r>
              <a:rPr sz="1100" b="1" spc="-5" dirty="0">
                <a:cs typeface="Arial"/>
              </a:rPr>
              <a:t>c</a:t>
            </a:r>
            <a:r>
              <a:rPr sz="1100" b="1" dirty="0">
                <a:cs typeface="Arial"/>
              </a:rPr>
              <a:t>t</a:t>
            </a:r>
            <a:r>
              <a:rPr sz="1100" b="1" spc="-15" dirty="0">
                <a:cs typeface="Arial"/>
              </a:rPr>
              <a:t> </a:t>
            </a:r>
            <a:r>
              <a:rPr sz="1100" b="1" dirty="0">
                <a:cs typeface="Arial"/>
              </a:rPr>
              <a:t>is</a:t>
            </a:r>
            <a:r>
              <a:rPr sz="1100" b="1" spc="-20" dirty="0">
                <a:cs typeface="Arial"/>
              </a:rPr>
              <a:t> </a:t>
            </a:r>
            <a:r>
              <a:rPr sz="1100" b="1" dirty="0">
                <a:cs typeface="Arial"/>
              </a:rPr>
              <a:t>c</a:t>
            </a:r>
            <a:r>
              <a:rPr sz="1100" b="1" spc="-5" dirty="0">
                <a:cs typeface="Arial"/>
              </a:rPr>
              <a:t>o</a:t>
            </a:r>
            <a:r>
              <a:rPr sz="1100" b="1" dirty="0">
                <a:cs typeface="Arial"/>
              </a:rPr>
              <a:t>-fin</a:t>
            </a:r>
            <a:r>
              <a:rPr sz="1100" b="1" spc="-5" dirty="0">
                <a:cs typeface="Arial"/>
              </a:rPr>
              <a:t>a</a:t>
            </a:r>
            <a:r>
              <a:rPr sz="1100" b="1" dirty="0">
                <a:cs typeface="Arial"/>
              </a:rPr>
              <a:t>n</a:t>
            </a:r>
            <a:r>
              <a:rPr sz="1100" b="1" spc="-5" dirty="0">
                <a:cs typeface="Arial"/>
              </a:rPr>
              <a:t>c</a:t>
            </a:r>
            <a:r>
              <a:rPr sz="1100" b="1" dirty="0">
                <a:cs typeface="Arial"/>
              </a:rPr>
              <a:t>ed</a:t>
            </a:r>
            <a:r>
              <a:rPr sz="1100" b="1" spc="-25" dirty="0">
                <a:cs typeface="Arial"/>
              </a:rPr>
              <a:t> </a:t>
            </a:r>
            <a:r>
              <a:rPr sz="1100" b="1" dirty="0">
                <a:cs typeface="Arial"/>
              </a:rPr>
              <a:t>by</a:t>
            </a:r>
            <a:r>
              <a:rPr sz="1100" b="1" spc="-15" dirty="0">
                <a:cs typeface="Arial"/>
              </a:rPr>
              <a:t> </a:t>
            </a:r>
            <a:r>
              <a:rPr sz="1100" b="1" dirty="0">
                <a:cs typeface="Arial"/>
              </a:rPr>
              <a:t>the</a:t>
            </a:r>
            <a:r>
              <a:rPr sz="1100" b="1" spc="-25" dirty="0">
                <a:cs typeface="Arial"/>
              </a:rPr>
              <a:t> </a:t>
            </a:r>
            <a:r>
              <a:rPr sz="1100" b="1" spc="-5" dirty="0">
                <a:cs typeface="Arial"/>
              </a:rPr>
              <a:t>E</a:t>
            </a:r>
            <a:r>
              <a:rPr sz="1100" b="1" dirty="0">
                <a:cs typeface="Arial"/>
              </a:rPr>
              <a:t>uro</a:t>
            </a:r>
            <a:r>
              <a:rPr sz="1100" b="1" spc="-10" dirty="0">
                <a:cs typeface="Arial"/>
              </a:rPr>
              <a:t>p</a:t>
            </a:r>
            <a:r>
              <a:rPr sz="1100" b="1" dirty="0">
                <a:cs typeface="Arial"/>
              </a:rPr>
              <a:t>e</a:t>
            </a:r>
            <a:r>
              <a:rPr sz="1100" b="1" spc="-5" dirty="0">
                <a:cs typeface="Arial"/>
              </a:rPr>
              <a:t>a</a:t>
            </a:r>
            <a:r>
              <a:rPr sz="1100" b="1" dirty="0">
                <a:cs typeface="Arial"/>
              </a:rPr>
              <a:t>n C</a:t>
            </a:r>
            <a:r>
              <a:rPr sz="1100" b="1" spc="-10" dirty="0">
                <a:cs typeface="Arial"/>
              </a:rPr>
              <a:t>o</a:t>
            </a:r>
            <a:r>
              <a:rPr sz="1100" b="1" dirty="0">
                <a:cs typeface="Arial"/>
              </a:rPr>
              <a:t>mmis</a:t>
            </a:r>
            <a:r>
              <a:rPr sz="1100" b="1" spc="-5" dirty="0">
                <a:cs typeface="Arial"/>
              </a:rPr>
              <a:t>s</a:t>
            </a:r>
            <a:r>
              <a:rPr sz="1100" b="1" dirty="0">
                <a:cs typeface="Arial"/>
              </a:rPr>
              <a:t>ion</a:t>
            </a:r>
            <a:r>
              <a:rPr sz="1100" b="1" spc="-40" dirty="0">
                <a:cs typeface="Arial"/>
              </a:rPr>
              <a:t> </a:t>
            </a:r>
            <a:r>
              <a:rPr sz="1100" b="1" spc="-10" dirty="0">
                <a:cs typeface="Arial"/>
              </a:rPr>
              <a:t>D</a:t>
            </a:r>
            <a:r>
              <a:rPr sz="1100" b="1" dirty="0">
                <a:cs typeface="Arial"/>
              </a:rPr>
              <a:t>irectorate</a:t>
            </a:r>
            <a:r>
              <a:rPr sz="1100" b="1" spc="-35" dirty="0">
                <a:cs typeface="Arial"/>
              </a:rPr>
              <a:t> </a:t>
            </a:r>
            <a:r>
              <a:rPr sz="1100" b="1" dirty="0">
                <a:cs typeface="Arial"/>
              </a:rPr>
              <a:t>Ge</a:t>
            </a:r>
            <a:r>
              <a:rPr sz="1100" b="1" spc="-5" dirty="0">
                <a:cs typeface="Arial"/>
              </a:rPr>
              <a:t>n</a:t>
            </a:r>
            <a:r>
              <a:rPr sz="1100" b="1" dirty="0">
                <a:cs typeface="Arial"/>
              </a:rPr>
              <a:t>eral</a:t>
            </a:r>
            <a:r>
              <a:rPr sz="1100" b="1" spc="-40" dirty="0">
                <a:cs typeface="Arial"/>
              </a:rPr>
              <a:t> </a:t>
            </a:r>
            <a:r>
              <a:rPr sz="1100" b="1" dirty="0">
                <a:cs typeface="Arial"/>
              </a:rPr>
              <a:t>for</a:t>
            </a:r>
            <a:endParaRPr sz="1100"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cs typeface="Arial"/>
              </a:rPr>
              <a:t>R</a:t>
            </a:r>
            <a:r>
              <a:rPr sz="1100" b="1" dirty="0">
                <a:cs typeface="Arial"/>
              </a:rPr>
              <a:t>e</a:t>
            </a:r>
            <a:r>
              <a:rPr sz="1100" b="1" spc="-5" dirty="0">
                <a:cs typeface="Arial"/>
              </a:rPr>
              <a:t>s</a:t>
            </a:r>
            <a:r>
              <a:rPr sz="1100" b="1" dirty="0">
                <a:cs typeface="Arial"/>
              </a:rPr>
              <a:t>e</a:t>
            </a:r>
            <a:r>
              <a:rPr sz="1100" b="1" spc="-5" dirty="0">
                <a:cs typeface="Arial"/>
              </a:rPr>
              <a:t>a</a:t>
            </a:r>
            <a:r>
              <a:rPr sz="1100" b="1" dirty="0">
                <a:cs typeface="Arial"/>
              </a:rPr>
              <a:t>rch &amp;</a:t>
            </a:r>
            <a:r>
              <a:rPr sz="1100" b="1" spc="-10" dirty="0">
                <a:cs typeface="Arial"/>
              </a:rPr>
              <a:t> </a:t>
            </a:r>
            <a:r>
              <a:rPr sz="1100" b="1" dirty="0">
                <a:cs typeface="Arial"/>
              </a:rPr>
              <a:t>In</a:t>
            </a:r>
            <a:r>
              <a:rPr sz="1100" b="1" spc="-10" dirty="0">
                <a:cs typeface="Arial"/>
              </a:rPr>
              <a:t>n</a:t>
            </a:r>
            <a:r>
              <a:rPr sz="1100" b="1" dirty="0">
                <a:cs typeface="Arial"/>
              </a:rPr>
              <a:t>o</a:t>
            </a:r>
            <a:r>
              <a:rPr sz="1100" b="1" spc="-20" dirty="0">
                <a:cs typeface="Arial"/>
              </a:rPr>
              <a:t>v</a:t>
            </a:r>
            <a:r>
              <a:rPr sz="1100" b="1" dirty="0">
                <a:cs typeface="Arial"/>
              </a:rPr>
              <a:t>at</a:t>
            </a:r>
            <a:r>
              <a:rPr sz="1100" b="1" spc="5" dirty="0">
                <a:cs typeface="Arial"/>
              </a:rPr>
              <a:t>i</a:t>
            </a:r>
            <a:r>
              <a:rPr sz="1100" b="1" dirty="0">
                <a:cs typeface="Arial"/>
              </a:rPr>
              <a:t>on </a:t>
            </a:r>
            <a:r>
              <a:rPr sz="1100" b="1" spc="-10" dirty="0">
                <a:cs typeface="Arial"/>
              </a:rPr>
              <a:t> </a:t>
            </a:r>
            <a:r>
              <a:rPr sz="1100" b="1" spc="15" dirty="0">
                <a:cs typeface="Arial"/>
              </a:rPr>
              <a:t>w</a:t>
            </a:r>
            <a:r>
              <a:rPr sz="1100" b="1" spc="-10" dirty="0">
                <a:cs typeface="Arial"/>
              </a:rPr>
              <a:t>it</a:t>
            </a:r>
            <a:r>
              <a:rPr sz="1100" b="1" dirty="0">
                <a:cs typeface="Arial"/>
              </a:rPr>
              <a:t>h</a:t>
            </a:r>
            <a:r>
              <a:rPr sz="1100" b="1" spc="-10" dirty="0">
                <a:cs typeface="Arial"/>
              </a:rPr>
              <a:t>i</a:t>
            </a:r>
            <a:r>
              <a:rPr sz="1100" b="1" dirty="0">
                <a:cs typeface="Arial"/>
              </a:rPr>
              <a:t>n</a:t>
            </a:r>
            <a:r>
              <a:rPr sz="1100" b="1" spc="-45" dirty="0">
                <a:cs typeface="Arial"/>
              </a:rPr>
              <a:t> </a:t>
            </a:r>
            <a:r>
              <a:rPr sz="1100" b="1" dirty="0">
                <a:cs typeface="Arial"/>
              </a:rPr>
              <a:t>the</a:t>
            </a:r>
            <a:r>
              <a:rPr sz="1100" b="1" spc="-10" dirty="0">
                <a:cs typeface="Arial"/>
              </a:rPr>
              <a:t> </a:t>
            </a:r>
            <a:r>
              <a:rPr sz="1100" b="1" dirty="0">
                <a:cs typeface="Arial"/>
              </a:rPr>
              <a:t>7th</a:t>
            </a:r>
            <a:r>
              <a:rPr sz="1100" b="1" spc="-20" dirty="0">
                <a:cs typeface="Arial"/>
              </a:rPr>
              <a:t> </a:t>
            </a:r>
            <a:r>
              <a:rPr sz="1100" b="1" dirty="0">
                <a:cs typeface="Arial"/>
              </a:rPr>
              <a:t>Frame</a:t>
            </a:r>
            <a:r>
              <a:rPr sz="1100" b="1" spc="10" dirty="0">
                <a:cs typeface="Arial"/>
              </a:rPr>
              <a:t>w</a:t>
            </a:r>
            <a:r>
              <a:rPr sz="1100" b="1" dirty="0">
                <a:cs typeface="Arial"/>
              </a:rPr>
              <a:t>ork</a:t>
            </a:r>
            <a:r>
              <a:rPr sz="1100" b="1" spc="-45" dirty="0">
                <a:cs typeface="Arial"/>
              </a:rPr>
              <a:t> </a:t>
            </a:r>
            <a:r>
              <a:rPr sz="1100" b="1" spc="-5" dirty="0">
                <a:cs typeface="Arial"/>
              </a:rPr>
              <a:t>P</a:t>
            </a:r>
            <a:r>
              <a:rPr sz="1100" b="1" dirty="0">
                <a:cs typeface="Arial"/>
              </a:rPr>
              <a:t>rogramme</a:t>
            </a:r>
            <a:endParaRPr sz="11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6007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5004053" y="1196721"/>
            <a:ext cx="3960495" cy="4968875"/>
          </a:xfrm>
          <a:custGeom>
            <a:avLst/>
            <a:gdLst/>
            <a:ahLst/>
            <a:cxnLst/>
            <a:rect l="l" t="t" r="r" b="b"/>
            <a:pathLst>
              <a:path w="3960495" h="4968875">
                <a:moveTo>
                  <a:pt x="0" y="660145"/>
                </a:moveTo>
                <a:lnTo>
                  <a:pt x="1657" y="612997"/>
                </a:lnTo>
                <a:lnTo>
                  <a:pt x="6554" y="566744"/>
                </a:lnTo>
                <a:lnTo>
                  <a:pt x="14580" y="521498"/>
                </a:lnTo>
                <a:lnTo>
                  <a:pt x="25623" y="477371"/>
                </a:lnTo>
                <a:lnTo>
                  <a:pt x="39571" y="434473"/>
                </a:lnTo>
                <a:lnTo>
                  <a:pt x="56312" y="392918"/>
                </a:lnTo>
                <a:lnTo>
                  <a:pt x="75735" y="352816"/>
                </a:lnTo>
                <a:lnTo>
                  <a:pt x="97727" y="314280"/>
                </a:lnTo>
                <a:lnTo>
                  <a:pt x="122178" y="277420"/>
                </a:lnTo>
                <a:lnTo>
                  <a:pt x="148975" y="242350"/>
                </a:lnTo>
                <a:lnTo>
                  <a:pt x="178006" y="209179"/>
                </a:lnTo>
                <a:lnTo>
                  <a:pt x="209161" y="178020"/>
                </a:lnTo>
                <a:lnTo>
                  <a:pt x="242327" y="148985"/>
                </a:lnTo>
                <a:lnTo>
                  <a:pt x="277392" y="122185"/>
                </a:lnTo>
                <a:lnTo>
                  <a:pt x="314245" y="97733"/>
                </a:lnTo>
                <a:lnTo>
                  <a:pt x="352774" y="75738"/>
                </a:lnTo>
                <a:lnTo>
                  <a:pt x="392867" y="56314"/>
                </a:lnTo>
                <a:lnTo>
                  <a:pt x="434412" y="39572"/>
                </a:lnTo>
                <a:lnTo>
                  <a:pt x="477299" y="25624"/>
                </a:lnTo>
                <a:lnTo>
                  <a:pt x="521415" y="14581"/>
                </a:lnTo>
                <a:lnTo>
                  <a:pt x="566647" y="6554"/>
                </a:lnTo>
                <a:lnTo>
                  <a:pt x="612886" y="1657"/>
                </a:lnTo>
                <a:lnTo>
                  <a:pt x="660019" y="0"/>
                </a:lnTo>
                <a:lnTo>
                  <a:pt x="3300349" y="0"/>
                </a:lnTo>
                <a:lnTo>
                  <a:pt x="3347482" y="1657"/>
                </a:lnTo>
                <a:lnTo>
                  <a:pt x="3393722" y="6554"/>
                </a:lnTo>
                <a:lnTo>
                  <a:pt x="3438958" y="14581"/>
                </a:lnTo>
                <a:lnTo>
                  <a:pt x="3483078" y="25624"/>
                </a:lnTo>
                <a:lnTo>
                  <a:pt x="3525970" y="39572"/>
                </a:lnTo>
                <a:lnTo>
                  <a:pt x="3567522" y="56314"/>
                </a:lnTo>
                <a:lnTo>
                  <a:pt x="3607622" y="75738"/>
                </a:lnTo>
                <a:lnTo>
                  <a:pt x="3646158" y="97733"/>
                </a:lnTo>
                <a:lnTo>
                  <a:pt x="3683018" y="122185"/>
                </a:lnTo>
                <a:lnTo>
                  <a:pt x="3718092" y="148985"/>
                </a:lnTo>
                <a:lnTo>
                  <a:pt x="3751265" y="178020"/>
                </a:lnTo>
                <a:lnTo>
                  <a:pt x="3782428" y="209179"/>
                </a:lnTo>
                <a:lnTo>
                  <a:pt x="3811468" y="242350"/>
                </a:lnTo>
                <a:lnTo>
                  <a:pt x="3838273" y="277420"/>
                </a:lnTo>
                <a:lnTo>
                  <a:pt x="3862731" y="314280"/>
                </a:lnTo>
                <a:lnTo>
                  <a:pt x="3884731" y="352816"/>
                </a:lnTo>
                <a:lnTo>
                  <a:pt x="3904160" y="392918"/>
                </a:lnTo>
                <a:lnTo>
                  <a:pt x="3920908" y="434473"/>
                </a:lnTo>
                <a:lnTo>
                  <a:pt x="3934861" y="477371"/>
                </a:lnTo>
                <a:lnTo>
                  <a:pt x="3945908" y="521498"/>
                </a:lnTo>
                <a:lnTo>
                  <a:pt x="3953937" y="566744"/>
                </a:lnTo>
                <a:lnTo>
                  <a:pt x="3958836" y="612997"/>
                </a:lnTo>
                <a:lnTo>
                  <a:pt x="3960495" y="660145"/>
                </a:lnTo>
                <a:lnTo>
                  <a:pt x="3960495" y="4308475"/>
                </a:lnTo>
                <a:lnTo>
                  <a:pt x="3958836" y="4355618"/>
                </a:lnTo>
                <a:lnTo>
                  <a:pt x="3953937" y="4401867"/>
                </a:lnTo>
                <a:lnTo>
                  <a:pt x="3945908" y="4447109"/>
                </a:lnTo>
                <a:lnTo>
                  <a:pt x="3934861" y="4491233"/>
                </a:lnTo>
                <a:lnTo>
                  <a:pt x="3920908" y="4534127"/>
                </a:lnTo>
                <a:lnTo>
                  <a:pt x="3904160" y="4575679"/>
                </a:lnTo>
                <a:lnTo>
                  <a:pt x="3884731" y="4615778"/>
                </a:lnTo>
                <a:lnTo>
                  <a:pt x="3862731" y="4654313"/>
                </a:lnTo>
                <a:lnTo>
                  <a:pt x="3838273" y="4691170"/>
                </a:lnTo>
                <a:lnTo>
                  <a:pt x="3811468" y="4726239"/>
                </a:lnTo>
                <a:lnTo>
                  <a:pt x="3782428" y="4759408"/>
                </a:lnTo>
                <a:lnTo>
                  <a:pt x="3751265" y="4790566"/>
                </a:lnTo>
                <a:lnTo>
                  <a:pt x="3718092" y="4819600"/>
                </a:lnTo>
                <a:lnTo>
                  <a:pt x="3683018" y="4846399"/>
                </a:lnTo>
                <a:lnTo>
                  <a:pt x="3646158" y="4870851"/>
                </a:lnTo>
                <a:lnTo>
                  <a:pt x="3607622" y="4892845"/>
                </a:lnTo>
                <a:lnTo>
                  <a:pt x="3567522" y="4912268"/>
                </a:lnTo>
                <a:lnTo>
                  <a:pt x="3525970" y="4929010"/>
                </a:lnTo>
                <a:lnTo>
                  <a:pt x="3483078" y="4942958"/>
                </a:lnTo>
                <a:lnTo>
                  <a:pt x="3438958" y="4954001"/>
                </a:lnTo>
                <a:lnTo>
                  <a:pt x="3393722" y="4962027"/>
                </a:lnTo>
                <a:lnTo>
                  <a:pt x="3347482" y="4966925"/>
                </a:lnTo>
                <a:lnTo>
                  <a:pt x="3300349" y="4968582"/>
                </a:lnTo>
                <a:lnTo>
                  <a:pt x="660019" y="4968582"/>
                </a:lnTo>
                <a:lnTo>
                  <a:pt x="612886" y="4966925"/>
                </a:lnTo>
                <a:lnTo>
                  <a:pt x="566647" y="4962027"/>
                </a:lnTo>
                <a:lnTo>
                  <a:pt x="521415" y="4954001"/>
                </a:lnTo>
                <a:lnTo>
                  <a:pt x="477299" y="4942958"/>
                </a:lnTo>
                <a:lnTo>
                  <a:pt x="434412" y="4929010"/>
                </a:lnTo>
                <a:lnTo>
                  <a:pt x="392867" y="4912268"/>
                </a:lnTo>
                <a:lnTo>
                  <a:pt x="352774" y="4892845"/>
                </a:lnTo>
                <a:lnTo>
                  <a:pt x="314245" y="4870851"/>
                </a:lnTo>
                <a:lnTo>
                  <a:pt x="277392" y="4846399"/>
                </a:lnTo>
                <a:lnTo>
                  <a:pt x="242327" y="4819600"/>
                </a:lnTo>
                <a:lnTo>
                  <a:pt x="209161" y="4790566"/>
                </a:lnTo>
                <a:lnTo>
                  <a:pt x="178006" y="4759408"/>
                </a:lnTo>
                <a:lnTo>
                  <a:pt x="148975" y="4726239"/>
                </a:lnTo>
                <a:lnTo>
                  <a:pt x="122178" y="4691170"/>
                </a:lnTo>
                <a:lnTo>
                  <a:pt x="97727" y="4654313"/>
                </a:lnTo>
                <a:lnTo>
                  <a:pt x="75735" y="4615778"/>
                </a:lnTo>
                <a:lnTo>
                  <a:pt x="56312" y="4575679"/>
                </a:lnTo>
                <a:lnTo>
                  <a:pt x="39571" y="4534127"/>
                </a:lnTo>
                <a:lnTo>
                  <a:pt x="25623" y="4491233"/>
                </a:lnTo>
                <a:lnTo>
                  <a:pt x="14580" y="4447109"/>
                </a:lnTo>
                <a:lnTo>
                  <a:pt x="6554" y="4401867"/>
                </a:lnTo>
                <a:lnTo>
                  <a:pt x="1657" y="4355618"/>
                </a:lnTo>
                <a:lnTo>
                  <a:pt x="0" y="4308475"/>
                </a:lnTo>
                <a:lnTo>
                  <a:pt x="0" y="660145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29271" y="188640"/>
            <a:ext cx="8229600" cy="896142"/>
          </a:xfrm>
          <a:prstGeom prst="rect">
            <a:avLst/>
          </a:prstGeom>
        </p:spPr>
        <p:txBody>
          <a:bodyPr vert="horz" wrap="square" lIns="0" tIns="216915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97915" algn="l"/>
                <a:tab pos="8220075" algn="l"/>
              </a:tabLst>
            </a:pPr>
            <a:r>
              <a:rPr lang="en-US" dirty="0"/>
              <a:t> 	The Consumer Perspective	</a:t>
            </a:r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323532" y="1196721"/>
            <a:ext cx="3960495" cy="4968875"/>
          </a:xfrm>
          <a:custGeom>
            <a:avLst/>
            <a:gdLst/>
            <a:ahLst/>
            <a:cxnLst/>
            <a:rect l="l" t="t" r="r" b="b"/>
            <a:pathLst>
              <a:path w="3960495" h="4968875">
                <a:moveTo>
                  <a:pt x="0" y="660145"/>
                </a:moveTo>
                <a:lnTo>
                  <a:pt x="1657" y="612997"/>
                </a:lnTo>
                <a:lnTo>
                  <a:pt x="6554" y="566744"/>
                </a:lnTo>
                <a:lnTo>
                  <a:pt x="14581" y="521498"/>
                </a:lnTo>
                <a:lnTo>
                  <a:pt x="25624" y="477371"/>
                </a:lnTo>
                <a:lnTo>
                  <a:pt x="39572" y="434473"/>
                </a:lnTo>
                <a:lnTo>
                  <a:pt x="56313" y="392918"/>
                </a:lnTo>
                <a:lnTo>
                  <a:pt x="75737" y="352816"/>
                </a:lnTo>
                <a:lnTo>
                  <a:pt x="97730" y="314280"/>
                </a:lnTo>
                <a:lnTo>
                  <a:pt x="122182" y="277420"/>
                </a:lnTo>
                <a:lnTo>
                  <a:pt x="148980" y="242350"/>
                </a:lnTo>
                <a:lnTo>
                  <a:pt x="178013" y="209179"/>
                </a:lnTo>
                <a:lnTo>
                  <a:pt x="209170" y="178020"/>
                </a:lnTo>
                <a:lnTo>
                  <a:pt x="242338" y="148985"/>
                </a:lnTo>
                <a:lnTo>
                  <a:pt x="277406" y="122185"/>
                </a:lnTo>
                <a:lnTo>
                  <a:pt x="314262" y="97733"/>
                </a:lnTo>
                <a:lnTo>
                  <a:pt x="352795" y="75738"/>
                </a:lnTo>
                <a:lnTo>
                  <a:pt x="392892" y="56314"/>
                </a:lnTo>
                <a:lnTo>
                  <a:pt x="434443" y="39572"/>
                </a:lnTo>
                <a:lnTo>
                  <a:pt x="477335" y="25624"/>
                </a:lnTo>
                <a:lnTo>
                  <a:pt x="521456" y="14581"/>
                </a:lnTo>
                <a:lnTo>
                  <a:pt x="566696" y="6554"/>
                </a:lnTo>
                <a:lnTo>
                  <a:pt x="612942" y="1657"/>
                </a:lnTo>
                <a:lnTo>
                  <a:pt x="660082" y="0"/>
                </a:lnTo>
                <a:lnTo>
                  <a:pt x="3300285" y="0"/>
                </a:lnTo>
                <a:lnTo>
                  <a:pt x="3347433" y="1657"/>
                </a:lnTo>
                <a:lnTo>
                  <a:pt x="3393686" y="6554"/>
                </a:lnTo>
                <a:lnTo>
                  <a:pt x="3438932" y="14581"/>
                </a:lnTo>
                <a:lnTo>
                  <a:pt x="3483060" y="25624"/>
                </a:lnTo>
                <a:lnTo>
                  <a:pt x="3525957" y="39572"/>
                </a:lnTo>
                <a:lnTo>
                  <a:pt x="3567513" y="56314"/>
                </a:lnTo>
                <a:lnTo>
                  <a:pt x="3607614" y="75738"/>
                </a:lnTo>
                <a:lnTo>
                  <a:pt x="3646151" y="97733"/>
                </a:lnTo>
                <a:lnTo>
                  <a:pt x="3683010" y="122185"/>
                </a:lnTo>
                <a:lnTo>
                  <a:pt x="3718081" y="148985"/>
                </a:lnTo>
                <a:lnTo>
                  <a:pt x="3751252" y="178020"/>
                </a:lnTo>
                <a:lnTo>
                  <a:pt x="3782410" y="209179"/>
                </a:lnTo>
                <a:lnTo>
                  <a:pt x="3811445" y="242350"/>
                </a:lnTo>
                <a:lnTo>
                  <a:pt x="3838245" y="277420"/>
                </a:lnTo>
                <a:lnTo>
                  <a:pt x="3862698" y="314280"/>
                </a:lnTo>
                <a:lnTo>
                  <a:pt x="3884692" y="352816"/>
                </a:lnTo>
                <a:lnTo>
                  <a:pt x="3904116" y="392918"/>
                </a:lnTo>
                <a:lnTo>
                  <a:pt x="3920858" y="434473"/>
                </a:lnTo>
                <a:lnTo>
                  <a:pt x="3934807" y="477371"/>
                </a:lnTo>
                <a:lnTo>
                  <a:pt x="3945850" y="521498"/>
                </a:lnTo>
                <a:lnTo>
                  <a:pt x="3953876" y="566744"/>
                </a:lnTo>
                <a:lnTo>
                  <a:pt x="3958774" y="612997"/>
                </a:lnTo>
                <a:lnTo>
                  <a:pt x="3960431" y="660145"/>
                </a:lnTo>
                <a:lnTo>
                  <a:pt x="3960431" y="4308475"/>
                </a:lnTo>
                <a:lnTo>
                  <a:pt x="3958774" y="4355618"/>
                </a:lnTo>
                <a:lnTo>
                  <a:pt x="3953876" y="4401867"/>
                </a:lnTo>
                <a:lnTo>
                  <a:pt x="3945850" y="4447109"/>
                </a:lnTo>
                <a:lnTo>
                  <a:pt x="3934807" y="4491233"/>
                </a:lnTo>
                <a:lnTo>
                  <a:pt x="3920858" y="4534127"/>
                </a:lnTo>
                <a:lnTo>
                  <a:pt x="3904116" y="4575679"/>
                </a:lnTo>
                <a:lnTo>
                  <a:pt x="3884692" y="4615778"/>
                </a:lnTo>
                <a:lnTo>
                  <a:pt x="3862698" y="4654313"/>
                </a:lnTo>
                <a:lnTo>
                  <a:pt x="3838245" y="4691170"/>
                </a:lnTo>
                <a:lnTo>
                  <a:pt x="3811445" y="4726239"/>
                </a:lnTo>
                <a:lnTo>
                  <a:pt x="3782410" y="4759408"/>
                </a:lnTo>
                <a:lnTo>
                  <a:pt x="3751252" y="4790566"/>
                </a:lnTo>
                <a:lnTo>
                  <a:pt x="3718081" y="4819600"/>
                </a:lnTo>
                <a:lnTo>
                  <a:pt x="3683010" y="4846399"/>
                </a:lnTo>
                <a:lnTo>
                  <a:pt x="3646151" y="4870851"/>
                </a:lnTo>
                <a:lnTo>
                  <a:pt x="3607614" y="4892845"/>
                </a:lnTo>
                <a:lnTo>
                  <a:pt x="3567513" y="4912268"/>
                </a:lnTo>
                <a:lnTo>
                  <a:pt x="3525957" y="4929010"/>
                </a:lnTo>
                <a:lnTo>
                  <a:pt x="3483060" y="4942958"/>
                </a:lnTo>
                <a:lnTo>
                  <a:pt x="3438932" y="4954001"/>
                </a:lnTo>
                <a:lnTo>
                  <a:pt x="3393686" y="4962027"/>
                </a:lnTo>
                <a:lnTo>
                  <a:pt x="3347433" y="4966925"/>
                </a:lnTo>
                <a:lnTo>
                  <a:pt x="3300285" y="4968582"/>
                </a:lnTo>
                <a:lnTo>
                  <a:pt x="660082" y="4968582"/>
                </a:lnTo>
                <a:lnTo>
                  <a:pt x="612942" y="4966925"/>
                </a:lnTo>
                <a:lnTo>
                  <a:pt x="566696" y="4962027"/>
                </a:lnTo>
                <a:lnTo>
                  <a:pt x="521456" y="4954001"/>
                </a:lnTo>
                <a:lnTo>
                  <a:pt x="477335" y="4942958"/>
                </a:lnTo>
                <a:lnTo>
                  <a:pt x="434443" y="4929010"/>
                </a:lnTo>
                <a:lnTo>
                  <a:pt x="392892" y="4912268"/>
                </a:lnTo>
                <a:lnTo>
                  <a:pt x="352795" y="4892845"/>
                </a:lnTo>
                <a:lnTo>
                  <a:pt x="314262" y="4870851"/>
                </a:lnTo>
                <a:lnTo>
                  <a:pt x="277406" y="4846399"/>
                </a:lnTo>
                <a:lnTo>
                  <a:pt x="242338" y="4819600"/>
                </a:lnTo>
                <a:lnTo>
                  <a:pt x="209170" y="4790566"/>
                </a:lnTo>
                <a:lnTo>
                  <a:pt x="178013" y="4759408"/>
                </a:lnTo>
                <a:lnTo>
                  <a:pt x="148980" y="4726239"/>
                </a:lnTo>
                <a:lnTo>
                  <a:pt x="122182" y="4691170"/>
                </a:lnTo>
                <a:lnTo>
                  <a:pt x="97730" y="4654313"/>
                </a:lnTo>
                <a:lnTo>
                  <a:pt x="75737" y="4615778"/>
                </a:lnTo>
                <a:lnTo>
                  <a:pt x="56313" y="4575679"/>
                </a:lnTo>
                <a:lnTo>
                  <a:pt x="39572" y="4534127"/>
                </a:lnTo>
                <a:lnTo>
                  <a:pt x="25624" y="4491233"/>
                </a:lnTo>
                <a:lnTo>
                  <a:pt x="14581" y="4447109"/>
                </a:lnTo>
                <a:lnTo>
                  <a:pt x="6554" y="4401867"/>
                </a:lnTo>
                <a:lnTo>
                  <a:pt x="1657" y="4355618"/>
                </a:lnTo>
                <a:lnTo>
                  <a:pt x="0" y="4308475"/>
                </a:lnTo>
                <a:lnTo>
                  <a:pt x="0" y="660145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1555" y="1962150"/>
            <a:ext cx="3340100" cy="2402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62406" y="4955285"/>
            <a:ext cx="335787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768D5A"/>
                </a:solidFill>
                <a:cs typeface="Palatino Linotype"/>
              </a:rPr>
              <a:t>Consu</a:t>
            </a:r>
            <a:r>
              <a:rPr sz="3200" b="1" spc="-10" dirty="0">
                <a:solidFill>
                  <a:srgbClr val="768D5A"/>
                </a:solidFill>
                <a:cs typeface="Palatino Linotype"/>
              </a:rPr>
              <a:t>m</a:t>
            </a:r>
            <a:r>
              <a:rPr sz="3200" b="1" dirty="0">
                <a:solidFill>
                  <a:srgbClr val="768D5A"/>
                </a:solidFill>
                <a:cs typeface="Palatino Linotype"/>
              </a:rPr>
              <a:t>er</a:t>
            </a:r>
            <a:r>
              <a:rPr sz="3200" b="1" spc="-15" dirty="0">
                <a:solidFill>
                  <a:srgbClr val="768D5A"/>
                </a:solidFill>
                <a:cs typeface="Palatino Linotype"/>
              </a:rPr>
              <a:t> </a:t>
            </a:r>
            <a:r>
              <a:rPr sz="3200" b="1" dirty="0">
                <a:solidFill>
                  <a:srgbClr val="768D5A"/>
                </a:solidFill>
                <a:cs typeface="Palatino Linotype"/>
              </a:rPr>
              <a:t>Sur</a:t>
            </a:r>
            <a:r>
              <a:rPr sz="3200" b="1" spc="-15" dirty="0">
                <a:solidFill>
                  <a:srgbClr val="768D5A"/>
                </a:solidFill>
                <a:cs typeface="Palatino Linotype"/>
              </a:rPr>
              <a:t>v</a:t>
            </a:r>
            <a:r>
              <a:rPr sz="3200" b="1" dirty="0">
                <a:solidFill>
                  <a:srgbClr val="768D5A"/>
                </a:solidFill>
                <a:cs typeface="Palatino Linotype"/>
              </a:rPr>
              <a:t>ey</a:t>
            </a:r>
            <a:endParaRPr sz="3200">
              <a:cs typeface="Palatino Linotyp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93550" y="4889880"/>
            <a:ext cx="2882265" cy="1002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768D5A"/>
                </a:solidFill>
                <a:cs typeface="Palatino Linotype"/>
              </a:rPr>
              <a:t>Po</a:t>
            </a:r>
            <a:r>
              <a:rPr sz="3200" b="1" spc="-15" dirty="0">
                <a:solidFill>
                  <a:srgbClr val="768D5A"/>
                </a:solidFill>
                <a:cs typeface="Palatino Linotype"/>
              </a:rPr>
              <a:t>o</a:t>
            </a:r>
            <a:r>
              <a:rPr sz="3200" b="1" dirty="0">
                <a:solidFill>
                  <a:srgbClr val="768D5A"/>
                </a:solidFill>
                <a:cs typeface="Palatino Linotype"/>
              </a:rPr>
              <a:t>ll</a:t>
            </a:r>
            <a:r>
              <a:rPr sz="3200" b="1" spc="-20" dirty="0">
                <a:solidFill>
                  <a:srgbClr val="768D5A"/>
                </a:solidFill>
                <a:cs typeface="Palatino Linotype"/>
              </a:rPr>
              <a:t> </a:t>
            </a:r>
            <a:r>
              <a:rPr sz="3200" b="1" dirty="0">
                <a:solidFill>
                  <a:srgbClr val="768D5A"/>
                </a:solidFill>
                <a:cs typeface="Palatino Linotype"/>
              </a:rPr>
              <a:t>Gamifi</a:t>
            </a:r>
            <a:r>
              <a:rPr sz="3200" b="1" spc="5" dirty="0">
                <a:solidFill>
                  <a:srgbClr val="768D5A"/>
                </a:solidFill>
                <a:cs typeface="Palatino Linotype"/>
              </a:rPr>
              <a:t>e</a:t>
            </a:r>
            <a:r>
              <a:rPr sz="3200" b="1" dirty="0">
                <a:solidFill>
                  <a:srgbClr val="768D5A"/>
                </a:solidFill>
                <a:cs typeface="Palatino Linotype"/>
              </a:rPr>
              <a:t>d</a:t>
            </a:r>
            <a:endParaRPr sz="3200" dirty="0">
              <a:cs typeface="Palatino Linotype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768D5A"/>
                </a:solidFill>
                <a:cs typeface="Palatino Linotype"/>
              </a:rPr>
              <a:t>m</a:t>
            </a:r>
            <a:r>
              <a:rPr sz="3200" b="1" spc="-15" dirty="0">
                <a:solidFill>
                  <a:srgbClr val="768D5A"/>
                </a:solidFill>
                <a:cs typeface="Palatino Linotype"/>
              </a:rPr>
              <a:t>o</a:t>
            </a:r>
            <a:r>
              <a:rPr sz="3200" b="1" dirty="0">
                <a:solidFill>
                  <a:srgbClr val="768D5A"/>
                </a:solidFill>
                <a:cs typeface="Palatino Linotype"/>
              </a:rPr>
              <a:t>bile</a:t>
            </a:r>
            <a:r>
              <a:rPr sz="3200" b="1" spc="-25" dirty="0">
                <a:solidFill>
                  <a:srgbClr val="768D5A"/>
                </a:solidFill>
                <a:cs typeface="Palatino Linotype"/>
              </a:rPr>
              <a:t> </a:t>
            </a:r>
            <a:r>
              <a:rPr sz="3200" b="1" dirty="0">
                <a:solidFill>
                  <a:srgbClr val="768D5A"/>
                </a:solidFill>
                <a:cs typeface="Palatino Linotype"/>
              </a:rPr>
              <a:t>app</a:t>
            </a:r>
            <a:endParaRPr sz="3200" dirty="0">
              <a:cs typeface="Palatino Linotyp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39941" y="1484757"/>
            <a:ext cx="1672463" cy="33844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97803" y="2060829"/>
            <a:ext cx="1368171" cy="2304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11954" y="3429000"/>
            <a:ext cx="864235" cy="360045"/>
          </a:xfrm>
          <a:custGeom>
            <a:avLst/>
            <a:gdLst/>
            <a:ahLst/>
            <a:cxnLst/>
            <a:rect l="l" t="t" r="r" b="b"/>
            <a:pathLst>
              <a:path w="864235" h="360045">
                <a:moveTo>
                  <a:pt x="180086" y="0"/>
                </a:moveTo>
                <a:lnTo>
                  <a:pt x="0" y="179958"/>
                </a:lnTo>
                <a:lnTo>
                  <a:pt x="180086" y="360044"/>
                </a:lnTo>
                <a:lnTo>
                  <a:pt x="180086" y="270001"/>
                </a:lnTo>
                <a:lnTo>
                  <a:pt x="774065" y="270001"/>
                </a:lnTo>
                <a:lnTo>
                  <a:pt x="864108" y="179958"/>
                </a:lnTo>
                <a:lnTo>
                  <a:pt x="774128" y="90042"/>
                </a:lnTo>
                <a:lnTo>
                  <a:pt x="180086" y="90042"/>
                </a:lnTo>
                <a:lnTo>
                  <a:pt x="180086" y="0"/>
                </a:lnTo>
                <a:close/>
              </a:path>
              <a:path w="864235" h="360045">
                <a:moveTo>
                  <a:pt x="774065" y="270001"/>
                </a:moveTo>
                <a:lnTo>
                  <a:pt x="684022" y="270001"/>
                </a:lnTo>
                <a:lnTo>
                  <a:pt x="684022" y="360044"/>
                </a:lnTo>
                <a:lnTo>
                  <a:pt x="774065" y="270001"/>
                </a:lnTo>
                <a:close/>
              </a:path>
              <a:path w="864235" h="360045">
                <a:moveTo>
                  <a:pt x="684022" y="0"/>
                </a:moveTo>
                <a:lnTo>
                  <a:pt x="684022" y="90042"/>
                </a:lnTo>
                <a:lnTo>
                  <a:pt x="774128" y="90042"/>
                </a:lnTo>
                <a:lnTo>
                  <a:pt x="684022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11954" y="3429000"/>
            <a:ext cx="864235" cy="360045"/>
          </a:xfrm>
          <a:custGeom>
            <a:avLst/>
            <a:gdLst/>
            <a:ahLst/>
            <a:cxnLst/>
            <a:rect l="l" t="t" r="r" b="b"/>
            <a:pathLst>
              <a:path w="864235" h="360045">
                <a:moveTo>
                  <a:pt x="0" y="179958"/>
                </a:moveTo>
                <a:lnTo>
                  <a:pt x="180086" y="0"/>
                </a:lnTo>
                <a:lnTo>
                  <a:pt x="180086" y="90042"/>
                </a:lnTo>
                <a:lnTo>
                  <a:pt x="684022" y="90042"/>
                </a:lnTo>
                <a:lnTo>
                  <a:pt x="684022" y="0"/>
                </a:lnTo>
                <a:lnTo>
                  <a:pt x="864108" y="179958"/>
                </a:lnTo>
                <a:lnTo>
                  <a:pt x="684022" y="360044"/>
                </a:lnTo>
                <a:lnTo>
                  <a:pt x="684022" y="270001"/>
                </a:lnTo>
                <a:lnTo>
                  <a:pt x="180086" y="270001"/>
                </a:lnTo>
                <a:lnTo>
                  <a:pt x="180086" y="360044"/>
                </a:lnTo>
                <a:lnTo>
                  <a:pt x="0" y="179958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14164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535940" y="1506982"/>
            <a:ext cx="7832725" cy="2335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Calibri"/>
              <a:buChar char="•"/>
              <a:tabLst>
                <a:tab pos="356235" algn="l"/>
              </a:tabLst>
            </a:pPr>
            <a:r>
              <a:rPr sz="2800" spc="-10" dirty="0">
                <a:latin typeface="Calibri"/>
                <a:cs typeface="Calibri"/>
              </a:rPr>
              <a:t>Ex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mi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im</a:t>
            </a:r>
            <a:r>
              <a:rPr sz="2800" spc="-20" dirty="0">
                <a:latin typeface="Calibri"/>
                <a:cs typeface="Calibri"/>
              </a:rPr>
              <a:t>p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f </a:t>
            </a:r>
            <a:r>
              <a:rPr sz="2800" spc="-10" dirty="0">
                <a:latin typeface="Calibri"/>
                <a:cs typeface="Calibri"/>
              </a:rPr>
              <a:t>Carbo</a:t>
            </a:r>
            <a:r>
              <a:rPr sz="2800" spc="-5" dirty="0">
                <a:latin typeface="Calibri"/>
                <a:cs typeface="Calibri"/>
              </a:rPr>
              <a:t>n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Footprin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labe</a:t>
            </a:r>
            <a:r>
              <a:rPr sz="2800" spc="-25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i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g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on</a:t>
            </a:r>
            <a:endParaRPr sz="2800" dirty="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Con</a:t>
            </a:r>
            <a:r>
              <a:rPr sz="2800" spc="-1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ume</a:t>
            </a:r>
            <a:r>
              <a:rPr sz="2800" spc="-2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s’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pe</a:t>
            </a:r>
            <a:r>
              <a:rPr sz="2800" spc="-2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cept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ons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 pro</a:t>
            </a:r>
            <a:r>
              <a:rPr sz="2800" spc="-20" dirty="0">
                <a:latin typeface="Calibri"/>
                <a:cs typeface="Calibri"/>
              </a:rPr>
              <a:t>d</a:t>
            </a:r>
            <a:r>
              <a:rPr sz="2800" spc="-5" dirty="0">
                <a:latin typeface="Calibri"/>
                <a:cs typeface="Calibri"/>
              </a:rPr>
              <a:t>uct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‘gre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n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ess’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Calibri"/>
              <a:buChar char="•"/>
              <a:tabLst>
                <a:tab pos="356235" algn="l"/>
              </a:tabLst>
            </a:pPr>
            <a:r>
              <a:rPr sz="2800" spc="-10" dirty="0">
                <a:latin typeface="Calibri"/>
                <a:cs typeface="Calibri"/>
              </a:rPr>
              <a:t>Ex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mi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dif</a:t>
            </a:r>
            <a:r>
              <a:rPr sz="2800" spc="-15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ere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ty</a:t>
            </a:r>
            <a:r>
              <a:rPr sz="2800" spc="-20" dirty="0">
                <a:latin typeface="Calibri"/>
                <a:cs typeface="Calibri"/>
              </a:rPr>
              <a:t>p</a:t>
            </a:r>
            <a:r>
              <a:rPr sz="2800" spc="-5" dirty="0">
                <a:latin typeface="Calibri"/>
                <a:cs typeface="Calibri"/>
              </a:rPr>
              <a:t>es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f E</a:t>
            </a:r>
            <a:r>
              <a:rPr sz="2800" spc="-10" dirty="0">
                <a:latin typeface="Calibri"/>
                <a:cs typeface="Calibri"/>
              </a:rPr>
              <a:t>nv</a:t>
            </a:r>
            <a:r>
              <a:rPr sz="2800" spc="-2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ronme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tal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labe</a:t>
            </a:r>
            <a:r>
              <a:rPr sz="2800" spc="-25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i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g</a:t>
            </a:r>
            <a:endParaRPr sz="2800" dirty="0">
              <a:latin typeface="Calibri"/>
              <a:cs typeface="Calibri"/>
            </a:endParaRPr>
          </a:p>
          <a:p>
            <a:pPr marL="355600" marR="568325" indent="-342900">
              <a:lnSpc>
                <a:spcPct val="100000"/>
              </a:lnSpc>
              <a:spcBef>
                <a:spcPts val="670"/>
              </a:spcBef>
              <a:buFont typeface="Calibri"/>
              <a:buChar char="•"/>
              <a:tabLst>
                <a:tab pos="356235" algn="l"/>
              </a:tabLst>
            </a:pPr>
            <a:r>
              <a:rPr sz="2800" spc="-5" dirty="0">
                <a:latin typeface="Calibri"/>
                <a:cs typeface="Calibri"/>
              </a:rPr>
              <a:t>Re</a:t>
            </a:r>
            <a:r>
              <a:rPr sz="2800" spc="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ei</a:t>
            </a:r>
            <a:r>
              <a:rPr sz="2800" spc="-15" dirty="0">
                <a:latin typeface="Calibri"/>
                <a:cs typeface="Calibri"/>
              </a:rPr>
              <a:t>v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</a:t>
            </a:r>
            <a:r>
              <a:rPr sz="2800" spc="-5" dirty="0">
                <a:latin typeface="Calibri"/>
                <a:cs typeface="Calibri"/>
              </a:rPr>
              <a:t>ercept</a:t>
            </a:r>
            <a:r>
              <a:rPr sz="2800" spc="-20" dirty="0">
                <a:latin typeface="Calibri"/>
                <a:cs typeface="Calibri"/>
              </a:rPr>
              <a:t>i</a:t>
            </a:r>
            <a:r>
              <a:rPr sz="2800" spc="-10" dirty="0">
                <a:latin typeface="Calibri"/>
                <a:cs typeface="Calibri"/>
              </a:rPr>
              <a:t>on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</a:t>
            </a:r>
            <a:r>
              <a:rPr sz="2800" spc="-20" dirty="0">
                <a:latin typeface="Calibri"/>
                <a:cs typeface="Calibri"/>
              </a:rPr>
              <a:t>i</a:t>
            </a: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r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to the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trod</a:t>
            </a:r>
            <a:r>
              <a:rPr sz="2800" spc="-20" dirty="0">
                <a:latin typeface="Calibri"/>
                <a:cs typeface="Calibri"/>
              </a:rPr>
              <a:t>u</a:t>
            </a:r>
            <a:r>
              <a:rPr sz="2800" spc="-5" dirty="0">
                <a:latin typeface="Calibri"/>
                <a:cs typeface="Calibri"/>
              </a:rPr>
              <a:t>ction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of </a:t>
            </a:r>
            <a:r>
              <a:rPr sz="2800" spc="-5" dirty="0">
                <a:latin typeface="Calibri"/>
                <a:cs typeface="Calibri"/>
              </a:rPr>
              <a:t>gamification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estab</a:t>
            </a:r>
            <a:r>
              <a:rPr sz="2800" spc="-20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ish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basel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10" dirty="0">
                <a:latin typeface="Calibri"/>
                <a:cs typeface="Calibri"/>
              </a:rPr>
              <a:t>ne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0" name="Τίτλος 9"/>
          <p:cNvSpPr>
            <a:spLocks noGrp="1"/>
          </p:cNvSpPr>
          <p:nvPr>
            <p:ph type="title"/>
          </p:nvPr>
        </p:nvSpPr>
        <p:spPr>
          <a:xfrm>
            <a:off x="529764" y="260648"/>
            <a:ext cx="8229600" cy="1143000"/>
          </a:xfrm>
        </p:spPr>
        <p:txBody>
          <a:bodyPr/>
          <a:lstStyle/>
          <a:p>
            <a:r>
              <a:rPr lang="en-US" spc="-5" dirty="0"/>
              <a:t>C</a:t>
            </a:r>
            <a:r>
              <a:rPr lang="en-US" spc="5" dirty="0"/>
              <a:t>o</a:t>
            </a:r>
            <a:r>
              <a:rPr lang="en-US" spc="-5" dirty="0"/>
              <a:t>ns</a:t>
            </a:r>
            <a:r>
              <a:rPr lang="en-US" spc="10" dirty="0"/>
              <a:t>u</a:t>
            </a:r>
            <a:r>
              <a:rPr lang="en-US" dirty="0"/>
              <a:t>mer</a:t>
            </a:r>
            <a:r>
              <a:rPr lang="en-US" spc="-20" dirty="0"/>
              <a:t> </a:t>
            </a:r>
            <a:r>
              <a:rPr lang="en-US" spc="-5" dirty="0"/>
              <a:t>Su</a:t>
            </a:r>
            <a:r>
              <a:rPr lang="en-US" spc="10" dirty="0"/>
              <a:t>r</a:t>
            </a:r>
            <a:r>
              <a:rPr lang="en-US" dirty="0"/>
              <a:t>vey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35158579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1_introdu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D o c u m e n t S e t t i n g s   x m l n s : x s i = " h t t p : / / w w w . w 3 . o r g / 2 0 0 1 / X M L S c h e m a - i n s t a n c e "   x m l n s : x s d = " h t t p : / / w w w . w 3 . o r g / 2 0 0 1 / X M L S c h e m a "   x m l n s = " h t t p : / / w w w . z h a w . c h / A c c e s s i b i l i t y A d d I n " >  
     < C h e c k R e a d i n g O r d e r > t r u e < / C h e c k R e a d i n g O r d e r >  
     < C h e c k T a b l e H e a d e r > t r u e < / C h e c k T a b l e H e a d e r >  
     < C h e c k S l i d e T i t l e > t r u e < / C h e c k S l i d e T i t l e >  
     < C h e c k L a n g u a g e S e t t i n g > t r u e < / C h e c k L a n g u a g e S e t t i n g >  
     < C h e c k A l t T e x t > t r u e < / C h e c k A l t T e x t >  
     < C h e c k T e x t S i z e > f a l s e < / C h e c k T e x t S i z e >  
     < C h e c k S c r e e n T i p > f a l s e < / C h e c k S c r e e n T i p >  
     < S h o w S h a p e N a m e C o l u m n > f a l s e < / S h o w S h a p e N a m e C o l u m n >  
     < S h o w I s s u e D e s c r i p t i o n > t r u e < / S h o w I s s u e D e s c r i p t i o n >  
 < / D o c u m e n t S e t t i n g s > 
</file>

<file path=customXml/itemProps1.xml><?xml version="1.0" encoding="utf-8"?>
<ds:datastoreItem xmlns:ds="http://schemas.openxmlformats.org/officeDocument/2006/customXml" ds:itemID="{3B098E1A-2F85-46DA-9BF7-2850C075DFDB}">
  <ds:schemaRefs>
    <ds:schemaRef ds:uri="http://www.w3.org/2001/XMLSchema"/>
    <ds:schemaRef ds:uri="http://www.zhaw.ch/AccessibilityAddI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Template_1_introduction</Template>
  <TotalTime>0</TotalTime>
  <Words>3597</Words>
  <Application>Microsoft Office PowerPoint</Application>
  <PresentationFormat>Προβολή στην οθόνη (4:3)</PresentationFormat>
  <Paragraphs>942</Paragraphs>
  <Slides>109</Slides>
  <Notes>14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109</vt:i4>
      </vt:variant>
    </vt:vector>
  </HeadingPairs>
  <TitlesOfParts>
    <vt:vector size="110" baseType="lpstr">
      <vt:lpstr>Template_1_introduction</vt:lpstr>
      <vt:lpstr>Καινοτομία και Επιχειρηματικότητα</vt:lpstr>
      <vt:lpstr>Χρηματοδότηση</vt:lpstr>
      <vt:lpstr>Άδειες Χρήσης</vt:lpstr>
      <vt:lpstr>Σκοποί ενότητας</vt:lpstr>
      <vt:lpstr>Περιεχόμενα ενότητας</vt:lpstr>
      <vt:lpstr>Εισαγωγή στα ERPs</vt:lpstr>
      <vt:lpstr>Ορισμός</vt:lpstr>
      <vt:lpstr>Επιχειρησιακές Διαδικασίες</vt:lpstr>
      <vt:lpstr>Βασικά Χαρακτηριστικά</vt:lpstr>
      <vt:lpstr>Τεχνολογική Υποδομή</vt:lpstr>
      <vt:lpstr>Βασικές Εφαρμογές</vt:lpstr>
      <vt:lpstr>Γεφύρωμα στο Πληροφοριακό χάσμα</vt:lpstr>
      <vt:lpstr>Ενοποίηση Πληροφοριακών Συστημάτων</vt:lpstr>
      <vt:lpstr>Λογισμικά πακέτα ERP</vt:lpstr>
      <vt:lpstr>Σενάριο εφαρμογής στη διαχείριση εφοδιαστικής αλυσίδας</vt:lpstr>
      <vt:lpstr>Ενοποιημένο Σενάριο</vt:lpstr>
      <vt:lpstr>Παρουσίαση του PowerPoint</vt:lpstr>
      <vt:lpstr>Περιγραφή Σεναρίου 1</vt:lpstr>
      <vt:lpstr>Προγραμματισμός Παραγωγής</vt:lpstr>
      <vt:lpstr>Βήματα και Ρόλοι</vt:lpstr>
      <vt:lpstr>Προσδιορισμός των βασικών στοιχείων των ειδών (Material Master Data) </vt:lpstr>
      <vt:lpstr>Material master data – Views Ι</vt:lpstr>
      <vt:lpstr>Material master data – Views II</vt:lpstr>
      <vt:lpstr>Καθορισμός της σύνθεσης και των τεχνικών προδιαγραφών των προϊόντων (Bill of Materials)</vt:lpstr>
      <vt:lpstr>Bill of materials</vt:lpstr>
      <vt:lpstr>Variant configuration</vt:lpstr>
      <vt:lpstr>Καθορισμός του φασεολόγιου (routing)</vt:lpstr>
      <vt:lpstr>Bill of materials and routings</vt:lpstr>
      <vt:lpstr>Variant configuration</vt:lpstr>
      <vt:lpstr>Variant Selection</vt:lpstr>
      <vt:lpstr>Πραγματική μελέτη περίπτωσης 1 – VIANOX Α.Ε.</vt:lpstr>
      <vt:lpstr>Η εταιρεία Vianox</vt:lpstr>
      <vt:lpstr>Η ευκαιρία</vt:lpstr>
      <vt:lpstr>Η τεχνολογία RFID</vt:lpstr>
      <vt:lpstr>Επιλογή διαδικασιών για ενσωμάτωση της τεχνολογίας RFID</vt:lpstr>
      <vt:lpstr>Διατύπωση στόχου</vt:lpstr>
      <vt:lpstr>Η μέθοδος της προσομοίωσης</vt:lpstr>
      <vt:lpstr>Κύρια χαρακτηριστικά της προσομοίωσης</vt:lpstr>
      <vt:lpstr>Βήματα μιας τυπικής μελέτης προσομοίωσης</vt:lpstr>
      <vt:lpstr>Αρχικός ανά -σχεδιασμός του συστήματος</vt:lpstr>
      <vt:lpstr>Ανάπτυξη μοντέλου προσομοίωσης</vt:lpstr>
      <vt:lpstr>Παρουσίαση του PowerPoint</vt:lpstr>
      <vt:lpstr>Μοντέλο Η/Υ</vt:lpstr>
      <vt:lpstr>Επικύρωση μοντέλου (Validation)</vt:lpstr>
      <vt:lpstr>Το TO-BE μοντέλο</vt:lpstr>
      <vt:lpstr>Αποτελέσματα</vt:lpstr>
      <vt:lpstr>Μελέτη περίπτωσης 2 – COVENTRY CITY COUNCIL </vt:lpstr>
      <vt:lpstr>Coventry City Council</vt:lpstr>
      <vt:lpstr>Υπάρχουν σχέδιο</vt:lpstr>
      <vt:lpstr>Το πρόβλημα</vt:lpstr>
      <vt:lpstr>Διατύπωση στόχου</vt:lpstr>
      <vt:lpstr>Μεθοδολογία για την ανάπτυξη των εναλλακτικών σχεδιαγραμμάτων</vt:lpstr>
      <vt:lpstr>Ένα προτεινόμενο σχεδιάγραμμα</vt:lpstr>
      <vt:lpstr>Περιεχόμενο μοντέλου</vt:lpstr>
      <vt:lpstr>Στατιστικά του μοντέλου</vt:lpstr>
      <vt:lpstr>Μοντέλο Η/Υ</vt:lpstr>
      <vt:lpstr>Επικύρωση μοντέλου</vt:lpstr>
      <vt:lpstr>Αποτελέσματα</vt:lpstr>
      <vt:lpstr>Πειραματισμός</vt:lpstr>
      <vt:lpstr>Μελέτη περίπτωσης VIVARTIA</vt:lpstr>
      <vt:lpstr>Η εταιρεία Μπάρμπα - Στάθης</vt:lpstr>
      <vt:lpstr>Ιχνηλασιμότητα</vt:lpstr>
      <vt:lpstr>Εναλλακτικά Σενάρια Υλοποίησης</vt:lpstr>
      <vt:lpstr>Εφαρμογή RFID στην ιχνηλασιμότητα</vt:lpstr>
      <vt:lpstr>Μέθοδος ανάλυσης κόστους - οφελών</vt:lpstr>
      <vt:lpstr>Αξιολόγηση του Tracing</vt:lpstr>
      <vt:lpstr>Αξιολόγηση του Tracking: Σενάρια ανάκλησης</vt:lpstr>
      <vt:lpstr>Ποσοτική ανάλυση κόστους –οφελών (1)</vt:lpstr>
      <vt:lpstr>Ποσοτική ανάλυση κόστους-οφελών (2)</vt:lpstr>
      <vt:lpstr>Μοντέλο Excel</vt:lpstr>
      <vt:lpstr>Αποτελέσματα Κόστος «ανάκλησης προϊόντος»</vt:lpstr>
      <vt:lpstr>Αποτελέσματα Πιθανές θέσεις προβληματικών Προϊόντων</vt:lpstr>
      <vt:lpstr>Αποτελέσματα  Καμπύλες απόσβεσης RFID εξοπλισμού</vt:lpstr>
      <vt:lpstr>Παρουσίαση του PowerPoint</vt:lpstr>
      <vt:lpstr>Energy Efficiency in the Supply Chain through Collaboration and Advanced Decision Support</vt:lpstr>
      <vt:lpstr>What are the tools and services to exploit CO2 information?</vt:lpstr>
      <vt:lpstr>E-SAVE Project Consortium</vt:lpstr>
      <vt:lpstr>  e-SAVE Project Objectives </vt:lpstr>
      <vt:lpstr>  Core of the e-SAVE Concept </vt:lpstr>
      <vt:lpstr>CO2  Monitoring across the Supply Chain</vt:lpstr>
      <vt:lpstr>CO2  Monitoring at Different Levels</vt:lpstr>
      <vt:lpstr>Use of Systems for CO2 Monitoring</vt:lpstr>
      <vt:lpstr>Παρουσίαση του PowerPoint</vt:lpstr>
      <vt:lpstr>e-SAVE Tools &amp; Services</vt:lpstr>
      <vt:lpstr>  Overall e-SAVE Goals and Services</vt:lpstr>
      <vt:lpstr>System Αrchitecture</vt:lpstr>
      <vt:lpstr>e-SAVE Services</vt:lpstr>
      <vt:lpstr>  Design the Supply Chain (1/3) </vt:lpstr>
      <vt:lpstr>  Design the Supply Chain (2/3) </vt:lpstr>
      <vt:lpstr>  Design the Supply Chain (3/3) </vt:lpstr>
      <vt:lpstr>Monitor Energy Efficiency and CO2  (1/3)</vt:lpstr>
      <vt:lpstr>Example: Compare the environmental impact at different delivery points (2/3)</vt:lpstr>
      <vt:lpstr>Monitor Energy Efficiency and CO2  (3/3) Example: Information Sharing among different e-SAVE partners</vt:lpstr>
      <vt:lpstr>Optimize the Distribution Network (1/2)</vt:lpstr>
      <vt:lpstr>Optimize the Distribution Network (2/2)</vt:lpstr>
      <vt:lpstr>The Consumer Perspective Consumer mis-perceptions about product "greeness" and engagement through gamification</vt:lpstr>
      <vt:lpstr>e-SAVE Innovative Consumer Services</vt:lpstr>
      <vt:lpstr>  The Consumer Perspective </vt:lpstr>
      <vt:lpstr>Consumer Survey</vt:lpstr>
      <vt:lpstr>Product categories introduced in the survey</vt:lpstr>
      <vt:lpstr>Different Versions of Environmental Footprint Labels</vt:lpstr>
      <vt:lpstr>Survey Distribution</vt:lpstr>
      <vt:lpstr>Survey Results</vt:lpstr>
      <vt:lpstr> Product Greenness Perceptions</vt:lpstr>
      <vt:lpstr>  Pooll Gamified Mobile App </vt:lpstr>
      <vt:lpstr>Παρουσίαση του PowerPoint</vt:lpstr>
      <vt:lpstr>Gamification Results</vt:lpstr>
      <vt:lpstr>Παρουσίαση του PowerPoint</vt:lpstr>
      <vt:lpstr>Τέλος Ενότητας # 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2015-08-24T08:47:06Z</dcterms:created>
  <dcterms:modified xsi:type="dcterms:W3CDTF">2015-10-14T09:51:17Z</dcterms:modified>
</cp:coreProperties>
</file>