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57" r:id="rId4"/>
    <p:sldId id="261" r:id="rId5"/>
    <p:sldId id="262" r:id="rId6"/>
    <p:sldId id="410" r:id="rId7"/>
    <p:sldId id="411" r:id="rId8"/>
    <p:sldId id="430" r:id="rId9"/>
    <p:sldId id="431" r:id="rId10"/>
    <p:sldId id="433" r:id="rId11"/>
    <p:sldId id="434" r:id="rId12"/>
    <p:sldId id="435" r:id="rId13"/>
    <p:sldId id="436" r:id="rId14"/>
    <p:sldId id="438" r:id="rId15"/>
    <p:sldId id="439" r:id="rId16"/>
    <p:sldId id="440" r:id="rId17"/>
    <p:sldId id="441" r:id="rId18"/>
    <p:sldId id="442" r:id="rId19"/>
    <p:sldId id="424" r:id="rId20"/>
    <p:sldId id="445" r:id="rId21"/>
    <p:sldId id="451" r:id="rId22"/>
    <p:sldId id="448" r:id="rId23"/>
    <p:sldId id="449" r:id="rId24"/>
    <p:sldId id="450" r:id="rId25"/>
    <p:sldId id="354" r:id="rId2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9309" autoAdjust="0"/>
  </p:normalViewPr>
  <p:slideViewPr>
    <p:cSldViewPr>
      <p:cViewPr varScale="1">
        <p:scale>
          <a:sx n="77" d="100"/>
          <a:sy n="77" d="100"/>
        </p:scale>
        <p:origin x="-954" y="-84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l-GR" altLang="fr-F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A00C5FA-60CB-4A46-859B-E4F6FA3BF740}" type="datetimeFigureOut">
              <a:rPr lang="el-GR" altLang="fr-FR"/>
              <a:pPr/>
              <a:t>22/11/2015</a:t>
            </a:fld>
            <a:endParaRPr lang="el-GR" altLang="fr-F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l-GR" altLang="fr-F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FF859FB-6A04-4045-B03A-019136FE753E}" type="slidenum">
              <a:rPr lang="el-GR" altLang="fr-FR"/>
              <a:pPr/>
              <a:t>0</a:t>
            </a:fld>
            <a:endParaRPr lang="el-G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49DFF1-28E4-4F9F-B5DC-C8181F5006B6}" type="datetimeFigureOut">
              <a:rPr lang="el-GR"/>
              <a:pPr>
                <a:defRPr/>
              </a:pPr>
              <a:t>22/11/2015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8DC915E-CA41-434C-8DC5-9AB8CC493BE4}" type="slidenum">
              <a:rPr lang="el-GR" altLang="fr-FR"/>
              <a:pPr/>
              <a:t>‹#›</a:t>
            </a:fld>
            <a:endParaRPr lang="el-G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fr-FR" altLang="fr-F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9D4508-6F2C-4044-B66F-283A73906190}" type="slidenum">
              <a:rPr lang="el-GR" altLang="fr-FR"/>
              <a:pPr/>
              <a:t>1</a:t>
            </a:fld>
            <a:endParaRPr lang="el-G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fr-FR" altLang="fr-FR" smtClean="0"/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073F56F-FFBD-49A0-8E63-9BF3004DADDC}" type="slidenum">
              <a:rPr lang="el-GR" altLang="fr-FR"/>
              <a:pPr/>
              <a:t>2</a:t>
            </a:fld>
            <a:endParaRPr lang="el-G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13F1FA5-2326-4B7D-8F94-E79DFA107BFD}" type="slidenum">
              <a:rPr lang="el-GR" altLang="fr-FR"/>
              <a:pPr/>
              <a:t>3</a:t>
            </a:fld>
            <a:endParaRPr lang="el-G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150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5AF1923-FC23-43CC-82A5-4BD91C813864}" type="slidenum">
              <a:rPr lang="el-GR" altLang="fr-FR"/>
              <a:pPr/>
              <a:t>4</a:t>
            </a:fld>
            <a:endParaRPr lang="el-G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9A51E8-5D04-4A4E-B432-8679D9CA1B3B}" type="slidenum">
              <a:rPr lang="el-GR" altLang="fr-FR"/>
              <a:pPr/>
              <a:t>5</a:t>
            </a:fld>
            <a:endParaRPr lang="el-G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3428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7A243DE8-309A-4FDB-9FB4-17A4AEF21092}" type="slidenum">
              <a:rPr lang="el-GR" altLang="fr-FR" sz="1200"/>
              <a:pPr algn="r"/>
              <a:t>6</a:t>
            </a:fld>
            <a:endParaRPr lang="el-GR" altLang="fr-F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EC8E02-6C0D-4EA2-B8D4-A7D7C0BEDB86}" type="slidenum">
              <a:rPr lang="el-GR" altLang="fr-FR"/>
              <a:pPr/>
              <a:t>25</a:t>
            </a:fld>
            <a:endParaRPr lang="el-G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402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AFF16C-4CD4-4CBB-AD21-378A9D45CE35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392699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ECC80C2-FD3E-491B-88C1-A0F970E28478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89416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976B3C-79AA-4744-80A4-A319BFE6EA41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352272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DDA9EE-AC91-4CF6-925A-9320406A2FBC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415346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13A57B-40B2-4767-B696-D31263F01ECB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252582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C9034E-157A-45F7-AFCF-790C3D18AFF1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87784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1F3A3-8B62-4074-9B82-9378CCE3447A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306596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50E4FD-E0EA-4009-9E6F-00578F15D46D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396583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9B22DE-373F-4417-B17B-6EB5103B683A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318783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8C7F21-F3FD-4423-9C5C-0FD3BFD2084A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26576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fr-F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fr-FR" smtClean="0"/>
              <a:t>Στυλ υποδείγματος κειμένου</a:t>
            </a:r>
          </a:p>
          <a:p>
            <a:pPr lvl="1"/>
            <a:r>
              <a:rPr lang="el-GR" altLang="fr-FR" smtClean="0"/>
              <a:t>Δεύτερου επιπέδου</a:t>
            </a:r>
          </a:p>
          <a:p>
            <a:pPr lvl="2"/>
            <a:r>
              <a:rPr lang="el-GR" altLang="fr-FR" smtClean="0"/>
              <a:t>Τρίτου επιπέδου</a:t>
            </a:r>
          </a:p>
          <a:p>
            <a:pPr lvl="3"/>
            <a:r>
              <a:rPr lang="el-GR" altLang="fr-FR" smtClean="0"/>
              <a:t>Τέταρτου επιπέδου</a:t>
            </a:r>
          </a:p>
          <a:p>
            <a:pPr lvl="4"/>
            <a:r>
              <a:rPr lang="el-GR" altLang="fr-F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2945EC13-19D5-4F27-A733-92C63F4E7BD7}" type="slidenum">
              <a:rPr lang="el-GR" altLang="fr-FR"/>
              <a:pPr/>
              <a:t>‹#›</a:t>
            </a:fld>
            <a:endParaRPr lang="el-G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fr-FR" smtClean="0"/>
              <a:t>Λογιστική Κόστους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644900"/>
            <a:ext cx="7775575" cy="2016125"/>
          </a:xfrm>
        </p:spPr>
        <p:txBody>
          <a:bodyPr/>
          <a:lstStyle/>
          <a:p>
            <a:r>
              <a:rPr lang="el-GR" altLang="fr-FR" sz="2800" b="1" smtClean="0"/>
              <a:t>Ενότητα </a:t>
            </a:r>
            <a:r>
              <a:rPr lang="en-US" altLang="fr-FR" sz="2800" b="1" smtClean="0"/>
              <a:t># 6</a:t>
            </a:r>
            <a:r>
              <a:rPr lang="el-GR" altLang="fr-FR" sz="2800" b="1" smtClean="0"/>
              <a:t>:</a:t>
            </a:r>
            <a:r>
              <a:rPr lang="en-US" altLang="fr-FR" sz="2800" smtClean="0"/>
              <a:t> </a:t>
            </a:r>
            <a:r>
              <a:rPr lang="el-GR" altLang="fr-FR" sz="2800" smtClean="0"/>
              <a:t>Επιμερισμός Κόστους Βοηθητικών Τμημάτων</a:t>
            </a:r>
            <a:endParaRPr lang="en-US" altLang="fr-FR" sz="2800" smtClean="0"/>
          </a:p>
          <a:p>
            <a:r>
              <a:rPr lang="el-GR" altLang="fr-FR" sz="2800" b="1" smtClean="0"/>
              <a:t>Διδάσκουσα: </a:t>
            </a:r>
            <a:r>
              <a:rPr lang="el-GR" altLang="fr-FR" sz="2800" smtClean="0"/>
              <a:t>Σάνδρα Κοέν</a:t>
            </a:r>
          </a:p>
          <a:p>
            <a:r>
              <a:rPr lang="el-GR" altLang="fr-FR" sz="2800" b="1" smtClean="0"/>
              <a:t>Τμήμα: </a:t>
            </a:r>
            <a:r>
              <a:rPr lang="el-GR" altLang="fr-FR" sz="2800" smtClean="0"/>
              <a:t>Οργάνωση και Διοίκηση Επιχειρήσεων</a:t>
            </a:r>
          </a:p>
        </p:txBody>
      </p:sp>
      <p:pic>
        <p:nvPicPr>
          <p:cNvPr id="1433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03EC-42D4-4DD0-861A-C93DDEF566B0}" type="slidenum">
              <a:rPr lang="el-GR" altLang="fr-FR"/>
              <a:pPr/>
              <a:t>10</a:t>
            </a:fld>
            <a:endParaRPr lang="el-GR" altLang="fr-FR"/>
          </a:p>
        </p:txBody>
      </p:sp>
      <p:sp>
        <p:nvSpPr>
          <p:cNvPr id="185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fr-FR" sz="4000" smtClean="0"/>
              <a:t>Επιμερισμός Γ.Β.Ε. σε βοηθητικά και κύρια τμήματα παραγωγής </a:t>
            </a:r>
          </a:p>
        </p:txBody>
      </p:sp>
      <p:grpSp>
        <p:nvGrpSpPr>
          <p:cNvPr id="185348" name="Group 4"/>
          <p:cNvGrpSpPr>
            <a:grpSpLocks noChangeAspect="1"/>
          </p:cNvGrpSpPr>
          <p:nvPr/>
        </p:nvGrpSpPr>
        <p:grpSpPr bwMode="auto">
          <a:xfrm>
            <a:off x="468313" y="1628775"/>
            <a:ext cx="8207375" cy="4581525"/>
            <a:chOff x="672" y="1056"/>
            <a:chExt cx="4878" cy="2886"/>
          </a:xfrm>
        </p:grpSpPr>
        <p:sp>
          <p:nvSpPr>
            <p:cNvPr id="185349" name="AutoShape 5"/>
            <p:cNvSpPr>
              <a:spLocks noChangeAspect="1" noChangeArrowheads="1" noTextEdit="1"/>
            </p:cNvSpPr>
            <p:nvPr/>
          </p:nvSpPr>
          <p:spPr bwMode="auto">
            <a:xfrm>
              <a:off x="672" y="1056"/>
              <a:ext cx="4878" cy="2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85350" name="Group 6"/>
            <p:cNvGrpSpPr>
              <a:grpSpLocks/>
            </p:cNvGrpSpPr>
            <p:nvPr/>
          </p:nvGrpSpPr>
          <p:grpSpPr bwMode="auto">
            <a:xfrm>
              <a:off x="675" y="1058"/>
              <a:ext cx="533" cy="2882"/>
              <a:chOff x="675" y="1058"/>
              <a:chExt cx="533" cy="2882"/>
            </a:xfrm>
          </p:grpSpPr>
          <p:sp>
            <p:nvSpPr>
              <p:cNvPr id="185351" name="Freeform 7"/>
              <p:cNvSpPr>
                <a:spLocks/>
              </p:cNvSpPr>
              <p:nvPr/>
            </p:nvSpPr>
            <p:spPr bwMode="auto">
              <a:xfrm>
                <a:off x="1115" y="1058"/>
                <a:ext cx="93" cy="2882"/>
              </a:xfrm>
              <a:custGeom>
                <a:avLst/>
                <a:gdLst>
                  <a:gd name="T0" fmla="*/ 0 w 187"/>
                  <a:gd name="T1" fmla="*/ 5764 h 5764"/>
                  <a:gd name="T2" fmla="*/ 0 w 187"/>
                  <a:gd name="T3" fmla="*/ 139 h 5764"/>
                  <a:gd name="T4" fmla="*/ 187 w 187"/>
                  <a:gd name="T5" fmla="*/ 0 h 5764"/>
                  <a:gd name="T6" fmla="*/ 187 w 187"/>
                  <a:gd name="T7" fmla="*/ 5625 h 5764"/>
                  <a:gd name="T8" fmla="*/ 0 w 187"/>
                  <a:gd name="T9" fmla="*/ 5764 h 5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5764">
                    <a:moveTo>
                      <a:pt x="0" y="5764"/>
                    </a:moveTo>
                    <a:lnTo>
                      <a:pt x="0" y="139"/>
                    </a:lnTo>
                    <a:lnTo>
                      <a:pt x="187" y="0"/>
                    </a:lnTo>
                    <a:lnTo>
                      <a:pt x="187" y="5625"/>
                    </a:lnTo>
                    <a:lnTo>
                      <a:pt x="0" y="57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52" name="Freeform 8"/>
              <p:cNvSpPr>
                <a:spLocks/>
              </p:cNvSpPr>
              <p:nvPr/>
            </p:nvSpPr>
            <p:spPr bwMode="auto">
              <a:xfrm>
                <a:off x="675" y="1058"/>
                <a:ext cx="533" cy="70"/>
              </a:xfrm>
              <a:custGeom>
                <a:avLst/>
                <a:gdLst>
                  <a:gd name="T0" fmla="*/ 880 w 1067"/>
                  <a:gd name="T1" fmla="*/ 139 h 139"/>
                  <a:gd name="T2" fmla="*/ 0 w 1067"/>
                  <a:gd name="T3" fmla="*/ 139 h 139"/>
                  <a:gd name="T4" fmla="*/ 187 w 1067"/>
                  <a:gd name="T5" fmla="*/ 0 h 139"/>
                  <a:gd name="T6" fmla="*/ 1067 w 1067"/>
                  <a:gd name="T7" fmla="*/ 0 h 139"/>
                  <a:gd name="T8" fmla="*/ 880 w 1067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7" h="139">
                    <a:moveTo>
                      <a:pt x="880" y="139"/>
                    </a:moveTo>
                    <a:lnTo>
                      <a:pt x="0" y="139"/>
                    </a:lnTo>
                    <a:lnTo>
                      <a:pt x="187" y="0"/>
                    </a:lnTo>
                    <a:lnTo>
                      <a:pt x="1067" y="0"/>
                    </a:lnTo>
                    <a:lnTo>
                      <a:pt x="880" y="1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53" name="Rectangle 9"/>
              <p:cNvSpPr>
                <a:spLocks noChangeArrowheads="1"/>
              </p:cNvSpPr>
              <p:nvPr/>
            </p:nvSpPr>
            <p:spPr bwMode="auto">
              <a:xfrm>
                <a:off x="675" y="1128"/>
                <a:ext cx="440" cy="281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5354" name="Rectangle 10"/>
            <p:cNvSpPr>
              <a:spLocks noChangeArrowheads="1"/>
            </p:cNvSpPr>
            <p:nvPr/>
          </p:nvSpPr>
          <p:spPr bwMode="auto">
            <a:xfrm>
              <a:off x="857" y="1259"/>
              <a:ext cx="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Α</a:t>
              </a:r>
              <a:endParaRPr lang="el-GR" altLang="fr-FR"/>
            </a:p>
          </p:txBody>
        </p:sp>
        <p:sp>
          <p:nvSpPr>
            <p:cNvPr id="185355" name="Rectangle 11"/>
            <p:cNvSpPr>
              <a:spLocks noChangeArrowheads="1"/>
            </p:cNvSpPr>
            <p:nvPr/>
          </p:nvSpPr>
          <p:spPr bwMode="auto">
            <a:xfrm>
              <a:off x="846" y="1350"/>
              <a:ext cx="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Μ</a:t>
              </a:r>
              <a:endParaRPr lang="el-GR" altLang="fr-FR"/>
            </a:p>
          </p:txBody>
        </p:sp>
        <p:sp>
          <p:nvSpPr>
            <p:cNvPr id="185356" name="Rectangle 12"/>
            <p:cNvSpPr>
              <a:spLocks noChangeArrowheads="1"/>
            </p:cNvSpPr>
            <p:nvPr/>
          </p:nvSpPr>
          <p:spPr bwMode="auto">
            <a:xfrm>
              <a:off x="860" y="1442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Ε</a:t>
              </a:r>
              <a:endParaRPr lang="el-GR" altLang="fr-FR"/>
            </a:p>
          </p:txBody>
        </p:sp>
        <p:sp>
          <p:nvSpPr>
            <p:cNvPr id="185357" name="Rectangle 13"/>
            <p:cNvSpPr>
              <a:spLocks noChangeArrowheads="1"/>
            </p:cNvSpPr>
            <p:nvPr/>
          </p:nvSpPr>
          <p:spPr bwMode="auto">
            <a:xfrm>
              <a:off x="861" y="1533"/>
              <a:ext cx="4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Σ</a:t>
              </a:r>
              <a:endParaRPr lang="el-GR" altLang="fr-FR"/>
            </a:p>
          </p:txBody>
        </p:sp>
        <p:sp>
          <p:nvSpPr>
            <p:cNvPr id="185358" name="Rectangle 14"/>
            <p:cNvSpPr>
              <a:spLocks noChangeArrowheads="1"/>
            </p:cNvSpPr>
            <p:nvPr/>
          </p:nvSpPr>
          <p:spPr bwMode="auto">
            <a:xfrm>
              <a:off x="854" y="1624"/>
              <a:ext cx="5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Ο</a:t>
              </a:r>
              <a:endParaRPr lang="el-GR" altLang="fr-FR"/>
            </a:p>
          </p:txBody>
        </p:sp>
        <p:sp>
          <p:nvSpPr>
            <p:cNvPr id="185359" name="Rectangle 15"/>
            <p:cNvSpPr>
              <a:spLocks noChangeArrowheads="1"/>
            </p:cNvSpPr>
            <p:nvPr/>
          </p:nvSpPr>
          <p:spPr bwMode="auto">
            <a:xfrm>
              <a:off x="854" y="1807"/>
              <a:ext cx="5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Κ</a:t>
              </a:r>
              <a:endParaRPr lang="el-GR" altLang="fr-FR"/>
            </a:p>
          </p:txBody>
        </p:sp>
        <p:sp>
          <p:nvSpPr>
            <p:cNvPr id="185360" name="Rectangle 16"/>
            <p:cNvSpPr>
              <a:spLocks noChangeArrowheads="1"/>
            </p:cNvSpPr>
            <p:nvPr/>
          </p:nvSpPr>
          <p:spPr bwMode="auto">
            <a:xfrm>
              <a:off x="854" y="1898"/>
              <a:ext cx="5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Ο</a:t>
              </a:r>
              <a:endParaRPr lang="el-GR" altLang="fr-FR"/>
            </a:p>
          </p:txBody>
        </p:sp>
        <p:sp>
          <p:nvSpPr>
            <p:cNvPr id="185361" name="Rectangle 17"/>
            <p:cNvSpPr>
              <a:spLocks noChangeArrowheads="1"/>
            </p:cNvSpPr>
            <p:nvPr/>
          </p:nvSpPr>
          <p:spPr bwMode="auto">
            <a:xfrm>
              <a:off x="861" y="1990"/>
              <a:ext cx="4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Σ</a:t>
              </a:r>
              <a:endParaRPr lang="el-GR" altLang="fr-FR"/>
            </a:p>
          </p:txBody>
        </p:sp>
        <p:sp>
          <p:nvSpPr>
            <p:cNvPr id="185362" name="Rectangle 18"/>
            <p:cNvSpPr>
              <a:spLocks noChangeArrowheads="1"/>
            </p:cNvSpPr>
            <p:nvPr/>
          </p:nvSpPr>
          <p:spPr bwMode="auto">
            <a:xfrm>
              <a:off x="860" y="2081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Τ</a:t>
              </a:r>
              <a:endParaRPr lang="el-GR" altLang="fr-FR"/>
            </a:p>
          </p:txBody>
        </p:sp>
        <p:sp>
          <p:nvSpPr>
            <p:cNvPr id="185363" name="Rectangle 19"/>
            <p:cNvSpPr>
              <a:spLocks noChangeArrowheads="1"/>
            </p:cNvSpPr>
            <p:nvPr/>
          </p:nvSpPr>
          <p:spPr bwMode="auto">
            <a:xfrm>
              <a:off x="854" y="2172"/>
              <a:ext cx="5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Ο</a:t>
              </a:r>
              <a:endParaRPr lang="el-GR" altLang="fr-FR"/>
            </a:p>
          </p:txBody>
        </p:sp>
        <p:sp>
          <p:nvSpPr>
            <p:cNvPr id="185364" name="Rectangle 20"/>
            <p:cNvSpPr>
              <a:spLocks noChangeArrowheads="1"/>
            </p:cNvSpPr>
            <p:nvPr/>
          </p:nvSpPr>
          <p:spPr bwMode="auto">
            <a:xfrm>
              <a:off x="861" y="2263"/>
              <a:ext cx="4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Σ</a:t>
              </a:r>
              <a:endParaRPr lang="el-GR" altLang="fr-FR"/>
            </a:p>
          </p:txBody>
        </p:sp>
        <p:sp>
          <p:nvSpPr>
            <p:cNvPr id="185365" name="Rectangle 21"/>
            <p:cNvSpPr>
              <a:spLocks noChangeArrowheads="1"/>
            </p:cNvSpPr>
            <p:nvPr/>
          </p:nvSpPr>
          <p:spPr bwMode="auto">
            <a:xfrm>
              <a:off x="854" y="2446"/>
              <a:ext cx="5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Κ</a:t>
              </a:r>
              <a:endParaRPr lang="el-GR" altLang="fr-FR"/>
            </a:p>
          </p:txBody>
        </p:sp>
        <p:sp>
          <p:nvSpPr>
            <p:cNvPr id="185366" name="Rectangle 22"/>
            <p:cNvSpPr>
              <a:spLocks noChangeArrowheads="1"/>
            </p:cNvSpPr>
            <p:nvPr/>
          </p:nvSpPr>
          <p:spPr bwMode="auto">
            <a:xfrm>
              <a:off x="860" y="2537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Ε</a:t>
              </a:r>
              <a:endParaRPr lang="el-GR" altLang="fr-FR"/>
            </a:p>
          </p:txBody>
        </p:sp>
        <p:sp>
          <p:nvSpPr>
            <p:cNvPr id="185367" name="Rectangle 23"/>
            <p:cNvSpPr>
              <a:spLocks noChangeArrowheads="1"/>
            </p:cNvSpPr>
            <p:nvPr/>
          </p:nvSpPr>
          <p:spPr bwMode="auto">
            <a:xfrm>
              <a:off x="857" y="2629"/>
              <a:ext cx="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Ν</a:t>
              </a:r>
              <a:endParaRPr lang="el-GR" altLang="fr-FR"/>
            </a:p>
          </p:txBody>
        </p:sp>
        <p:sp>
          <p:nvSpPr>
            <p:cNvPr id="185368" name="Rectangle 24"/>
            <p:cNvSpPr>
              <a:spLocks noChangeArrowheads="1"/>
            </p:cNvSpPr>
            <p:nvPr/>
          </p:nvSpPr>
          <p:spPr bwMode="auto">
            <a:xfrm>
              <a:off x="860" y="2720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Τ</a:t>
              </a:r>
              <a:endParaRPr lang="el-GR" altLang="fr-FR"/>
            </a:p>
          </p:txBody>
        </p:sp>
        <p:sp>
          <p:nvSpPr>
            <p:cNvPr id="185369" name="Rectangle 25"/>
            <p:cNvSpPr>
              <a:spLocks noChangeArrowheads="1"/>
            </p:cNvSpPr>
            <p:nvPr/>
          </p:nvSpPr>
          <p:spPr bwMode="auto">
            <a:xfrm>
              <a:off x="864" y="2811"/>
              <a:ext cx="4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Ρ</a:t>
              </a:r>
              <a:endParaRPr lang="el-GR" altLang="fr-FR"/>
            </a:p>
          </p:txBody>
        </p:sp>
        <p:sp>
          <p:nvSpPr>
            <p:cNvPr id="185370" name="Rectangle 26"/>
            <p:cNvSpPr>
              <a:spLocks noChangeArrowheads="1"/>
            </p:cNvSpPr>
            <p:nvPr/>
          </p:nvSpPr>
          <p:spPr bwMode="auto">
            <a:xfrm>
              <a:off x="853" y="2903"/>
              <a:ext cx="6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Ω</a:t>
              </a:r>
              <a:endParaRPr lang="el-GR" altLang="fr-FR"/>
            </a:p>
          </p:txBody>
        </p:sp>
        <p:sp>
          <p:nvSpPr>
            <p:cNvPr id="185371" name="Rectangle 27"/>
            <p:cNvSpPr>
              <a:spLocks noChangeArrowheads="1"/>
            </p:cNvSpPr>
            <p:nvPr/>
          </p:nvSpPr>
          <p:spPr bwMode="auto">
            <a:xfrm>
              <a:off x="857" y="2994"/>
              <a:ext cx="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Ν</a:t>
              </a:r>
              <a:endParaRPr lang="el-GR" altLang="fr-FR"/>
            </a:p>
          </p:txBody>
        </p:sp>
        <p:sp>
          <p:nvSpPr>
            <p:cNvPr id="185372" name="Rectangle 28"/>
            <p:cNvSpPr>
              <a:spLocks noChangeArrowheads="1"/>
            </p:cNvSpPr>
            <p:nvPr/>
          </p:nvSpPr>
          <p:spPr bwMode="auto">
            <a:xfrm>
              <a:off x="854" y="3176"/>
              <a:ext cx="5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Κ</a:t>
              </a:r>
              <a:endParaRPr lang="el-GR" altLang="fr-FR"/>
            </a:p>
          </p:txBody>
        </p:sp>
        <p:sp>
          <p:nvSpPr>
            <p:cNvPr id="185373" name="Rectangle 29"/>
            <p:cNvSpPr>
              <a:spLocks noChangeArrowheads="1"/>
            </p:cNvSpPr>
            <p:nvPr/>
          </p:nvSpPr>
          <p:spPr bwMode="auto">
            <a:xfrm>
              <a:off x="854" y="3268"/>
              <a:ext cx="5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Ο</a:t>
              </a:r>
              <a:endParaRPr lang="el-GR" altLang="fr-FR"/>
            </a:p>
          </p:txBody>
        </p:sp>
        <p:sp>
          <p:nvSpPr>
            <p:cNvPr id="185374" name="Rectangle 30"/>
            <p:cNvSpPr>
              <a:spLocks noChangeArrowheads="1"/>
            </p:cNvSpPr>
            <p:nvPr/>
          </p:nvSpPr>
          <p:spPr bwMode="auto">
            <a:xfrm>
              <a:off x="861" y="3359"/>
              <a:ext cx="4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Σ</a:t>
              </a:r>
              <a:endParaRPr lang="el-GR" altLang="fr-FR"/>
            </a:p>
          </p:txBody>
        </p:sp>
        <p:sp>
          <p:nvSpPr>
            <p:cNvPr id="185375" name="Rectangle 31"/>
            <p:cNvSpPr>
              <a:spLocks noChangeArrowheads="1"/>
            </p:cNvSpPr>
            <p:nvPr/>
          </p:nvSpPr>
          <p:spPr bwMode="auto">
            <a:xfrm>
              <a:off x="860" y="3450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Τ</a:t>
              </a:r>
              <a:endParaRPr lang="el-GR" altLang="fr-FR"/>
            </a:p>
          </p:txBody>
        </p:sp>
        <p:sp>
          <p:nvSpPr>
            <p:cNvPr id="185376" name="Rectangle 32"/>
            <p:cNvSpPr>
              <a:spLocks noChangeArrowheads="1"/>
            </p:cNvSpPr>
            <p:nvPr/>
          </p:nvSpPr>
          <p:spPr bwMode="auto">
            <a:xfrm>
              <a:off x="854" y="3542"/>
              <a:ext cx="5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Ο</a:t>
              </a:r>
              <a:endParaRPr lang="el-GR" altLang="fr-FR"/>
            </a:p>
          </p:txBody>
        </p:sp>
        <p:sp>
          <p:nvSpPr>
            <p:cNvPr id="185377" name="Rectangle 33"/>
            <p:cNvSpPr>
              <a:spLocks noChangeArrowheads="1"/>
            </p:cNvSpPr>
            <p:nvPr/>
          </p:nvSpPr>
          <p:spPr bwMode="auto">
            <a:xfrm>
              <a:off x="857" y="3633"/>
              <a:ext cx="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Υ</a:t>
              </a:r>
              <a:endParaRPr lang="el-GR" altLang="fr-FR"/>
            </a:p>
          </p:txBody>
        </p:sp>
        <p:sp>
          <p:nvSpPr>
            <p:cNvPr id="185378" name="Rectangle 34"/>
            <p:cNvSpPr>
              <a:spLocks noChangeArrowheads="1"/>
            </p:cNvSpPr>
            <p:nvPr/>
          </p:nvSpPr>
          <p:spPr bwMode="auto">
            <a:xfrm>
              <a:off x="861" y="3724"/>
              <a:ext cx="4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Σ</a:t>
              </a:r>
              <a:endParaRPr lang="el-GR" altLang="fr-FR"/>
            </a:p>
          </p:txBody>
        </p:sp>
        <p:grpSp>
          <p:nvGrpSpPr>
            <p:cNvPr id="185379" name="Group 35"/>
            <p:cNvGrpSpPr>
              <a:grpSpLocks/>
            </p:cNvGrpSpPr>
            <p:nvPr/>
          </p:nvGrpSpPr>
          <p:grpSpPr bwMode="auto">
            <a:xfrm>
              <a:off x="2155" y="1222"/>
              <a:ext cx="3392" cy="274"/>
              <a:chOff x="2155" y="1222"/>
              <a:chExt cx="3392" cy="274"/>
            </a:xfrm>
          </p:grpSpPr>
          <p:sp>
            <p:nvSpPr>
              <p:cNvPr id="185380" name="Freeform 36"/>
              <p:cNvSpPr>
                <a:spLocks/>
              </p:cNvSpPr>
              <p:nvPr/>
            </p:nvSpPr>
            <p:spPr bwMode="auto">
              <a:xfrm>
                <a:off x="5454" y="1222"/>
                <a:ext cx="93" cy="274"/>
              </a:xfrm>
              <a:custGeom>
                <a:avLst/>
                <a:gdLst>
                  <a:gd name="T0" fmla="*/ 0 w 187"/>
                  <a:gd name="T1" fmla="*/ 549 h 549"/>
                  <a:gd name="T2" fmla="*/ 0 w 187"/>
                  <a:gd name="T3" fmla="*/ 139 h 549"/>
                  <a:gd name="T4" fmla="*/ 187 w 187"/>
                  <a:gd name="T5" fmla="*/ 0 h 549"/>
                  <a:gd name="T6" fmla="*/ 187 w 187"/>
                  <a:gd name="T7" fmla="*/ 410 h 549"/>
                  <a:gd name="T8" fmla="*/ 0 w 187"/>
                  <a:gd name="T9" fmla="*/ 549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549">
                    <a:moveTo>
                      <a:pt x="0" y="549"/>
                    </a:moveTo>
                    <a:lnTo>
                      <a:pt x="0" y="139"/>
                    </a:lnTo>
                    <a:lnTo>
                      <a:pt x="187" y="0"/>
                    </a:lnTo>
                    <a:lnTo>
                      <a:pt x="187" y="410"/>
                    </a:lnTo>
                    <a:lnTo>
                      <a:pt x="0" y="54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3E059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81" name="Freeform 37"/>
              <p:cNvSpPr>
                <a:spLocks/>
              </p:cNvSpPr>
              <p:nvPr/>
            </p:nvSpPr>
            <p:spPr bwMode="auto">
              <a:xfrm>
                <a:off x="2155" y="1222"/>
                <a:ext cx="3392" cy="69"/>
              </a:xfrm>
              <a:custGeom>
                <a:avLst/>
                <a:gdLst>
                  <a:gd name="T0" fmla="*/ 6599 w 6786"/>
                  <a:gd name="T1" fmla="*/ 139 h 139"/>
                  <a:gd name="T2" fmla="*/ 0 w 6786"/>
                  <a:gd name="T3" fmla="*/ 139 h 139"/>
                  <a:gd name="T4" fmla="*/ 187 w 6786"/>
                  <a:gd name="T5" fmla="*/ 0 h 139"/>
                  <a:gd name="T6" fmla="*/ 6786 w 6786"/>
                  <a:gd name="T7" fmla="*/ 0 h 139"/>
                  <a:gd name="T8" fmla="*/ 6599 w 6786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6" h="139">
                    <a:moveTo>
                      <a:pt x="6599" y="139"/>
                    </a:moveTo>
                    <a:lnTo>
                      <a:pt x="0" y="139"/>
                    </a:lnTo>
                    <a:lnTo>
                      <a:pt x="187" y="0"/>
                    </a:lnTo>
                    <a:lnTo>
                      <a:pt x="6786" y="0"/>
                    </a:lnTo>
                    <a:lnTo>
                      <a:pt x="6599" y="13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9973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82" name="Rectangle 38"/>
              <p:cNvSpPr>
                <a:spLocks noChangeArrowheads="1"/>
              </p:cNvSpPr>
              <p:nvPr/>
            </p:nvSpPr>
            <p:spPr bwMode="auto">
              <a:xfrm>
                <a:off x="2155" y="1291"/>
                <a:ext cx="3299" cy="20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CC34E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5383" name="Rectangle 39"/>
            <p:cNvSpPr>
              <a:spLocks noChangeArrowheads="1"/>
            </p:cNvSpPr>
            <p:nvPr/>
          </p:nvSpPr>
          <p:spPr bwMode="auto">
            <a:xfrm>
              <a:off x="2793" y="1351"/>
              <a:ext cx="14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ΕΜΜΕΣΟ ΚΟΣΤΟΣ ΚΕΝΤΡΩΝ ΚΟΣΤΟΥΣ</a:t>
              </a:r>
              <a:endParaRPr lang="el-GR" altLang="fr-FR"/>
            </a:p>
          </p:txBody>
        </p:sp>
        <p:grpSp>
          <p:nvGrpSpPr>
            <p:cNvPr id="185384" name="Group 40"/>
            <p:cNvGrpSpPr>
              <a:grpSpLocks/>
            </p:cNvGrpSpPr>
            <p:nvPr/>
          </p:nvGrpSpPr>
          <p:grpSpPr bwMode="auto">
            <a:xfrm>
              <a:off x="2216" y="1802"/>
              <a:ext cx="1343" cy="308"/>
              <a:chOff x="2216" y="1802"/>
              <a:chExt cx="1343" cy="308"/>
            </a:xfrm>
          </p:grpSpPr>
          <p:sp>
            <p:nvSpPr>
              <p:cNvPr id="185385" name="Freeform 41"/>
              <p:cNvSpPr>
                <a:spLocks/>
              </p:cNvSpPr>
              <p:nvPr/>
            </p:nvSpPr>
            <p:spPr bwMode="auto">
              <a:xfrm>
                <a:off x="3465" y="1802"/>
                <a:ext cx="94" cy="308"/>
              </a:xfrm>
              <a:custGeom>
                <a:avLst/>
                <a:gdLst>
                  <a:gd name="T0" fmla="*/ 0 w 187"/>
                  <a:gd name="T1" fmla="*/ 616 h 616"/>
                  <a:gd name="T2" fmla="*/ 0 w 187"/>
                  <a:gd name="T3" fmla="*/ 139 h 616"/>
                  <a:gd name="T4" fmla="*/ 187 w 187"/>
                  <a:gd name="T5" fmla="*/ 0 h 616"/>
                  <a:gd name="T6" fmla="*/ 187 w 187"/>
                  <a:gd name="T7" fmla="*/ 477 h 616"/>
                  <a:gd name="T8" fmla="*/ 0 w 187"/>
                  <a:gd name="T9" fmla="*/ 616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616">
                    <a:moveTo>
                      <a:pt x="0" y="616"/>
                    </a:moveTo>
                    <a:lnTo>
                      <a:pt x="0" y="139"/>
                    </a:lnTo>
                    <a:lnTo>
                      <a:pt x="187" y="0"/>
                    </a:lnTo>
                    <a:lnTo>
                      <a:pt x="187" y="477"/>
                    </a:lnTo>
                    <a:lnTo>
                      <a:pt x="0" y="61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3CFE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86" name="Freeform 42"/>
              <p:cNvSpPr>
                <a:spLocks/>
              </p:cNvSpPr>
              <p:nvPr/>
            </p:nvSpPr>
            <p:spPr bwMode="auto">
              <a:xfrm>
                <a:off x="2216" y="1802"/>
                <a:ext cx="1343" cy="70"/>
              </a:xfrm>
              <a:custGeom>
                <a:avLst/>
                <a:gdLst>
                  <a:gd name="T0" fmla="*/ 2498 w 2685"/>
                  <a:gd name="T1" fmla="*/ 139 h 139"/>
                  <a:gd name="T2" fmla="*/ 0 w 2685"/>
                  <a:gd name="T3" fmla="*/ 139 h 139"/>
                  <a:gd name="T4" fmla="*/ 187 w 2685"/>
                  <a:gd name="T5" fmla="*/ 0 h 139"/>
                  <a:gd name="T6" fmla="*/ 2685 w 2685"/>
                  <a:gd name="T7" fmla="*/ 0 h 139"/>
                  <a:gd name="T8" fmla="*/ 2498 w 2685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5" h="139">
                    <a:moveTo>
                      <a:pt x="2498" y="139"/>
                    </a:moveTo>
                    <a:lnTo>
                      <a:pt x="0" y="139"/>
                    </a:lnTo>
                    <a:lnTo>
                      <a:pt x="187" y="0"/>
                    </a:lnTo>
                    <a:lnTo>
                      <a:pt x="2685" y="0"/>
                    </a:lnTo>
                    <a:lnTo>
                      <a:pt x="2498" y="13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98C97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87" name="Rectangle 43"/>
              <p:cNvSpPr>
                <a:spLocks noChangeArrowheads="1"/>
              </p:cNvSpPr>
              <p:nvPr/>
            </p:nvSpPr>
            <p:spPr bwMode="auto">
              <a:xfrm>
                <a:off x="2216" y="1872"/>
                <a:ext cx="1249" cy="2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CB4C3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5388" name="Rectangle 44"/>
            <p:cNvSpPr>
              <a:spLocks noChangeArrowheads="1"/>
            </p:cNvSpPr>
            <p:nvPr/>
          </p:nvSpPr>
          <p:spPr bwMode="auto">
            <a:xfrm>
              <a:off x="2422" y="1899"/>
              <a:ext cx="57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Βοηθητικό Κέντρο</a:t>
              </a:r>
              <a:endParaRPr lang="el-GR" altLang="fr-FR"/>
            </a:p>
          </p:txBody>
        </p:sp>
        <p:sp>
          <p:nvSpPr>
            <p:cNvPr id="185389" name="Rectangle 45"/>
            <p:cNvSpPr>
              <a:spLocks noChangeArrowheads="1"/>
            </p:cNvSpPr>
            <p:nvPr/>
          </p:nvSpPr>
          <p:spPr bwMode="auto">
            <a:xfrm>
              <a:off x="2645" y="1997"/>
              <a:ext cx="2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Κόστους</a:t>
              </a:r>
              <a:endParaRPr lang="el-GR" altLang="fr-FR"/>
            </a:p>
          </p:txBody>
        </p:sp>
        <p:grpSp>
          <p:nvGrpSpPr>
            <p:cNvPr id="185390" name="Group 46"/>
            <p:cNvGrpSpPr>
              <a:grpSpLocks/>
            </p:cNvGrpSpPr>
            <p:nvPr/>
          </p:nvGrpSpPr>
          <p:grpSpPr bwMode="auto">
            <a:xfrm>
              <a:off x="2202" y="2382"/>
              <a:ext cx="1343" cy="308"/>
              <a:chOff x="2202" y="2382"/>
              <a:chExt cx="1343" cy="308"/>
            </a:xfrm>
          </p:grpSpPr>
          <p:sp>
            <p:nvSpPr>
              <p:cNvPr id="185391" name="Freeform 47"/>
              <p:cNvSpPr>
                <a:spLocks/>
              </p:cNvSpPr>
              <p:nvPr/>
            </p:nvSpPr>
            <p:spPr bwMode="auto">
              <a:xfrm>
                <a:off x="3451" y="2382"/>
                <a:ext cx="94" cy="308"/>
              </a:xfrm>
              <a:custGeom>
                <a:avLst/>
                <a:gdLst>
                  <a:gd name="T0" fmla="*/ 0 w 187"/>
                  <a:gd name="T1" fmla="*/ 617 h 617"/>
                  <a:gd name="T2" fmla="*/ 0 w 187"/>
                  <a:gd name="T3" fmla="*/ 139 h 617"/>
                  <a:gd name="T4" fmla="*/ 187 w 187"/>
                  <a:gd name="T5" fmla="*/ 0 h 617"/>
                  <a:gd name="T6" fmla="*/ 187 w 187"/>
                  <a:gd name="T7" fmla="*/ 478 h 617"/>
                  <a:gd name="T8" fmla="*/ 0 w 187"/>
                  <a:gd name="T9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617">
                    <a:moveTo>
                      <a:pt x="0" y="617"/>
                    </a:moveTo>
                    <a:lnTo>
                      <a:pt x="0" y="139"/>
                    </a:lnTo>
                    <a:lnTo>
                      <a:pt x="187" y="0"/>
                    </a:lnTo>
                    <a:lnTo>
                      <a:pt x="187" y="478"/>
                    </a:lnTo>
                    <a:lnTo>
                      <a:pt x="0" y="6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3CFE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92" name="Freeform 48"/>
              <p:cNvSpPr>
                <a:spLocks/>
              </p:cNvSpPr>
              <p:nvPr/>
            </p:nvSpPr>
            <p:spPr bwMode="auto">
              <a:xfrm>
                <a:off x="2202" y="2382"/>
                <a:ext cx="1343" cy="69"/>
              </a:xfrm>
              <a:custGeom>
                <a:avLst/>
                <a:gdLst>
                  <a:gd name="T0" fmla="*/ 2498 w 2685"/>
                  <a:gd name="T1" fmla="*/ 139 h 139"/>
                  <a:gd name="T2" fmla="*/ 0 w 2685"/>
                  <a:gd name="T3" fmla="*/ 139 h 139"/>
                  <a:gd name="T4" fmla="*/ 187 w 2685"/>
                  <a:gd name="T5" fmla="*/ 0 h 139"/>
                  <a:gd name="T6" fmla="*/ 2685 w 2685"/>
                  <a:gd name="T7" fmla="*/ 0 h 139"/>
                  <a:gd name="T8" fmla="*/ 2498 w 2685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5" h="139">
                    <a:moveTo>
                      <a:pt x="2498" y="139"/>
                    </a:moveTo>
                    <a:lnTo>
                      <a:pt x="0" y="139"/>
                    </a:lnTo>
                    <a:lnTo>
                      <a:pt x="187" y="0"/>
                    </a:lnTo>
                    <a:lnTo>
                      <a:pt x="2685" y="0"/>
                    </a:lnTo>
                    <a:lnTo>
                      <a:pt x="2498" y="13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98C97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93" name="Rectangle 49"/>
              <p:cNvSpPr>
                <a:spLocks noChangeArrowheads="1"/>
              </p:cNvSpPr>
              <p:nvPr/>
            </p:nvSpPr>
            <p:spPr bwMode="auto">
              <a:xfrm>
                <a:off x="2202" y="2451"/>
                <a:ext cx="1249" cy="23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CB4C3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5394" name="Rectangle 50"/>
            <p:cNvSpPr>
              <a:spLocks noChangeArrowheads="1"/>
            </p:cNvSpPr>
            <p:nvPr/>
          </p:nvSpPr>
          <p:spPr bwMode="auto">
            <a:xfrm>
              <a:off x="2409" y="2479"/>
              <a:ext cx="57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Βοηθητικό Κέντρο</a:t>
              </a:r>
              <a:endParaRPr lang="el-GR" altLang="fr-FR"/>
            </a:p>
          </p:txBody>
        </p:sp>
        <p:sp>
          <p:nvSpPr>
            <p:cNvPr id="185395" name="Rectangle 51"/>
            <p:cNvSpPr>
              <a:spLocks noChangeArrowheads="1"/>
            </p:cNvSpPr>
            <p:nvPr/>
          </p:nvSpPr>
          <p:spPr bwMode="auto">
            <a:xfrm>
              <a:off x="2631" y="2577"/>
              <a:ext cx="2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Κόστους</a:t>
              </a:r>
              <a:endParaRPr lang="el-GR" altLang="fr-FR"/>
            </a:p>
          </p:txBody>
        </p:sp>
        <p:grpSp>
          <p:nvGrpSpPr>
            <p:cNvPr id="185396" name="Group 52"/>
            <p:cNvGrpSpPr>
              <a:grpSpLocks/>
            </p:cNvGrpSpPr>
            <p:nvPr/>
          </p:nvGrpSpPr>
          <p:grpSpPr bwMode="auto">
            <a:xfrm>
              <a:off x="2216" y="2996"/>
              <a:ext cx="1343" cy="309"/>
              <a:chOff x="2216" y="2996"/>
              <a:chExt cx="1343" cy="309"/>
            </a:xfrm>
          </p:grpSpPr>
          <p:sp>
            <p:nvSpPr>
              <p:cNvPr id="185397" name="Freeform 53"/>
              <p:cNvSpPr>
                <a:spLocks/>
              </p:cNvSpPr>
              <p:nvPr/>
            </p:nvSpPr>
            <p:spPr bwMode="auto">
              <a:xfrm>
                <a:off x="3465" y="2996"/>
                <a:ext cx="94" cy="309"/>
              </a:xfrm>
              <a:custGeom>
                <a:avLst/>
                <a:gdLst>
                  <a:gd name="T0" fmla="*/ 0 w 187"/>
                  <a:gd name="T1" fmla="*/ 617 h 617"/>
                  <a:gd name="T2" fmla="*/ 0 w 187"/>
                  <a:gd name="T3" fmla="*/ 139 h 617"/>
                  <a:gd name="T4" fmla="*/ 187 w 187"/>
                  <a:gd name="T5" fmla="*/ 0 h 617"/>
                  <a:gd name="T6" fmla="*/ 187 w 187"/>
                  <a:gd name="T7" fmla="*/ 478 h 617"/>
                  <a:gd name="T8" fmla="*/ 0 w 187"/>
                  <a:gd name="T9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617">
                    <a:moveTo>
                      <a:pt x="0" y="617"/>
                    </a:moveTo>
                    <a:lnTo>
                      <a:pt x="0" y="139"/>
                    </a:lnTo>
                    <a:lnTo>
                      <a:pt x="187" y="0"/>
                    </a:lnTo>
                    <a:lnTo>
                      <a:pt x="187" y="478"/>
                    </a:lnTo>
                    <a:lnTo>
                      <a:pt x="0" y="6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3CFE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98" name="Freeform 54"/>
              <p:cNvSpPr>
                <a:spLocks/>
              </p:cNvSpPr>
              <p:nvPr/>
            </p:nvSpPr>
            <p:spPr bwMode="auto">
              <a:xfrm>
                <a:off x="2216" y="2996"/>
                <a:ext cx="1343" cy="70"/>
              </a:xfrm>
              <a:custGeom>
                <a:avLst/>
                <a:gdLst>
                  <a:gd name="T0" fmla="*/ 2498 w 2685"/>
                  <a:gd name="T1" fmla="*/ 139 h 139"/>
                  <a:gd name="T2" fmla="*/ 0 w 2685"/>
                  <a:gd name="T3" fmla="*/ 139 h 139"/>
                  <a:gd name="T4" fmla="*/ 187 w 2685"/>
                  <a:gd name="T5" fmla="*/ 0 h 139"/>
                  <a:gd name="T6" fmla="*/ 2685 w 2685"/>
                  <a:gd name="T7" fmla="*/ 0 h 139"/>
                  <a:gd name="T8" fmla="*/ 2498 w 2685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5" h="139">
                    <a:moveTo>
                      <a:pt x="2498" y="139"/>
                    </a:moveTo>
                    <a:lnTo>
                      <a:pt x="0" y="139"/>
                    </a:lnTo>
                    <a:lnTo>
                      <a:pt x="187" y="0"/>
                    </a:lnTo>
                    <a:lnTo>
                      <a:pt x="2685" y="0"/>
                    </a:lnTo>
                    <a:lnTo>
                      <a:pt x="2498" y="13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98C97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99" name="Rectangle 55"/>
              <p:cNvSpPr>
                <a:spLocks noChangeArrowheads="1"/>
              </p:cNvSpPr>
              <p:nvPr/>
            </p:nvSpPr>
            <p:spPr bwMode="auto">
              <a:xfrm>
                <a:off x="2216" y="3066"/>
                <a:ext cx="1249" cy="23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CB4C3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5400" name="Rectangle 56"/>
            <p:cNvSpPr>
              <a:spLocks noChangeArrowheads="1"/>
            </p:cNvSpPr>
            <p:nvPr/>
          </p:nvSpPr>
          <p:spPr bwMode="auto">
            <a:xfrm>
              <a:off x="2422" y="3094"/>
              <a:ext cx="57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Βοηθητικό Κέντρο</a:t>
              </a:r>
              <a:endParaRPr lang="el-GR" altLang="fr-FR"/>
            </a:p>
          </p:txBody>
        </p:sp>
        <p:sp>
          <p:nvSpPr>
            <p:cNvPr id="185401" name="Rectangle 57"/>
            <p:cNvSpPr>
              <a:spLocks noChangeArrowheads="1"/>
            </p:cNvSpPr>
            <p:nvPr/>
          </p:nvSpPr>
          <p:spPr bwMode="auto">
            <a:xfrm>
              <a:off x="2645" y="3192"/>
              <a:ext cx="2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Κόστους</a:t>
              </a:r>
              <a:endParaRPr lang="el-GR" altLang="fr-FR"/>
            </a:p>
          </p:txBody>
        </p:sp>
        <p:grpSp>
          <p:nvGrpSpPr>
            <p:cNvPr id="185402" name="Group 58"/>
            <p:cNvGrpSpPr>
              <a:grpSpLocks/>
            </p:cNvGrpSpPr>
            <p:nvPr/>
          </p:nvGrpSpPr>
          <p:grpSpPr bwMode="auto">
            <a:xfrm>
              <a:off x="4567" y="2026"/>
              <a:ext cx="791" cy="418"/>
              <a:chOff x="4567" y="2026"/>
              <a:chExt cx="791" cy="418"/>
            </a:xfrm>
          </p:grpSpPr>
          <p:sp>
            <p:nvSpPr>
              <p:cNvPr id="185403" name="Freeform 59"/>
              <p:cNvSpPr>
                <a:spLocks/>
              </p:cNvSpPr>
              <p:nvPr/>
            </p:nvSpPr>
            <p:spPr bwMode="auto">
              <a:xfrm>
                <a:off x="5264" y="2026"/>
                <a:ext cx="94" cy="418"/>
              </a:xfrm>
              <a:custGeom>
                <a:avLst/>
                <a:gdLst>
                  <a:gd name="T0" fmla="*/ 0 w 187"/>
                  <a:gd name="T1" fmla="*/ 837 h 837"/>
                  <a:gd name="T2" fmla="*/ 0 w 187"/>
                  <a:gd name="T3" fmla="*/ 139 h 837"/>
                  <a:gd name="T4" fmla="*/ 187 w 187"/>
                  <a:gd name="T5" fmla="*/ 0 h 837"/>
                  <a:gd name="T6" fmla="*/ 187 w 187"/>
                  <a:gd name="T7" fmla="*/ 698 h 837"/>
                  <a:gd name="T8" fmla="*/ 0 w 187"/>
                  <a:gd name="T9" fmla="*/ 837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837">
                    <a:moveTo>
                      <a:pt x="0" y="837"/>
                    </a:moveTo>
                    <a:lnTo>
                      <a:pt x="0" y="139"/>
                    </a:lnTo>
                    <a:lnTo>
                      <a:pt x="187" y="0"/>
                    </a:lnTo>
                    <a:lnTo>
                      <a:pt x="187" y="698"/>
                    </a:lnTo>
                    <a:lnTo>
                      <a:pt x="0" y="83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E0B359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404" name="Freeform 60"/>
              <p:cNvSpPr>
                <a:spLocks/>
              </p:cNvSpPr>
              <p:nvPr/>
            </p:nvSpPr>
            <p:spPr bwMode="auto">
              <a:xfrm>
                <a:off x="4567" y="2026"/>
                <a:ext cx="791" cy="70"/>
              </a:xfrm>
              <a:custGeom>
                <a:avLst/>
                <a:gdLst>
                  <a:gd name="T0" fmla="*/ 1395 w 1582"/>
                  <a:gd name="T1" fmla="*/ 139 h 139"/>
                  <a:gd name="T2" fmla="*/ 0 w 1582"/>
                  <a:gd name="T3" fmla="*/ 139 h 139"/>
                  <a:gd name="T4" fmla="*/ 187 w 1582"/>
                  <a:gd name="T5" fmla="*/ 0 h 139"/>
                  <a:gd name="T6" fmla="*/ 1582 w 1582"/>
                  <a:gd name="T7" fmla="*/ 0 h 139"/>
                  <a:gd name="T8" fmla="*/ 1395 w 1582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2" h="139">
                    <a:moveTo>
                      <a:pt x="1395" y="139"/>
                    </a:moveTo>
                    <a:lnTo>
                      <a:pt x="0" y="139"/>
                    </a:lnTo>
                    <a:lnTo>
                      <a:pt x="187" y="0"/>
                    </a:lnTo>
                    <a:lnTo>
                      <a:pt x="1582" y="0"/>
                    </a:lnTo>
                    <a:lnTo>
                      <a:pt x="1395" y="13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7793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405" name="Rectangle 61"/>
              <p:cNvSpPr>
                <a:spLocks noChangeArrowheads="1"/>
              </p:cNvSpPr>
              <p:nvPr/>
            </p:nvSpPr>
            <p:spPr bwMode="auto">
              <a:xfrm>
                <a:off x="4567" y="2096"/>
                <a:ext cx="697" cy="3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39C4E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5406" name="Rectangle 62"/>
            <p:cNvSpPr>
              <a:spLocks noChangeArrowheads="1"/>
            </p:cNvSpPr>
            <p:nvPr/>
          </p:nvSpPr>
          <p:spPr bwMode="auto">
            <a:xfrm>
              <a:off x="4778" y="2129"/>
              <a:ext cx="1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Κύριο</a:t>
              </a:r>
              <a:endParaRPr lang="el-GR" altLang="fr-FR"/>
            </a:p>
          </p:txBody>
        </p:sp>
        <p:sp>
          <p:nvSpPr>
            <p:cNvPr id="185407" name="Rectangle 63"/>
            <p:cNvSpPr>
              <a:spLocks noChangeArrowheads="1"/>
            </p:cNvSpPr>
            <p:nvPr/>
          </p:nvSpPr>
          <p:spPr bwMode="auto">
            <a:xfrm>
              <a:off x="4751" y="2227"/>
              <a:ext cx="22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Κέντρο</a:t>
              </a:r>
              <a:endParaRPr lang="el-GR" altLang="fr-FR"/>
            </a:p>
          </p:txBody>
        </p:sp>
        <p:sp>
          <p:nvSpPr>
            <p:cNvPr id="185408" name="Rectangle 64"/>
            <p:cNvSpPr>
              <a:spLocks noChangeArrowheads="1"/>
            </p:cNvSpPr>
            <p:nvPr/>
          </p:nvSpPr>
          <p:spPr bwMode="auto">
            <a:xfrm>
              <a:off x="4720" y="2325"/>
              <a:ext cx="2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Κόστους</a:t>
              </a:r>
              <a:endParaRPr lang="el-GR" altLang="fr-FR"/>
            </a:p>
          </p:txBody>
        </p:sp>
        <p:grpSp>
          <p:nvGrpSpPr>
            <p:cNvPr id="185409" name="Group 65"/>
            <p:cNvGrpSpPr>
              <a:grpSpLocks/>
            </p:cNvGrpSpPr>
            <p:nvPr/>
          </p:nvGrpSpPr>
          <p:grpSpPr bwMode="auto">
            <a:xfrm>
              <a:off x="4567" y="3073"/>
              <a:ext cx="791" cy="417"/>
              <a:chOff x="4567" y="3073"/>
              <a:chExt cx="791" cy="417"/>
            </a:xfrm>
          </p:grpSpPr>
          <p:sp>
            <p:nvSpPr>
              <p:cNvPr id="185410" name="Freeform 66"/>
              <p:cNvSpPr>
                <a:spLocks/>
              </p:cNvSpPr>
              <p:nvPr/>
            </p:nvSpPr>
            <p:spPr bwMode="auto">
              <a:xfrm>
                <a:off x="5264" y="3073"/>
                <a:ext cx="94" cy="417"/>
              </a:xfrm>
              <a:custGeom>
                <a:avLst/>
                <a:gdLst>
                  <a:gd name="T0" fmla="*/ 0 w 187"/>
                  <a:gd name="T1" fmla="*/ 836 h 836"/>
                  <a:gd name="T2" fmla="*/ 0 w 187"/>
                  <a:gd name="T3" fmla="*/ 139 h 836"/>
                  <a:gd name="T4" fmla="*/ 187 w 187"/>
                  <a:gd name="T5" fmla="*/ 0 h 836"/>
                  <a:gd name="T6" fmla="*/ 187 w 187"/>
                  <a:gd name="T7" fmla="*/ 697 h 836"/>
                  <a:gd name="T8" fmla="*/ 0 w 187"/>
                  <a:gd name="T9" fmla="*/ 836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836">
                    <a:moveTo>
                      <a:pt x="0" y="836"/>
                    </a:moveTo>
                    <a:lnTo>
                      <a:pt x="0" y="139"/>
                    </a:lnTo>
                    <a:lnTo>
                      <a:pt x="187" y="0"/>
                    </a:lnTo>
                    <a:lnTo>
                      <a:pt x="187" y="697"/>
                    </a:lnTo>
                    <a:lnTo>
                      <a:pt x="0" y="8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E0B359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411" name="Freeform 67"/>
              <p:cNvSpPr>
                <a:spLocks/>
              </p:cNvSpPr>
              <p:nvPr/>
            </p:nvSpPr>
            <p:spPr bwMode="auto">
              <a:xfrm>
                <a:off x="4567" y="3073"/>
                <a:ext cx="791" cy="69"/>
              </a:xfrm>
              <a:custGeom>
                <a:avLst/>
                <a:gdLst>
                  <a:gd name="T0" fmla="*/ 1395 w 1582"/>
                  <a:gd name="T1" fmla="*/ 139 h 139"/>
                  <a:gd name="T2" fmla="*/ 0 w 1582"/>
                  <a:gd name="T3" fmla="*/ 139 h 139"/>
                  <a:gd name="T4" fmla="*/ 187 w 1582"/>
                  <a:gd name="T5" fmla="*/ 0 h 139"/>
                  <a:gd name="T6" fmla="*/ 1582 w 1582"/>
                  <a:gd name="T7" fmla="*/ 0 h 139"/>
                  <a:gd name="T8" fmla="*/ 1395 w 1582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2" h="139">
                    <a:moveTo>
                      <a:pt x="1395" y="139"/>
                    </a:moveTo>
                    <a:lnTo>
                      <a:pt x="0" y="139"/>
                    </a:lnTo>
                    <a:lnTo>
                      <a:pt x="187" y="0"/>
                    </a:lnTo>
                    <a:lnTo>
                      <a:pt x="1582" y="0"/>
                    </a:lnTo>
                    <a:lnTo>
                      <a:pt x="1395" y="13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7793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412" name="Rectangle 68"/>
              <p:cNvSpPr>
                <a:spLocks noChangeArrowheads="1"/>
              </p:cNvSpPr>
              <p:nvPr/>
            </p:nvSpPr>
            <p:spPr bwMode="auto">
              <a:xfrm>
                <a:off x="4567" y="3142"/>
                <a:ext cx="697" cy="3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39C4E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5413" name="Rectangle 69"/>
            <p:cNvSpPr>
              <a:spLocks noChangeArrowheads="1"/>
            </p:cNvSpPr>
            <p:nvPr/>
          </p:nvSpPr>
          <p:spPr bwMode="auto">
            <a:xfrm>
              <a:off x="4778" y="3175"/>
              <a:ext cx="1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Κύριο</a:t>
              </a:r>
              <a:endParaRPr lang="el-GR" altLang="fr-FR"/>
            </a:p>
          </p:txBody>
        </p:sp>
        <p:sp>
          <p:nvSpPr>
            <p:cNvPr id="185414" name="Rectangle 70"/>
            <p:cNvSpPr>
              <a:spLocks noChangeArrowheads="1"/>
            </p:cNvSpPr>
            <p:nvPr/>
          </p:nvSpPr>
          <p:spPr bwMode="auto">
            <a:xfrm>
              <a:off x="4751" y="3273"/>
              <a:ext cx="22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Κέντρο</a:t>
              </a:r>
              <a:endParaRPr lang="el-GR" altLang="fr-FR"/>
            </a:p>
          </p:txBody>
        </p:sp>
        <p:sp>
          <p:nvSpPr>
            <p:cNvPr id="185415" name="Rectangle 71"/>
            <p:cNvSpPr>
              <a:spLocks noChangeArrowheads="1"/>
            </p:cNvSpPr>
            <p:nvPr/>
          </p:nvSpPr>
          <p:spPr bwMode="auto">
            <a:xfrm>
              <a:off x="4720" y="3371"/>
              <a:ext cx="2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Κόστους</a:t>
              </a:r>
              <a:endParaRPr lang="el-GR" altLang="fr-FR"/>
            </a:p>
          </p:txBody>
        </p:sp>
        <p:grpSp>
          <p:nvGrpSpPr>
            <p:cNvPr id="185416" name="Group 72"/>
            <p:cNvGrpSpPr>
              <a:grpSpLocks/>
            </p:cNvGrpSpPr>
            <p:nvPr/>
          </p:nvGrpSpPr>
          <p:grpSpPr bwMode="auto">
            <a:xfrm>
              <a:off x="2611" y="1490"/>
              <a:ext cx="2336" cy="1817"/>
              <a:chOff x="2611" y="1490"/>
              <a:chExt cx="2336" cy="1817"/>
            </a:xfrm>
          </p:grpSpPr>
          <p:grpSp>
            <p:nvGrpSpPr>
              <p:cNvPr id="185417" name="Group 73"/>
              <p:cNvGrpSpPr>
                <a:grpSpLocks/>
              </p:cNvGrpSpPr>
              <p:nvPr/>
            </p:nvGrpSpPr>
            <p:grpSpPr bwMode="auto">
              <a:xfrm>
                <a:off x="2836" y="1498"/>
                <a:ext cx="85" cy="360"/>
                <a:chOff x="2836" y="1498"/>
                <a:chExt cx="85" cy="360"/>
              </a:xfrm>
            </p:grpSpPr>
            <p:sp>
              <p:nvSpPr>
                <p:cNvPr id="185418" name="Rectangle 74"/>
                <p:cNvSpPr>
                  <a:spLocks noChangeArrowheads="1"/>
                </p:cNvSpPr>
                <p:nvPr/>
              </p:nvSpPr>
              <p:spPr bwMode="auto">
                <a:xfrm>
                  <a:off x="2870" y="1498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419" name="Rectangle 75"/>
                <p:cNvSpPr>
                  <a:spLocks noChangeArrowheads="1"/>
                </p:cNvSpPr>
                <p:nvPr/>
              </p:nvSpPr>
              <p:spPr bwMode="auto">
                <a:xfrm>
                  <a:off x="2870" y="1523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420" name="Rectangle 76"/>
                <p:cNvSpPr>
                  <a:spLocks noChangeArrowheads="1"/>
                </p:cNvSpPr>
                <p:nvPr/>
              </p:nvSpPr>
              <p:spPr bwMode="auto">
                <a:xfrm>
                  <a:off x="2870" y="1547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421" name="Rectangle 77"/>
                <p:cNvSpPr>
                  <a:spLocks noChangeArrowheads="1"/>
                </p:cNvSpPr>
                <p:nvPr/>
              </p:nvSpPr>
              <p:spPr bwMode="auto">
                <a:xfrm>
                  <a:off x="2870" y="1572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422" name="Rectangle 78"/>
                <p:cNvSpPr>
                  <a:spLocks noChangeArrowheads="1"/>
                </p:cNvSpPr>
                <p:nvPr/>
              </p:nvSpPr>
              <p:spPr bwMode="auto">
                <a:xfrm>
                  <a:off x="2870" y="1596"/>
                  <a:ext cx="16" cy="1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423" name="Rectangle 79"/>
                <p:cNvSpPr>
                  <a:spLocks noChangeArrowheads="1"/>
                </p:cNvSpPr>
                <p:nvPr/>
              </p:nvSpPr>
              <p:spPr bwMode="auto">
                <a:xfrm>
                  <a:off x="2870" y="1621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424" name="Freeform 80"/>
                <p:cNvSpPr>
                  <a:spLocks/>
                </p:cNvSpPr>
                <p:nvPr/>
              </p:nvSpPr>
              <p:spPr bwMode="auto">
                <a:xfrm>
                  <a:off x="2870" y="1645"/>
                  <a:ext cx="17" cy="13"/>
                </a:xfrm>
                <a:custGeom>
                  <a:avLst/>
                  <a:gdLst>
                    <a:gd name="T0" fmla="*/ 33 w 35"/>
                    <a:gd name="T1" fmla="*/ 0 h 24"/>
                    <a:gd name="T2" fmla="*/ 0 w 35"/>
                    <a:gd name="T3" fmla="*/ 0 h 24"/>
                    <a:gd name="T4" fmla="*/ 2 w 35"/>
                    <a:gd name="T5" fmla="*/ 24 h 24"/>
                    <a:gd name="T6" fmla="*/ 35 w 35"/>
                    <a:gd name="T7" fmla="*/ 24 h 24"/>
                    <a:gd name="T8" fmla="*/ 33 w 3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4">
                      <a:moveTo>
                        <a:pt x="33" y="0"/>
                      </a:moveTo>
                      <a:lnTo>
                        <a:pt x="0" y="0"/>
                      </a:lnTo>
                      <a:lnTo>
                        <a:pt x="2" y="24"/>
                      </a:lnTo>
                      <a:lnTo>
                        <a:pt x="35" y="2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425" name="Rectangle 81"/>
                <p:cNvSpPr>
                  <a:spLocks noChangeArrowheads="1"/>
                </p:cNvSpPr>
                <p:nvPr/>
              </p:nvSpPr>
              <p:spPr bwMode="auto">
                <a:xfrm>
                  <a:off x="2870" y="1670"/>
                  <a:ext cx="17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426" name="Rectangle 82"/>
                <p:cNvSpPr>
                  <a:spLocks noChangeArrowheads="1"/>
                </p:cNvSpPr>
                <p:nvPr/>
              </p:nvSpPr>
              <p:spPr bwMode="auto">
                <a:xfrm>
                  <a:off x="2870" y="1694"/>
                  <a:ext cx="17" cy="1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427" name="Rectangle 83"/>
                <p:cNvSpPr>
                  <a:spLocks noChangeArrowheads="1"/>
                </p:cNvSpPr>
                <p:nvPr/>
              </p:nvSpPr>
              <p:spPr bwMode="auto">
                <a:xfrm>
                  <a:off x="2870" y="1719"/>
                  <a:ext cx="17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428" name="Rectangle 84"/>
                <p:cNvSpPr>
                  <a:spLocks noChangeArrowheads="1"/>
                </p:cNvSpPr>
                <p:nvPr/>
              </p:nvSpPr>
              <p:spPr bwMode="auto">
                <a:xfrm>
                  <a:off x="2870" y="1743"/>
                  <a:ext cx="17" cy="1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429" name="Rectangle 85"/>
                <p:cNvSpPr>
                  <a:spLocks noChangeArrowheads="1"/>
                </p:cNvSpPr>
                <p:nvPr/>
              </p:nvSpPr>
              <p:spPr bwMode="auto">
                <a:xfrm>
                  <a:off x="2870" y="1768"/>
                  <a:ext cx="17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430" name="Rectangle 86"/>
                <p:cNvSpPr>
                  <a:spLocks noChangeArrowheads="1"/>
                </p:cNvSpPr>
                <p:nvPr/>
              </p:nvSpPr>
              <p:spPr bwMode="auto">
                <a:xfrm>
                  <a:off x="2870" y="1792"/>
                  <a:ext cx="17" cy="5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431" name="Freeform 87"/>
                <p:cNvSpPr>
                  <a:spLocks/>
                </p:cNvSpPr>
                <p:nvPr/>
              </p:nvSpPr>
              <p:spPr bwMode="auto">
                <a:xfrm>
                  <a:off x="2836" y="1795"/>
                  <a:ext cx="85" cy="63"/>
                </a:xfrm>
                <a:custGeom>
                  <a:avLst/>
                  <a:gdLst>
                    <a:gd name="T0" fmla="*/ 0 w 171"/>
                    <a:gd name="T1" fmla="*/ 0 h 126"/>
                    <a:gd name="T2" fmla="*/ 86 w 171"/>
                    <a:gd name="T3" fmla="*/ 126 h 126"/>
                    <a:gd name="T4" fmla="*/ 171 w 171"/>
                    <a:gd name="T5" fmla="*/ 0 h 126"/>
                    <a:gd name="T6" fmla="*/ 0 w 171"/>
                    <a:gd name="T7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1" h="126">
                      <a:moveTo>
                        <a:pt x="0" y="0"/>
                      </a:moveTo>
                      <a:lnTo>
                        <a:pt x="86" y="126"/>
                      </a:lnTo>
                      <a:lnTo>
                        <a:pt x="17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85432" name="Group 88"/>
              <p:cNvGrpSpPr>
                <a:grpSpLocks/>
              </p:cNvGrpSpPr>
              <p:nvPr/>
            </p:nvGrpSpPr>
            <p:grpSpPr bwMode="auto">
              <a:xfrm>
                <a:off x="3484" y="1492"/>
                <a:ext cx="285" cy="1058"/>
                <a:chOff x="3484" y="1492"/>
                <a:chExt cx="285" cy="1058"/>
              </a:xfrm>
            </p:grpSpPr>
            <p:grpSp>
              <p:nvGrpSpPr>
                <p:cNvPr id="185433" name="Group 89"/>
                <p:cNvGrpSpPr>
                  <a:grpSpLocks/>
                </p:cNvGrpSpPr>
                <p:nvPr/>
              </p:nvGrpSpPr>
              <p:grpSpPr bwMode="auto">
                <a:xfrm>
                  <a:off x="3747" y="1492"/>
                  <a:ext cx="22" cy="1030"/>
                  <a:chOff x="3747" y="1492"/>
                  <a:chExt cx="22" cy="1030"/>
                </a:xfrm>
              </p:grpSpPr>
              <p:sp>
                <p:nvSpPr>
                  <p:cNvPr id="185434" name="Freeform 90"/>
                  <p:cNvSpPr>
                    <a:spLocks/>
                  </p:cNvSpPr>
                  <p:nvPr/>
                </p:nvSpPr>
                <p:spPr bwMode="auto">
                  <a:xfrm>
                    <a:off x="3747" y="1492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2 w 44"/>
                      <a:gd name="T3" fmla="*/ 10 h 33"/>
                      <a:gd name="T4" fmla="*/ 37 w 44"/>
                      <a:gd name="T5" fmla="*/ 6 h 33"/>
                      <a:gd name="T6" fmla="*/ 31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7 w 44"/>
                      <a:gd name="T13" fmla="*/ 6 h 33"/>
                      <a:gd name="T14" fmla="*/ 2 w 44"/>
                      <a:gd name="T15" fmla="*/ 10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7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1 w 44"/>
                      <a:gd name="T29" fmla="*/ 31 h 33"/>
                      <a:gd name="T30" fmla="*/ 37 w 44"/>
                      <a:gd name="T31" fmla="*/ 27 h 33"/>
                      <a:gd name="T32" fmla="*/ 42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2" y="10"/>
                        </a:lnTo>
                        <a:lnTo>
                          <a:pt x="37" y="6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6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35" name="Freeform 91"/>
                  <p:cNvSpPr>
                    <a:spLocks/>
                  </p:cNvSpPr>
                  <p:nvPr/>
                </p:nvSpPr>
                <p:spPr bwMode="auto">
                  <a:xfrm>
                    <a:off x="3747" y="1525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2 w 44"/>
                      <a:gd name="T3" fmla="*/ 10 h 33"/>
                      <a:gd name="T4" fmla="*/ 38 w 44"/>
                      <a:gd name="T5" fmla="*/ 5 h 33"/>
                      <a:gd name="T6" fmla="*/ 31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7 w 44"/>
                      <a:gd name="T13" fmla="*/ 5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4 h 33"/>
                      <a:gd name="T22" fmla="*/ 7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1 w 44"/>
                      <a:gd name="T29" fmla="*/ 32 h 33"/>
                      <a:gd name="T30" fmla="*/ 37 w 44"/>
                      <a:gd name="T31" fmla="*/ 28 h 33"/>
                      <a:gd name="T32" fmla="*/ 42 w 44"/>
                      <a:gd name="T33" fmla="*/ 24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2" y="10"/>
                        </a:lnTo>
                        <a:lnTo>
                          <a:pt x="38" y="5"/>
                        </a:lnTo>
                        <a:lnTo>
                          <a:pt x="31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7" y="5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7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1" y="32"/>
                        </a:lnTo>
                        <a:lnTo>
                          <a:pt x="37" y="28"/>
                        </a:lnTo>
                        <a:lnTo>
                          <a:pt x="42" y="24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36" name="Freeform 92"/>
                  <p:cNvSpPr>
                    <a:spLocks/>
                  </p:cNvSpPr>
                  <p:nvPr/>
                </p:nvSpPr>
                <p:spPr bwMode="auto">
                  <a:xfrm>
                    <a:off x="3747" y="1557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2 w 44"/>
                      <a:gd name="T3" fmla="*/ 9 h 33"/>
                      <a:gd name="T4" fmla="*/ 38 w 44"/>
                      <a:gd name="T5" fmla="*/ 4 h 33"/>
                      <a:gd name="T6" fmla="*/ 31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7 w 44"/>
                      <a:gd name="T13" fmla="*/ 4 h 33"/>
                      <a:gd name="T14" fmla="*/ 2 w 44"/>
                      <a:gd name="T15" fmla="*/ 9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7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1 w 44"/>
                      <a:gd name="T29" fmla="*/ 31 h 33"/>
                      <a:gd name="T30" fmla="*/ 37 w 44"/>
                      <a:gd name="T31" fmla="*/ 27 h 33"/>
                      <a:gd name="T32" fmla="*/ 42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2" y="9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37" name="Freeform 93"/>
                  <p:cNvSpPr>
                    <a:spLocks/>
                  </p:cNvSpPr>
                  <p:nvPr/>
                </p:nvSpPr>
                <p:spPr bwMode="auto">
                  <a:xfrm>
                    <a:off x="3747" y="1590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2 w 44"/>
                      <a:gd name="T3" fmla="*/ 10 h 33"/>
                      <a:gd name="T4" fmla="*/ 38 w 44"/>
                      <a:gd name="T5" fmla="*/ 4 h 33"/>
                      <a:gd name="T6" fmla="*/ 31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7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3 h 33"/>
                      <a:gd name="T22" fmla="*/ 7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1 w 44"/>
                      <a:gd name="T29" fmla="*/ 32 h 33"/>
                      <a:gd name="T30" fmla="*/ 37 w 44"/>
                      <a:gd name="T31" fmla="*/ 28 h 33"/>
                      <a:gd name="T32" fmla="*/ 42 w 44"/>
                      <a:gd name="T33" fmla="*/ 23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2" y="10"/>
                        </a:lnTo>
                        <a:lnTo>
                          <a:pt x="38" y="4"/>
                        </a:lnTo>
                        <a:lnTo>
                          <a:pt x="31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7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7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1" y="32"/>
                        </a:lnTo>
                        <a:lnTo>
                          <a:pt x="37" y="28"/>
                        </a:lnTo>
                        <a:lnTo>
                          <a:pt x="42" y="23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38" name="Freeform 94"/>
                  <p:cNvSpPr>
                    <a:spLocks/>
                  </p:cNvSpPr>
                  <p:nvPr/>
                </p:nvSpPr>
                <p:spPr bwMode="auto">
                  <a:xfrm>
                    <a:off x="3747" y="1623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2 w 44"/>
                      <a:gd name="T3" fmla="*/ 9 h 32"/>
                      <a:gd name="T4" fmla="*/ 38 w 44"/>
                      <a:gd name="T5" fmla="*/ 4 h 32"/>
                      <a:gd name="T6" fmla="*/ 31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7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7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1 w 44"/>
                      <a:gd name="T29" fmla="*/ 31 h 32"/>
                      <a:gd name="T30" fmla="*/ 37 w 44"/>
                      <a:gd name="T31" fmla="*/ 27 h 32"/>
                      <a:gd name="T32" fmla="*/ 42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2" y="9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39" name="Freeform 95"/>
                  <p:cNvSpPr>
                    <a:spLocks/>
                  </p:cNvSpPr>
                  <p:nvPr/>
                </p:nvSpPr>
                <p:spPr bwMode="auto">
                  <a:xfrm>
                    <a:off x="3747" y="1656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2 w 44"/>
                      <a:gd name="T3" fmla="*/ 10 h 33"/>
                      <a:gd name="T4" fmla="*/ 38 w 44"/>
                      <a:gd name="T5" fmla="*/ 4 h 33"/>
                      <a:gd name="T6" fmla="*/ 31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7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7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1 w 44"/>
                      <a:gd name="T29" fmla="*/ 31 h 33"/>
                      <a:gd name="T30" fmla="*/ 37 w 44"/>
                      <a:gd name="T31" fmla="*/ 27 h 33"/>
                      <a:gd name="T32" fmla="*/ 42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2" y="10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40" name="Freeform 96"/>
                  <p:cNvSpPr>
                    <a:spLocks/>
                  </p:cNvSpPr>
                  <p:nvPr/>
                </p:nvSpPr>
                <p:spPr bwMode="auto">
                  <a:xfrm>
                    <a:off x="3747" y="1688"/>
                    <a:ext cx="22" cy="17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2 w 44"/>
                      <a:gd name="T3" fmla="*/ 10 h 33"/>
                      <a:gd name="T4" fmla="*/ 38 w 44"/>
                      <a:gd name="T5" fmla="*/ 5 h 33"/>
                      <a:gd name="T6" fmla="*/ 31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7 w 44"/>
                      <a:gd name="T13" fmla="*/ 5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4 h 33"/>
                      <a:gd name="T22" fmla="*/ 7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1 w 44"/>
                      <a:gd name="T29" fmla="*/ 32 h 33"/>
                      <a:gd name="T30" fmla="*/ 37 w 44"/>
                      <a:gd name="T31" fmla="*/ 28 h 33"/>
                      <a:gd name="T32" fmla="*/ 42 w 44"/>
                      <a:gd name="T33" fmla="*/ 24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2" y="10"/>
                        </a:lnTo>
                        <a:lnTo>
                          <a:pt x="38" y="5"/>
                        </a:lnTo>
                        <a:lnTo>
                          <a:pt x="31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7" y="5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7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1" y="32"/>
                        </a:lnTo>
                        <a:lnTo>
                          <a:pt x="37" y="28"/>
                        </a:lnTo>
                        <a:lnTo>
                          <a:pt x="42" y="24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41" name="Freeform 97"/>
                  <p:cNvSpPr>
                    <a:spLocks/>
                  </p:cNvSpPr>
                  <p:nvPr/>
                </p:nvSpPr>
                <p:spPr bwMode="auto">
                  <a:xfrm>
                    <a:off x="3747" y="1721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2 w 44"/>
                      <a:gd name="T3" fmla="*/ 9 h 33"/>
                      <a:gd name="T4" fmla="*/ 38 w 44"/>
                      <a:gd name="T5" fmla="*/ 4 h 33"/>
                      <a:gd name="T6" fmla="*/ 31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7 w 44"/>
                      <a:gd name="T13" fmla="*/ 4 h 33"/>
                      <a:gd name="T14" fmla="*/ 2 w 44"/>
                      <a:gd name="T15" fmla="*/ 9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7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1 w 44"/>
                      <a:gd name="T29" fmla="*/ 31 h 33"/>
                      <a:gd name="T30" fmla="*/ 37 w 44"/>
                      <a:gd name="T31" fmla="*/ 27 h 33"/>
                      <a:gd name="T32" fmla="*/ 42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2" y="9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42" name="Freeform 98"/>
                  <p:cNvSpPr>
                    <a:spLocks/>
                  </p:cNvSpPr>
                  <p:nvPr/>
                </p:nvSpPr>
                <p:spPr bwMode="auto">
                  <a:xfrm>
                    <a:off x="3747" y="1754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2 w 44"/>
                      <a:gd name="T3" fmla="*/ 10 h 33"/>
                      <a:gd name="T4" fmla="*/ 38 w 44"/>
                      <a:gd name="T5" fmla="*/ 4 h 33"/>
                      <a:gd name="T6" fmla="*/ 31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7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3 h 33"/>
                      <a:gd name="T22" fmla="*/ 7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1 w 44"/>
                      <a:gd name="T29" fmla="*/ 32 h 33"/>
                      <a:gd name="T30" fmla="*/ 37 w 44"/>
                      <a:gd name="T31" fmla="*/ 28 h 33"/>
                      <a:gd name="T32" fmla="*/ 42 w 44"/>
                      <a:gd name="T33" fmla="*/ 23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2" y="10"/>
                        </a:lnTo>
                        <a:lnTo>
                          <a:pt x="38" y="4"/>
                        </a:lnTo>
                        <a:lnTo>
                          <a:pt x="31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7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7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1" y="32"/>
                        </a:lnTo>
                        <a:lnTo>
                          <a:pt x="37" y="28"/>
                        </a:lnTo>
                        <a:lnTo>
                          <a:pt x="42" y="23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43" name="Freeform 99"/>
                  <p:cNvSpPr>
                    <a:spLocks/>
                  </p:cNvSpPr>
                  <p:nvPr/>
                </p:nvSpPr>
                <p:spPr bwMode="auto">
                  <a:xfrm>
                    <a:off x="3747" y="1786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2 w 44"/>
                      <a:gd name="T3" fmla="*/ 9 h 32"/>
                      <a:gd name="T4" fmla="*/ 38 w 44"/>
                      <a:gd name="T5" fmla="*/ 4 h 32"/>
                      <a:gd name="T6" fmla="*/ 31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7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7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1 w 44"/>
                      <a:gd name="T29" fmla="*/ 31 h 32"/>
                      <a:gd name="T30" fmla="*/ 37 w 44"/>
                      <a:gd name="T31" fmla="*/ 27 h 32"/>
                      <a:gd name="T32" fmla="*/ 42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2" y="9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44" name="Freeform 100"/>
                  <p:cNvSpPr>
                    <a:spLocks/>
                  </p:cNvSpPr>
                  <p:nvPr/>
                </p:nvSpPr>
                <p:spPr bwMode="auto">
                  <a:xfrm>
                    <a:off x="3747" y="1819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2 w 44"/>
                      <a:gd name="T3" fmla="*/ 10 h 33"/>
                      <a:gd name="T4" fmla="*/ 38 w 44"/>
                      <a:gd name="T5" fmla="*/ 4 h 33"/>
                      <a:gd name="T6" fmla="*/ 31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7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7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1 w 44"/>
                      <a:gd name="T29" fmla="*/ 31 h 33"/>
                      <a:gd name="T30" fmla="*/ 37 w 44"/>
                      <a:gd name="T31" fmla="*/ 27 h 33"/>
                      <a:gd name="T32" fmla="*/ 42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2" y="10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45" name="Freeform 101"/>
                  <p:cNvSpPr>
                    <a:spLocks/>
                  </p:cNvSpPr>
                  <p:nvPr/>
                </p:nvSpPr>
                <p:spPr bwMode="auto">
                  <a:xfrm>
                    <a:off x="3747" y="1852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2 w 44"/>
                      <a:gd name="T3" fmla="*/ 9 h 32"/>
                      <a:gd name="T4" fmla="*/ 38 w 44"/>
                      <a:gd name="T5" fmla="*/ 4 h 32"/>
                      <a:gd name="T6" fmla="*/ 31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7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7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1 w 44"/>
                      <a:gd name="T29" fmla="*/ 31 h 32"/>
                      <a:gd name="T30" fmla="*/ 37 w 44"/>
                      <a:gd name="T31" fmla="*/ 27 h 32"/>
                      <a:gd name="T32" fmla="*/ 42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2" y="9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46" name="Freeform 102"/>
                  <p:cNvSpPr>
                    <a:spLocks/>
                  </p:cNvSpPr>
                  <p:nvPr/>
                </p:nvSpPr>
                <p:spPr bwMode="auto">
                  <a:xfrm>
                    <a:off x="3747" y="1884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2 w 44"/>
                      <a:gd name="T3" fmla="*/ 9 h 33"/>
                      <a:gd name="T4" fmla="*/ 38 w 44"/>
                      <a:gd name="T5" fmla="*/ 4 h 33"/>
                      <a:gd name="T6" fmla="*/ 31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7 w 44"/>
                      <a:gd name="T13" fmla="*/ 4 h 33"/>
                      <a:gd name="T14" fmla="*/ 2 w 44"/>
                      <a:gd name="T15" fmla="*/ 9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7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1 w 44"/>
                      <a:gd name="T29" fmla="*/ 31 h 33"/>
                      <a:gd name="T30" fmla="*/ 37 w 44"/>
                      <a:gd name="T31" fmla="*/ 27 h 33"/>
                      <a:gd name="T32" fmla="*/ 42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2" y="9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47" name="Freeform 103"/>
                  <p:cNvSpPr>
                    <a:spLocks/>
                  </p:cNvSpPr>
                  <p:nvPr/>
                </p:nvSpPr>
                <p:spPr bwMode="auto">
                  <a:xfrm>
                    <a:off x="3747" y="1917"/>
                    <a:ext cx="22" cy="17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2 w 44"/>
                      <a:gd name="T3" fmla="*/ 10 h 33"/>
                      <a:gd name="T4" fmla="*/ 38 w 44"/>
                      <a:gd name="T5" fmla="*/ 4 h 33"/>
                      <a:gd name="T6" fmla="*/ 31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7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3 h 33"/>
                      <a:gd name="T22" fmla="*/ 7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1 w 44"/>
                      <a:gd name="T29" fmla="*/ 32 h 33"/>
                      <a:gd name="T30" fmla="*/ 37 w 44"/>
                      <a:gd name="T31" fmla="*/ 28 h 33"/>
                      <a:gd name="T32" fmla="*/ 42 w 44"/>
                      <a:gd name="T33" fmla="*/ 23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2" y="10"/>
                        </a:lnTo>
                        <a:lnTo>
                          <a:pt x="38" y="4"/>
                        </a:lnTo>
                        <a:lnTo>
                          <a:pt x="31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7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7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1" y="32"/>
                        </a:lnTo>
                        <a:lnTo>
                          <a:pt x="37" y="28"/>
                        </a:lnTo>
                        <a:lnTo>
                          <a:pt x="42" y="23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48" name="Freeform 104"/>
                  <p:cNvSpPr>
                    <a:spLocks/>
                  </p:cNvSpPr>
                  <p:nvPr/>
                </p:nvSpPr>
                <p:spPr bwMode="auto">
                  <a:xfrm>
                    <a:off x="3747" y="1950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2 w 44"/>
                      <a:gd name="T3" fmla="*/ 9 h 32"/>
                      <a:gd name="T4" fmla="*/ 38 w 44"/>
                      <a:gd name="T5" fmla="*/ 4 h 32"/>
                      <a:gd name="T6" fmla="*/ 31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7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7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1 w 44"/>
                      <a:gd name="T29" fmla="*/ 31 h 32"/>
                      <a:gd name="T30" fmla="*/ 37 w 44"/>
                      <a:gd name="T31" fmla="*/ 27 h 32"/>
                      <a:gd name="T32" fmla="*/ 42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2" y="9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49" name="Freeform 105"/>
                  <p:cNvSpPr>
                    <a:spLocks/>
                  </p:cNvSpPr>
                  <p:nvPr/>
                </p:nvSpPr>
                <p:spPr bwMode="auto">
                  <a:xfrm>
                    <a:off x="3747" y="1983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2 w 44"/>
                      <a:gd name="T3" fmla="*/ 10 h 33"/>
                      <a:gd name="T4" fmla="*/ 38 w 44"/>
                      <a:gd name="T5" fmla="*/ 4 h 33"/>
                      <a:gd name="T6" fmla="*/ 31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7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7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1 w 44"/>
                      <a:gd name="T29" fmla="*/ 31 h 33"/>
                      <a:gd name="T30" fmla="*/ 37 w 44"/>
                      <a:gd name="T31" fmla="*/ 27 h 33"/>
                      <a:gd name="T32" fmla="*/ 42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2" y="10"/>
                        </a:lnTo>
                        <a:lnTo>
                          <a:pt x="38" y="4"/>
                        </a:lnTo>
                        <a:lnTo>
                          <a:pt x="31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7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50" name="Freeform 106"/>
                  <p:cNvSpPr>
                    <a:spLocks/>
                  </p:cNvSpPr>
                  <p:nvPr/>
                </p:nvSpPr>
                <p:spPr bwMode="auto">
                  <a:xfrm>
                    <a:off x="3747" y="2015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2 w 44"/>
                      <a:gd name="T3" fmla="*/ 9 h 32"/>
                      <a:gd name="T4" fmla="*/ 38 w 44"/>
                      <a:gd name="T5" fmla="*/ 4 h 32"/>
                      <a:gd name="T6" fmla="*/ 31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7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7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1 w 44"/>
                      <a:gd name="T29" fmla="*/ 31 h 32"/>
                      <a:gd name="T30" fmla="*/ 37 w 44"/>
                      <a:gd name="T31" fmla="*/ 27 h 32"/>
                      <a:gd name="T32" fmla="*/ 42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2" y="9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51" name="Freeform 107"/>
                  <p:cNvSpPr>
                    <a:spLocks/>
                  </p:cNvSpPr>
                  <p:nvPr/>
                </p:nvSpPr>
                <p:spPr bwMode="auto">
                  <a:xfrm>
                    <a:off x="3747" y="2048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2 w 44"/>
                      <a:gd name="T3" fmla="*/ 9 h 33"/>
                      <a:gd name="T4" fmla="*/ 38 w 44"/>
                      <a:gd name="T5" fmla="*/ 4 h 33"/>
                      <a:gd name="T6" fmla="*/ 31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7 w 44"/>
                      <a:gd name="T13" fmla="*/ 4 h 33"/>
                      <a:gd name="T14" fmla="*/ 2 w 44"/>
                      <a:gd name="T15" fmla="*/ 9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7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1 w 44"/>
                      <a:gd name="T29" fmla="*/ 31 h 33"/>
                      <a:gd name="T30" fmla="*/ 37 w 44"/>
                      <a:gd name="T31" fmla="*/ 27 h 33"/>
                      <a:gd name="T32" fmla="*/ 42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2" y="9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52" name="Freeform 108"/>
                  <p:cNvSpPr>
                    <a:spLocks/>
                  </p:cNvSpPr>
                  <p:nvPr/>
                </p:nvSpPr>
                <p:spPr bwMode="auto">
                  <a:xfrm>
                    <a:off x="3747" y="2081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2 w 44"/>
                      <a:gd name="T3" fmla="*/ 10 h 33"/>
                      <a:gd name="T4" fmla="*/ 38 w 44"/>
                      <a:gd name="T5" fmla="*/ 4 h 33"/>
                      <a:gd name="T6" fmla="*/ 31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7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4 h 33"/>
                      <a:gd name="T22" fmla="*/ 7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1 w 44"/>
                      <a:gd name="T29" fmla="*/ 32 h 33"/>
                      <a:gd name="T30" fmla="*/ 37 w 44"/>
                      <a:gd name="T31" fmla="*/ 28 h 33"/>
                      <a:gd name="T32" fmla="*/ 42 w 44"/>
                      <a:gd name="T33" fmla="*/ 24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2" y="10"/>
                        </a:lnTo>
                        <a:lnTo>
                          <a:pt x="38" y="4"/>
                        </a:lnTo>
                        <a:lnTo>
                          <a:pt x="31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7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7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1" y="32"/>
                        </a:lnTo>
                        <a:lnTo>
                          <a:pt x="37" y="28"/>
                        </a:lnTo>
                        <a:lnTo>
                          <a:pt x="42" y="24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53" name="Freeform 109"/>
                  <p:cNvSpPr>
                    <a:spLocks/>
                  </p:cNvSpPr>
                  <p:nvPr/>
                </p:nvSpPr>
                <p:spPr bwMode="auto">
                  <a:xfrm>
                    <a:off x="3747" y="2113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2 w 44"/>
                      <a:gd name="T3" fmla="*/ 9 h 32"/>
                      <a:gd name="T4" fmla="*/ 38 w 44"/>
                      <a:gd name="T5" fmla="*/ 4 h 32"/>
                      <a:gd name="T6" fmla="*/ 31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7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7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1 w 44"/>
                      <a:gd name="T29" fmla="*/ 31 h 32"/>
                      <a:gd name="T30" fmla="*/ 37 w 44"/>
                      <a:gd name="T31" fmla="*/ 27 h 32"/>
                      <a:gd name="T32" fmla="*/ 42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2" y="9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54" name="Freeform 110"/>
                  <p:cNvSpPr>
                    <a:spLocks/>
                  </p:cNvSpPr>
                  <p:nvPr/>
                </p:nvSpPr>
                <p:spPr bwMode="auto">
                  <a:xfrm>
                    <a:off x="3747" y="2146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2 w 44"/>
                      <a:gd name="T3" fmla="*/ 10 h 33"/>
                      <a:gd name="T4" fmla="*/ 38 w 44"/>
                      <a:gd name="T5" fmla="*/ 4 h 33"/>
                      <a:gd name="T6" fmla="*/ 31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7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3 h 33"/>
                      <a:gd name="T22" fmla="*/ 7 w 44"/>
                      <a:gd name="T23" fmla="*/ 27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1 w 44"/>
                      <a:gd name="T29" fmla="*/ 32 h 33"/>
                      <a:gd name="T30" fmla="*/ 37 w 44"/>
                      <a:gd name="T31" fmla="*/ 27 h 33"/>
                      <a:gd name="T32" fmla="*/ 42 w 44"/>
                      <a:gd name="T33" fmla="*/ 23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2" y="10"/>
                        </a:lnTo>
                        <a:lnTo>
                          <a:pt x="38" y="4"/>
                        </a:lnTo>
                        <a:lnTo>
                          <a:pt x="31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7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1" y="32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55" name="Freeform 111"/>
                  <p:cNvSpPr>
                    <a:spLocks/>
                  </p:cNvSpPr>
                  <p:nvPr/>
                </p:nvSpPr>
                <p:spPr bwMode="auto">
                  <a:xfrm>
                    <a:off x="3747" y="2179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2 w 44"/>
                      <a:gd name="T3" fmla="*/ 9 h 32"/>
                      <a:gd name="T4" fmla="*/ 38 w 44"/>
                      <a:gd name="T5" fmla="*/ 4 h 32"/>
                      <a:gd name="T6" fmla="*/ 31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7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7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1 w 44"/>
                      <a:gd name="T29" fmla="*/ 31 h 32"/>
                      <a:gd name="T30" fmla="*/ 37 w 44"/>
                      <a:gd name="T31" fmla="*/ 27 h 32"/>
                      <a:gd name="T32" fmla="*/ 42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2" y="9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56" name="Freeform 112"/>
                  <p:cNvSpPr>
                    <a:spLocks/>
                  </p:cNvSpPr>
                  <p:nvPr/>
                </p:nvSpPr>
                <p:spPr bwMode="auto">
                  <a:xfrm>
                    <a:off x="3747" y="2211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2 w 44"/>
                      <a:gd name="T3" fmla="*/ 10 h 33"/>
                      <a:gd name="T4" fmla="*/ 38 w 44"/>
                      <a:gd name="T5" fmla="*/ 4 h 33"/>
                      <a:gd name="T6" fmla="*/ 31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7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7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1 w 44"/>
                      <a:gd name="T29" fmla="*/ 31 h 33"/>
                      <a:gd name="T30" fmla="*/ 37 w 44"/>
                      <a:gd name="T31" fmla="*/ 27 h 33"/>
                      <a:gd name="T32" fmla="*/ 42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2" y="10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57" name="Freeform 113"/>
                  <p:cNvSpPr>
                    <a:spLocks/>
                  </p:cNvSpPr>
                  <p:nvPr/>
                </p:nvSpPr>
                <p:spPr bwMode="auto">
                  <a:xfrm>
                    <a:off x="3747" y="2244"/>
                    <a:ext cx="22" cy="17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2 w 44"/>
                      <a:gd name="T3" fmla="*/ 10 h 33"/>
                      <a:gd name="T4" fmla="*/ 38 w 44"/>
                      <a:gd name="T5" fmla="*/ 4 h 33"/>
                      <a:gd name="T6" fmla="*/ 31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7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4 h 33"/>
                      <a:gd name="T22" fmla="*/ 7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1 w 44"/>
                      <a:gd name="T29" fmla="*/ 32 h 33"/>
                      <a:gd name="T30" fmla="*/ 37 w 44"/>
                      <a:gd name="T31" fmla="*/ 28 h 33"/>
                      <a:gd name="T32" fmla="*/ 42 w 44"/>
                      <a:gd name="T33" fmla="*/ 24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2" y="10"/>
                        </a:lnTo>
                        <a:lnTo>
                          <a:pt x="38" y="4"/>
                        </a:lnTo>
                        <a:lnTo>
                          <a:pt x="31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7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7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1" y="32"/>
                        </a:lnTo>
                        <a:lnTo>
                          <a:pt x="37" y="28"/>
                        </a:lnTo>
                        <a:lnTo>
                          <a:pt x="42" y="24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58" name="Freeform 114"/>
                  <p:cNvSpPr>
                    <a:spLocks/>
                  </p:cNvSpPr>
                  <p:nvPr/>
                </p:nvSpPr>
                <p:spPr bwMode="auto">
                  <a:xfrm>
                    <a:off x="3747" y="2277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2 w 44"/>
                      <a:gd name="T3" fmla="*/ 9 h 32"/>
                      <a:gd name="T4" fmla="*/ 38 w 44"/>
                      <a:gd name="T5" fmla="*/ 4 h 32"/>
                      <a:gd name="T6" fmla="*/ 31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7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7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1 w 44"/>
                      <a:gd name="T29" fmla="*/ 31 h 32"/>
                      <a:gd name="T30" fmla="*/ 37 w 44"/>
                      <a:gd name="T31" fmla="*/ 27 h 32"/>
                      <a:gd name="T32" fmla="*/ 42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2" y="9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59" name="Freeform 115"/>
                  <p:cNvSpPr>
                    <a:spLocks/>
                  </p:cNvSpPr>
                  <p:nvPr/>
                </p:nvSpPr>
                <p:spPr bwMode="auto">
                  <a:xfrm>
                    <a:off x="3747" y="2310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2 w 44"/>
                      <a:gd name="T3" fmla="*/ 10 h 33"/>
                      <a:gd name="T4" fmla="*/ 38 w 44"/>
                      <a:gd name="T5" fmla="*/ 4 h 33"/>
                      <a:gd name="T6" fmla="*/ 31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7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3 h 33"/>
                      <a:gd name="T22" fmla="*/ 7 w 44"/>
                      <a:gd name="T23" fmla="*/ 27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1 w 44"/>
                      <a:gd name="T29" fmla="*/ 32 h 33"/>
                      <a:gd name="T30" fmla="*/ 37 w 44"/>
                      <a:gd name="T31" fmla="*/ 27 h 33"/>
                      <a:gd name="T32" fmla="*/ 42 w 44"/>
                      <a:gd name="T33" fmla="*/ 23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2" y="10"/>
                        </a:lnTo>
                        <a:lnTo>
                          <a:pt x="38" y="4"/>
                        </a:lnTo>
                        <a:lnTo>
                          <a:pt x="31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7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1" y="32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60" name="Freeform 116"/>
                  <p:cNvSpPr>
                    <a:spLocks/>
                  </p:cNvSpPr>
                  <p:nvPr/>
                </p:nvSpPr>
                <p:spPr bwMode="auto">
                  <a:xfrm>
                    <a:off x="3747" y="2342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2 w 44"/>
                      <a:gd name="T3" fmla="*/ 9 h 32"/>
                      <a:gd name="T4" fmla="*/ 38 w 44"/>
                      <a:gd name="T5" fmla="*/ 4 h 32"/>
                      <a:gd name="T6" fmla="*/ 31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7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7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1 w 44"/>
                      <a:gd name="T29" fmla="*/ 31 h 32"/>
                      <a:gd name="T30" fmla="*/ 37 w 44"/>
                      <a:gd name="T31" fmla="*/ 27 h 32"/>
                      <a:gd name="T32" fmla="*/ 42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2" y="9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61" name="Freeform 117"/>
                  <p:cNvSpPr>
                    <a:spLocks/>
                  </p:cNvSpPr>
                  <p:nvPr/>
                </p:nvSpPr>
                <p:spPr bwMode="auto">
                  <a:xfrm>
                    <a:off x="3747" y="2375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2 w 44"/>
                      <a:gd name="T3" fmla="*/ 10 h 33"/>
                      <a:gd name="T4" fmla="*/ 38 w 44"/>
                      <a:gd name="T5" fmla="*/ 4 h 33"/>
                      <a:gd name="T6" fmla="*/ 31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7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7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1 w 44"/>
                      <a:gd name="T29" fmla="*/ 31 h 33"/>
                      <a:gd name="T30" fmla="*/ 37 w 44"/>
                      <a:gd name="T31" fmla="*/ 27 h 33"/>
                      <a:gd name="T32" fmla="*/ 42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2" y="10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62" name="Freeform 118"/>
                  <p:cNvSpPr>
                    <a:spLocks/>
                  </p:cNvSpPr>
                  <p:nvPr/>
                </p:nvSpPr>
                <p:spPr bwMode="auto">
                  <a:xfrm>
                    <a:off x="3747" y="2408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2 w 44"/>
                      <a:gd name="T3" fmla="*/ 10 h 33"/>
                      <a:gd name="T4" fmla="*/ 38 w 44"/>
                      <a:gd name="T5" fmla="*/ 4 h 33"/>
                      <a:gd name="T6" fmla="*/ 31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7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4 h 33"/>
                      <a:gd name="T22" fmla="*/ 7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1 w 44"/>
                      <a:gd name="T29" fmla="*/ 32 h 33"/>
                      <a:gd name="T30" fmla="*/ 37 w 44"/>
                      <a:gd name="T31" fmla="*/ 28 h 33"/>
                      <a:gd name="T32" fmla="*/ 42 w 44"/>
                      <a:gd name="T33" fmla="*/ 24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2" y="10"/>
                        </a:lnTo>
                        <a:lnTo>
                          <a:pt x="38" y="4"/>
                        </a:lnTo>
                        <a:lnTo>
                          <a:pt x="31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7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7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1" y="32"/>
                        </a:lnTo>
                        <a:lnTo>
                          <a:pt x="37" y="28"/>
                        </a:lnTo>
                        <a:lnTo>
                          <a:pt x="42" y="24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63" name="Freeform 119"/>
                  <p:cNvSpPr>
                    <a:spLocks/>
                  </p:cNvSpPr>
                  <p:nvPr/>
                </p:nvSpPr>
                <p:spPr bwMode="auto">
                  <a:xfrm>
                    <a:off x="3747" y="2440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2 w 44"/>
                      <a:gd name="T3" fmla="*/ 9 h 33"/>
                      <a:gd name="T4" fmla="*/ 38 w 44"/>
                      <a:gd name="T5" fmla="*/ 4 h 33"/>
                      <a:gd name="T6" fmla="*/ 31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7 w 44"/>
                      <a:gd name="T13" fmla="*/ 4 h 33"/>
                      <a:gd name="T14" fmla="*/ 2 w 44"/>
                      <a:gd name="T15" fmla="*/ 9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7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1 w 44"/>
                      <a:gd name="T29" fmla="*/ 31 h 33"/>
                      <a:gd name="T30" fmla="*/ 37 w 44"/>
                      <a:gd name="T31" fmla="*/ 27 h 33"/>
                      <a:gd name="T32" fmla="*/ 42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2" y="9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64" name="Freeform 120"/>
                  <p:cNvSpPr>
                    <a:spLocks/>
                  </p:cNvSpPr>
                  <p:nvPr/>
                </p:nvSpPr>
                <p:spPr bwMode="auto">
                  <a:xfrm>
                    <a:off x="3747" y="2473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2 w 44"/>
                      <a:gd name="T3" fmla="*/ 10 h 33"/>
                      <a:gd name="T4" fmla="*/ 38 w 44"/>
                      <a:gd name="T5" fmla="*/ 4 h 33"/>
                      <a:gd name="T6" fmla="*/ 31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7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3 h 33"/>
                      <a:gd name="T22" fmla="*/ 7 w 44"/>
                      <a:gd name="T23" fmla="*/ 27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1 w 44"/>
                      <a:gd name="T29" fmla="*/ 32 h 33"/>
                      <a:gd name="T30" fmla="*/ 37 w 44"/>
                      <a:gd name="T31" fmla="*/ 27 h 33"/>
                      <a:gd name="T32" fmla="*/ 42 w 44"/>
                      <a:gd name="T33" fmla="*/ 23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2" y="10"/>
                        </a:lnTo>
                        <a:lnTo>
                          <a:pt x="38" y="4"/>
                        </a:lnTo>
                        <a:lnTo>
                          <a:pt x="31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7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1" y="32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65" name="Freeform 121"/>
                  <p:cNvSpPr>
                    <a:spLocks/>
                  </p:cNvSpPr>
                  <p:nvPr/>
                </p:nvSpPr>
                <p:spPr bwMode="auto">
                  <a:xfrm>
                    <a:off x="3747" y="2506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2 w 44"/>
                      <a:gd name="T3" fmla="*/ 9 h 32"/>
                      <a:gd name="T4" fmla="*/ 38 w 44"/>
                      <a:gd name="T5" fmla="*/ 4 h 32"/>
                      <a:gd name="T6" fmla="*/ 31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7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7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1 w 44"/>
                      <a:gd name="T29" fmla="*/ 31 h 32"/>
                      <a:gd name="T30" fmla="*/ 37 w 44"/>
                      <a:gd name="T31" fmla="*/ 27 h 32"/>
                      <a:gd name="T32" fmla="*/ 42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2" y="9"/>
                        </a:lnTo>
                        <a:lnTo>
                          <a:pt x="38" y="4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7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466" name="Group 122"/>
                <p:cNvGrpSpPr>
                  <a:grpSpLocks/>
                </p:cNvGrpSpPr>
                <p:nvPr/>
              </p:nvGrpSpPr>
              <p:grpSpPr bwMode="auto">
                <a:xfrm>
                  <a:off x="3484" y="2477"/>
                  <a:ext cx="285" cy="73"/>
                  <a:chOff x="3484" y="2477"/>
                  <a:chExt cx="285" cy="73"/>
                </a:xfrm>
              </p:grpSpPr>
              <p:sp>
                <p:nvSpPr>
                  <p:cNvPr id="185467" name="Freeform 123"/>
                  <p:cNvSpPr>
                    <a:spLocks/>
                  </p:cNvSpPr>
                  <p:nvPr/>
                </p:nvSpPr>
                <p:spPr bwMode="auto">
                  <a:xfrm>
                    <a:off x="3747" y="2506"/>
                    <a:ext cx="22" cy="16"/>
                  </a:xfrm>
                  <a:custGeom>
                    <a:avLst/>
                    <a:gdLst>
                      <a:gd name="T0" fmla="*/ 22 w 44"/>
                      <a:gd name="T1" fmla="*/ 32 h 32"/>
                      <a:gd name="T2" fmla="*/ 31 w 44"/>
                      <a:gd name="T3" fmla="*/ 31 h 32"/>
                      <a:gd name="T4" fmla="*/ 37 w 44"/>
                      <a:gd name="T5" fmla="*/ 27 h 32"/>
                      <a:gd name="T6" fmla="*/ 42 w 44"/>
                      <a:gd name="T7" fmla="*/ 23 h 32"/>
                      <a:gd name="T8" fmla="*/ 44 w 44"/>
                      <a:gd name="T9" fmla="*/ 16 h 32"/>
                      <a:gd name="T10" fmla="*/ 42 w 44"/>
                      <a:gd name="T11" fmla="*/ 9 h 32"/>
                      <a:gd name="T12" fmla="*/ 37 w 44"/>
                      <a:gd name="T13" fmla="*/ 5 h 32"/>
                      <a:gd name="T14" fmla="*/ 31 w 44"/>
                      <a:gd name="T15" fmla="*/ 1 h 32"/>
                      <a:gd name="T16" fmla="*/ 22 w 44"/>
                      <a:gd name="T17" fmla="*/ 0 h 32"/>
                      <a:gd name="T18" fmla="*/ 22 w 44"/>
                      <a:gd name="T19" fmla="*/ 0 h 32"/>
                      <a:gd name="T20" fmla="*/ 13 w 44"/>
                      <a:gd name="T21" fmla="*/ 1 h 32"/>
                      <a:gd name="T22" fmla="*/ 5 w 44"/>
                      <a:gd name="T23" fmla="*/ 5 h 32"/>
                      <a:gd name="T24" fmla="*/ 2 w 44"/>
                      <a:gd name="T25" fmla="*/ 9 h 32"/>
                      <a:gd name="T26" fmla="*/ 0 w 44"/>
                      <a:gd name="T27" fmla="*/ 16 h 32"/>
                      <a:gd name="T28" fmla="*/ 2 w 44"/>
                      <a:gd name="T29" fmla="*/ 23 h 32"/>
                      <a:gd name="T30" fmla="*/ 5 w 44"/>
                      <a:gd name="T31" fmla="*/ 28 h 32"/>
                      <a:gd name="T32" fmla="*/ 13 w 44"/>
                      <a:gd name="T33" fmla="*/ 31 h 32"/>
                      <a:gd name="T34" fmla="*/ 22 w 44"/>
                      <a:gd name="T35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22" y="32"/>
                        </a:move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lnTo>
                          <a:pt x="42" y="9"/>
                        </a:lnTo>
                        <a:lnTo>
                          <a:pt x="37" y="5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5" y="28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68" name="Freeform 124"/>
                  <p:cNvSpPr>
                    <a:spLocks/>
                  </p:cNvSpPr>
                  <p:nvPr/>
                </p:nvSpPr>
                <p:spPr bwMode="auto">
                  <a:xfrm>
                    <a:off x="3703" y="2506"/>
                    <a:ext cx="22" cy="16"/>
                  </a:xfrm>
                  <a:custGeom>
                    <a:avLst/>
                    <a:gdLst>
                      <a:gd name="T0" fmla="*/ 22 w 44"/>
                      <a:gd name="T1" fmla="*/ 32 h 32"/>
                      <a:gd name="T2" fmla="*/ 31 w 44"/>
                      <a:gd name="T3" fmla="*/ 31 h 32"/>
                      <a:gd name="T4" fmla="*/ 37 w 44"/>
                      <a:gd name="T5" fmla="*/ 27 h 32"/>
                      <a:gd name="T6" fmla="*/ 42 w 44"/>
                      <a:gd name="T7" fmla="*/ 23 h 32"/>
                      <a:gd name="T8" fmla="*/ 44 w 44"/>
                      <a:gd name="T9" fmla="*/ 16 h 32"/>
                      <a:gd name="T10" fmla="*/ 42 w 44"/>
                      <a:gd name="T11" fmla="*/ 9 h 32"/>
                      <a:gd name="T12" fmla="*/ 37 w 44"/>
                      <a:gd name="T13" fmla="*/ 5 h 32"/>
                      <a:gd name="T14" fmla="*/ 31 w 44"/>
                      <a:gd name="T15" fmla="*/ 1 h 32"/>
                      <a:gd name="T16" fmla="*/ 22 w 44"/>
                      <a:gd name="T17" fmla="*/ 0 h 32"/>
                      <a:gd name="T18" fmla="*/ 22 w 44"/>
                      <a:gd name="T19" fmla="*/ 0 h 32"/>
                      <a:gd name="T20" fmla="*/ 13 w 44"/>
                      <a:gd name="T21" fmla="*/ 1 h 32"/>
                      <a:gd name="T22" fmla="*/ 5 w 44"/>
                      <a:gd name="T23" fmla="*/ 5 h 32"/>
                      <a:gd name="T24" fmla="*/ 2 w 44"/>
                      <a:gd name="T25" fmla="*/ 9 h 32"/>
                      <a:gd name="T26" fmla="*/ 0 w 44"/>
                      <a:gd name="T27" fmla="*/ 16 h 32"/>
                      <a:gd name="T28" fmla="*/ 2 w 44"/>
                      <a:gd name="T29" fmla="*/ 23 h 32"/>
                      <a:gd name="T30" fmla="*/ 5 w 44"/>
                      <a:gd name="T31" fmla="*/ 28 h 32"/>
                      <a:gd name="T32" fmla="*/ 13 w 44"/>
                      <a:gd name="T33" fmla="*/ 31 h 32"/>
                      <a:gd name="T34" fmla="*/ 22 w 44"/>
                      <a:gd name="T35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22" y="32"/>
                        </a:move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lnTo>
                          <a:pt x="42" y="9"/>
                        </a:lnTo>
                        <a:lnTo>
                          <a:pt x="37" y="5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5" y="28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69" name="Freeform 125"/>
                  <p:cNvSpPr>
                    <a:spLocks/>
                  </p:cNvSpPr>
                  <p:nvPr/>
                </p:nvSpPr>
                <p:spPr bwMode="auto">
                  <a:xfrm>
                    <a:off x="3659" y="2506"/>
                    <a:ext cx="22" cy="16"/>
                  </a:xfrm>
                  <a:custGeom>
                    <a:avLst/>
                    <a:gdLst>
                      <a:gd name="T0" fmla="*/ 22 w 44"/>
                      <a:gd name="T1" fmla="*/ 32 h 32"/>
                      <a:gd name="T2" fmla="*/ 31 w 44"/>
                      <a:gd name="T3" fmla="*/ 31 h 32"/>
                      <a:gd name="T4" fmla="*/ 37 w 44"/>
                      <a:gd name="T5" fmla="*/ 27 h 32"/>
                      <a:gd name="T6" fmla="*/ 42 w 44"/>
                      <a:gd name="T7" fmla="*/ 23 h 32"/>
                      <a:gd name="T8" fmla="*/ 44 w 44"/>
                      <a:gd name="T9" fmla="*/ 16 h 32"/>
                      <a:gd name="T10" fmla="*/ 42 w 44"/>
                      <a:gd name="T11" fmla="*/ 9 h 32"/>
                      <a:gd name="T12" fmla="*/ 37 w 44"/>
                      <a:gd name="T13" fmla="*/ 5 h 32"/>
                      <a:gd name="T14" fmla="*/ 31 w 44"/>
                      <a:gd name="T15" fmla="*/ 1 h 32"/>
                      <a:gd name="T16" fmla="*/ 22 w 44"/>
                      <a:gd name="T17" fmla="*/ 0 h 32"/>
                      <a:gd name="T18" fmla="*/ 22 w 44"/>
                      <a:gd name="T19" fmla="*/ 0 h 32"/>
                      <a:gd name="T20" fmla="*/ 13 w 44"/>
                      <a:gd name="T21" fmla="*/ 1 h 32"/>
                      <a:gd name="T22" fmla="*/ 5 w 44"/>
                      <a:gd name="T23" fmla="*/ 5 h 32"/>
                      <a:gd name="T24" fmla="*/ 2 w 44"/>
                      <a:gd name="T25" fmla="*/ 9 h 32"/>
                      <a:gd name="T26" fmla="*/ 0 w 44"/>
                      <a:gd name="T27" fmla="*/ 16 h 32"/>
                      <a:gd name="T28" fmla="*/ 2 w 44"/>
                      <a:gd name="T29" fmla="*/ 23 h 32"/>
                      <a:gd name="T30" fmla="*/ 5 w 44"/>
                      <a:gd name="T31" fmla="*/ 28 h 32"/>
                      <a:gd name="T32" fmla="*/ 13 w 44"/>
                      <a:gd name="T33" fmla="*/ 31 h 32"/>
                      <a:gd name="T34" fmla="*/ 22 w 44"/>
                      <a:gd name="T35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22" y="32"/>
                        </a:move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lnTo>
                          <a:pt x="42" y="9"/>
                        </a:lnTo>
                        <a:lnTo>
                          <a:pt x="37" y="5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5" y="28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70" name="Freeform 126"/>
                  <p:cNvSpPr>
                    <a:spLocks/>
                  </p:cNvSpPr>
                  <p:nvPr/>
                </p:nvSpPr>
                <p:spPr bwMode="auto">
                  <a:xfrm>
                    <a:off x="3615" y="2506"/>
                    <a:ext cx="22" cy="16"/>
                  </a:xfrm>
                  <a:custGeom>
                    <a:avLst/>
                    <a:gdLst>
                      <a:gd name="T0" fmla="*/ 22 w 44"/>
                      <a:gd name="T1" fmla="*/ 32 h 32"/>
                      <a:gd name="T2" fmla="*/ 31 w 44"/>
                      <a:gd name="T3" fmla="*/ 31 h 32"/>
                      <a:gd name="T4" fmla="*/ 37 w 44"/>
                      <a:gd name="T5" fmla="*/ 27 h 32"/>
                      <a:gd name="T6" fmla="*/ 42 w 44"/>
                      <a:gd name="T7" fmla="*/ 23 h 32"/>
                      <a:gd name="T8" fmla="*/ 44 w 44"/>
                      <a:gd name="T9" fmla="*/ 16 h 32"/>
                      <a:gd name="T10" fmla="*/ 42 w 44"/>
                      <a:gd name="T11" fmla="*/ 9 h 32"/>
                      <a:gd name="T12" fmla="*/ 37 w 44"/>
                      <a:gd name="T13" fmla="*/ 5 h 32"/>
                      <a:gd name="T14" fmla="*/ 31 w 44"/>
                      <a:gd name="T15" fmla="*/ 1 h 32"/>
                      <a:gd name="T16" fmla="*/ 22 w 44"/>
                      <a:gd name="T17" fmla="*/ 0 h 32"/>
                      <a:gd name="T18" fmla="*/ 22 w 44"/>
                      <a:gd name="T19" fmla="*/ 0 h 32"/>
                      <a:gd name="T20" fmla="*/ 13 w 44"/>
                      <a:gd name="T21" fmla="*/ 1 h 32"/>
                      <a:gd name="T22" fmla="*/ 5 w 44"/>
                      <a:gd name="T23" fmla="*/ 5 h 32"/>
                      <a:gd name="T24" fmla="*/ 2 w 44"/>
                      <a:gd name="T25" fmla="*/ 9 h 32"/>
                      <a:gd name="T26" fmla="*/ 0 w 44"/>
                      <a:gd name="T27" fmla="*/ 16 h 32"/>
                      <a:gd name="T28" fmla="*/ 2 w 44"/>
                      <a:gd name="T29" fmla="*/ 23 h 32"/>
                      <a:gd name="T30" fmla="*/ 5 w 44"/>
                      <a:gd name="T31" fmla="*/ 28 h 32"/>
                      <a:gd name="T32" fmla="*/ 13 w 44"/>
                      <a:gd name="T33" fmla="*/ 31 h 32"/>
                      <a:gd name="T34" fmla="*/ 22 w 44"/>
                      <a:gd name="T35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22" y="32"/>
                        </a:move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lnTo>
                          <a:pt x="42" y="9"/>
                        </a:lnTo>
                        <a:lnTo>
                          <a:pt x="37" y="5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5" y="28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71" name="Freeform 127"/>
                  <p:cNvSpPr>
                    <a:spLocks/>
                  </p:cNvSpPr>
                  <p:nvPr/>
                </p:nvSpPr>
                <p:spPr bwMode="auto">
                  <a:xfrm>
                    <a:off x="3571" y="2506"/>
                    <a:ext cx="22" cy="16"/>
                  </a:xfrm>
                  <a:custGeom>
                    <a:avLst/>
                    <a:gdLst>
                      <a:gd name="T0" fmla="*/ 22 w 44"/>
                      <a:gd name="T1" fmla="*/ 32 h 32"/>
                      <a:gd name="T2" fmla="*/ 31 w 44"/>
                      <a:gd name="T3" fmla="*/ 31 h 32"/>
                      <a:gd name="T4" fmla="*/ 37 w 44"/>
                      <a:gd name="T5" fmla="*/ 27 h 32"/>
                      <a:gd name="T6" fmla="*/ 42 w 44"/>
                      <a:gd name="T7" fmla="*/ 23 h 32"/>
                      <a:gd name="T8" fmla="*/ 44 w 44"/>
                      <a:gd name="T9" fmla="*/ 16 h 32"/>
                      <a:gd name="T10" fmla="*/ 42 w 44"/>
                      <a:gd name="T11" fmla="*/ 9 h 32"/>
                      <a:gd name="T12" fmla="*/ 37 w 44"/>
                      <a:gd name="T13" fmla="*/ 5 h 32"/>
                      <a:gd name="T14" fmla="*/ 31 w 44"/>
                      <a:gd name="T15" fmla="*/ 1 h 32"/>
                      <a:gd name="T16" fmla="*/ 22 w 44"/>
                      <a:gd name="T17" fmla="*/ 0 h 32"/>
                      <a:gd name="T18" fmla="*/ 22 w 44"/>
                      <a:gd name="T19" fmla="*/ 0 h 32"/>
                      <a:gd name="T20" fmla="*/ 13 w 44"/>
                      <a:gd name="T21" fmla="*/ 1 h 32"/>
                      <a:gd name="T22" fmla="*/ 5 w 44"/>
                      <a:gd name="T23" fmla="*/ 5 h 32"/>
                      <a:gd name="T24" fmla="*/ 2 w 44"/>
                      <a:gd name="T25" fmla="*/ 9 h 32"/>
                      <a:gd name="T26" fmla="*/ 0 w 44"/>
                      <a:gd name="T27" fmla="*/ 16 h 32"/>
                      <a:gd name="T28" fmla="*/ 2 w 44"/>
                      <a:gd name="T29" fmla="*/ 23 h 32"/>
                      <a:gd name="T30" fmla="*/ 5 w 44"/>
                      <a:gd name="T31" fmla="*/ 28 h 32"/>
                      <a:gd name="T32" fmla="*/ 13 w 44"/>
                      <a:gd name="T33" fmla="*/ 31 h 32"/>
                      <a:gd name="T34" fmla="*/ 22 w 44"/>
                      <a:gd name="T35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22" y="32"/>
                        </a:moveTo>
                        <a:lnTo>
                          <a:pt x="31" y="31"/>
                        </a:lnTo>
                        <a:lnTo>
                          <a:pt x="37" y="27"/>
                        </a:lnTo>
                        <a:lnTo>
                          <a:pt x="42" y="23"/>
                        </a:lnTo>
                        <a:lnTo>
                          <a:pt x="44" y="16"/>
                        </a:lnTo>
                        <a:lnTo>
                          <a:pt x="42" y="9"/>
                        </a:lnTo>
                        <a:lnTo>
                          <a:pt x="37" y="5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5" y="28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72" name="Freeform 128"/>
                  <p:cNvSpPr>
                    <a:spLocks/>
                  </p:cNvSpPr>
                  <p:nvPr/>
                </p:nvSpPr>
                <p:spPr bwMode="auto">
                  <a:xfrm>
                    <a:off x="3484" y="2477"/>
                    <a:ext cx="98" cy="73"/>
                  </a:xfrm>
                  <a:custGeom>
                    <a:avLst/>
                    <a:gdLst>
                      <a:gd name="T0" fmla="*/ 196 w 196"/>
                      <a:gd name="T1" fmla="*/ 0 h 146"/>
                      <a:gd name="T2" fmla="*/ 0 w 196"/>
                      <a:gd name="T3" fmla="*/ 74 h 146"/>
                      <a:gd name="T4" fmla="*/ 196 w 196"/>
                      <a:gd name="T5" fmla="*/ 146 h 146"/>
                      <a:gd name="T6" fmla="*/ 196 w 196"/>
                      <a:gd name="T7" fmla="*/ 0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6" h="146">
                        <a:moveTo>
                          <a:pt x="196" y="0"/>
                        </a:moveTo>
                        <a:lnTo>
                          <a:pt x="0" y="74"/>
                        </a:lnTo>
                        <a:lnTo>
                          <a:pt x="196" y="146"/>
                        </a:lnTo>
                        <a:lnTo>
                          <a:pt x="196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85473" name="Group 129"/>
              <p:cNvGrpSpPr>
                <a:grpSpLocks/>
              </p:cNvGrpSpPr>
              <p:nvPr/>
            </p:nvGrpSpPr>
            <p:grpSpPr bwMode="auto">
              <a:xfrm>
                <a:off x="3539" y="1490"/>
                <a:ext cx="447" cy="1817"/>
                <a:chOff x="3539" y="1490"/>
                <a:chExt cx="447" cy="1817"/>
              </a:xfrm>
            </p:grpSpPr>
            <p:grpSp>
              <p:nvGrpSpPr>
                <p:cNvPr id="185474" name="Group 130"/>
                <p:cNvGrpSpPr>
                  <a:grpSpLocks/>
                </p:cNvGrpSpPr>
                <p:nvPr/>
              </p:nvGrpSpPr>
              <p:grpSpPr bwMode="auto">
                <a:xfrm>
                  <a:off x="3964" y="1490"/>
                  <a:ext cx="22" cy="1782"/>
                  <a:chOff x="3964" y="1490"/>
                  <a:chExt cx="22" cy="1782"/>
                </a:xfrm>
              </p:grpSpPr>
              <p:sp>
                <p:nvSpPr>
                  <p:cNvPr id="185475" name="Freeform 131"/>
                  <p:cNvSpPr>
                    <a:spLocks/>
                  </p:cNvSpPr>
                  <p:nvPr/>
                </p:nvSpPr>
                <p:spPr bwMode="auto">
                  <a:xfrm>
                    <a:off x="3964" y="1490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10 h 33"/>
                      <a:gd name="T4" fmla="*/ 37 w 44"/>
                      <a:gd name="T5" fmla="*/ 5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5 h 33"/>
                      <a:gd name="T14" fmla="*/ 2 w 44"/>
                      <a:gd name="T15" fmla="*/ 10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10"/>
                        </a:lnTo>
                        <a:lnTo>
                          <a:pt x="37" y="5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5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76" name="Freeform 132"/>
                  <p:cNvSpPr>
                    <a:spLocks/>
                  </p:cNvSpPr>
                  <p:nvPr/>
                </p:nvSpPr>
                <p:spPr bwMode="auto">
                  <a:xfrm>
                    <a:off x="3964" y="1523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4 h 33"/>
                      <a:gd name="T22" fmla="*/ 8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8 h 33"/>
                      <a:gd name="T32" fmla="*/ 43 w 44"/>
                      <a:gd name="T33" fmla="*/ 24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8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8"/>
                        </a:lnTo>
                        <a:lnTo>
                          <a:pt x="43" y="24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77" name="Freeform 133"/>
                  <p:cNvSpPr>
                    <a:spLocks/>
                  </p:cNvSpPr>
                  <p:nvPr/>
                </p:nvSpPr>
                <p:spPr bwMode="auto">
                  <a:xfrm>
                    <a:off x="3964" y="1555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3 w 44"/>
                      <a:gd name="T3" fmla="*/ 9 h 32"/>
                      <a:gd name="T4" fmla="*/ 39 w 44"/>
                      <a:gd name="T5" fmla="*/ 4 h 32"/>
                      <a:gd name="T6" fmla="*/ 32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8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8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2 w 44"/>
                      <a:gd name="T29" fmla="*/ 31 h 32"/>
                      <a:gd name="T30" fmla="*/ 37 w 44"/>
                      <a:gd name="T31" fmla="*/ 27 h 32"/>
                      <a:gd name="T32" fmla="*/ 43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78" name="Freeform 134"/>
                  <p:cNvSpPr>
                    <a:spLocks/>
                  </p:cNvSpPr>
                  <p:nvPr/>
                </p:nvSpPr>
                <p:spPr bwMode="auto">
                  <a:xfrm>
                    <a:off x="3964" y="1588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79" name="Freeform 135"/>
                  <p:cNvSpPr>
                    <a:spLocks/>
                  </p:cNvSpPr>
                  <p:nvPr/>
                </p:nvSpPr>
                <p:spPr bwMode="auto">
                  <a:xfrm>
                    <a:off x="3964" y="1621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3 w 44"/>
                      <a:gd name="T3" fmla="*/ 9 h 32"/>
                      <a:gd name="T4" fmla="*/ 39 w 44"/>
                      <a:gd name="T5" fmla="*/ 4 h 32"/>
                      <a:gd name="T6" fmla="*/ 32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8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8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2 w 44"/>
                      <a:gd name="T29" fmla="*/ 31 h 32"/>
                      <a:gd name="T30" fmla="*/ 37 w 44"/>
                      <a:gd name="T31" fmla="*/ 27 h 32"/>
                      <a:gd name="T32" fmla="*/ 43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80" name="Freeform 136"/>
                  <p:cNvSpPr>
                    <a:spLocks/>
                  </p:cNvSpPr>
                  <p:nvPr/>
                </p:nvSpPr>
                <p:spPr bwMode="auto">
                  <a:xfrm>
                    <a:off x="3964" y="1654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81" name="Freeform 137"/>
                  <p:cNvSpPr>
                    <a:spLocks/>
                  </p:cNvSpPr>
                  <p:nvPr/>
                </p:nvSpPr>
                <p:spPr bwMode="auto">
                  <a:xfrm>
                    <a:off x="3964" y="1686"/>
                    <a:ext cx="22" cy="17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4 h 33"/>
                      <a:gd name="T22" fmla="*/ 8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8 h 33"/>
                      <a:gd name="T32" fmla="*/ 43 w 44"/>
                      <a:gd name="T33" fmla="*/ 24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8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8"/>
                        </a:lnTo>
                        <a:lnTo>
                          <a:pt x="43" y="24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82" name="Freeform 138"/>
                  <p:cNvSpPr>
                    <a:spLocks/>
                  </p:cNvSpPr>
                  <p:nvPr/>
                </p:nvSpPr>
                <p:spPr bwMode="auto">
                  <a:xfrm>
                    <a:off x="3964" y="1719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9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9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83" name="Freeform 139"/>
                  <p:cNvSpPr>
                    <a:spLocks/>
                  </p:cNvSpPr>
                  <p:nvPr/>
                </p:nvSpPr>
                <p:spPr bwMode="auto">
                  <a:xfrm>
                    <a:off x="3964" y="1752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84" name="Freeform 140"/>
                  <p:cNvSpPr>
                    <a:spLocks/>
                  </p:cNvSpPr>
                  <p:nvPr/>
                </p:nvSpPr>
                <p:spPr bwMode="auto">
                  <a:xfrm>
                    <a:off x="3964" y="1784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3 w 44"/>
                      <a:gd name="T3" fmla="*/ 9 h 32"/>
                      <a:gd name="T4" fmla="*/ 39 w 44"/>
                      <a:gd name="T5" fmla="*/ 4 h 32"/>
                      <a:gd name="T6" fmla="*/ 32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8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8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2 w 44"/>
                      <a:gd name="T29" fmla="*/ 31 h 32"/>
                      <a:gd name="T30" fmla="*/ 37 w 44"/>
                      <a:gd name="T31" fmla="*/ 27 h 32"/>
                      <a:gd name="T32" fmla="*/ 43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85" name="Freeform 141"/>
                  <p:cNvSpPr>
                    <a:spLocks/>
                  </p:cNvSpPr>
                  <p:nvPr/>
                </p:nvSpPr>
                <p:spPr bwMode="auto">
                  <a:xfrm>
                    <a:off x="3964" y="1817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86" name="Freeform 142"/>
                  <p:cNvSpPr>
                    <a:spLocks/>
                  </p:cNvSpPr>
                  <p:nvPr/>
                </p:nvSpPr>
                <p:spPr bwMode="auto">
                  <a:xfrm>
                    <a:off x="3964" y="1850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5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5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4 h 33"/>
                      <a:gd name="T22" fmla="*/ 8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8 h 33"/>
                      <a:gd name="T32" fmla="*/ 43 w 44"/>
                      <a:gd name="T33" fmla="*/ 24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5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5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8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8"/>
                        </a:lnTo>
                        <a:lnTo>
                          <a:pt x="43" y="24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87" name="Freeform 143"/>
                  <p:cNvSpPr>
                    <a:spLocks/>
                  </p:cNvSpPr>
                  <p:nvPr/>
                </p:nvSpPr>
                <p:spPr bwMode="auto">
                  <a:xfrm>
                    <a:off x="3964" y="1882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9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9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88" name="Freeform 144"/>
                  <p:cNvSpPr>
                    <a:spLocks/>
                  </p:cNvSpPr>
                  <p:nvPr/>
                </p:nvSpPr>
                <p:spPr bwMode="auto">
                  <a:xfrm>
                    <a:off x="3964" y="1915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89" name="Freeform 145"/>
                  <p:cNvSpPr>
                    <a:spLocks/>
                  </p:cNvSpPr>
                  <p:nvPr/>
                </p:nvSpPr>
                <p:spPr bwMode="auto">
                  <a:xfrm>
                    <a:off x="3964" y="1948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3 w 44"/>
                      <a:gd name="T3" fmla="*/ 9 h 32"/>
                      <a:gd name="T4" fmla="*/ 39 w 44"/>
                      <a:gd name="T5" fmla="*/ 4 h 32"/>
                      <a:gd name="T6" fmla="*/ 32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8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8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2 w 44"/>
                      <a:gd name="T29" fmla="*/ 31 h 32"/>
                      <a:gd name="T30" fmla="*/ 37 w 44"/>
                      <a:gd name="T31" fmla="*/ 27 h 32"/>
                      <a:gd name="T32" fmla="*/ 43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90" name="Freeform 146"/>
                  <p:cNvSpPr>
                    <a:spLocks/>
                  </p:cNvSpPr>
                  <p:nvPr/>
                </p:nvSpPr>
                <p:spPr bwMode="auto">
                  <a:xfrm>
                    <a:off x="3964" y="1981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91" name="Freeform 147"/>
                  <p:cNvSpPr>
                    <a:spLocks/>
                  </p:cNvSpPr>
                  <p:nvPr/>
                </p:nvSpPr>
                <p:spPr bwMode="auto">
                  <a:xfrm>
                    <a:off x="3964" y="2013"/>
                    <a:ext cx="22" cy="17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5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5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4 h 33"/>
                      <a:gd name="T22" fmla="*/ 8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8 h 33"/>
                      <a:gd name="T32" fmla="*/ 43 w 44"/>
                      <a:gd name="T33" fmla="*/ 24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5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5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8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8"/>
                        </a:lnTo>
                        <a:lnTo>
                          <a:pt x="43" y="24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92" name="Freeform 148"/>
                  <p:cNvSpPr>
                    <a:spLocks/>
                  </p:cNvSpPr>
                  <p:nvPr/>
                </p:nvSpPr>
                <p:spPr bwMode="auto">
                  <a:xfrm>
                    <a:off x="3964" y="2046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9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9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93" name="Freeform 149"/>
                  <p:cNvSpPr>
                    <a:spLocks/>
                  </p:cNvSpPr>
                  <p:nvPr/>
                </p:nvSpPr>
                <p:spPr bwMode="auto">
                  <a:xfrm>
                    <a:off x="3964" y="2079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3 h 33"/>
                      <a:gd name="T22" fmla="*/ 8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8 h 33"/>
                      <a:gd name="T32" fmla="*/ 43 w 44"/>
                      <a:gd name="T33" fmla="*/ 23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8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8"/>
                        </a:lnTo>
                        <a:lnTo>
                          <a:pt x="43" y="23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94" name="Freeform 150"/>
                  <p:cNvSpPr>
                    <a:spLocks/>
                  </p:cNvSpPr>
                  <p:nvPr/>
                </p:nvSpPr>
                <p:spPr bwMode="auto">
                  <a:xfrm>
                    <a:off x="3964" y="2111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3 w 44"/>
                      <a:gd name="T3" fmla="*/ 9 h 32"/>
                      <a:gd name="T4" fmla="*/ 39 w 44"/>
                      <a:gd name="T5" fmla="*/ 4 h 32"/>
                      <a:gd name="T6" fmla="*/ 32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8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8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2 w 44"/>
                      <a:gd name="T29" fmla="*/ 31 h 32"/>
                      <a:gd name="T30" fmla="*/ 37 w 44"/>
                      <a:gd name="T31" fmla="*/ 27 h 32"/>
                      <a:gd name="T32" fmla="*/ 43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95" name="Freeform 151"/>
                  <p:cNvSpPr>
                    <a:spLocks/>
                  </p:cNvSpPr>
                  <p:nvPr/>
                </p:nvSpPr>
                <p:spPr bwMode="auto">
                  <a:xfrm>
                    <a:off x="3964" y="2144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96" name="Freeform 152"/>
                  <p:cNvSpPr>
                    <a:spLocks/>
                  </p:cNvSpPr>
                  <p:nvPr/>
                </p:nvSpPr>
                <p:spPr bwMode="auto">
                  <a:xfrm>
                    <a:off x="3964" y="2177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5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5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4 h 33"/>
                      <a:gd name="T22" fmla="*/ 8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8 h 33"/>
                      <a:gd name="T32" fmla="*/ 43 w 44"/>
                      <a:gd name="T33" fmla="*/ 24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5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5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8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8"/>
                        </a:lnTo>
                        <a:lnTo>
                          <a:pt x="43" y="24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97" name="Freeform 153"/>
                  <p:cNvSpPr>
                    <a:spLocks/>
                  </p:cNvSpPr>
                  <p:nvPr/>
                </p:nvSpPr>
                <p:spPr bwMode="auto">
                  <a:xfrm>
                    <a:off x="3964" y="2209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9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9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98" name="Freeform 154"/>
                  <p:cNvSpPr>
                    <a:spLocks/>
                  </p:cNvSpPr>
                  <p:nvPr/>
                </p:nvSpPr>
                <p:spPr bwMode="auto">
                  <a:xfrm>
                    <a:off x="3964" y="2242"/>
                    <a:ext cx="22" cy="17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3 h 33"/>
                      <a:gd name="T22" fmla="*/ 8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8 h 33"/>
                      <a:gd name="T32" fmla="*/ 43 w 44"/>
                      <a:gd name="T33" fmla="*/ 23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8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8"/>
                        </a:lnTo>
                        <a:lnTo>
                          <a:pt x="43" y="23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99" name="Freeform 155"/>
                  <p:cNvSpPr>
                    <a:spLocks/>
                  </p:cNvSpPr>
                  <p:nvPr/>
                </p:nvSpPr>
                <p:spPr bwMode="auto">
                  <a:xfrm>
                    <a:off x="3964" y="2275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3 w 44"/>
                      <a:gd name="T3" fmla="*/ 9 h 32"/>
                      <a:gd name="T4" fmla="*/ 39 w 44"/>
                      <a:gd name="T5" fmla="*/ 4 h 32"/>
                      <a:gd name="T6" fmla="*/ 32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8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8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2 w 44"/>
                      <a:gd name="T29" fmla="*/ 31 h 32"/>
                      <a:gd name="T30" fmla="*/ 37 w 44"/>
                      <a:gd name="T31" fmla="*/ 27 h 32"/>
                      <a:gd name="T32" fmla="*/ 43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00" name="Freeform 156"/>
                  <p:cNvSpPr>
                    <a:spLocks/>
                  </p:cNvSpPr>
                  <p:nvPr/>
                </p:nvSpPr>
                <p:spPr bwMode="auto">
                  <a:xfrm>
                    <a:off x="3964" y="2308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01" name="Freeform 157"/>
                  <p:cNvSpPr>
                    <a:spLocks/>
                  </p:cNvSpPr>
                  <p:nvPr/>
                </p:nvSpPr>
                <p:spPr bwMode="auto">
                  <a:xfrm>
                    <a:off x="3964" y="2340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3 w 44"/>
                      <a:gd name="T3" fmla="*/ 9 h 32"/>
                      <a:gd name="T4" fmla="*/ 39 w 44"/>
                      <a:gd name="T5" fmla="*/ 4 h 32"/>
                      <a:gd name="T6" fmla="*/ 32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8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8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2 w 44"/>
                      <a:gd name="T29" fmla="*/ 31 h 32"/>
                      <a:gd name="T30" fmla="*/ 37 w 44"/>
                      <a:gd name="T31" fmla="*/ 27 h 32"/>
                      <a:gd name="T32" fmla="*/ 43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02" name="Freeform 158"/>
                  <p:cNvSpPr>
                    <a:spLocks/>
                  </p:cNvSpPr>
                  <p:nvPr/>
                </p:nvSpPr>
                <p:spPr bwMode="auto">
                  <a:xfrm>
                    <a:off x="3964" y="2373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9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9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03" name="Freeform 159"/>
                  <p:cNvSpPr>
                    <a:spLocks/>
                  </p:cNvSpPr>
                  <p:nvPr/>
                </p:nvSpPr>
                <p:spPr bwMode="auto">
                  <a:xfrm>
                    <a:off x="3964" y="2406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3 h 33"/>
                      <a:gd name="T22" fmla="*/ 8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8 h 33"/>
                      <a:gd name="T32" fmla="*/ 43 w 44"/>
                      <a:gd name="T33" fmla="*/ 23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8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8"/>
                        </a:lnTo>
                        <a:lnTo>
                          <a:pt x="43" y="23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04" name="Freeform 160"/>
                  <p:cNvSpPr>
                    <a:spLocks/>
                  </p:cNvSpPr>
                  <p:nvPr/>
                </p:nvSpPr>
                <p:spPr bwMode="auto">
                  <a:xfrm>
                    <a:off x="3964" y="2438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3 w 44"/>
                      <a:gd name="T3" fmla="*/ 9 h 32"/>
                      <a:gd name="T4" fmla="*/ 39 w 44"/>
                      <a:gd name="T5" fmla="*/ 4 h 32"/>
                      <a:gd name="T6" fmla="*/ 32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8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8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2 w 44"/>
                      <a:gd name="T29" fmla="*/ 31 h 32"/>
                      <a:gd name="T30" fmla="*/ 37 w 44"/>
                      <a:gd name="T31" fmla="*/ 27 h 32"/>
                      <a:gd name="T32" fmla="*/ 43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05" name="Freeform 161"/>
                  <p:cNvSpPr>
                    <a:spLocks/>
                  </p:cNvSpPr>
                  <p:nvPr/>
                </p:nvSpPr>
                <p:spPr bwMode="auto">
                  <a:xfrm>
                    <a:off x="3964" y="2471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06" name="Freeform 162"/>
                  <p:cNvSpPr>
                    <a:spLocks/>
                  </p:cNvSpPr>
                  <p:nvPr/>
                </p:nvSpPr>
                <p:spPr bwMode="auto">
                  <a:xfrm>
                    <a:off x="3964" y="2504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3 w 44"/>
                      <a:gd name="T3" fmla="*/ 9 h 32"/>
                      <a:gd name="T4" fmla="*/ 39 w 44"/>
                      <a:gd name="T5" fmla="*/ 4 h 32"/>
                      <a:gd name="T6" fmla="*/ 32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8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8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2 w 44"/>
                      <a:gd name="T29" fmla="*/ 31 h 32"/>
                      <a:gd name="T30" fmla="*/ 37 w 44"/>
                      <a:gd name="T31" fmla="*/ 27 h 32"/>
                      <a:gd name="T32" fmla="*/ 43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07" name="Freeform 163"/>
                  <p:cNvSpPr>
                    <a:spLocks/>
                  </p:cNvSpPr>
                  <p:nvPr/>
                </p:nvSpPr>
                <p:spPr bwMode="auto">
                  <a:xfrm>
                    <a:off x="3964" y="2536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9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9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08" name="Freeform 164"/>
                  <p:cNvSpPr>
                    <a:spLocks/>
                  </p:cNvSpPr>
                  <p:nvPr/>
                </p:nvSpPr>
                <p:spPr bwMode="auto">
                  <a:xfrm>
                    <a:off x="3964" y="2569"/>
                    <a:ext cx="22" cy="17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4 h 33"/>
                      <a:gd name="T22" fmla="*/ 8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8 h 33"/>
                      <a:gd name="T32" fmla="*/ 43 w 44"/>
                      <a:gd name="T33" fmla="*/ 24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8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8"/>
                        </a:lnTo>
                        <a:lnTo>
                          <a:pt x="43" y="24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09" name="Freeform 165"/>
                  <p:cNvSpPr>
                    <a:spLocks/>
                  </p:cNvSpPr>
                  <p:nvPr/>
                </p:nvSpPr>
                <p:spPr bwMode="auto">
                  <a:xfrm>
                    <a:off x="3964" y="2602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3 w 44"/>
                      <a:gd name="T3" fmla="*/ 9 h 32"/>
                      <a:gd name="T4" fmla="*/ 39 w 44"/>
                      <a:gd name="T5" fmla="*/ 4 h 32"/>
                      <a:gd name="T6" fmla="*/ 32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8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8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2 w 44"/>
                      <a:gd name="T29" fmla="*/ 31 h 32"/>
                      <a:gd name="T30" fmla="*/ 37 w 44"/>
                      <a:gd name="T31" fmla="*/ 27 h 32"/>
                      <a:gd name="T32" fmla="*/ 43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10" name="Freeform 166"/>
                  <p:cNvSpPr>
                    <a:spLocks/>
                  </p:cNvSpPr>
                  <p:nvPr/>
                </p:nvSpPr>
                <p:spPr bwMode="auto">
                  <a:xfrm>
                    <a:off x="3964" y="2635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11" name="Freeform 167"/>
                  <p:cNvSpPr>
                    <a:spLocks/>
                  </p:cNvSpPr>
                  <p:nvPr/>
                </p:nvSpPr>
                <p:spPr bwMode="auto">
                  <a:xfrm>
                    <a:off x="3964" y="2667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3 w 44"/>
                      <a:gd name="T3" fmla="*/ 9 h 32"/>
                      <a:gd name="T4" fmla="*/ 39 w 44"/>
                      <a:gd name="T5" fmla="*/ 4 h 32"/>
                      <a:gd name="T6" fmla="*/ 32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8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8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2 w 44"/>
                      <a:gd name="T29" fmla="*/ 31 h 32"/>
                      <a:gd name="T30" fmla="*/ 37 w 44"/>
                      <a:gd name="T31" fmla="*/ 27 h 32"/>
                      <a:gd name="T32" fmla="*/ 43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12" name="Freeform 168"/>
                  <p:cNvSpPr>
                    <a:spLocks/>
                  </p:cNvSpPr>
                  <p:nvPr/>
                </p:nvSpPr>
                <p:spPr bwMode="auto">
                  <a:xfrm>
                    <a:off x="3964" y="2700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13" name="Freeform 169"/>
                  <p:cNvSpPr>
                    <a:spLocks/>
                  </p:cNvSpPr>
                  <p:nvPr/>
                </p:nvSpPr>
                <p:spPr bwMode="auto">
                  <a:xfrm>
                    <a:off x="3964" y="2733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4 h 33"/>
                      <a:gd name="T22" fmla="*/ 8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8 h 33"/>
                      <a:gd name="T32" fmla="*/ 43 w 44"/>
                      <a:gd name="T33" fmla="*/ 24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8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8"/>
                        </a:lnTo>
                        <a:lnTo>
                          <a:pt x="43" y="24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14" name="Freeform 170"/>
                  <p:cNvSpPr>
                    <a:spLocks/>
                  </p:cNvSpPr>
                  <p:nvPr/>
                </p:nvSpPr>
                <p:spPr bwMode="auto">
                  <a:xfrm>
                    <a:off x="3964" y="2765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3 w 44"/>
                      <a:gd name="T3" fmla="*/ 9 h 32"/>
                      <a:gd name="T4" fmla="*/ 39 w 44"/>
                      <a:gd name="T5" fmla="*/ 4 h 32"/>
                      <a:gd name="T6" fmla="*/ 32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8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8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2 w 44"/>
                      <a:gd name="T29" fmla="*/ 31 h 32"/>
                      <a:gd name="T30" fmla="*/ 37 w 44"/>
                      <a:gd name="T31" fmla="*/ 27 h 32"/>
                      <a:gd name="T32" fmla="*/ 43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15" name="Freeform 171"/>
                  <p:cNvSpPr>
                    <a:spLocks/>
                  </p:cNvSpPr>
                  <p:nvPr/>
                </p:nvSpPr>
                <p:spPr bwMode="auto">
                  <a:xfrm>
                    <a:off x="3964" y="2798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16" name="Freeform 172"/>
                  <p:cNvSpPr>
                    <a:spLocks/>
                  </p:cNvSpPr>
                  <p:nvPr/>
                </p:nvSpPr>
                <p:spPr bwMode="auto">
                  <a:xfrm>
                    <a:off x="3964" y="2831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3 w 44"/>
                      <a:gd name="T3" fmla="*/ 9 h 32"/>
                      <a:gd name="T4" fmla="*/ 39 w 44"/>
                      <a:gd name="T5" fmla="*/ 4 h 32"/>
                      <a:gd name="T6" fmla="*/ 32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8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8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2 w 44"/>
                      <a:gd name="T29" fmla="*/ 31 h 32"/>
                      <a:gd name="T30" fmla="*/ 37 w 44"/>
                      <a:gd name="T31" fmla="*/ 27 h 32"/>
                      <a:gd name="T32" fmla="*/ 43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17" name="Freeform 173"/>
                  <p:cNvSpPr>
                    <a:spLocks/>
                  </p:cNvSpPr>
                  <p:nvPr/>
                </p:nvSpPr>
                <p:spPr bwMode="auto">
                  <a:xfrm>
                    <a:off x="3964" y="2863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18" name="Freeform 174"/>
                  <p:cNvSpPr>
                    <a:spLocks/>
                  </p:cNvSpPr>
                  <p:nvPr/>
                </p:nvSpPr>
                <p:spPr bwMode="auto">
                  <a:xfrm>
                    <a:off x="3964" y="2896"/>
                    <a:ext cx="22" cy="17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4 h 33"/>
                      <a:gd name="T22" fmla="*/ 8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8 h 33"/>
                      <a:gd name="T32" fmla="*/ 43 w 44"/>
                      <a:gd name="T33" fmla="*/ 24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8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8"/>
                        </a:lnTo>
                        <a:lnTo>
                          <a:pt x="43" y="24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19" name="Freeform 175"/>
                  <p:cNvSpPr>
                    <a:spLocks/>
                  </p:cNvSpPr>
                  <p:nvPr/>
                </p:nvSpPr>
                <p:spPr bwMode="auto">
                  <a:xfrm>
                    <a:off x="3964" y="2929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9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9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20" name="Freeform 176"/>
                  <p:cNvSpPr>
                    <a:spLocks/>
                  </p:cNvSpPr>
                  <p:nvPr/>
                </p:nvSpPr>
                <p:spPr bwMode="auto">
                  <a:xfrm>
                    <a:off x="3964" y="2962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21" name="Freeform 177"/>
                  <p:cNvSpPr>
                    <a:spLocks/>
                  </p:cNvSpPr>
                  <p:nvPr/>
                </p:nvSpPr>
                <p:spPr bwMode="auto">
                  <a:xfrm>
                    <a:off x="3964" y="2994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3 w 44"/>
                      <a:gd name="T3" fmla="*/ 9 h 32"/>
                      <a:gd name="T4" fmla="*/ 39 w 44"/>
                      <a:gd name="T5" fmla="*/ 4 h 32"/>
                      <a:gd name="T6" fmla="*/ 32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8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8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2 w 44"/>
                      <a:gd name="T29" fmla="*/ 31 h 32"/>
                      <a:gd name="T30" fmla="*/ 37 w 44"/>
                      <a:gd name="T31" fmla="*/ 27 h 32"/>
                      <a:gd name="T32" fmla="*/ 43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22" name="Freeform 178"/>
                  <p:cNvSpPr>
                    <a:spLocks/>
                  </p:cNvSpPr>
                  <p:nvPr/>
                </p:nvSpPr>
                <p:spPr bwMode="auto">
                  <a:xfrm>
                    <a:off x="3964" y="3027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23" name="Freeform 179"/>
                  <p:cNvSpPr>
                    <a:spLocks/>
                  </p:cNvSpPr>
                  <p:nvPr/>
                </p:nvSpPr>
                <p:spPr bwMode="auto">
                  <a:xfrm>
                    <a:off x="3964" y="3060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5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5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4 h 33"/>
                      <a:gd name="T22" fmla="*/ 8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8 h 33"/>
                      <a:gd name="T32" fmla="*/ 43 w 44"/>
                      <a:gd name="T33" fmla="*/ 24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5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5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8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8"/>
                        </a:lnTo>
                        <a:lnTo>
                          <a:pt x="43" y="24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24" name="Freeform 180"/>
                  <p:cNvSpPr>
                    <a:spLocks/>
                  </p:cNvSpPr>
                  <p:nvPr/>
                </p:nvSpPr>
                <p:spPr bwMode="auto">
                  <a:xfrm>
                    <a:off x="3964" y="3092"/>
                    <a:ext cx="22" cy="17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9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9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25" name="Freeform 181"/>
                  <p:cNvSpPr>
                    <a:spLocks/>
                  </p:cNvSpPr>
                  <p:nvPr/>
                </p:nvSpPr>
                <p:spPr bwMode="auto">
                  <a:xfrm>
                    <a:off x="3964" y="3125"/>
                    <a:ext cx="22" cy="16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26" name="Freeform 182"/>
                  <p:cNvSpPr>
                    <a:spLocks/>
                  </p:cNvSpPr>
                  <p:nvPr/>
                </p:nvSpPr>
                <p:spPr bwMode="auto">
                  <a:xfrm>
                    <a:off x="3964" y="3158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2"/>
                      <a:gd name="T2" fmla="*/ 43 w 44"/>
                      <a:gd name="T3" fmla="*/ 9 h 32"/>
                      <a:gd name="T4" fmla="*/ 39 w 44"/>
                      <a:gd name="T5" fmla="*/ 4 h 32"/>
                      <a:gd name="T6" fmla="*/ 32 w 44"/>
                      <a:gd name="T7" fmla="*/ 1 h 32"/>
                      <a:gd name="T8" fmla="*/ 22 w 44"/>
                      <a:gd name="T9" fmla="*/ 0 h 32"/>
                      <a:gd name="T10" fmla="*/ 13 w 44"/>
                      <a:gd name="T11" fmla="*/ 1 h 32"/>
                      <a:gd name="T12" fmla="*/ 8 w 44"/>
                      <a:gd name="T13" fmla="*/ 4 h 32"/>
                      <a:gd name="T14" fmla="*/ 2 w 44"/>
                      <a:gd name="T15" fmla="*/ 9 h 32"/>
                      <a:gd name="T16" fmla="*/ 0 w 44"/>
                      <a:gd name="T17" fmla="*/ 16 h 32"/>
                      <a:gd name="T18" fmla="*/ 0 w 44"/>
                      <a:gd name="T19" fmla="*/ 16 h 32"/>
                      <a:gd name="T20" fmla="*/ 2 w 44"/>
                      <a:gd name="T21" fmla="*/ 23 h 32"/>
                      <a:gd name="T22" fmla="*/ 8 w 44"/>
                      <a:gd name="T23" fmla="*/ 27 h 32"/>
                      <a:gd name="T24" fmla="*/ 13 w 44"/>
                      <a:gd name="T25" fmla="*/ 31 h 32"/>
                      <a:gd name="T26" fmla="*/ 22 w 44"/>
                      <a:gd name="T27" fmla="*/ 32 h 32"/>
                      <a:gd name="T28" fmla="*/ 32 w 44"/>
                      <a:gd name="T29" fmla="*/ 31 h 32"/>
                      <a:gd name="T30" fmla="*/ 37 w 44"/>
                      <a:gd name="T31" fmla="*/ 27 h 32"/>
                      <a:gd name="T32" fmla="*/ 43 w 44"/>
                      <a:gd name="T33" fmla="*/ 23 h 32"/>
                      <a:gd name="T34" fmla="*/ 44 w 44"/>
                      <a:gd name="T35" fmla="*/ 1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2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2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27" name="Freeform 183"/>
                  <p:cNvSpPr>
                    <a:spLocks/>
                  </p:cNvSpPr>
                  <p:nvPr/>
                </p:nvSpPr>
                <p:spPr bwMode="auto">
                  <a:xfrm>
                    <a:off x="3964" y="3191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10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10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10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28" name="Freeform 184"/>
                  <p:cNvSpPr>
                    <a:spLocks/>
                  </p:cNvSpPr>
                  <p:nvPr/>
                </p:nvSpPr>
                <p:spPr bwMode="auto">
                  <a:xfrm>
                    <a:off x="3964" y="3223"/>
                    <a:ext cx="22" cy="17"/>
                  </a:xfrm>
                  <a:custGeom>
                    <a:avLst/>
                    <a:gdLst>
                      <a:gd name="T0" fmla="*/ 44 w 44"/>
                      <a:gd name="T1" fmla="*/ 17 h 33"/>
                      <a:gd name="T2" fmla="*/ 43 w 44"/>
                      <a:gd name="T3" fmla="*/ 10 h 33"/>
                      <a:gd name="T4" fmla="*/ 39 w 44"/>
                      <a:gd name="T5" fmla="*/ 5 h 33"/>
                      <a:gd name="T6" fmla="*/ 32 w 44"/>
                      <a:gd name="T7" fmla="*/ 2 h 33"/>
                      <a:gd name="T8" fmla="*/ 22 w 44"/>
                      <a:gd name="T9" fmla="*/ 0 h 33"/>
                      <a:gd name="T10" fmla="*/ 13 w 44"/>
                      <a:gd name="T11" fmla="*/ 2 h 33"/>
                      <a:gd name="T12" fmla="*/ 8 w 44"/>
                      <a:gd name="T13" fmla="*/ 5 h 33"/>
                      <a:gd name="T14" fmla="*/ 2 w 44"/>
                      <a:gd name="T15" fmla="*/ 10 h 33"/>
                      <a:gd name="T16" fmla="*/ 0 w 44"/>
                      <a:gd name="T17" fmla="*/ 17 h 33"/>
                      <a:gd name="T18" fmla="*/ 0 w 44"/>
                      <a:gd name="T19" fmla="*/ 17 h 33"/>
                      <a:gd name="T20" fmla="*/ 2 w 44"/>
                      <a:gd name="T21" fmla="*/ 24 h 33"/>
                      <a:gd name="T22" fmla="*/ 8 w 44"/>
                      <a:gd name="T23" fmla="*/ 28 h 33"/>
                      <a:gd name="T24" fmla="*/ 13 w 44"/>
                      <a:gd name="T25" fmla="*/ 32 h 33"/>
                      <a:gd name="T26" fmla="*/ 22 w 44"/>
                      <a:gd name="T27" fmla="*/ 33 h 33"/>
                      <a:gd name="T28" fmla="*/ 32 w 44"/>
                      <a:gd name="T29" fmla="*/ 32 h 33"/>
                      <a:gd name="T30" fmla="*/ 37 w 44"/>
                      <a:gd name="T31" fmla="*/ 28 h 33"/>
                      <a:gd name="T32" fmla="*/ 43 w 44"/>
                      <a:gd name="T33" fmla="*/ 24 h 33"/>
                      <a:gd name="T34" fmla="*/ 44 w 44"/>
                      <a:gd name="T35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7"/>
                        </a:moveTo>
                        <a:lnTo>
                          <a:pt x="43" y="10"/>
                        </a:lnTo>
                        <a:lnTo>
                          <a:pt x="39" y="5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8" y="5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8" y="28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lnTo>
                          <a:pt x="32" y="32"/>
                        </a:lnTo>
                        <a:lnTo>
                          <a:pt x="37" y="28"/>
                        </a:lnTo>
                        <a:lnTo>
                          <a:pt x="43" y="24"/>
                        </a:lnTo>
                        <a:lnTo>
                          <a:pt x="44" y="17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29" name="Freeform 185"/>
                  <p:cNvSpPr>
                    <a:spLocks/>
                  </p:cNvSpPr>
                  <p:nvPr/>
                </p:nvSpPr>
                <p:spPr bwMode="auto">
                  <a:xfrm>
                    <a:off x="3964" y="3256"/>
                    <a:ext cx="22" cy="16"/>
                  </a:xfrm>
                  <a:custGeom>
                    <a:avLst/>
                    <a:gdLst>
                      <a:gd name="T0" fmla="*/ 44 w 44"/>
                      <a:gd name="T1" fmla="*/ 16 h 33"/>
                      <a:gd name="T2" fmla="*/ 43 w 44"/>
                      <a:gd name="T3" fmla="*/ 9 h 33"/>
                      <a:gd name="T4" fmla="*/ 39 w 44"/>
                      <a:gd name="T5" fmla="*/ 4 h 33"/>
                      <a:gd name="T6" fmla="*/ 32 w 44"/>
                      <a:gd name="T7" fmla="*/ 1 h 33"/>
                      <a:gd name="T8" fmla="*/ 22 w 44"/>
                      <a:gd name="T9" fmla="*/ 0 h 33"/>
                      <a:gd name="T10" fmla="*/ 13 w 44"/>
                      <a:gd name="T11" fmla="*/ 1 h 33"/>
                      <a:gd name="T12" fmla="*/ 8 w 44"/>
                      <a:gd name="T13" fmla="*/ 4 h 33"/>
                      <a:gd name="T14" fmla="*/ 2 w 44"/>
                      <a:gd name="T15" fmla="*/ 9 h 33"/>
                      <a:gd name="T16" fmla="*/ 0 w 44"/>
                      <a:gd name="T17" fmla="*/ 16 h 33"/>
                      <a:gd name="T18" fmla="*/ 0 w 44"/>
                      <a:gd name="T19" fmla="*/ 16 h 33"/>
                      <a:gd name="T20" fmla="*/ 2 w 44"/>
                      <a:gd name="T21" fmla="*/ 23 h 33"/>
                      <a:gd name="T22" fmla="*/ 8 w 44"/>
                      <a:gd name="T23" fmla="*/ 27 h 33"/>
                      <a:gd name="T24" fmla="*/ 13 w 44"/>
                      <a:gd name="T25" fmla="*/ 31 h 33"/>
                      <a:gd name="T26" fmla="*/ 22 w 44"/>
                      <a:gd name="T27" fmla="*/ 33 h 33"/>
                      <a:gd name="T28" fmla="*/ 32 w 44"/>
                      <a:gd name="T29" fmla="*/ 31 h 33"/>
                      <a:gd name="T30" fmla="*/ 37 w 44"/>
                      <a:gd name="T31" fmla="*/ 27 h 33"/>
                      <a:gd name="T32" fmla="*/ 43 w 44"/>
                      <a:gd name="T33" fmla="*/ 23 h 33"/>
                      <a:gd name="T34" fmla="*/ 44 w 44"/>
                      <a:gd name="T35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44" y="16"/>
                        </a:moveTo>
                        <a:lnTo>
                          <a:pt x="43" y="9"/>
                        </a:lnTo>
                        <a:lnTo>
                          <a:pt x="39" y="4"/>
                        </a:lnTo>
                        <a:lnTo>
                          <a:pt x="32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8" y="4"/>
                        </a:lnTo>
                        <a:lnTo>
                          <a:pt x="2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3"/>
                        </a:lnTo>
                        <a:lnTo>
                          <a:pt x="8" y="27"/>
                        </a:lnTo>
                        <a:lnTo>
                          <a:pt x="13" y="31"/>
                        </a:lnTo>
                        <a:lnTo>
                          <a:pt x="22" y="33"/>
                        </a:lnTo>
                        <a:lnTo>
                          <a:pt x="32" y="31"/>
                        </a:lnTo>
                        <a:lnTo>
                          <a:pt x="37" y="27"/>
                        </a:lnTo>
                        <a:lnTo>
                          <a:pt x="43" y="23"/>
                        </a:lnTo>
                        <a:lnTo>
                          <a:pt x="44" y="16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530" name="Group 186"/>
                <p:cNvGrpSpPr>
                  <a:grpSpLocks/>
                </p:cNvGrpSpPr>
                <p:nvPr/>
              </p:nvGrpSpPr>
              <p:grpSpPr bwMode="auto">
                <a:xfrm>
                  <a:off x="3539" y="3234"/>
                  <a:ext cx="447" cy="73"/>
                  <a:chOff x="3539" y="3234"/>
                  <a:chExt cx="447" cy="73"/>
                </a:xfrm>
              </p:grpSpPr>
              <p:sp>
                <p:nvSpPr>
                  <p:cNvPr id="185531" name="Freeform 187"/>
                  <p:cNvSpPr>
                    <a:spLocks/>
                  </p:cNvSpPr>
                  <p:nvPr/>
                </p:nvSpPr>
                <p:spPr bwMode="auto">
                  <a:xfrm>
                    <a:off x="3964" y="3263"/>
                    <a:ext cx="22" cy="16"/>
                  </a:xfrm>
                  <a:custGeom>
                    <a:avLst/>
                    <a:gdLst>
                      <a:gd name="T0" fmla="*/ 22 w 44"/>
                      <a:gd name="T1" fmla="*/ 33 h 33"/>
                      <a:gd name="T2" fmla="*/ 32 w 44"/>
                      <a:gd name="T3" fmla="*/ 32 h 33"/>
                      <a:gd name="T4" fmla="*/ 37 w 44"/>
                      <a:gd name="T5" fmla="*/ 28 h 33"/>
                      <a:gd name="T6" fmla="*/ 43 w 44"/>
                      <a:gd name="T7" fmla="*/ 24 h 33"/>
                      <a:gd name="T8" fmla="*/ 44 w 44"/>
                      <a:gd name="T9" fmla="*/ 17 h 33"/>
                      <a:gd name="T10" fmla="*/ 43 w 44"/>
                      <a:gd name="T11" fmla="*/ 10 h 33"/>
                      <a:gd name="T12" fmla="*/ 37 w 44"/>
                      <a:gd name="T13" fmla="*/ 6 h 33"/>
                      <a:gd name="T14" fmla="*/ 32 w 44"/>
                      <a:gd name="T15" fmla="*/ 2 h 33"/>
                      <a:gd name="T16" fmla="*/ 22 w 44"/>
                      <a:gd name="T17" fmla="*/ 0 h 33"/>
                      <a:gd name="T18" fmla="*/ 22 w 44"/>
                      <a:gd name="T19" fmla="*/ 0 h 33"/>
                      <a:gd name="T20" fmla="*/ 13 w 44"/>
                      <a:gd name="T21" fmla="*/ 2 h 33"/>
                      <a:gd name="T22" fmla="*/ 6 w 44"/>
                      <a:gd name="T23" fmla="*/ 6 h 33"/>
                      <a:gd name="T24" fmla="*/ 2 w 44"/>
                      <a:gd name="T25" fmla="*/ 10 h 33"/>
                      <a:gd name="T26" fmla="*/ 0 w 44"/>
                      <a:gd name="T27" fmla="*/ 17 h 33"/>
                      <a:gd name="T28" fmla="*/ 2 w 44"/>
                      <a:gd name="T29" fmla="*/ 24 h 33"/>
                      <a:gd name="T30" fmla="*/ 6 w 44"/>
                      <a:gd name="T31" fmla="*/ 29 h 33"/>
                      <a:gd name="T32" fmla="*/ 13 w 44"/>
                      <a:gd name="T33" fmla="*/ 32 h 33"/>
                      <a:gd name="T34" fmla="*/ 22 w 44"/>
                      <a:gd name="T35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22" y="33"/>
                        </a:moveTo>
                        <a:lnTo>
                          <a:pt x="32" y="32"/>
                        </a:lnTo>
                        <a:lnTo>
                          <a:pt x="37" y="28"/>
                        </a:lnTo>
                        <a:lnTo>
                          <a:pt x="43" y="24"/>
                        </a:lnTo>
                        <a:lnTo>
                          <a:pt x="44" y="17"/>
                        </a:lnTo>
                        <a:lnTo>
                          <a:pt x="43" y="10"/>
                        </a:lnTo>
                        <a:lnTo>
                          <a:pt x="37" y="6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6" y="6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6" y="29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32" name="Freeform 188"/>
                  <p:cNvSpPr>
                    <a:spLocks/>
                  </p:cNvSpPr>
                  <p:nvPr/>
                </p:nvSpPr>
                <p:spPr bwMode="auto">
                  <a:xfrm>
                    <a:off x="3920" y="3263"/>
                    <a:ext cx="22" cy="16"/>
                  </a:xfrm>
                  <a:custGeom>
                    <a:avLst/>
                    <a:gdLst>
                      <a:gd name="T0" fmla="*/ 22 w 44"/>
                      <a:gd name="T1" fmla="*/ 33 h 33"/>
                      <a:gd name="T2" fmla="*/ 32 w 44"/>
                      <a:gd name="T3" fmla="*/ 32 h 33"/>
                      <a:gd name="T4" fmla="*/ 37 w 44"/>
                      <a:gd name="T5" fmla="*/ 28 h 33"/>
                      <a:gd name="T6" fmla="*/ 43 w 44"/>
                      <a:gd name="T7" fmla="*/ 24 h 33"/>
                      <a:gd name="T8" fmla="*/ 44 w 44"/>
                      <a:gd name="T9" fmla="*/ 17 h 33"/>
                      <a:gd name="T10" fmla="*/ 43 w 44"/>
                      <a:gd name="T11" fmla="*/ 10 h 33"/>
                      <a:gd name="T12" fmla="*/ 37 w 44"/>
                      <a:gd name="T13" fmla="*/ 6 h 33"/>
                      <a:gd name="T14" fmla="*/ 32 w 44"/>
                      <a:gd name="T15" fmla="*/ 2 h 33"/>
                      <a:gd name="T16" fmla="*/ 22 w 44"/>
                      <a:gd name="T17" fmla="*/ 0 h 33"/>
                      <a:gd name="T18" fmla="*/ 22 w 44"/>
                      <a:gd name="T19" fmla="*/ 0 h 33"/>
                      <a:gd name="T20" fmla="*/ 13 w 44"/>
                      <a:gd name="T21" fmla="*/ 2 h 33"/>
                      <a:gd name="T22" fmla="*/ 6 w 44"/>
                      <a:gd name="T23" fmla="*/ 6 h 33"/>
                      <a:gd name="T24" fmla="*/ 2 w 44"/>
                      <a:gd name="T25" fmla="*/ 10 h 33"/>
                      <a:gd name="T26" fmla="*/ 0 w 44"/>
                      <a:gd name="T27" fmla="*/ 17 h 33"/>
                      <a:gd name="T28" fmla="*/ 2 w 44"/>
                      <a:gd name="T29" fmla="*/ 24 h 33"/>
                      <a:gd name="T30" fmla="*/ 6 w 44"/>
                      <a:gd name="T31" fmla="*/ 29 h 33"/>
                      <a:gd name="T32" fmla="*/ 13 w 44"/>
                      <a:gd name="T33" fmla="*/ 32 h 33"/>
                      <a:gd name="T34" fmla="*/ 22 w 44"/>
                      <a:gd name="T35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22" y="33"/>
                        </a:moveTo>
                        <a:lnTo>
                          <a:pt x="32" y="32"/>
                        </a:lnTo>
                        <a:lnTo>
                          <a:pt x="37" y="28"/>
                        </a:lnTo>
                        <a:lnTo>
                          <a:pt x="43" y="24"/>
                        </a:lnTo>
                        <a:lnTo>
                          <a:pt x="44" y="17"/>
                        </a:lnTo>
                        <a:lnTo>
                          <a:pt x="43" y="10"/>
                        </a:lnTo>
                        <a:lnTo>
                          <a:pt x="37" y="6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6" y="6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6" y="29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33" name="Freeform 189"/>
                  <p:cNvSpPr>
                    <a:spLocks/>
                  </p:cNvSpPr>
                  <p:nvPr/>
                </p:nvSpPr>
                <p:spPr bwMode="auto">
                  <a:xfrm>
                    <a:off x="3876" y="3263"/>
                    <a:ext cx="22" cy="16"/>
                  </a:xfrm>
                  <a:custGeom>
                    <a:avLst/>
                    <a:gdLst>
                      <a:gd name="T0" fmla="*/ 22 w 44"/>
                      <a:gd name="T1" fmla="*/ 33 h 33"/>
                      <a:gd name="T2" fmla="*/ 32 w 44"/>
                      <a:gd name="T3" fmla="*/ 32 h 33"/>
                      <a:gd name="T4" fmla="*/ 37 w 44"/>
                      <a:gd name="T5" fmla="*/ 28 h 33"/>
                      <a:gd name="T6" fmla="*/ 43 w 44"/>
                      <a:gd name="T7" fmla="*/ 24 h 33"/>
                      <a:gd name="T8" fmla="*/ 44 w 44"/>
                      <a:gd name="T9" fmla="*/ 17 h 33"/>
                      <a:gd name="T10" fmla="*/ 43 w 44"/>
                      <a:gd name="T11" fmla="*/ 10 h 33"/>
                      <a:gd name="T12" fmla="*/ 37 w 44"/>
                      <a:gd name="T13" fmla="*/ 6 h 33"/>
                      <a:gd name="T14" fmla="*/ 32 w 44"/>
                      <a:gd name="T15" fmla="*/ 2 h 33"/>
                      <a:gd name="T16" fmla="*/ 22 w 44"/>
                      <a:gd name="T17" fmla="*/ 0 h 33"/>
                      <a:gd name="T18" fmla="*/ 22 w 44"/>
                      <a:gd name="T19" fmla="*/ 0 h 33"/>
                      <a:gd name="T20" fmla="*/ 13 w 44"/>
                      <a:gd name="T21" fmla="*/ 2 h 33"/>
                      <a:gd name="T22" fmla="*/ 6 w 44"/>
                      <a:gd name="T23" fmla="*/ 6 h 33"/>
                      <a:gd name="T24" fmla="*/ 2 w 44"/>
                      <a:gd name="T25" fmla="*/ 10 h 33"/>
                      <a:gd name="T26" fmla="*/ 0 w 44"/>
                      <a:gd name="T27" fmla="*/ 17 h 33"/>
                      <a:gd name="T28" fmla="*/ 2 w 44"/>
                      <a:gd name="T29" fmla="*/ 24 h 33"/>
                      <a:gd name="T30" fmla="*/ 6 w 44"/>
                      <a:gd name="T31" fmla="*/ 29 h 33"/>
                      <a:gd name="T32" fmla="*/ 13 w 44"/>
                      <a:gd name="T33" fmla="*/ 32 h 33"/>
                      <a:gd name="T34" fmla="*/ 22 w 44"/>
                      <a:gd name="T35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22" y="33"/>
                        </a:moveTo>
                        <a:lnTo>
                          <a:pt x="32" y="32"/>
                        </a:lnTo>
                        <a:lnTo>
                          <a:pt x="37" y="28"/>
                        </a:lnTo>
                        <a:lnTo>
                          <a:pt x="43" y="24"/>
                        </a:lnTo>
                        <a:lnTo>
                          <a:pt x="44" y="17"/>
                        </a:lnTo>
                        <a:lnTo>
                          <a:pt x="43" y="10"/>
                        </a:lnTo>
                        <a:lnTo>
                          <a:pt x="37" y="6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6" y="6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6" y="29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34" name="Freeform 190"/>
                  <p:cNvSpPr>
                    <a:spLocks/>
                  </p:cNvSpPr>
                  <p:nvPr/>
                </p:nvSpPr>
                <p:spPr bwMode="auto">
                  <a:xfrm>
                    <a:off x="3832" y="3263"/>
                    <a:ext cx="22" cy="16"/>
                  </a:xfrm>
                  <a:custGeom>
                    <a:avLst/>
                    <a:gdLst>
                      <a:gd name="T0" fmla="*/ 22 w 44"/>
                      <a:gd name="T1" fmla="*/ 33 h 33"/>
                      <a:gd name="T2" fmla="*/ 32 w 44"/>
                      <a:gd name="T3" fmla="*/ 32 h 33"/>
                      <a:gd name="T4" fmla="*/ 37 w 44"/>
                      <a:gd name="T5" fmla="*/ 28 h 33"/>
                      <a:gd name="T6" fmla="*/ 43 w 44"/>
                      <a:gd name="T7" fmla="*/ 24 h 33"/>
                      <a:gd name="T8" fmla="*/ 44 w 44"/>
                      <a:gd name="T9" fmla="*/ 17 h 33"/>
                      <a:gd name="T10" fmla="*/ 43 w 44"/>
                      <a:gd name="T11" fmla="*/ 10 h 33"/>
                      <a:gd name="T12" fmla="*/ 37 w 44"/>
                      <a:gd name="T13" fmla="*/ 6 h 33"/>
                      <a:gd name="T14" fmla="*/ 32 w 44"/>
                      <a:gd name="T15" fmla="*/ 2 h 33"/>
                      <a:gd name="T16" fmla="*/ 22 w 44"/>
                      <a:gd name="T17" fmla="*/ 0 h 33"/>
                      <a:gd name="T18" fmla="*/ 22 w 44"/>
                      <a:gd name="T19" fmla="*/ 0 h 33"/>
                      <a:gd name="T20" fmla="*/ 13 w 44"/>
                      <a:gd name="T21" fmla="*/ 2 h 33"/>
                      <a:gd name="T22" fmla="*/ 6 w 44"/>
                      <a:gd name="T23" fmla="*/ 6 h 33"/>
                      <a:gd name="T24" fmla="*/ 2 w 44"/>
                      <a:gd name="T25" fmla="*/ 10 h 33"/>
                      <a:gd name="T26" fmla="*/ 0 w 44"/>
                      <a:gd name="T27" fmla="*/ 17 h 33"/>
                      <a:gd name="T28" fmla="*/ 2 w 44"/>
                      <a:gd name="T29" fmla="*/ 24 h 33"/>
                      <a:gd name="T30" fmla="*/ 6 w 44"/>
                      <a:gd name="T31" fmla="*/ 29 h 33"/>
                      <a:gd name="T32" fmla="*/ 13 w 44"/>
                      <a:gd name="T33" fmla="*/ 32 h 33"/>
                      <a:gd name="T34" fmla="*/ 22 w 44"/>
                      <a:gd name="T35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22" y="33"/>
                        </a:moveTo>
                        <a:lnTo>
                          <a:pt x="32" y="32"/>
                        </a:lnTo>
                        <a:lnTo>
                          <a:pt x="37" y="28"/>
                        </a:lnTo>
                        <a:lnTo>
                          <a:pt x="43" y="24"/>
                        </a:lnTo>
                        <a:lnTo>
                          <a:pt x="44" y="17"/>
                        </a:lnTo>
                        <a:lnTo>
                          <a:pt x="43" y="10"/>
                        </a:lnTo>
                        <a:lnTo>
                          <a:pt x="37" y="6"/>
                        </a:lnTo>
                        <a:lnTo>
                          <a:pt x="32" y="2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3" y="2"/>
                        </a:lnTo>
                        <a:lnTo>
                          <a:pt x="6" y="6"/>
                        </a:lnTo>
                        <a:lnTo>
                          <a:pt x="2" y="10"/>
                        </a:lnTo>
                        <a:lnTo>
                          <a:pt x="0" y="17"/>
                        </a:lnTo>
                        <a:lnTo>
                          <a:pt x="2" y="24"/>
                        </a:lnTo>
                        <a:lnTo>
                          <a:pt x="6" y="29"/>
                        </a:lnTo>
                        <a:lnTo>
                          <a:pt x="13" y="32"/>
                        </a:lnTo>
                        <a:lnTo>
                          <a:pt x="22" y="33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35" name="Freeform 191"/>
                  <p:cNvSpPr>
                    <a:spLocks/>
                  </p:cNvSpPr>
                  <p:nvPr/>
                </p:nvSpPr>
                <p:spPr bwMode="auto">
                  <a:xfrm>
                    <a:off x="3788" y="3263"/>
                    <a:ext cx="22" cy="16"/>
                  </a:xfrm>
                  <a:custGeom>
                    <a:avLst/>
                    <a:gdLst>
                      <a:gd name="T0" fmla="*/ 22 w 44"/>
                      <a:gd name="T1" fmla="*/ 33 h 33"/>
                      <a:gd name="T2" fmla="*/ 31 w 44"/>
                      <a:gd name="T3" fmla="*/ 32 h 33"/>
                      <a:gd name="T4" fmla="*/ 36 w 44"/>
                      <a:gd name="T5" fmla="*/ 28 h 33"/>
                      <a:gd name="T6" fmla="*/ 42 w 44"/>
                      <a:gd name="T7" fmla="*/ 24 h 33"/>
                      <a:gd name="T8" fmla="*/ 44 w 44"/>
                      <a:gd name="T9" fmla="*/ 17 h 33"/>
                      <a:gd name="T10" fmla="*/ 42 w 44"/>
                      <a:gd name="T11" fmla="*/ 10 h 33"/>
                      <a:gd name="T12" fmla="*/ 36 w 44"/>
                      <a:gd name="T13" fmla="*/ 6 h 33"/>
                      <a:gd name="T14" fmla="*/ 31 w 44"/>
                      <a:gd name="T15" fmla="*/ 2 h 33"/>
                      <a:gd name="T16" fmla="*/ 22 w 44"/>
                      <a:gd name="T17" fmla="*/ 0 h 33"/>
                      <a:gd name="T18" fmla="*/ 22 w 44"/>
                      <a:gd name="T19" fmla="*/ 0 h 33"/>
                      <a:gd name="T20" fmla="*/ 12 w 44"/>
                      <a:gd name="T21" fmla="*/ 2 h 33"/>
                      <a:gd name="T22" fmla="*/ 5 w 44"/>
                      <a:gd name="T23" fmla="*/ 6 h 33"/>
                      <a:gd name="T24" fmla="*/ 1 w 44"/>
                      <a:gd name="T25" fmla="*/ 10 h 33"/>
                      <a:gd name="T26" fmla="*/ 0 w 44"/>
                      <a:gd name="T27" fmla="*/ 17 h 33"/>
                      <a:gd name="T28" fmla="*/ 1 w 44"/>
                      <a:gd name="T29" fmla="*/ 24 h 33"/>
                      <a:gd name="T30" fmla="*/ 5 w 44"/>
                      <a:gd name="T31" fmla="*/ 29 h 33"/>
                      <a:gd name="T32" fmla="*/ 12 w 44"/>
                      <a:gd name="T33" fmla="*/ 32 h 33"/>
                      <a:gd name="T34" fmla="*/ 22 w 44"/>
                      <a:gd name="T35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22" y="33"/>
                        </a:moveTo>
                        <a:lnTo>
                          <a:pt x="31" y="32"/>
                        </a:lnTo>
                        <a:lnTo>
                          <a:pt x="36" y="28"/>
                        </a:lnTo>
                        <a:lnTo>
                          <a:pt x="42" y="24"/>
                        </a:lnTo>
                        <a:lnTo>
                          <a:pt x="44" y="17"/>
                        </a:lnTo>
                        <a:lnTo>
                          <a:pt x="42" y="10"/>
                        </a:lnTo>
                        <a:lnTo>
                          <a:pt x="36" y="6"/>
                        </a:lnTo>
                        <a:lnTo>
                          <a:pt x="31" y="2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2" y="2"/>
                        </a:lnTo>
                        <a:lnTo>
                          <a:pt x="5" y="6"/>
                        </a:lnTo>
                        <a:lnTo>
                          <a:pt x="1" y="10"/>
                        </a:lnTo>
                        <a:lnTo>
                          <a:pt x="0" y="17"/>
                        </a:lnTo>
                        <a:lnTo>
                          <a:pt x="1" y="24"/>
                        </a:lnTo>
                        <a:lnTo>
                          <a:pt x="5" y="29"/>
                        </a:lnTo>
                        <a:lnTo>
                          <a:pt x="12" y="32"/>
                        </a:lnTo>
                        <a:lnTo>
                          <a:pt x="22" y="33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36" name="Freeform 192"/>
                  <p:cNvSpPr>
                    <a:spLocks/>
                  </p:cNvSpPr>
                  <p:nvPr/>
                </p:nvSpPr>
                <p:spPr bwMode="auto">
                  <a:xfrm>
                    <a:off x="3744" y="3263"/>
                    <a:ext cx="22" cy="16"/>
                  </a:xfrm>
                  <a:custGeom>
                    <a:avLst/>
                    <a:gdLst>
                      <a:gd name="T0" fmla="*/ 22 w 44"/>
                      <a:gd name="T1" fmla="*/ 33 h 33"/>
                      <a:gd name="T2" fmla="*/ 31 w 44"/>
                      <a:gd name="T3" fmla="*/ 32 h 33"/>
                      <a:gd name="T4" fmla="*/ 36 w 44"/>
                      <a:gd name="T5" fmla="*/ 28 h 33"/>
                      <a:gd name="T6" fmla="*/ 42 w 44"/>
                      <a:gd name="T7" fmla="*/ 24 h 33"/>
                      <a:gd name="T8" fmla="*/ 44 w 44"/>
                      <a:gd name="T9" fmla="*/ 17 h 33"/>
                      <a:gd name="T10" fmla="*/ 42 w 44"/>
                      <a:gd name="T11" fmla="*/ 10 h 33"/>
                      <a:gd name="T12" fmla="*/ 36 w 44"/>
                      <a:gd name="T13" fmla="*/ 6 h 33"/>
                      <a:gd name="T14" fmla="*/ 31 w 44"/>
                      <a:gd name="T15" fmla="*/ 2 h 33"/>
                      <a:gd name="T16" fmla="*/ 22 w 44"/>
                      <a:gd name="T17" fmla="*/ 0 h 33"/>
                      <a:gd name="T18" fmla="*/ 22 w 44"/>
                      <a:gd name="T19" fmla="*/ 0 h 33"/>
                      <a:gd name="T20" fmla="*/ 12 w 44"/>
                      <a:gd name="T21" fmla="*/ 2 h 33"/>
                      <a:gd name="T22" fmla="*/ 5 w 44"/>
                      <a:gd name="T23" fmla="*/ 6 h 33"/>
                      <a:gd name="T24" fmla="*/ 1 w 44"/>
                      <a:gd name="T25" fmla="*/ 10 h 33"/>
                      <a:gd name="T26" fmla="*/ 0 w 44"/>
                      <a:gd name="T27" fmla="*/ 17 h 33"/>
                      <a:gd name="T28" fmla="*/ 1 w 44"/>
                      <a:gd name="T29" fmla="*/ 24 h 33"/>
                      <a:gd name="T30" fmla="*/ 5 w 44"/>
                      <a:gd name="T31" fmla="*/ 29 h 33"/>
                      <a:gd name="T32" fmla="*/ 12 w 44"/>
                      <a:gd name="T33" fmla="*/ 32 h 33"/>
                      <a:gd name="T34" fmla="*/ 22 w 44"/>
                      <a:gd name="T35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22" y="33"/>
                        </a:moveTo>
                        <a:lnTo>
                          <a:pt x="31" y="32"/>
                        </a:lnTo>
                        <a:lnTo>
                          <a:pt x="36" y="28"/>
                        </a:lnTo>
                        <a:lnTo>
                          <a:pt x="42" y="24"/>
                        </a:lnTo>
                        <a:lnTo>
                          <a:pt x="44" y="17"/>
                        </a:lnTo>
                        <a:lnTo>
                          <a:pt x="42" y="10"/>
                        </a:lnTo>
                        <a:lnTo>
                          <a:pt x="36" y="6"/>
                        </a:lnTo>
                        <a:lnTo>
                          <a:pt x="31" y="2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2" y="2"/>
                        </a:lnTo>
                        <a:lnTo>
                          <a:pt x="5" y="6"/>
                        </a:lnTo>
                        <a:lnTo>
                          <a:pt x="1" y="10"/>
                        </a:lnTo>
                        <a:lnTo>
                          <a:pt x="0" y="17"/>
                        </a:lnTo>
                        <a:lnTo>
                          <a:pt x="1" y="24"/>
                        </a:lnTo>
                        <a:lnTo>
                          <a:pt x="5" y="29"/>
                        </a:lnTo>
                        <a:lnTo>
                          <a:pt x="12" y="32"/>
                        </a:lnTo>
                        <a:lnTo>
                          <a:pt x="22" y="33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37" name="Freeform 193"/>
                  <p:cNvSpPr>
                    <a:spLocks/>
                  </p:cNvSpPr>
                  <p:nvPr/>
                </p:nvSpPr>
                <p:spPr bwMode="auto">
                  <a:xfrm>
                    <a:off x="3700" y="3263"/>
                    <a:ext cx="22" cy="16"/>
                  </a:xfrm>
                  <a:custGeom>
                    <a:avLst/>
                    <a:gdLst>
                      <a:gd name="T0" fmla="*/ 22 w 44"/>
                      <a:gd name="T1" fmla="*/ 33 h 33"/>
                      <a:gd name="T2" fmla="*/ 31 w 44"/>
                      <a:gd name="T3" fmla="*/ 32 h 33"/>
                      <a:gd name="T4" fmla="*/ 36 w 44"/>
                      <a:gd name="T5" fmla="*/ 28 h 33"/>
                      <a:gd name="T6" fmla="*/ 42 w 44"/>
                      <a:gd name="T7" fmla="*/ 24 h 33"/>
                      <a:gd name="T8" fmla="*/ 44 w 44"/>
                      <a:gd name="T9" fmla="*/ 17 h 33"/>
                      <a:gd name="T10" fmla="*/ 42 w 44"/>
                      <a:gd name="T11" fmla="*/ 10 h 33"/>
                      <a:gd name="T12" fmla="*/ 36 w 44"/>
                      <a:gd name="T13" fmla="*/ 6 h 33"/>
                      <a:gd name="T14" fmla="*/ 31 w 44"/>
                      <a:gd name="T15" fmla="*/ 2 h 33"/>
                      <a:gd name="T16" fmla="*/ 22 w 44"/>
                      <a:gd name="T17" fmla="*/ 0 h 33"/>
                      <a:gd name="T18" fmla="*/ 22 w 44"/>
                      <a:gd name="T19" fmla="*/ 0 h 33"/>
                      <a:gd name="T20" fmla="*/ 12 w 44"/>
                      <a:gd name="T21" fmla="*/ 2 h 33"/>
                      <a:gd name="T22" fmla="*/ 5 w 44"/>
                      <a:gd name="T23" fmla="*/ 6 h 33"/>
                      <a:gd name="T24" fmla="*/ 1 w 44"/>
                      <a:gd name="T25" fmla="*/ 10 h 33"/>
                      <a:gd name="T26" fmla="*/ 0 w 44"/>
                      <a:gd name="T27" fmla="*/ 17 h 33"/>
                      <a:gd name="T28" fmla="*/ 1 w 44"/>
                      <a:gd name="T29" fmla="*/ 24 h 33"/>
                      <a:gd name="T30" fmla="*/ 5 w 44"/>
                      <a:gd name="T31" fmla="*/ 29 h 33"/>
                      <a:gd name="T32" fmla="*/ 12 w 44"/>
                      <a:gd name="T33" fmla="*/ 32 h 33"/>
                      <a:gd name="T34" fmla="*/ 22 w 44"/>
                      <a:gd name="T35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22" y="33"/>
                        </a:moveTo>
                        <a:lnTo>
                          <a:pt x="31" y="32"/>
                        </a:lnTo>
                        <a:lnTo>
                          <a:pt x="36" y="28"/>
                        </a:lnTo>
                        <a:lnTo>
                          <a:pt x="42" y="24"/>
                        </a:lnTo>
                        <a:lnTo>
                          <a:pt x="44" y="17"/>
                        </a:lnTo>
                        <a:lnTo>
                          <a:pt x="42" y="10"/>
                        </a:lnTo>
                        <a:lnTo>
                          <a:pt x="36" y="6"/>
                        </a:lnTo>
                        <a:lnTo>
                          <a:pt x="31" y="2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2" y="2"/>
                        </a:lnTo>
                        <a:lnTo>
                          <a:pt x="5" y="6"/>
                        </a:lnTo>
                        <a:lnTo>
                          <a:pt x="1" y="10"/>
                        </a:lnTo>
                        <a:lnTo>
                          <a:pt x="0" y="17"/>
                        </a:lnTo>
                        <a:lnTo>
                          <a:pt x="1" y="24"/>
                        </a:lnTo>
                        <a:lnTo>
                          <a:pt x="5" y="29"/>
                        </a:lnTo>
                        <a:lnTo>
                          <a:pt x="12" y="32"/>
                        </a:lnTo>
                        <a:lnTo>
                          <a:pt x="22" y="33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38" name="Freeform 194"/>
                  <p:cNvSpPr>
                    <a:spLocks/>
                  </p:cNvSpPr>
                  <p:nvPr/>
                </p:nvSpPr>
                <p:spPr bwMode="auto">
                  <a:xfrm>
                    <a:off x="3656" y="3263"/>
                    <a:ext cx="22" cy="16"/>
                  </a:xfrm>
                  <a:custGeom>
                    <a:avLst/>
                    <a:gdLst>
                      <a:gd name="T0" fmla="*/ 22 w 44"/>
                      <a:gd name="T1" fmla="*/ 33 h 33"/>
                      <a:gd name="T2" fmla="*/ 31 w 44"/>
                      <a:gd name="T3" fmla="*/ 32 h 33"/>
                      <a:gd name="T4" fmla="*/ 36 w 44"/>
                      <a:gd name="T5" fmla="*/ 28 h 33"/>
                      <a:gd name="T6" fmla="*/ 42 w 44"/>
                      <a:gd name="T7" fmla="*/ 24 h 33"/>
                      <a:gd name="T8" fmla="*/ 44 w 44"/>
                      <a:gd name="T9" fmla="*/ 17 h 33"/>
                      <a:gd name="T10" fmla="*/ 42 w 44"/>
                      <a:gd name="T11" fmla="*/ 10 h 33"/>
                      <a:gd name="T12" fmla="*/ 36 w 44"/>
                      <a:gd name="T13" fmla="*/ 6 h 33"/>
                      <a:gd name="T14" fmla="*/ 31 w 44"/>
                      <a:gd name="T15" fmla="*/ 2 h 33"/>
                      <a:gd name="T16" fmla="*/ 22 w 44"/>
                      <a:gd name="T17" fmla="*/ 0 h 33"/>
                      <a:gd name="T18" fmla="*/ 22 w 44"/>
                      <a:gd name="T19" fmla="*/ 0 h 33"/>
                      <a:gd name="T20" fmla="*/ 12 w 44"/>
                      <a:gd name="T21" fmla="*/ 2 h 33"/>
                      <a:gd name="T22" fmla="*/ 5 w 44"/>
                      <a:gd name="T23" fmla="*/ 6 h 33"/>
                      <a:gd name="T24" fmla="*/ 1 w 44"/>
                      <a:gd name="T25" fmla="*/ 10 h 33"/>
                      <a:gd name="T26" fmla="*/ 0 w 44"/>
                      <a:gd name="T27" fmla="*/ 17 h 33"/>
                      <a:gd name="T28" fmla="*/ 1 w 44"/>
                      <a:gd name="T29" fmla="*/ 24 h 33"/>
                      <a:gd name="T30" fmla="*/ 5 w 44"/>
                      <a:gd name="T31" fmla="*/ 29 h 33"/>
                      <a:gd name="T32" fmla="*/ 12 w 44"/>
                      <a:gd name="T33" fmla="*/ 32 h 33"/>
                      <a:gd name="T34" fmla="*/ 22 w 44"/>
                      <a:gd name="T35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33">
                        <a:moveTo>
                          <a:pt x="22" y="33"/>
                        </a:moveTo>
                        <a:lnTo>
                          <a:pt x="31" y="32"/>
                        </a:lnTo>
                        <a:lnTo>
                          <a:pt x="36" y="28"/>
                        </a:lnTo>
                        <a:lnTo>
                          <a:pt x="42" y="24"/>
                        </a:lnTo>
                        <a:lnTo>
                          <a:pt x="44" y="17"/>
                        </a:lnTo>
                        <a:lnTo>
                          <a:pt x="42" y="10"/>
                        </a:lnTo>
                        <a:lnTo>
                          <a:pt x="36" y="6"/>
                        </a:lnTo>
                        <a:lnTo>
                          <a:pt x="31" y="2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2" y="2"/>
                        </a:lnTo>
                        <a:lnTo>
                          <a:pt x="5" y="6"/>
                        </a:lnTo>
                        <a:lnTo>
                          <a:pt x="1" y="10"/>
                        </a:lnTo>
                        <a:lnTo>
                          <a:pt x="0" y="17"/>
                        </a:lnTo>
                        <a:lnTo>
                          <a:pt x="1" y="24"/>
                        </a:lnTo>
                        <a:lnTo>
                          <a:pt x="5" y="29"/>
                        </a:lnTo>
                        <a:lnTo>
                          <a:pt x="12" y="32"/>
                        </a:lnTo>
                        <a:lnTo>
                          <a:pt x="22" y="33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39" name="Freeform 195"/>
                  <p:cNvSpPr>
                    <a:spLocks/>
                  </p:cNvSpPr>
                  <p:nvPr/>
                </p:nvSpPr>
                <p:spPr bwMode="auto">
                  <a:xfrm>
                    <a:off x="3539" y="3234"/>
                    <a:ext cx="98" cy="73"/>
                  </a:xfrm>
                  <a:custGeom>
                    <a:avLst/>
                    <a:gdLst>
                      <a:gd name="T0" fmla="*/ 196 w 196"/>
                      <a:gd name="T1" fmla="*/ 0 h 146"/>
                      <a:gd name="T2" fmla="*/ 0 w 196"/>
                      <a:gd name="T3" fmla="*/ 74 h 146"/>
                      <a:gd name="T4" fmla="*/ 196 w 196"/>
                      <a:gd name="T5" fmla="*/ 146 h 146"/>
                      <a:gd name="T6" fmla="*/ 196 w 196"/>
                      <a:gd name="T7" fmla="*/ 0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6" h="146">
                        <a:moveTo>
                          <a:pt x="196" y="0"/>
                        </a:moveTo>
                        <a:lnTo>
                          <a:pt x="0" y="74"/>
                        </a:lnTo>
                        <a:lnTo>
                          <a:pt x="196" y="146"/>
                        </a:lnTo>
                        <a:lnTo>
                          <a:pt x="196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85540" name="Group 196"/>
              <p:cNvGrpSpPr>
                <a:grpSpLocks/>
              </p:cNvGrpSpPr>
              <p:nvPr/>
            </p:nvGrpSpPr>
            <p:grpSpPr bwMode="auto">
              <a:xfrm>
                <a:off x="4225" y="1496"/>
                <a:ext cx="311" cy="1807"/>
                <a:chOff x="4225" y="1496"/>
                <a:chExt cx="311" cy="1807"/>
              </a:xfrm>
            </p:grpSpPr>
            <p:grpSp>
              <p:nvGrpSpPr>
                <p:cNvPr id="185541" name="Group 197"/>
                <p:cNvGrpSpPr>
                  <a:grpSpLocks/>
                </p:cNvGrpSpPr>
                <p:nvPr/>
              </p:nvGrpSpPr>
              <p:grpSpPr bwMode="auto">
                <a:xfrm>
                  <a:off x="4225" y="1496"/>
                  <a:ext cx="16" cy="1775"/>
                  <a:chOff x="4225" y="1496"/>
                  <a:chExt cx="16" cy="1775"/>
                </a:xfrm>
              </p:grpSpPr>
              <p:sp>
                <p:nvSpPr>
                  <p:cNvPr id="185542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496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43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521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44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545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45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570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46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594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47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619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48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643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49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668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50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692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51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717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52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741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53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766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54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790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55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815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56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839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5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864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5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889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59" name="Rectangle 215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913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60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938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61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962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62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1987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63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011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6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036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65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060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6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085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67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109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6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134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69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158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70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183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7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207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72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232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7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256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74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281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7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306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76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330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7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355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7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379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7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404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8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428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8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453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8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477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83" name="Rectangle 239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502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84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526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85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551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86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575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87" name="Rectangle 243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600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88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624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89" name="Rectangle 245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649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90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673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91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698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92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722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93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747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94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772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95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796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96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821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97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845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98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870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99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894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00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919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01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943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02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968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0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2992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04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3017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0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3041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06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3066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0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3090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08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3115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09" name="Rectangle 265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3139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1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3164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11" name="Rectangle 267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3188"/>
                    <a:ext cx="16" cy="1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1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3213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13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3238"/>
                    <a:ext cx="16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1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3262"/>
                    <a:ext cx="16" cy="9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615" name="Group 271"/>
                <p:cNvGrpSpPr>
                  <a:grpSpLocks/>
                </p:cNvGrpSpPr>
                <p:nvPr/>
              </p:nvGrpSpPr>
              <p:grpSpPr bwMode="auto">
                <a:xfrm>
                  <a:off x="4233" y="3240"/>
                  <a:ext cx="303" cy="63"/>
                  <a:chOff x="4233" y="3240"/>
                  <a:chExt cx="303" cy="63"/>
                </a:xfrm>
              </p:grpSpPr>
              <p:sp>
                <p:nvSpPr>
                  <p:cNvPr id="18561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4233" y="3265"/>
                    <a:ext cx="17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1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4266" y="3265"/>
                    <a:ext cx="17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1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4299" y="3265"/>
                    <a:ext cx="17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1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4332" y="3265"/>
                    <a:ext cx="17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2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4365" y="3265"/>
                    <a:ext cx="17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2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4398" y="3265"/>
                    <a:ext cx="17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2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4431" y="3265"/>
                    <a:ext cx="17" cy="12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23" name="Freeform 279"/>
                  <p:cNvSpPr>
                    <a:spLocks/>
                  </p:cNvSpPr>
                  <p:nvPr/>
                </p:nvSpPr>
                <p:spPr bwMode="auto">
                  <a:xfrm>
                    <a:off x="4451" y="3240"/>
                    <a:ext cx="85" cy="63"/>
                  </a:xfrm>
                  <a:custGeom>
                    <a:avLst/>
                    <a:gdLst>
                      <a:gd name="T0" fmla="*/ 0 w 169"/>
                      <a:gd name="T1" fmla="*/ 127 h 127"/>
                      <a:gd name="T2" fmla="*/ 169 w 169"/>
                      <a:gd name="T3" fmla="*/ 63 h 127"/>
                      <a:gd name="T4" fmla="*/ 0 w 169"/>
                      <a:gd name="T5" fmla="*/ 0 h 127"/>
                      <a:gd name="T6" fmla="*/ 0 w 169"/>
                      <a:gd name="T7" fmla="*/ 127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9" h="127">
                        <a:moveTo>
                          <a:pt x="0" y="127"/>
                        </a:moveTo>
                        <a:lnTo>
                          <a:pt x="169" y="63"/>
                        </a:lnTo>
                        <a:lnTo>
                          <a:pt x="0" y="0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85624" name="Group 280"/>
              <p:cNvGrpSpPr>
                <a:grpSpLocks/>
              </p:cNvGrpSpPr>
              <p:nvPr/>
            </p:nvGrpSpPr>
            <p:grpSpPr bwMode="auto">
              <a:xfrm>
                <a:off x="4862" y="1498"/>
                <a:ext cx="85" cy="585"/>
                <a:chOff x="4862" y="1498"/>
                <a:chExt cx="85" cy="585"/>
              </a:xfrm>
            </p:grpSpPr>
            <p:sp>
              <p:nvSpPr>
                <p:cNvPr id="185625" name="Rectangle 281"/>
                <p:cNvSpPr>
                  <a:spLocks noChangeArrowheads="1"/>
                </p:cNvSpPr>
                <p:nvPr/>
              </p:nvSpPr>
              <p:spPr bwMode="auto">
                <a:xfrm>
                  <a:off x="4895" y="1498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26" name="Rectangle 282"/>
                <p:cNvSpPr>
                  <a:spLocks noChangeArrowheads="1"/>
                </p:cNvSpPr>
                <p:nvPr/>
              </p:nvSpPr>
              <p:spPr bwMode="auto">
                <a:xfrm>
                  <a:off x="4895" y="1523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27" name="Rectangle 283"/>
                <p:cNvSpPr>
                  <a:spLocks noChangeArrowheads="1"/>
                </p:cNvSpPr>
                <p:nvPr/>
              </p:nvSpPr>
              <p:spPr bwMode="auto">
                <a:xfrm>
                  <a:off x="4895" y="1547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28" name="Rectangle 284"/>
                <p:cNvSpPr>
                  <a:spLocks noChangeArrowheads="1"/>
                </p:cNvSpPr>
                <p:nvPr/>
              </p:nvSpPr>
              <p:spPr bwMode="auto">
                <a:xfrm>
                  <a:off x="4895" y="1572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29" name="Rectangle 285"/>
                <p:cNvSpPr>
                  <a:spLocks noChangeArrowheads="1"/>
                </p:cNvSpPr>
                <p:nvPr/>
              </p:nvSpPr>
              <p:spPr bwMode="auto">
                <a:xfrm>
                  <a:off x="4895" y="1596"/>
                  <a:ext cx="16" cy="1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30" name="Freeform 286"/>
                <p:cNvSpPr>
                  <a:spLocks/>
                </p:cNvSpPr>
                <p:nvPr/>
              </p:nvSpPr>
              <p:spPr bwMode="auto">
                <a:xfrm>
                  <a:off x="4895" y="1621"/>
                  <a:ext cx="17" cy="12"/>
                </a:xfrm>
                <a:custGeom>
                  <a:avLst/>
                  <a:gdLst>
                    <a:gd name="T0" fmla="*/ 33 w 34"/>
                    <a:gd name="T1" fmla="*/ 0 h 24"/>
                    <a:gd name="T2" fmla="*/ 0 w 34"/>
                    <a:gd name="T3" fmla="*/ 0 h 24"/>
                    <a:gd name="T4" fmla="*/ 1 w 34"/>
                    <a:gd name="T5" fmla="*/ 24 h 24"/>
                    <a:gd name="T6" fmla="*/ 34 w 34"/>
                    <a:gd name="T7" fmla="*/ 24 h 24"/>
                    <a:gd name="T8" fmla="*/ 33 w 34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4">
                      <a:moveTo>
                        <a:pt x="33" y="0"/>
                      </a:moveTo>
                      <a:lnTo>
                        <a:pt x="0" y="0"/>
                      </a:lnTo>
                      <a:lnTo>
                        <a:pt x="1" y="24"/>
                      </a:lnTo>
                      <a:lnTo>
                        <a:pt x="34" y="2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31" name="Rectangle 287"/>
                <p:cNvSpPr>
                  <a:spLocks noChangeArrowheads="1"/>
                </p:cNvSpPr>
                <p:nvPr/>
              </p:nvSpPr>
              <p:spPr bwMode="auto">
                <a:xfrm>
                  <a:off x="4896" y="1645"/>
                  <a:ext cx="16" cy="1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32" name="Rectangle 288"/>
                <p:cNvSpPr>
                  <a:spLocks noChangeArrowheads="1"/>
                </p:cNvSpPr>
                <p:nvPr/>
              </p:nvSpPr>
              <p:spPr bwMode="auto">
                <a:xfrm>
                  <a:off x="4896" y="1670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33" name="Rectangle 289"/>
                <p:cNvSpPr>
                  <a:spLocks noChangeArrowheads="1"/>
                </p:cNvSpPr>
                <p:nvPr/>
              </p:nvSpPr>
              <p:spPr bwMode="auto">
                <a:xfrm>
                  <a:off x="4896" y="1694"/>
                  <a:ext cx="16" cy="1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34" name="Rectangle 290"/>
                <p:cNvSpPr>
                  <a:spLocks noChangeArrowheads="1"/>
                </p:cNvSpPr>
                <p:nvPr/>
              </p:nvSpPr>
              <p:spPr bwMode="auto">
                <a:xfrm>
                  <a:off x="4896" y="1719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35" name="Rectangle 291"/>
                <p:cNvSpPr>
                  <a:spLocks noChangeArrowheads="1"/>
                </p:cNvSpPr>
                <p:nvPr/>
              </p:nvSpPr>
              <p:spPr bwMode="auto">
                <a:xfrm>
                  <a:off x="4896" y="1743"/>
                  <a:ext cx="16" cy="1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36" name="Rectangle 292"/>
                <p:cNvSpPr>
                  <a:spLocks noChangeArrowheads="1"/>
                </p:cNvSpPr>
                <p:nvPr/>
              </p:nvSpPr>
              <p:spPr bwMode="auto">
                <a:xfrm>
                  <a:off x="4896" y="1768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37" name="Rectangle 293"/>
                <p:cNvSpPr>
                  <a:spLocks noChangeArrowheads="1"/>
                </p:cNvSpPr>
                <p:nvPr/>
              </p:nvSpPr>
              <p:spPr bwMode="auto">
                <a:xfrm>
                  <a:off x="4896" y="1792"/>
                  <a:ext cx="16" cy="1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38" name="Rectangle 294"/>
                <p:cNvSpPr>
                  <a:spLocks noChangeArrowheads="1"/>
                </p:cNvSpPr>
                <p:nvPr/>
              </p:nvSpPr>
              <p:spPr bwMode="auto">
                <a:xfrm>
                  <a:off x="4896" y="1817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39" name="Rectangle 295"/>
                <p:cNvSpPr>
                  <a:spLocks noChangeArrowheads="1"/>
                </p:cNvSpPr>
                <p:nvPr/>
              </p:nvSpPr>
              <p:spPr bwMode="auto">
                <a:xfrm>
                  <a:off x="4896" y="1842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40" name="Rectangle 296"/>
                <p:cNvSpPr>
                  <a:spLocks noChangeArrowheads="1"/>
                </p:cNvSpPr>
                <p:nvPr/>
              </p:nvSpPr>
              <p:spPr bwMode="auto">
                <a:xfrm>
                  <a:off x="4896" y="1866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41" name="Freeform 297"/>
                <p:cNvSpPr>
                  <a:spLocks/>
                </p:cNvSpPr>
                <p:nvPr/>
              </p:nvSpPr>
              <p:spPr bwMode="auto">
                <a:xfrm>
                  <a:off x="4896" y="1891"/>
                  <a:ext cx="17" cy="12"/>
                </a:xfrm>
                <a:custGeom>
                  <a:avLst/>
                  <a:gdLst>
                    <a:gd name="T0" fmla="*/ 33 w 35"/>
                    <a:gd name="T1" fmla="*/ 0 h 25"/>
                    <a:gd name="T2" fmla="*/ 0 w 35"/>
                    <a:gd name="T3" fmla="*/ 0 h 25"/>
                    <a:gd name="T4" fmla="*/ 2 w 35"/>
                    <a:gd name="T5" fmla="*/ 25 h 25"/>
                    <a:gd name="T6" fmla="*/ 35 w 35"/>
                    <a:gd name="T7" fmla="*/ 25 h 25"/>
                    <a:gd name="T8" fmla="*/ 33 w 35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5">
                      <a:moveTo>
                        <a:pt x="33" y="0"/>
                      </a:moveTo>
                      <a:lnTo>
                        <a:pt x="0" y="0"/>
                      </a:lnTo>
                      <a:lnTo>
                        <a:pt x="2" y="25"/>
                      </a:lnTo>
                      <a:lnTo>
                        <a:pt x="35" y="2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42" name="Rectangle 298"/>
                <p:cNvSpPr>
                  <a:spLocks noChangeArrowheads="1"/>
                </p:cNvSpPr>
                <p:nvPr/>
              </p:nvSpPr>
              <p:spPr bwMode="auto">
                <a:xfrm>
                  <a:off x="4897" y="1915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43" name="Rectangle 299"/>
                <p:cNvSpPr>
                  <a:spLocks noChangeArrowheads="1"/>
                </p:cNvSpPr>
                <p:nvPr/>
              </p:nvSpPr>
              <p:spPr bwMode="auto">
                <a:xfrm>
                  <a:off x="4897" y="1940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44" name="Rectangle 300"/>
                <p:cNvSpPr>
                  <a:spLocks noChangeArrowheads="1"/>
                </p:cNvSpPr>
                <p:nvPr/>
              </p:nvSpPr>
              <p:spPr bwMode="auto">
                <a:xfrm>
                  <a:off x="4897" y="1964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45" name="Rectangle 301"/>
                <p:cNvSpPr>
                  <a:spLocks noChangeArrowheads="1"/>
                </p:cNvSpPr>
                <p:nvPr/>
              </p:nvSpPr>
              <p:spPr bwMode="auto">
                <a:xfrm>
                  <a:off x="4897" y="1989"/>
                  <a:ext cx="16" cy="12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46" name="Rectangle 302"/>
                <p:cNvSpPr>
                  <a:spLocks noChangeArrowheads="1"/>
                </p:cNvSpPr>
                <p:nvPr/>
              </p:nvSpPr>
              <p:spPr bwMode="auto">
                <a:xfrm>
                  <a:off x="4897" y="2013"/>
                  <a:ext cx="16" cy="9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47" name="Freeform 303"/>
                <p:cNvSpPr>
                  <a:spLocks/>
                </p:cNvSpPr>
                <p:nvPr/>
              </p:nvSpPr>
              <p:spPr bwMode="auto">
                <a:xfrm>
                  <a:off x="4862" y="2021"/>
                  <a:ext cx="85" cy="62"/>
                </a:xfrm>
                <a:custGeom>
                  <a:avLst/>
                  <a:gdLst>
                    <a:gd name="T0" fmla="*/ 0 w 170"/>
                    <a:gd name="T1" fmla="*/ 0 h 126"/>
                    <a:gd name="T2" fmla="*/ 86 w 170"/>
                    <a:gd name="T3" fmla="*/ 126 h 126"/>
                    <a:gd name="T4" fmla="*/ 170 w 170"/>
                    <a:gd name="T5" fmla="*/ 0 h 126"/>
                    <a:gd name="T6" fmla="*/ 0 w 170"/>
                    <a:gd name="T7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0" h="126">
                      <a:moveTo>
                        <a:pt x="0" y="0"/>
                      </a:moveTo>
                      <a:lnTo>
                        <a:pt x="86" y="126"/>
                      </a:lnTo>
                      <a:lnTo>
                        <a:pt x="1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85648" name="Rectangle 304"/>
              <p:cNvSpPr>
                <a:spLocks noChangeArrowheads="1"/>
              </p:cNvSpPr>
              <p:nvPr/>
            </p:nvSpPr>
            <p:spPr bwMode="auto">
              <a:xfrm>
                <a:off x="2611" y="1570"/>
                <a:ext cx="232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649" name="Rectangle 305"/>
              <p:cNvSpPr>
                <a:spLocks noChangeArrowheads="1"/>
              </p:cNvSpPr>
              <p:nvPr/>
            </p:nvSpPr>
            <p:spPr bwMode="auto">
              <a:xfrm>
                <a:off x="2664" y="1595"/>
                <a:ext cx="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fr-FR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(2)</a:t>
                </a:r>
                <a:endParaRPr lang="el-GR" altLang="fr-FR"/>
              </a:p>
            </p:txBody>
          </p:sp>
          <p:sp>
            <p:nvSpPr>
              <p:cNvPr id="185650" name="Rectangle 306"/>
              <p:cNvSpPr>
                <a:spLocks noChangeArrowheads="1"/>
              </p:cNvSpPr>
              <p:nvPr/>
            </p:nvSpPr>
            <p:spPr bwMode="auto">
              <a:xfrm>
                <a:off x="3505" y="1707"/>
                <a:ext cx="231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651" name="Rectangle 307"/>
              <p:cNvSpPr>
                <a:spLocks noChangeArrowheads="1"/>
              </p:cNvSpPr>
              <p:nvPr/>
            </p:nvSpPr>
            <p:spPr bwMode="auto">
              <a:xfrm>
                <a:off x="3558" y="1733"/>
                <a:ext cx="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fr-FR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(2)</a:t>
                </a:r>
                <a:endParaRPr lang="el-GR" altLang="fr-FR"/>
              </a:p>
            </p:txBody>
          </p:sp>
          <p:sp>
            <p:nvSpPr>
              <p:cNvPr id="185652" name="Rectangle 308"/>
              <p:cNvSpPr>
                <a:spLocks noChangeArrowheads="1"/>
              </p:cNvSpPr>
              <p:nvPr/>
            </p:nvSpPr>
            <p:spPr bwMode="auto">
              <a:xfrm>
                <a:off x="3725" y="1775"/>
                <a:ext cx="23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653" name="Rectangle 309"/>
              <p:cNvSpPr>
                <a:spLocks noChangeArrowheads="1"/>
              </p:cNvSpPr>
              <p:nvPr/>
            </p:nvSpPr>
            <p:spPr bwMode="auto">
              <a:xfrm>
                <a:off x="3779" y="1801"/>
                <a:ext cx="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fr-FR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(2)</a:t>
                </a:r>
                <a:endParaRPr lang="el-GR" altLang="fr-FR"/>
              </a:p>
            </p:txBody>
          </p:sp>
          <p:sp>
            <p:nvSpPr>
              <p:cNvPr id="185654" name="Rectangle 310"/>
              <p:cNvSpPr>
                <a:spLocks noChangeArrowheads="1"/>
              </p:cNvSpPr>
              <p:nvPr/>
            </p:nvSpPr>
            <p:spPr bwMode="auto">
              <a:xfrm>
                <a:off x="3973" y="1844"/>
                <a:ext cx="232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655" name="Rectangle 311"/>
              <p:cNvSpPr>
                <a:spLocks noChangeArrowheads="1"/>
              </p:cNvSpPr>
              <p:nvPr/>
            </p:nvSpPr>
            <p:spPr bwMode="auto">
              <a:xfrm>
                <a:off x="4026" y="1869"/>
                <a:ext cx="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fr-FR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(2)</a:t>
                </a:r>
                <a:endParaRPr lang="el-GR" altLang="fr-FR"/>
              </a:p>
            </p:txBody>
          </p:sp>
          <p:sp>
            <p:nvSpPr>
              <p:cNvPr id="185656" name="Rectangle 312"/>
              <p:cNvSpPr>
                <a:spLocks noChangeArrowheads="1"/>
              </p:cNvSpPr>
              <p:nvPr/>
            </p:nvSpPr>
            <p:spPr bwMode="auto">
              <a:xfrm>
                <a:off x="4634" y="1680"/>
                <a:ext cx="231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657" name="Rectangle 313"/>
              <p:cNvSpPr>
                <a:spLocks noChangeArrowheads="1"/>
              </p:cNvSpPr>
              <p:nvPr/>
            </p:nvSpPr>
            <p:spPr bwMode="auto">
              <a:xfrm>
                <a:off x="4687" y="1705"/>
                <a:ext cx="8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fr-FR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(2)</a:t>
                </a:r>
                <a:endParaRPr lang="el-GR" altLang="fr-FR"/>
              </a:p>
            </p:txBody>
          </p:sp>
        </p:grpSp>
        <p:grpSp>
          <p:nvGrpSpPr>
            <p:cNvPr id="185658" name="Group 314"/>
            <p:cNvGrpSpPr>
              <a:grpSpLocks/>
            </p:cNvGrpSpPr>
            <p:nvPr/>
          </p:nvGrpSpPr>
          <p:grpSpPr bwMode="auto">
            <a:xfrm>
              <a:off x="1107" y="1878"/>
              <a:ext cx="3442" cy="1562"/>
              <a:chOff x="1107" y="1878"/>
              <a:chExt cx="3442" cy="1562"/>
            </a:xfrm>
          </p:grpSpPr>
          <p:grpSp>
            <p:nvGrpSpPr>
              <p:cNvPr id="185659" name="Group 315"/>
              <p:cNvGrpSpPr>
                <a:grpSpLocks/>
              </p:cNvGrpSpPr>
              <p:nvPr/>
            </p:nvGrpSpPr>
            <p:grpSpPr bwMode="auto">
              <a:xfrm>
                <a:off x="1115" y="3156"/>
                <a:ext cx="1097" cy="64"/>
                <a:chOff x="1115" y="3156"/>
                <a:chExt cx="1097" cy="64"/>
              </a:xfrm>
            </p:grpSpPr>
            <p:sp>
              <p:nvSpPr>
                <p:cNvPr id="185660" name="Freeform 316"/>
                <p:cNvSpPr>
                  <a:spLocks/>
                </p:cNvSpPr>
                <p:nvPr/>
              </p:nvSpPr>
              <p:spPr bwMode="auto">
                <a:xfrm>
                  <a:off x="1115" y="3181"/>
                  <a:ext cx="1014" cy="13"/>
                </a:xfrm>
                <a:custGeom>
                  <a:avLst/>
                  <a:gdLst>
                    <a:gd name="T0" fmla="*/ 0 w 2029"/>
                    <a:gd name="T1" fmla="*/ 0 h 26"/>
                    <a:gd name="T2" fmla="*/ 0 w 2029"/>
                    <a:gd name="T3" fmla="*/ 24 h 26"/>
                    <a:gd name="T4" fmla="*/ 2029 w 2029"/>
                    <a:gd name="T5" fmla="*/ 26 h 26"/>
                    <a:gd name="T6" fmla="*/ 2029 w 2029"/>
                    <a:gd name="T7" fmla="*/ 1 h 26"/>
                    <a:gd name="T8" fmla="*/ 0 w 2029"/>
                    <a:gd name="T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29" h="26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2029" y="26"/>
                      </a:lnTo>
                      <a:lnTo>
                        <a:pt x="2029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61" name="Freeform 317"/>
                <p:cNvSpPr>
                  <a:spLocks/>
                </p:cNvSpPr>
                <p:nvPr/>
              </p:nvSpPr>
              <p:spPr bwMode="auto">
                <a:xfrm>
                  <a:off x="2127" y="3156"/>
                  <a:ext cx="85" cy="64"/>
                </a:xfrm>
                <a:custGeom>
                  <a:avLst/>
                  <a:gdLst>
                    <a:gd name="T0" fmla="*/ 0 w 169"/>
                    <a:gd name="T1" fmla="*/ 127 h 127"/>
                    <a:gd name="T2" fmla="*/ 169 w 169"/>
                    <a:gd name="T3" fmla="*/ 63 h 127"/>
                    <a:gd name="T4" fmla="*/ 0 w 169"/>
                    <a:gd name="T5" fmla="*/ 0 h 127"/>
                    <a:gd name="T6" fmla="*/ 0 w 169"/>
                    <a:gd name="T7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9" h="127">
                      <a:moveTo>
                        <a:pt x="0" y="127"/>
                      </a:moveTo>
                      <a:lnTo>
                        <a:pt x="169" y="63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85662" name="Group 318"/>
              <p:cNvGrpSpPr>
                <a:grpSpLocks/>
              </p:cNvGrpSpPr>
              <p:nvPr/>
            </p:nvGrpSpPr>
            <p:grpSpPr bwMode="auto">
              <a:xfrm>
                <a:off x="1107" y="1878"/>
                <a:ext cx="3442" cy="1562"/>
                <a:chOff x="1107" y="1878"/>
                <a:chExt cx="3442" cy="1562"/>
              </a:xfrm>
            </p:grpSpPr>
            <p:grpSp>
              <p:nvGrpSpPr>
                <p:cNvPr id="185663" name="Group 319"/>
                <p:cNvGrpSpPr>
                  <a:grpSpLocks/>
                </p:cNvGrpSpPr>
                <p:nvPr/>
              </p:nvGrpSpPr>
              <p:grpSpPr bwMode="auto">
                <a:xfrm>
                  <a:off x="1107" y="1969"/>
                  <a:ext cx="1097" cy="63"/>
                  <a:chOff x="1107" y="1969"/>
                  <a:chExt cx="1097" cy="63"/>
                </a:xfrm>
              </p:grpSpPr>
              <p:sp>
                <p:nvSpPr>
                  <p:cNvPr id="185664" name="Freeform 320"/>
                  <p:cNvSpPr>
                    <a:spLocks/>
                  </p:cNvSpPr>
                  <p:nvPr/>
                </p:nvSpPr>
                <p:spPr bwMode="auto">
                  <a:xfrm>
                    <a:off x="1107" y="1993"/>
                    <a:ext cx="1015" cy="13"/>
                  </a:xfrm>
                  <a:custGeom>
                    <a:avLst/>
                    <a:gdLst>
                      <a:gd name="T0" fmla="*/ 0 w 2028"/>
                      <a:gd name="T1" fmla="*/ 0 h 27"/>
                      <a:gd name="T2" fmla="*/ 0 w 2028"/>
                      <a:gd name="T3" fmla="*/ 24 h 27"/>
                      <a:gd name="T4" fmla="*/ 2028 w 2028"/>
                      <a:gd name="T5" fmla="*/ 27 h 27"/>
                      <a:gd name="T6" fmla="*/ 2028 w 2028"/>
                      <a:gd name="T7" fmla="*/ 2 h 27"/>
                      <a:gd name="T8" fmla="*/ 0 w 2028"/>
                      <a:gd name="T9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28" h="27">
                        <a:moveTo>
                          <a:pt x="0" y="0"/>
                        </a:moveTo>
                        <a:lnTo>
                          <a:pt x="0" y="24"/>
                        </a:lnTo>
                        <a:lnTo>
                          <a:pt x="2028" y="27"/>
                        </a:lnTo>
                        <a:lnTo>
                          <a:pt x="2028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65" name="Freeform 321"/>
                  <p:cNvSpPr>
                    <a:spLocks/>
                  </p:cNvSpPr>
                  <p:nvPr/>
                </p:nvSpPr>
                <p:spPr bwMode="auto">
                  <a:xfrm>
                    <a:off x="2120" y="1969"/>
                    <a:ext cx="84" cy="63"/>
                  </a:xfrm>
                  <a:custGeom>
                    <a:avLst/>
                    <a:gdLst>
                      <a:gd name="T0" fmla="*/ 0 w 168"/>
                      <a:gd name="T1" fmla="*/ 127 h 127"/>
                      <a:gd name="T2" fmla="*/ 168 w 168"/>
                      <a:gd name="T3" fmla="*/ 63 h 127"/>
                      <a:gd name="T4" fmla="*/ 0 w 168"/>
                      <a:gd name="T5" fmla="*/ 0 h 127"/>
                      <a:gd name="T6" fmla="*/ 0 w 168"/>
                      <a:gd name="T7" fmla="*/ 127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8" h="127">
                        <a:moveTo>
                          <a:pt x="0" y="127"/>
                        </a:moveTo>
                        <a:lnTo>
                          <a:pt x="168" y="63"/>
                        </a:lnTo>
                        <a:lnTo>
                          <a:pt x="0" y="0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666" name="Group 322"/>
                <p:cNvGrpSpPr>
                  <a:grpSpLocks/>
                </p:cNvGrpSpPr>
                <p:nvPr/>
              </p:nvGrpSpPr>
              <p:grpSpPr bwMode="auto">
                <a:xfrm>
                  <a:off x="1110" y="2230"/>
                  <a:ext cx="3435" cy="63"/>
                  <a:chOff x="1110" y="2230"/>
                  <a:chExt cx="3435" cy="63"/>
                </a:xfrm>
              </p:grpSpPr>
              <p:sp>
                <p:nvSpPr>
                  <p:cNvPr id="185667" name="Freeform 323"/>
                  <p:cNvSpPr>
                    <a:spLocks/>
                  </p:cNvSpPr>
                  <p:nvPr/>
                </p:nvSpPr>
                <p:spPr bwMode="auto">
                  <a:xfrm>
                    <a:off x="1110" y="2254"/>
                    <a:ext cx="3352" cy="13"/>
                  </a:xfrm>
                  <a:custGeom>
                    <a:avLst/>
                    <a:gdLst>
                      <a:gd name="T0" fmla="*/ 0 w 6704"/>
                      <a:gd name="T1" fmla="*/ 0 h 28"/>
                      <a:gd name="T2" fmla="*/ 0 w 6704"/>
                      <a:gd name="T3" fmla="*/ 25 h 28"/>
                      <a:gd name="T4" fmla="*/ 6704 w 6704"/>
                      <a:gd name="T5" fmla="*/ 28 h 28"/>
                      <a:gd name="T6" fmla="*/ 6704 w 6704"/>
                      <a:gd name="T7" fmla="*/ 3 h 28"/>
                      <a:gd name="T8" fmla="*/ 0 w 6704"/>
                      <a:gd name="T9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04" h="28">
                        <a:moveTo>
                          <a:pt x="0" y="0"/>
                        </a:moveTo>
                        <a:lnTo>
                          <a:pt x="0" y="25"/>
                        </a:lnTo>
                        <a:lnTo>
                          <a:pt x="6704" y="28"/>
                        </a:lnTo>
                        <a:lnTo>
                          <a:pt x="6704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68" name="Freeform 324"/>
                  <p:cNvSpPr>
                    <a:spLocks/>
                  </p:cNvSpPr>
                  <p:nvPr/>
                </p:nvSpPr>
                <p:spPr bwMode="auto">
                  <a:xfrm>
                    <a:off x="4460" y="2230"/>
                    <a:ext cx="85" cy="63"/>
                  </a:xfrm>
                  <a:custGeom>
                    <a:avLst/>
                    <a:gdLst>
                      <a:gd name="T0" fmla="*/ 0 w 168"/>
                      <a:gd name="T1" fmla="*/ 126 h 126"/>
                      <a:gd name="T2" fmla="*/ 168 w 168"/>
                      <a:gd name="T3" fmla="*/ 62 h 126"/>
                      <a:gd name="T4" fmla="*/ 0 w 168"/>
                      <a:gd name="T5" fmla="*/ 0 h 126"/>
                      <a:gd name="T6" fmla="*/ 0 w 168"/>
                      <a:gd name="T7" fmla="*/ 126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8" h="126">
                        <a:moveTo>
                          <a:pt x="0" y="126"/>
                        </a:moveTo>
                        <a:lnTo>
                          <a:pt x="168" y="62"/>
                        </a:lnTo>
                        <a:lnTo>
                          <a:pt x="0" y="0"/>
                        </a:lnTo>
                        <a:lnTo>
                          <a:pt x="0" y="1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669" name="Group 325"/>
                <p:cNvGrpSpPr>
                  <a:grpSpLocks/>
                </p:cNvGrpSpPr>
                <p:nvPr/>
              </p:nvGrpSpPr>
              <p:grpSpPr bwMode="auto">
                <a:xfrm>
                  <a:off x="1115" y="3377"/>
                  <a:ext cx="3434" cy="63"/>
                  <a:chOff x="1115" y="3377"/>
                  <a:chExt cx="3434" cy="63"/>
                </a:xfrm>
              </p:grpSpPr>
              <p:sp>
                <p:nvSpPr>
                  <p:cNvPr id="185670" name="Freeform 326"/>
                  <p:cNvSpPr>
                    <a:spLocks/>
                  </p:cNvSpPr>
                  <p:nvPr/>
                </p:nvSpPr>
                <p:spPr bwMode="auto">
                  <a:xfrm>
                    <a:off x="1115" y="3401"/>
                    <a:ext cx="3352" cy="13"/>
                  </a:xfrm>
                  <a:custGeom>
                    <a:avLst/>
                    <a:gdLst>
                      <a:gd name="T0" fmla="*/ 0 w 6705"/>
                      <a:gd name="T1" fmla="*/ 0 h 26"/>
                      <a:gd name="T2" fmla="*/ 0 w 6705"/>
                      <a:gd name="T3" fmla="*/ 25 h 26"/>
                      <a:gd name="T4" fmla="*/ 6705 w 6705"/>
                      <a:gd name="T5" fmla="*/ 26 h 26"/>
                      <a:gd name="T6" fmla="*/ 6705 w 6705"/>
                      <a:gd name="T7" fmla="*/ 1 h 26"/>
                      <a:gd name="T8" fmla="*/ 0 w 6705"/>
                      <a:gd name="T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05" h="26">
                        <a:moveTo>
                          <a:pt x="0" y="0"/>
                        </a:moveTo>
                        <a:lnTo>
                          <a:pt x="0" y="25"/>
                        </a:lnTo>
                        <a:lnTo>
                          <a:pt x="6705" y="26"/>
                        </a:lnTo>
                        <a:lnTo>
                          <a:pt x="6705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71" name="Freeform 327"/>
                  <p:cNvSpPr>
                    <a:spLocks/>
                  </p:cNvSpPr>
                  <p:nvPr/>
                </p:nvSpPr>
                <p:spPr bwMode="auto">
                  <a:xfrm>
                    <a:off x="4465" y="3377"/>
                    <a:ext cx="84" cy="63"/>
                  </a:xfrm>
                  <a:custGeom>
                    <a:avLst/>
                    <a:gdLst>
                      <a:gd name="T0" fmla="*/ 0 w 169"/>
                      <a:gd name="T1" fmla="*/ 127 h 127"/>
                      <a:gd name="T2" fmla="*/ 169 w 169"/>
                      <a:gd name="T3" fmla="*/ 63 h 127"/>
                      <a:gd name="T4" fmla="*/ 0 w 169"/>
                      <a:gd name="T5" fmla="*/ 0 h 127"/>
                      <a:gd name="T6" fmla="*/ 0 w 169"/>
                      <a:gd name="T7" fmla="*/ 127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9" h="127">
                        <a:moveTo>
                          <a:pt x="0" y="127"/>
                        </a:moveTo>
                        <a:lnTo>
                          <a:pt x="169" y="63"/>
                        </a:lnTo>
                        <a:lnTo>
                          <a:pt x="0" y="0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672" name="Group 328"/>
                <p:cNvGrpSpPr>
                  <a:grpSpLocks/>
                </p:cNvGrpSpPr>
                <p:nvPr/>
              </p:nvGrpSpPr>
              <p:grpSpPr bwMode="auto">
                <a:xfrm>
                  <a:off x="1115" y="2545"/>
                  <a:ext cx="1097" cy="63"/>
                  <a:chOff x="1115" y="2545"/>
                  <a:chExt cx="1097" cy="63"/>
                </a:xfrm>
              </p:grpSpPr>
              <p:sp>
                <p:nvSpPr>
                  <p:cNvPr id="185673" name="Freeform 329"/>
                  <p:cNvSpPr>
                    <a:spLocks/>
                  </p:cNvSpPr>
                  <p:nvPr/>
                </p:nvSpPr>
                <p:spPr bwMode="auto">
                  <a:xfrm>
                    <a:off x="1115" y="2569"/>
                    <a:ext cx="1014" cy="13"/>
                  </a:xfrm>
                  <a:custGeom>
                    <a:avLst/>
                    <a:gdLst>
                      <a:gd name="T0" fmla="*/ 0 w 2029"/>
                      <a:gd name="T1" fmla="*/ 0 h 26"/>
                      <a:gd name="T2" fmla="*/ 0 w 2029"/>
                      <a:gd name="T3" fmla="*/ 25 h 26"/>
                      <a:gd name="T4" fmla="*/ 2029 w 2029"/>
                      <a:gd name="T5" fmla="*/ 26 h 26"/>
                      <a:gd name="T6" fmla="*/ 2029 w 2029"/>
                      <a:gd name="T7" fmla="*/ 2 h 26"/>
                      <a:gd name="T8" fmla="*/ 0 w 2029"/>
                      <a:gd name="T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29" h="26">
                        <a:moveTo>
                          <a:pt x="0" y="0"/>
                        </a:moveTo>
                        <a:lnTo>
                          <a:pt x="0" y="25"/>
                        </a:lnTo>
                        <a:lnTo>
                          <a:pt x="2029" y="26"/>
                        </a:lnTo>
                        <a:lnTo>
                          <a:pt x="2029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74" name="Freeform 330"/>
                  <p:cNvSpPr>
                    <a:spLocks/>
                  </p:cNvSpPr>
                  <p:nvPr/>
                </p:nvSpPr>
                <p:spPr bwMode="auto">
                  <a:xfrm>
                    <a:off x="2127" y="2545"/>
                    <a:ext cx="85" cy="63"/>
                  </a:xfrm>
                  <a:custGeom>
                    <a:avLst/>
                    <a:gdLst>
                      <a:gd name="T0" fmla="*/ 0 w 169"/>
                      <a:gd name="T1" fmla="*/ 127 h 127"/>
                      <a:gd name="T2" fmla="*/ 169 w 169"/>
                      <a:gd name="T3" fmla="*/ 63 h 127"/>
                      <a:gd name="T4" fmla="*/ 0 w 169"/>
                      <a:gd name="T5" fmla="*/ 0 h 127"/>
                      <a:gd name="T6" fmla="*/ 0 w 169"/>
                      <a:gd name="T7" fmla="*/ 127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9" h="127">
                        <a:moveTo>
                          <a:pt x="0" y="127"/>
                        </a:moveTo>
                        <a:lnTo>
                          <a:pt x="169" y="63"/>
                        </a:lnTo>
                        <a:lnTo>
                          <a:pt x="0" y="0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85675" name="Rectangle 331"/>
                <p:cNvSpPr>
                  <a:spLocks noChangeArrowheads="1"/>
                </p:cNvSpPr>
                <p:nvPr/>
              </p:nvSpPr>
              <p:spPr bwMode="auto">
                <a:xfrm>
                  <a:off x="1482" y="1878"/>
                  <a:ext cx="232" cy="1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76" name="Rectangle 332"/>
                <p:cNvSpPr>
                  <a:spLocks noChangeArrowheads="1"/>
                </p:cNvSpPr>
                <p:nvPr/>
              </p:nvSpPr>
              <p:spPr bwMode="auto">
                <a:xfrm>
                  <a:off x="1535" y="1903"/>
                  <a:ext cx="89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l-GR" altLang="fr-FR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(1)</a:t>
                  </a:r>
                  <a:endParaRPr lang="el-GR" altLang="fr-FR"/>
                </a:p>
              </p:txBody>
            </p:sp>
            <p:sp>
              <p:nvSpPr>
                <p:cNvPr id="185677" name="Rectangle 333"/>
                <p:cNvSpPr>
                  <a:spLocks noChangeArrowheads="1"/>
                </p:cNvSpPr>
                <p:nvPr/>
              </p:nvSpPr>
              <p:spPr bwMode="auto">
                <a:xfrm>
                  <a:off x="1482" y="2138"/>
                  <a:ext cx="232" cy="1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78" name="Rectangle 334"/>
                <p:cNvSpPr>
                  <a:spLocks noChangeArrowheads="1"/>
                </p:cNvSpPr>
                <p:nvPr/>
              </p:nvSpPr>
              <p:spPr bwMode="auto">
                <a:xfrm>
                  <a:off x="1535" y="2163"/>
                  <a:ext cx="89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l-GR" altLang="fr-FR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(1)</a:t>
                  </a:r>
                  <a:endParaRPr lang="el-GR" altLang="fr-FR"/>
                </a:p>
              </p:txBody>
            </p:sp>
            <p:sp>
              <p:nvSpPr>
                <p:cNvPr id="185679" name="Rectangle 335"/>
                <p:cNvSpPr>
                  <a:spLocks noChangeArrowheads="1"/>
                </p:cNvSpPr>
                <p:nvPr/>
              </p:nvSpPr>
              <p:spPr bwMode="auto">
                <a:xfrm>
                  <a:off x="1482" y="2458"/>
                  <a:ext cx="232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80" name="Rectangle 336"/>
                <p:cNvSpPr>
                  <a:spLocks noChangeArrowheads="1"/>
                </p:cNvSpPr>
                <p:nvPr/>
              </p:nvSpPr>
              <p:spPr bwMode="auto">
                <a:xfrm>
                  <a:off x="1535" y="2483"/>
                  <a:ext cx="89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l-GR" altLang="fr-FR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(1)</a:t>
                  </a:r>
                  <a:endParaRPr lang="el-GR" altLang="fr-FR"/>
                </a:p>
              </p:txBody>
            </p:sp>
            <p:sp>
              <p:nvSpPr>
                <p:cNvPr id="185681" name="Rectangle 337"/>
                <p:cNvSpPr>
                  <a:spLocks noChangeArrowheads="1"/>
                </p:cNvSpPr>
                <p:nvPr/>
              </p:nvSpPr>
              <p:spPr bwMode="auto">
                <a:xfrm>
                  <a:off x="1482" y="3066"/>
                  <a:ext cx="232" cy="1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82" name="Rectangle 338"/>
                <p:cNvSpPr>
                  <a:spLocks noChangeArrowheads="1"/>
                </p:cNvSpPr>
                <p:nvPr/>
              </p:nvSpPr>
              <p:spPr bwMode="auto">
                <a:xfrm>
                  <a:off x="1535" y="3091"/>
                  <a:ext cx="89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l-GR" altLang="fr-FR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(1)</a:t>
                  </a:r>
                  <a:endParaRPr lang="el-GR" altLang="fr-FR"/>
                </a:p>
              </p:txBody>
            </p:sp>
            <p:sp>
              <p:nvSpPr>
                <p:cNvPr id="185683" name="Rectangle 339"/>
                <p:cNvSpPr>
                  <a:spLocks noChangeArrowheads="1"/>
                </p:cNvSpPr>
                <p:nvPr/>
              </p:nvSpPr>
              <p:spPr bwMode="auto">
                <a:xfrm>
                  <a:off x="2697" y="3289"/>
                  <a:ext cx="232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684" name="Rectangle 340"/>
                <p:cNvSpPr>
                  <a:spLocks noChangeArrowheads="1"/>
                </p:cNvSpPr>
                <p:nvPr/>
              </p:nvSpPr>
              <p:spPr bwMode="auto">
                <a:xfrm>
                  <a:off x="2750" y="3315"/>
                  <a:ext cx="87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l-GR" altLang="fr-FR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(1)</a:t>
                  </a:r>
                  <a:endParaRPr lang="el-GR" altLang="fr-FR"/>
                </a:p>
              </p:txBody>
            </p:sp>
          </p:grpSp>
        </p:grpSp>
        <p:sp>
          <p:nvSpPr>
            <p:cNvPr id="185685" name="Rectangle 341"/>
            <p:cNvSpPr>
              <a:spLocks noChangeArrowheads="1"/>
            </p:cNvSpPr>
            <p:nvPr/>
          </p:nvSpPr>
          <p:spPr bwMode="auto">
            <a:xfrm>
              <a:off x="1319" y="3619"/>
              <a:ext cx="285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5686" name="Rectangle 342"/>
            <p:cNvSpPr>
              <a:spLocks noChangeArrowheads="1"/>
            </p:cNvSpPr>
            <p:nvPr/>
          </p:nvSpPr>
          <p:spPr bwMode="auto">
            <a:xfrm>
              <a:off x="1372" y="3644"/>
              <a:ext cx="81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>
                  <a:solidFill>
                    <a:srgbClr val="000000"/>
                  </a:solidFill>
                </a:rPr>
                <a:t>(1) Άμεσος Επιμερισμός</a:t>
              </a:r>
              <a:endParaRPr lang="el-GR" altLang="fr-FR"/>
            </a:p>
          </p:txBody>
        </p:sp>
        <p:sp>
          <p:nvSpPr>
            <p:cNvPr id="185687" name="Rectangle 343"/>
            <p:cNvSpPr>
              <a:spLocks noChangeArrowheads="1"/>
            </p:cNvSpPr>
            <p:nvPr/>
          </p:nvSpPr>
          <p:spPr bwMode="auto">
            <a:xfrm>
              <a:off x="1372" y="3736"/>
              <a:ext cx="202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000">
                  <a:solidFill>
                    <a:srgbClr val="000000"/>
                  </a:solidFill>
                </a:rPr>
                <a:t>(2) Έμμεσος Επιμερισμός με τη χρήση βάσεων Επιμερισμού</a:t>
              </a:r>
              <a:endParaRPr lang="el-GR" altLang="fr-FR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5DDF9-3FEE-4CA3-B4F4-FC28292D5B09}" type="slidenum">
              <a:rPr lang="el-GR" altLang="fr-FR"/>
              <a:pPr/>
              <a:t>11</a:t>
            </a:fld>
            <a:endParaRPr lang="el-GR" altLang="fr-FR"/>
          </a:p>
        </p:txBody>
      </p:sp>
      <p:sp>
        <p:nvSpPr>
          <p:cNvPr id="186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Φύλλο Επιμερισμού Γενικών Εξόδων</a:t>
            </a:r>
            <a:r>
              <a:rPr lang="en-US" altLang="en-US" sz="4000" smtClean="0"/>
              <a:t> (</a:t>
            </a:r>
            <a:r>
              <a:rPr lang="el-GR" altLang="en-US" sz="4000" smtClean="0"/>
              <a:t>Γενικά)</a:t>
            </a:r>
            <a:endParaRPr lang="el-GR" altLang="fr-FR" sz="4000" smtClean="0"/>
          </a:p>
        </p:txBody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z="2800" smtClean="0"/>
              <a:t>Ως Φύλλο Επιμερισμού Γενικών Εξόδων ορίζεται η κατάσταση στην οποία παρουσιάζεται:</a:t>
            </a:r>
          </a:p>
          <a:p>
            <a:pPr lvl="2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el-GR" altLang="en-US" smtClean="0"/>
              <a:t>η Συγκέντρωση (Βήμα 1),</a:t>
            </a:r>
          </a:p>
          <a:p>
            <a:pPr lvl="2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el-GR" altLang="en-US" smtClean="0"/>
              <a:t>ο Επιμερισμός (Βήμα 2), </a:t>
            </a:r>
          </a:p>
          <a:p>
            <a:pPr lvl="2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el-GR" altLang="en-US" smtClean="0"/>
              <a:t>ο Επανεπιμερισμός (Βήμα 3)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mtClean="0"/>
              <a:t>	</a:t>
            </a:r>
            <a:r>
              <a:rPr lang="el-GR" altLang="en-US" sz="2800" smtClean="0"/>
              <a:t>των Γενικών Εξόδων.</a:t>
            </a:r>
          </a:p>
          <a:p>
            <a:pPr>
              <a:spcBef>
                <a:spcPct val="20000"/>
              </a:spcBef>
            </a:pPr>
            <a:endParaRPr lang="el-GR" altLang="fr-FR" sz="28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A1EB2-5DF5-4230-8AFC-77FEB2E056D8}" type="slidenum">
              <a:rPr lang="el-GR" altLang="fr-FR"/>
              <a:pPr/>
              <a:t>12</a:t>
            </a:fld>
            <a:endParaRPr lang="el-GR" altLang="fr-FR"/>
          </a:p>
        </p:txBody>
      </p:sp>
      <p:sp>
        <p:nvSpPr>
          <p:cNvPr id="187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Βάση Επιμερισμού</a:t>
            </a:r>
            <a:endParaRPr lang="el-GR" altLang="fr-FR" smtClean="0"/>
          </a:p>
        </p:txBody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Ως Βάση Επιμερισμού ορίζεται το μέγεθος που συνδέει τα Γενικά Έξοδα με τα Κέντρα Κόστους.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Η επιλογή της Βάσης Επιμερισμού εξαρτάται από: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Τη διαθεσιμότητα των σχετικών στατιστικών στοιχείων.  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Την αντίληψη που έχει ο κοστολόγος αναφορικά με την καταλληλότητά της.</a:t>
            </a:r>
            <a:endParaRPr lang="el-GR" altLang="fr-FR" sz="2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7EE6-1250-4A93-8062-72E4F62E9061}" type="slidenum">
              <a:rPr lang="el-GR" altLang="fr-FR"/>
              <a:pPr/>
              <a:t>13</a:t>
            </a:fld>
            <a:endParaRPr lang="el-GR" altLang="fr-FR"/>
          </a:p>
        </p:txBody>
      </p:sp>
      <p:sp>
        <p:nvSpPr>
          <p:cNvPr id="188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Φύλλο Επιμερισμού Γενικών Εξόδων</a:t>
            </a:r>
            <a:endParaRPr lang="el-GR" altLang="fr-FR" sz="4000" smtClean="0"/>
          </a:p>
        </p:txBody>
      </p:sp>
      <p:graphicFrame>
        <p:nvGraphicFramePr>
          <p:cNvPr id="188549" name="Group 13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14888"/>
        </p:xfrm>
        <a:graphic>
          <a:graphicData uri="http://schemas.openxmlformats.org/drawingml/2006/table">
            <a:tbl>
              <a:tblPr/>
              <a:tblGrid>
                <a:gridCol w="1593850">
                  <a:extLst>
                    <a:ext uri="{9D8B030D-6E8A-4147-A177-3AD203B41FA5}">
                      <a16:colId xmlns:a16="http://schemas.microsoft.com/office/drawing/2014/main" val="56990644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4843987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314770542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1134720259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8058661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801285688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1379229699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Βοηθητικά τμήματα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Κύρια τμήματα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96307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Calibri" panose="020F0502020204030204" pitchFamily="34" charset="0"/>
                        </a:rPr>
                        <a:t>Είδος Γ.Β.Ε</a:t>
                      </a:r>
                      <a:endParaRPr kumimoji="0" lang="el-G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Βάση επιμερισμού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Σύνολο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Αποθήκη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Συντήρηση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Κοπή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Φινίρισμα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218972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Calibri" panose="020F0502020204030204" pitchFamily="34" charset="0"/>
                        </a:rPr>
                        <a:t>Ενοίκια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96918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Ασφ</a:t>
                      </a: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Calibri" panose="020F0502020204030204" pitchFamily="34" charset="0"/>
                        </a:rPr>
                        <a:t>άλιστρα </a:t>
                      </a:r>
                      <a:endParaRPr kumimoji="0" lang="el-G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849433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Calibri" panose="020F0502020204030204" pitchFamily="34" charset="0"/>
                        </a:rPr>
                        <a:t>Αμοιβές προϊσταμένων</a:t>
                      </a: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451718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Calibri" panose="020F0502020204030204" pitchFamily="34" charset="0"/>
                        </a:rPr>
                        <a:t>Έξοδα κυλικείου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430353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Calibri" panose="020F0502020204030204" pitchFamily="34" charset="0"/>
                        </a:rPr>
                        <a:t>Έμμεσα υλικά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16000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Έξοδα συντήρησης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752789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Σύνολο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1879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12F9-AB61-4315-8B1A-7BB9A81DA5FE}" type="slidenum">
              <a:rPr lang="el-GR" altLang="fr-FR"/>
              <a:pPr/>
              <a:t>14</a:t>
            </a:fld>
            <a:endParaRPr lang="el-GR" altLang="fr-FR"/>
          </a:p>
        </p:txBody>
      </p:sp>
      <p:sp>
        <p:nvSpPr>
          <p:cNvPr id="191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200" smtClean="0"/>
              <a:t>Χρησιμότητα συγκέντρωσης του Κόστους στα Κέντρα Κόστους</a:t>
            </a:r>
            <a:endParaRPr lang="el-GR" altLang="fr-FR" sz="4200" smtClean="0"/>
          </a:p>
        </p:txBody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z="2800" smtClean="0"/>
              <a:t>Εξυπηρέτηση των αναγκών προγραμματισμού και ελέγχου της παραγωγικής δραστηριότητας.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z="2800" smtClean="0"/>
              <a:t>Βάση υπολογισμού των εξόδων που αφορούν το κάθε τμήμα παραγωγής προκειμένου να γίνει η σχετική επιβάρυνση του προϊόντος:	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z="2400" smtClean="0"/>
              <a:t>Τμηματικοί Συντελεστές καταλογισμού Γ.Β.Ε.</a:t>
            </a:r>
            <a:endParaRPr lang="el-GR" altLang="fr-FR" sz="24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6FA6-DAEF-4128-9810-7AFEC5AC6512}" type="slidenum">
              <a:rPr lang="el-GR" altLang="fr-FR"/>
              <a:pPr/>
              <a:t>15</a:t>
            </a:fld>
            <a:endParaRPr lang="el-GR" altLang="fr-FR"/>
          </a:p>
        </p:txBody>
      </p:sp>
      <p:sp>
        <p:nvSpPr>
          <p:cNvPr id="192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Δεξαμενές κόστους</a:t>
            </a:r>
            <a:endParaRPr lang="el-GR" altLang="fr-FR" smtClean="0"/>
          </a:p>
        </p:txBody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Κατηγορίες Γ.Β.Ε. που έχουν την ίδια βάση επιμερισμού ομαδοποιούνται σε </a:t>
            </a:r>
            <a:r>
              <a:rPr lang="el-GR" altLang="en-US" sz="2800" b="1" smtClean="0"/>
              <a:t>δεξαμενές κόστους.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altLang="en-US" sz="2800" smtClean="0"/>
              <a:t>Για παράδειγμα εάν μια επιχείρηση έχει επιλέξει την επιφάνεια ως βάση επιμερισμού: α) των ενοικίων, β) των εξόδων φωτισμού και γ) των ασφαλίστρων των κτιρίων: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l-GR" altLang="en-US" sz="2600" smtClean="0"/>
              <a:t>Τότε μπορεί να αθροίσει το κόστος αυτών των τριών κατηγοριών Γ.Β.Ε. σε μια </a:t>
            </a:r>
            <a:r>
              <a:rPr lang="el-GR" altLang="en-US" sz="2600" b="1" smtClean="0"/>
              <a:t>δεξαμενή κόστους</a:t>
            </a:r>
            <a:r>
              <a:rPr lang="el-GR" altLang="en-US" sz="2600" b="1" i="1" smtClean="0"/>
              <a:t> </a:t>
            </a:r>
            <a:r>
              <a:rPr lang="el-GR" altLang="en-US" sz="2600" smtClean="0"/>
              <a:t>(</a:t>
            </a:r>
            <a:r>
              <a:rPr lang="en-US" altLang="en-US" sz="2600" smtClean="0"/>
              <a:t>cost</a:t>
            </a:r>
            <a:r>
              <a:rPr lang="el-GR" altLang="en-US" sz="2600" smtClean="0"/>
              <a:t> </a:t>
            </a:r>
            <a:r>
              <a:rPr lang="en-US" altLang="en-US" sz="2600" smtClean="0"/>
              <a:t>pool</a:t>
            </a:r>
            <a:r>
              <a:rPr lang="el-GR" altLang="en-US" sz="2600" smtClean="0"/>
              <a:t>) και να τα αντιμετωπίσει ως ενιαίο σύνολο</a:t>
            </a:r>
            <a:r>
              <a:rPr lang="en-US" altLang="en-US" sz="2600" smtClean="0"/>
              <a:t>.</a:t>
            </a:r>
            <a:endParaRPr lang="el-GR" altLang="fr-FR" sz="26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A2D8-2FC3-4949-BD00-F8ED0BA7AE4D}" type="slidenum">
              <a:rPr lang="el-GR" altLang="fr-FR"/>
              <a:pPr/>
              <a:t>16</a:t>
            </a:fld>
            <a:endParaRPr lang="el-GR" altLang="fr-FR"/>
          </a:p>
        </p:txBody>
      </p:sp>
      <p:sp>
        <p:nvSpPr>
          <p:cNvPr id="193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Διαδικασία συγκέντρωσης Γ.Β.Ε σε Κέντρα Κόστους</a:t>
            </a:r>
            <a:endParaRPr lang="el-GR" altLang="fr-FR" sz="4000" smtClean="0"/>
          </a:p>
        </p:txBody>
      </p:sp>
      <p:sp>
        <p:nvSpPr>
          <p:cNvPr id="193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800" b="1" smtClean="0"/>
              <a:t>1ο Βήμα:</a:t>
            </a:r>
            <a:r>
              <a:rPr lang="el-GR" altLang="en-US" sz="2800" smtClean="0"/>
              <a:t> Άμεση συσχέτιση των Εξόδων με τα Κέντρα Κόστους (Βοηθητικά και Κύρια).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800" b="1" smtClean="0"/>
              <a:t>2ο Βήμα:</a:t>
            </a:r>
            <a:r>
              <a:rPr lang="el-GR" altLang="en-US" sz="2800" smtClean="0"/>
              <a:t> Έμμεση συσχέτιση των εξόδων με τα Κέντρα Κόστους (Βοηθητικά και Κύρια).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800" b="1" smtClean="0"/>
              <a:t>3ο Βήμα:</a:t>
            </a:r>
            <a:r>
              <a:rPr lang="el-GR" altLang="en-US" sz="2800" smtClean="0"/>
              <a:t> Επανεπιμερισμός των συνολικών Εξόδων που έχουν επιβαρύνει τα Βοηθητικά Κέντρα Κόστους στα Κύρια Κέντρα Κόστους.</a:t>
            </a:r>
            <a:endParaRPr lang="el-GR" altLang="fr-FR" sz="28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B0656-E21C-4A19-9E80-4A355BA9A723}" type="slidenum">
              <a:rPr lang="el-GR" altLang="fr-FR"/>
              <a:pPr/>
              <a:t>17</a:t>
            </a:fld>
            <a:endParaRPr lang="el-GR" altLang="fr-FR"/>
          </a:p>
        </p:txBody>
      </p:sp>
      <p:sp>
        <p:nvSpPr>
          <p:cNvPr id="194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Βάση Επανεπιμερισμού</a:t>
            </a:r>
            <a:endParaRPr lang="el-GR" altLang="fr-FR" smtClean="0"/>
          </a:p>
        </p:txBody>
      </p:sp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mtClean="0"/>
              <a:t>Ως </a:t>
            </a:r>
            <a:r>
              <a:rPr lang="el-GR" altLang="en-US" b="1" smtClean="0"/>
              <a:t>Βάση Επανεπιμερισμού</a:t>
            </a:r>
            <a:r>
              <a:rPr lang="el-GR" altLang="en-US" smtClean="0"/>
              <a:t>  ορίζεται το μέγεθος που συνδέει το Κόστος των Βοηθητικών Κέντρων Κόστους με τα Κύρια Κέντρα Κόστους.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mtClean="0"/>
              <a:t>Για τον</a:t>
            </a:r>
            <a:r>
              <a:rPr lang="el-GR" altLang="en-US" b="1" i="1" smtClean="0"/>
              <a:t> </a:t>
            </a:r>
            <a:r>
              <a:rPr lang="el-GR" altLang="en-US" b="1" smtClean="0"/>
              <a:t>επανεπιμερισμό</a:t>
            </a:r>
            <a:r>
              <a:rPr lang="el-GR" altLang="en-US" smtClean="0"/>
              <a:t> του Κόστους των Βοηθητικών Κέντρων Κόστους στα Κύρια κέντρα Κόστους χρησιμοποιείται το </a:t>
            </a:r>
            <a:r>
              <a:rPr lang="el-GR" altLang="en-US" b="1" smtClean="0"/>
              <a:t>‘‘Φύλλο Επανεπιμερισμού Γενικών Εξόδων’’.</a:t>
            </a:r>
            <a:endParaRPr lang="el-GR" altLang="fr-FR" b="1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0780-2EE1-4CB0-8203-4ACAD1CAC056}" type="slidenum">
              <a:rPr lang="el-GR" altLang="fr-FR"/>
              <a:pPr/>
              <a:t>18</a:t>
            </a:fld>
            <a:endParaRPr lang="el-GR" altLang="fr-FR"/>
          </a:p>
        </p:txBody>
      </p:sp>
      <p:sp>
        <p:nvSpPr>
          <p:cNvPr id="195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200" smtClean="0"/>
              <a:t>Εναλλακτικές επανεπιμερισμού - Άμεση μέθοδος</a:t>
            </a:r>
            <a:endParaRPr lang="el-GR" altLang="fr-FR" sz="4200" smtClean="0"/>
          </a:p>
        </p:txBody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mtClean="0"/>
              <a:t>Επανεπιμερισμός του κόστους κάθε ενός βοηθητικού τμήματος στα </a:t>
            </a:r>
            <a:r>
              <a:rPr lang="el-GR" altLang="en-US" b="1" smtClean="0"/>
              <a:t>κύρια</a:t>
            </a:r>
            <a:r>
              <a:rPr lang="el-GR" altLang="en-US" smtClean="0"/>
              <a:t> κέντρα: 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mtClean="0"/>
              <a:t>Αγνοούνται οι υπηρεσίες που προσφέρουν τα βοηθητικά κέντρα το ένα στο άλλο.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mtClean="0"/>
              <a:t>Ο τρόπος αυτός επανεπιμερισμού είναι ο απλούστερος</a:t>
            </a:r>
            <a:r>
              <a:rPr lang="en-US" altLang="en-US" smtClean="0"/>
              <a:t>.</a:t>
            </a:r>
            <a:endParaRPr lang="el-GR" altLang="fr-FR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50103-9160-4B5B-9A7D-C48333D66E83}" type="slidenum">
              <a:rPr lang="el-GR" altLang="fr-FR"/>
              <a:pPr/>
              <a:t>19</a:t>
            </a:fld>
            <a:endParaRPr lang="el-GR" altLang="fr-FR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fld id="{D4F53F24-700F-4CDF-85F4-79D9B61B4791}" type="slidenum">
              <a:rPr lang="el-GR" altLang="en-US" sz="1400">
                <a:solidFill>
                  <a:schemeClr val="bg2"/>
                </a:solidFill>
                <a:latin typeface="Times New Roman" panose="02020603050405020304" pitchFamily="18" charset="0"/>
              </a:rPr>
              <a:pPr algn="r" eaLnBrk="0" hangingPunct="0">
                <a:spcBef>
                  <a:spcPct val="50000"/>
                </a:spcBef>
              </a:pPr>
              <a:t>19</a:t>
            </a:fld>
            <a:endParaRPr lang="el-GR" altLang="en-US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n-US" sz="3400" smtClean="0"/>
              <a:t>Επανεπιμερισμός Κόστους Βοηθητικών Τμημάτων σε Κύρια Τμήματα Παραγωγής - Άμεση μέθοδος</a:t>
            </a:r>
          </a:p>
        </p:txBody>
      </p:sp>
      <p:grpSp>
        <p:nvGrpSpPr>
          <p:cNvPr id="176135" name="Group 7"/>
          <p:cNvGrpSpPr>
            <a:grpSpLocks noChangeAspect="1"/>
          </p:cNvGrpSpPr>
          <p:nvPr/>
        </p:nvGrpSpPr>
        <p:grpSpPr bwMode="auto">
          <a:xfrm>
            <a:off x="552450" y="1828800"/>
            <a:ext cx="8305800" cy="4543425"/>
            <a:chOff x="348" y="1152"/>
            <a:chExt cx="5232" cy="2862"/>
          </a:xfrm>
        </p:grpSpPr>
        <p:sp>
          <p:nvSpPr>
            <p:cNvPr id="176134" name="AutoShape 6"/>
            <p:cNvSpPr>
              <a:spLocks noChangeAspect="1" noChangeArrowheads="1" noTextEdit="1"/>
            </p:cNvSpPr>
            <p:nvPr/>
          </p:nvSpPr>
          <p:spPr bwMode="auto">
            <a:xfrm>
              <a:off x="348" y="1152"/>
              <a:ext cx="5232" cy="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76139" name="Group 11"/>
            <p:cNvGrpSpPr>
              <a:grpSpLocks/>
            </p:cNvGrpSpPr>
            <p:nvPr/>
          </p:nvGrpSpPr>
          <p:grpSpPr bwMode="auto">
            <a:xfrm>
              <a:off x="351" y="1460"/>
              <a:ext cx="399" cy="2178"/>
              <a:chOff x="351" y="1460"/>
              <a:chExt cx="399" cy="2178"/>
            </a:xfrm>
          </p:grpSpPr>
          <p:sp>
            <p:nvSpPr>
              <p:cNvPr id="176136" name="Freeform 8"/>
              <p:cNvSpPr>
                <a:spLocks/>
              </p:cNvSpPr>
              <p:nvPr/>
            </p:nvSpPr>
            <p:spPr bwMode="auto">
              <a:xfrm>
                <a:off x="654" y="1460"/>
                <a:ext cx="96" cy="2178"/>
              </a:xfrm>
              <a:custGeom>
                <a:avLst/>
                <a:gdLst>
                  <a:gd name="T0" fmla="*/ 0 w 192"/>
                  <a:gd name="T1" fmla="*/ 4356 h 4356"/>
                  <a:gd name="T2" fmla="*/ 0 w 192"/>
                  <a:gd name="T3" fmla="*/ 159 h 4356"/>
                  <a:gd name="T4" fmla="*/ 192 w 192"/>
                  <a:gd name="T5" fmla="*/ 0 h 4356"/>
                  <a:gd name="T6" fmla="*/ 192 w 192"/>
                  <a:gd name="T7" fmla="*/ 4197 h 4356"/>
                  <a:gd name="T8" fmla="*/ 0 w 192"/>
                  <a:gd name="T9" fmla="*/ 4356 h 4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4356">
                    <a:moveTo>
                      <a:pt x="0" y="4356"/>
                    </a:moveTo>
                    <a:lnTo>
                      <a:pt x="0" y="159"/>
                    </a:lnTo>
                    <a:lnTo>
                      <a:pt x="192" y="0"/>
                    </a:lnTo>
                    <a:lnTo>
                      <a:pt x="192" y="4197"/>
                    </a:lnTo>
                    <a:lnTo>
                      <a:pt x="0" y="435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6E02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137" name="Freeform 9"/>
              <p:cNvSpPr>
                <a:spLocks/>
              </p:cNvSpPr>
              <p:nvPr/>
            </p:nvSpPr>
            <p:spPr bwMode="auto">
              <a:xfrm>
                <a:off x="351" y="1460"/>
                <a:ext cx="399" cy="79"/>
              </a:xfrm>
              <a:custGeom>
                <a:avLst/>
                <a:gdLst>
                  <a:gd name="T0" fmla="*/ 606 w 798"/>
                  <a:gd name="T1" fmla="*/ 159 h 159"/>
                  <a:gd name="T2" fmla="*/ 0 w 798"/>
                  <a:gd name="T3" fmla="*/ 159 h 159"/>
                  <a:gd name="T4" fmla="*/ 192 w 798"/>
                  <a:gd name="T5" fmla="*/ 0 h 159"/>
                  <a:gd name="T6" fmla="*/ 798 w 798"/>
                  <a:gd name="T7" fmla="*/ 0 h 159"/>
                  <a:gd name="T8" fmla="*/ 606 w 798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8" h="159">
                    <a:moveTo>
                      <a:pt x="606" y="159"/>
                    </a:moveTo>
                    <a:lnTo>
                      <a:pt x="0" y="159"/>
                    </a:lnTo>
                    <a:lnTo>
                      <a:pt x="192" y="0"/>
                    </a:lnTo>
                    <a:lnTo>
                      <a:pt x="798" y="0"/>
                    </a:lnTo>
                    <a:lnTo>
                      <a:pt x="606" y="15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5B971E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138" name="Rectangle 10"/>
              <p:cNvSpPr>
                <a:spLocks noChangeArrowheads="1"/>
              </p:cNvSpPr>
              <p:nvPr/>
            </p:nvSpPr>
            <p:spPr bwMode="auto">
              <a:xfrm>
                <a:off x="351" y="1539"/>
                <a:ext cx="303" cy="20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5C327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6140" name="Rectangle 12"/>
            <p:cNvSpPr>
              <a:spLocks noChangeArrowheads="1"/>
            </p:cNvSpPr>
            <p:nvPr/>
          </p:nvSpPr>
          <p:spPr bwMode="auto">
            <a:xfrm>
              <a:off x="474" y="1582"/>
              <a:ext cx="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41" name="Rectangle 13"/>
            <p:cNvSpPr>
              <a:spLocks noChangeArrowheads="1"/>
            </p:cNvSpPr>
            <p:nvPr/>
          </p:nvSpPr>
          <p:spPr bwMode="auto">
            <a:xfrm>
              <a:off x="474" y="1617"/>
              <a:ext cx="8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Α</a:t>
              </a:r>
              <a:endParaRPr lang="el-GR" altLang="fr-FR"/>
            </a:p>
          </p:txBody>
        </p:sp>
        <p:sp>
          <p:nvSpPr>
            <p:cNvPr id="176142" name="Rectangle 14"/>
            <p:cNvSpPr>
              <a:spLocks noChangeArrowheads="1"/>
            </p:cNvSpPr>
            <p:nvPr/>
          </p:nvSpPr>
          <p:spPr bwMode="auto">
            <a:xfrm>
              <a:off x="466" y="1654"/>
              <a:ext cx="6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43" name="Rectangle 15"/>
            <p:cNvSpPr>
              <a:spLocks noChangeArrowheads="1"/>
            </p:cNvSpPr>
            <p:nvPr/>
          </p:nvSpPr>
          <p:spPr bwMode="auto">
            <a:xfrm>
              <a:off x="466" y="1689"/>
              <a:ext cx="97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Μ</a:t>
              </a:r>
              <a:endParaRPr lang="el-GR" altLang="fr-FR"/>
            </a:p>
          </p:txBody>
        </p:sp>
        <p:sp>
          <p:nvSpPr>
            <p:cNvPr id="176144" name="Rectangle 16"/>
            <p:cNvSpPr>
              <a:spLocks noChangeArrowheads="1"/>
            </p:cNvSpPr>
            <p:nvPr/>
          </p:nvSpPr>
          <p:spPr bwMode="auto">
            <a:xfrm>
              <a:off x="474" y="1727"/>
              <a:ext cx="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45" name="Rectangle 17"/>
            <p:cNvSpPr>
              <a:spLocks noChangeArrowheads="1"/>
            </p:cNvSpPr>
            <p:nvPr/>
          </p:nvSpPr>
          <p:spPr bwMode="auto">
            <a:xfrm>
              <a:off x="474" y="1761"/>
              <a:ext cx="8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Ε</a:t>
              </a:r>
              <a:endParaRPr lang="el-GR" altLang="fr-FR"/>
            </a:p>
          </p:txBody>
        </p:sp>
        <p:sp>
          <p:nvSpPr>
            <p:cNvPr id="176146" name="Rectangle 18"/>
            <p:cNvSpPr>
              <a:spLocks noChangeArrowheads="1"/>
            </p:cNvSpPr>
            <p:nvPr/>
          </p:nvSpPr>
          <p:spPr bwMode="auto">
            <a:xfrm>
              <a:off x="475" y="1798"/>
              <a:ext cx="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47" name="Rectangle 19"/>
            <p:cNvSpPr>
              <a:spLocks noChangeArrowheads="1"/>
            </p:cNvSpPr>
            <p:nvPr/>
          </p:nvSpPr>
          <p:spPr bwMode="auto">
            <a:xfrm>
              <a:off x="475" y="1833"/>
              <a:ext cx="82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Σ</a:t>
              </a:r>
              <a:endParaRPr lang="el-GR" altLang="fr-FR"/>
            </a:p>
          </p:txBody>
        </p:sp>
        <p:sp>
          <p:nvSpPr>
            <p:cNvPr id="176148" name="Rectangle 20"/>
            <p:cNvSpPr>
              <a:spLocks noChangeArrowheads="1"/>
            </p:cNvSpPr>
            <p:nvPr/>
          </p:nvSpPr>
          <p:spPr bwMode="auto">
            <a:xfrm>
              <a:off x="470" y="1871"/>
              <a:ext cx="5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49" name="Rectangle 21"/>
            <p:cNvSpPr>
              <a:spLocks noChangeArrowheads="1"/>
            </p:cNvSpPr>
            <p:nvPr/>
          </p:nvSpPr>
          <p:spPr bwMode="auto">
            <a:xfrm>
              <a:off x="470" y="1906"/>
              <a:ext cx="9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Ο</a:t>
              </a:r>
              <a:endParaRPr lang="el-GR" altLang="fr-FR"/>
            </a:p>
          </p:txBody>
        </p:sp>
        <p:sp>
          <p:nvSpPr>
            <p:cNvPr id="176150" name="Rectangle 22"/>
            <p:cNvSpPr>
              <a:spLocks noChangeArrowheads="1"/>
            </p:cNvSpPr>
            <p:nvPr/>
          </p:nvSpPr>
          <p:spPr bwMode="auto">
            <a:xfrm>
              <a:off x="474" y="2015"/>
              <a:ext cx="5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51" name="Rectangle 23"/>
            <p:cNvSpPr>
              <a:spLocks noChangeArrowheads="1"/>
            </p:cNvSpPr>
            <p:nvPr/>
          </p:nvSpPr>
          <p:spPr bwMode="auto">
            <a:xfrm>
              <a:off x="474" y="2050"/>
              <a:ext cx="8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Κ</a:t>
              </a:r>
              <a:endParaRPr lang="el-GR" altLang="fr-FR"/>
            </a:p>
          </p:txBody>
        </p:sp>
        <p:sp>
          <p:nvSpPr>
            <p:cNvPr id="176152" name="Rectangle 24"/>
            <p:cNvSpPr>
              <a:spLocks noChangeArrowheads="1"/>
            </p:cNvSpPr>
            <p:nvPr/>
          </p:nvSpPr>
          <p:spPr bwMode="auto">
            <a:xfrm>
              <a:off x="470" y="2087"/>
              <a:ext cx="5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53" name="Rectangle 25"/>
            <p:cNvSpPr>
              <a:spLocks noChangeArrowheads="1"/>
            </p:cNvSpPr>
            <p:nvPr/>
          </p:nvSpPr>
          <p:spPr bwMode="auto">
            <a:xfrm>
              <a:off x="470" y="2122"/>
              <a:ext cx="9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Ο</a:t>
              </a:r>
              <a:endParaRPr lang="el-GR" altLang="fr-FR"/>
            </a:p>
          </p:txBody>
        </p:sp>
        <p:sp>
          <p:nvSpPr>
            <p:cNvPr id="176154" name="Rectangle 26"/>
            <p:cNvSpPr>
              <a:spLocks noChangeArrowheads="1"/>
            </p:cNvSpPr>
            <p:nvPr/>
          </p:nvSpPr>
          <p:spPr bwMode="auto">
            <a:xfrm>
              <a:off x="475" y="2160"/>
              <a:ext cx="4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55" name="Rectangle 27"/>
            <p:cNvSpPr>
              <a:spLocks noChangeArrowheads="1"/>
            </p:cNvSpPr>
            <p:nvPr/>
          </p:nvSpPr>
          <p:spPr bwMode="auto">
            <a:xfrm>
              <a:off x="475" y="2194"/>
              <a:ext cx="82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Σ</a:t>
              </a:r>
              <a:endParaRPr lang="el-GR" altLang="fr-FR"/>
            </a:p>
          </p:txBody>
        </p:sp>
        <p:sp>
          <p:nvSpPr>
            <p:cNvPr id="176156" name="Rectangle 28"/>
            <p:cNvSpPr>
              <a:spLocks noChangeArrowheads="1"/>
            </p:cNvSpPr>
            <p:nvPr/>
          </p:nvSpPr>
          <p:spPr bwMode="auto">
            <a:xfrm>
              <a:off x="475" y="2232"/>
              <a:ext cx="4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57" name="Rectangle 29"/>
            <p:cNvSpPr>
              <a:spLocks noChangeArrowheads="1"/>
            </p:cNvSpPr>
            <p:nvPr/>
          </p:nvSpPr>
          <p:spPr bwMode="auto">
            <a:xfrm>
              <a:off x="475" y="2266"/>
              <a:ext cx="81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Τ</a:t>
              </a:r>
              <a:endParaRPr lang="el-GR" altLang="fr-FR"/>
            </a:p>
          </p:txBody>
        </p:sp>
        <p:sp>
          <p:nvSpPr>
            <p:cNvPr id="176158" name="Rectangle 30"/>
            <p:cNvSpPr>
              <a:spLocks noChangeArrowheads="1"/>
            </p:cNvSpPr>
            <p:nvPr/>
          </p:nvSpPr>
          <p:spPr bwMode="auto">
            <a:xfrm>
              <a:off x="470" y="2304"/>
              <a:ext cx="5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59" name="Rectangle 31"/>
            <p:cNvSpPr>
              <a:spLocks noChangeArrowheads="1"/>
            </p:cNvSpPr>
            <p:nvPr/>
          </p:nvSpPr>
          <p:spPr bwMode="auto">
            <a:xfrm>
              <a:off x="470" y="2339"/>
              <a:ext cx="9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Ο</a:t>
              </a:r>
              <a:endParaRPr lang="el-GR" altLang="fr-FR"/>
            </a:p>
          </p:txBody>
        </p:sp>
        <p:sp>
          <p:nvSpPr>
            <p:cNvPr id="176160" name="Rectangle 32"/>
            <p:cNvSpPr>
              <a:spLocks noChangeArrowheads="1"/>
            </p:cNvSpPr>
            <p:nvPr/>
          </p:nvSpPr>
          <p:spPr bwMode="auto">
            <a:xfrm>
              <a:off x="475" y="2376"/>
              <a:ext cx="4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61" name="Rectangle 33"/>
            <p:cNvSpPr>
              <a:spLocks noChangeArrowheads="1"/>
            </p:cNvSpPr>
            <p:nvPr/>
          </p:nvSpPr>
          <p:spPr bwMode="auto">
            <a:xfrm>
              <a:off x="475" y="2411"/>
              <a:ext cx="82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Σ</a:t>
              </a:r>
              <a:endParaRPr lang="el-GR" altLang="fr-FR"/>
            </a:p>
          </p:txBody>
        </p:sp>
        <p:sp>
          <p:nvSpPr>
            <p:cNvPr id="176162" name="Rectangle 34"/>
            <p:cNvSpPr>
              <a:spLocks noChangeArrowheads="1"/>
            </p:cNvSpPr>
            <p:nvPr/>
          </p:nvSpPr>
          <p:spPr bwMode="auto">
            <a:xfrm>
              <a:off x="474" y="2521"/>
              <a:ext cx="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63" name="Rectangle 35"/>
            <p:cNvSpPr>
              <a:spLocks noChangeArrowheads="1"/>
            </p:cNvSpPr>
            <p:nvPr/>
          </p:nvSpPr>
          <p:spPr bwMode="auto">
            <a:xfrm>
              <a:off x="474" y="2555"/>
              <a:ext cx="8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Κ</a:t>
              </a:r>
              <a:endParaRPr lang="el-GR" altLang="fr-FR"/>
            </a:p>
          </p:txBody>
        </p:sp>
        <p:sp>
          <p:nvSpPr>
            <p:cNvPr id="176164" name="Rectangle 36"/>
            <p:cNvSpPr>
              <a:spLocks noChangeArrowheads="1"/>
            </p:cNvSpPr>
            <p:nvPr/>
          </p:nvSpPr>
          <p:spPr bwMode="auto">
            <a:xfrm>
              <a:off x="474" y="2593"/>
              <a:ext cx="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65" name="Rectangle 37"/>
            <p:cNvSpPr>
              <a:spLocks noChangeArrowheads="1"/>
            </p:cNvSpPr>
            <p:nvPr/>
          </p:nvSpPr>
          <p:spPr bwMode="auto">
            <a:xfrm>
              <a:off x="474" y="2628"/>
              <a:ext cx="8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Ε</a:t>
              </a:r>
              <a:endParaRPr lang="el-GR" altLang="fr-FR"/>
            </a:p>
          </p:txBody>
        </p:sp>
        <p:sp>
          <p:nvSpPr>
            <p:cNvPr id="176166" name="Rectangle 38"/>
            <p:cNvSpPr>
              <a:spLocks noChangeArrowheads="1"/>
            </p:cNvSpPr>
            <p:nvPr/>
          </p:nvSpPr>
          <p:spPr bwMode="auto">
            <a:xfrm>
              <a:off x="472" y="2665"/>
              <a:ext cx="5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67" name="Rectangle 39"/>
            <p:cNvSpPr>
              <a:spLocks noChangeArrowheads="1"/>
            </p:cNvSpPr>
            <p:nvPr/>
          </p:nvSpPr>
          <p:spPr bwMode="auto">
            <a:xfrm>
              <a:off x="472" y="2700"/>
              <a:ext cx="9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Ν</a:t>
              </a:r>
              <a:endParaRPr lang="el-GR" altLang="fr-FR"/>
            </a:p>
          </p:txBody>
        </p:sp>
        <p:sp>
          <p:nvSpPr>
            <p:cNvPr id="176168" name="Rectangle 40"/>
            <p:cNvSpPr>
              <a:spLocks noChangeArrowheads="1"/>
            </p:cNvSpPr>
            <p:nvPr/>
          </p:nvSpPr>
          <p:spPr bwMode="auto">
            <a:xfrm>
              <a:off x="475" y="2738"/>
              <a:ext cx="4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69" name="Rectangle 41"/>
            <p:cNvSpPr>
              <a:spLocks noChangeArrowheads="1"/>
            </p:cNvSpPr>
            <p:nvPr/>
          </p:nvSpPr>
          <p:spPr bwMode="auto">
            <a:xfrm>
              <a:off x="475" y="2772"/>
              <a:ext cx="81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Τ</a:t>
              </a:r>
              <a:endParaRPr lang="el-GR" altLang="fr-FR"/>
            </a:p>
          </p:txBody>
        </p:sp>
        <p:sp>
          <p:nvSpPr>
            <p:cNvPr id="176170" name="Rectangle 42"/>
            <p:cNvSpPr>
              <a:spLocks noChangeArrowheads="1"/>
            </p:cNvSpPr>
            <p:nvPr/>
          </p:nvSpPr>
          <p:spPr bwMode="auto">
            <a:xfrm>
              <a:off x="474" y="2809"/>
              <a:ext cx="5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71" name="Rectangle 43"/>
            <p:cNvSpPr>
              <a:spLocks noChangeArrowheads="1"/>
            </p:cNvSpPr>
            <p:nvPr/>
          </p:nvSpPr>
          <p:spPr bwMode="auto">
            <a:xfrm>
              <a:off x="474" y="2844"/>
              <a:ext cx="8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Ρ</a:t>
              </a:r>
              <a:endParaRPr lang="el-GR" altLang="fr-FR"/>
            </a:p>
          </p:txBody>
        </p:sp>
        <p:sp>
          <p:nvSpPr>
            <p:cNvPr id="176172" name="Rectangle 44"/>
            <p:cNvSpPr>
              <a:spLocks noChangeArrowheads="1"/>
            </p:cNvSpPr>
            <p:nvPr/>
          </p:nvSpPr>
          <p:spPr bwMode="auto">
            <a:xfrm>
              <a:off x="471" y="2882"/>
              <a:ext cx="5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73" name="Rectangle 45"/>
            <p:cNvSpPr>
              <a:spLocks noChangeArrowheads="1"/>
            </p:cNvSpPr>
            <p:nvPr/>
          </p:nvSpPr>
          <p:spPr bwMode="auto">
            <a:xfrm>
              <a:off x="471" y="2917"/>
              <a:ext cx="92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Ω</a:t>
              </a:r>
              <a:endParaRPr lang="el-GR" altLang="fr-FR"/>
            </a:p>
          </p:txBody>
        </p:sp>
        <p:sp>
          <p:nvSpPr>
            <p:cNvPr id="176174" name="Rectangle 46"/>
            <p:cNvSpPr>
              <a:spLocks noChangeArrowheads="1"/>
            </p:cNvSpPr>
            <p:nvPr/>
          </p:nvSpPr>
          <p:spPr bwMode="auto">
            <a:xfrm>
              <a:off x="472" y="2954"/>
              <a:ext cx="5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75" name="Rectangle 47"/>
            <p:cNvSpPr>
              <a:spLocks noChangeArrowheads="1"/>
            </p:cNvSpPr>
            <p:nvPr/>
          </p:nvSpPr>
          <p:spPr bwMode="auto">
            <a:xfrm>
              <a:off x="472" y="2988"/>
              <a:ext cx="9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Ν</a:t>
              </a:r>
              <a:endParaRPr lang="el-GR" altLang="fr-FR"/>
            </a:p>
          </p:txBody>
        </p:sp>
        <p:sp>
          <p:nvSpPr>
            <p:cNvPr id="176176" name="Rectangle 48"/>
            <p:cNvSpPr>
              <a:spLocks noChangeArrowheads="1"/>
            </p:cNvSpPr>
            <p:nvPr/>
          </p:nvSpPr>
          <p:spPr bwMode="auto">
            <a:xfrm>
              <a:off x="474" y="3099"/>
              <a:ext cx="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77" name="Rectangle 49"/>
            <p:cNvSpPr>
              <a:spLocks noChangeArrowheads="1"/>
            </p:cNvSpPr>
            <p:nvPr/>
          </p:nvSpPr>
          <p:spPr bwMode="auto">
            <a:xfrm>
              <a:off x="474" y="3134"/>
              <a:ext cx="8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Κ</a:t>
              </a:r>
              <a:endParaRPr lang="el-GR" altLang="fr-FR"/>
            </a:p>
          </p:txBody>
        </p:sp>
        <p:sp>
          <p:nvSpPr>
            <p:cNvPr id="176178" name="Rectangle 50"/>
            <p:cNvSpPr>
              <a:spLocks noChangeArrowheads="1"/>
            </p:cNvSpPr>
            <p:nvPr/>
          </p:nvSpPr>
          <p:spPr bwMode="auto">
            <a:xfrm>
              <a:off x="470" y="3171"/>
              <a:ext cx="5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79" name="Rectangle 51"/>
            <p:cNvSpPr>
              <a:spLocks noChangeArrowheads="1"/>
            </p:cNvSpPr>
            <p:nvPr/>
          </p:nvSpPr>
          <p:spPr bwMode="auto">
            <a:xfrm>
              <a:off x="470" y="3205"/>
              <a:ext cx="9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Ο</a:t>
              </a:r>
              <a:endParaRPr lang="el-GR" altLang="fr-FR"/>
            </a:p>
          </p:txBody>
        </p:sp>
        <p:sp>
          <p:nvSpPr>
            <p:cNvPr id="176180" name="Rectangle 52"/>
            <p:cNvSpPr>
              <a:spLocks noChangeArrowheads="1"/>
            </p:cNvSpPr>
            <p:nvPr/>
          </p:nvSpPr>
          <p:spPr bwMode="auto">
            <a:xfrm>
              <a:off x="475" y="3243"/>
              <a:ext cx="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81" name="Rectangle 53"/>
            <p:cNvSpPr>
              <a:spLocks noChangeArrowheads="1"/>
            </p:cNvSpPr>
            <p:nvPr/>
          </p:nvSpPr>
          <p:spPr bwMode="auto">
            <a:xfrm>
              <a:off x="475" y="3278"/>
              <a:ext cx="82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Σ</a:t>
              </a:r>
              <a:endParaRPr lang="el-GR" altLang="fr-FR"/>
            </a:p>
          </p:txBody>
        </p:sp>
        <p:sp>
          <p:nvSpPr>
            <p:cNvPr id="176182" name="Rectangle 54"/>
            <p:cNvSpPr>
              <a:spLocks noChangeArrowheads="1"/>
            </p:cNvSpPr>
            <p:nvPr/>
          </p:nvSpPr>
          <p:spPr bwMode="auto">
            <a:xfrm>
              <a:off x="475" y="3315"/>
              <a:ext cx="4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83" name="Rectangle 55"/>
            <p:cNvSpPr>
              <a:spLocks noChangeArrowheads="1"/>
            </p:cNvSpPr>
            <p:nvPr/>
          </p:nvSpPr>
          <p:spPr bwMode="auto">
            <a:xfrm>
              <a:off x="475" y="3350"/>
              <a:ext cx="81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Τ</a:t>
              </a:r>
              <a:endParaRPr lang="el-GR" altLang="fr-FR"/>
            </a:p>
          </p:txBody>
        </p:sp>
        <p:sp>
          <p:nvSpPr>
            <p:cNvPr id="176184" name="Rectangle 56"/>
            <p:cNvSpPr>
              <a:spLocks noChangeArrowheads="1"/>
            </p:cNvSpPr>
            <p:nvPr/>
          </p:nvSpPr>
          <p:spPr bwMode="auto">
            <a:xfrm>
              <a:off x="470" y="3388"/>
              <a:ext cx="5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85" name="Rectangle 57"/>
            <p:cNvSpPr>
              <a:spLocks noChangeArrowheads="1"/>
            </p:cNvSpPr>
            <p:nvPr/>
          </p:nvSpPr>
          <p:spPr bwMode="auto">
            <a:xfrm>
              <a:off x="470" y="3422"/>
              <a:ext cx="9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Ο</a:t>
              </a:r>
              <a:endParaRPr lang="el-GR" altLang="fr-FR"/>
            </a:p>
          </p:txBody>
        </p:sp>
        <p:sp>
          <p:nvSpPr>
            <p:cNvPr id="176186" name="Rectangle 58"/>
            <p:cNvSpPr>
              <a:spLocks noChangeArrowheads="1"/>
            </p:cNvSpPr>
            <p:nvPr/>
          </p:nvSpPr>
          <p:spPr bwMode="auto">
            <a:xfrm>
              <a:off x="474" y="3460"/>
              <a:ext cx="5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87" name="Rectangle 59"/>
            <p:cNvSpPr>
              <a:spLocks noChangeArrowheads="1"/>
            </p:cNvSpPr>
            <p:nvPr/>
          </p:nvSpPr>
          <p:spPr bwMode="auto">
            <a:xfrm>
              <a:off x="474" y="3494"/>
              <a:ext cx="8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Υ</a:t>
              </a:r>
              <a:endParaRPr lang="el-GR" altLang="fr-FR"/>
            </a:p>
          </p:txBody>
        </p:sp>
        <p:sp>
          <p:nvSpPr>
            <p:cNvPr id="176188" name="Rectangle 60"/>
            <p:cNvSpPr>
              <a:spLocks noChangeArrowheads="1"/>
            </p:cNvSpPr>
            <p:nvPr/>
          </p:nvSpPr>
          <p:spPr bwMode="auto">
            <a:xfrm>
              <a:off x="475" y="3532"/>
              <a:ext cx="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89" name="Rectangle 61"/>
            <p:cNvSpPr>
              <a:spLocks noChangeArrowheads="1"/>
            </p:cNvSpPr>
            <p:nvPr/>
          </p:nvSpPr>
          <p:spPr bwMode="auto">
            <a:xfrm>
              <a:off x="475" y="3567"/>
              <a:ext cx="82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Σ</a:t>
              </a:r>
              <a:endParaRPr lang="el-GR" altLang="fr-FR"/>
            </a:p>
          </p:txBody>
        </p:sp>
        <p:grpSp>
          <p:nvGrpSpPr>
            <p:cNvPr id="176193" name="Group 65"/>
            <p:cNvGrpSpPr>
              <a:grpSpLocks/>
            </p:cNvGrpSpPr>
            <p:nvPr/>
          </p:nvGrpSpPr>
          <p:grpSpPr bwMode="auto">
            <a:xfrm>
              <a:off x="1558" y="1154"/>
              <a:ext cx="2163" cy="298"/>
              <a:chOff x="1558" y="1154"/>
              <a:chExt cx="2163" cy="298"/>
            </a:xfrm>
          </p:grpSpPr>
          <p:sp>
            <p:nvSpPr>
              <p:cNvPr id="176190" name="Freeform 62"/>
              <p:cNvSpPr>
                <a:spLocks/>
              </p:cNvSpPr>
              <p:nvPr/>
            </p:nvSpPr>
            <p:spPr bwMode="auto">
              <a:xfrm>
                <a:off x="3625" y="1154"/>
                <a:ext cx="96" cy="298"/>
              </a:xfrm>
              <a:custGeom>
                <a:avLst/>
                <a:gdLst>
                  <a:gd name="T0" fmla="*/ 0 w 192"/>
                  <a:gd name="T1" fmla="*/ 595 h 595"/>
                  <a:gd name="T2" fmla="*/ 0 w 192"/>
                  <a:gd name="T3" fmla="*/ 159 h 595"/>
                  <a:gd name="T4" fmla="*/ 192 w 192"/>
                  <a:gd name="T5" fmla="*/ 0 h 595"/>
                  <a:gd name="T6" fmla="*/ 192 w 192"/>
                  <a:gd name="T7" fmla="*/ 435 h 595"/>
                  <a:gd name="T8" fmla="*/ 0 w 192"/>
                  <a:gd name="T9" fmla="*/ 59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595">
                    <a:moveTo>
                      <a:pt x="0" y="595"/>
                    </a:moveTo>
                    <a:lnTo>
                      <a:pt x="0" y="159"/>
                    </a:lnTo>
                    <a:lnTo>
                      <a:pt x="192" y="0"/>
                    </a:lnTo>
                    <a:lnTo>
                      <a:pt x="192" y="435"/>
                    </a:lnTo>
                    <a:lnTo>
                      <a:pt x="0" y="59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6E02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191" name="Freeform 63"/>
              <p:cNvSpPr>
                <a:spLocks/>
              </p:cNvSpPr>
              <p:nvPr/>
            </p:nvSpPr>
            <p:spPr bwMode="auto">
              <a:xfrm>
                <a:off x="1558" y="1154"/>
                <a:ext cx="2163" cy="80"/>
              </a:xfrm>
              <a:custGeom>
                <a:avLst/>
                <a:gdLst>
                  <a:gd name="T0" fmla="*/ 4133 w 4325"/>
                  <a:gd name="T1" fmla="*/ 159 h 159"/>
                  <a:gd name="T2" fmla="*/ 0 w 4325"/>
                  <a:gd name="T3" fmla="*/ 159 h 159"/>
                  <a:gd name="T4" fmla="*/ 192 w 4325"/>
                  <a:gd name="T5" fmla="*/ 0 h 159"/>
                  <a:gd name="T6" fmla="*/ 4325 w 4325"/>
                  <a:gd name="T7" fmla="*/ 0 h 159"/>
                  <a:gd name="T8" fmla="*/ 4133 w 4325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5" h="159">
                    <a:moveTo>
                      <a:pt x="4133" y="159"/>
                    </a:moveTo>
                    <a:lnTo>
                      <a:pt x="0" y="159"/>
                    </a:lnTo>
                    <a:lnTo>
                      <a:pt x="192" y="0"/>
                    </a:lnTo>
                    <a:lnTo>
                      <a:pt x="4325" y="0"/>
                    </a:lnTo>
                    <a:lnTo>
                      <a:pt x="4133" y="15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5B971E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192" name="Rectangle 64"/>
              <p:cNvSpPr>
                <a:spLocks noChangeArrowheads="1"/>
              </p:cNvSpPr>
              <p:nvPr/>
            </p:nvSpPr>
            <p:spPr bwMode="auto">
              <a:xfrm>
                <a:off x="1558" y="1234"/>
                <a:ext cx="2067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5C327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6194" name="Rectangle 66"/>
            <p:cNvSpPr>
              <a:spLocks noChangeArrowheads="1"/>
            </p:cNvSpPr>
            <p:nvPr/>
          </p:nvSpPr>
          <p:spPr bwMode="auto">
            <a:xfrm>
              <a:off x="1804" y="1311"/>
              <a:ext cx="141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195" name="Rectangle 67"/>
            <p:cNvSpPr>
              <a:spLocks noChangeArrowheads="1"/>
            </p:cNvSpPr>
            <p:nvPr/>
          </p:nvSpPr>
          <p:spPr bwMode="auto">
            <a:xfrm>
              <a:off x="1804" y="1346"/>
              <a:ext cx="149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ΕΜΜΕΣΟ ΚΟΣΤΟΣ ΚΕΝΤΡΩΝ ΚΟΣΤΟΥΣ</a:t>
              </a:r>
              <a:endParaRPr lang="el-GR" altLang="fr-FR"/>
            </a:p>
          </p:txBody>
        </p:sp>
        <p:grpSp>
          <p:nvGrpSpPr>
            <p:cNvPr id="176199" name="Group 71"/>
            <p:cNvGrpSpPr>
              <a:grpSpLocks/>
            </p:cNvGrpSpPr>
            <p:nvPr/>
          </p:nvGrpSpPr>
          <p:grpSpPr bwMode="auto">
            <a:xfrm>
              <a:off x="1407" y="1768"/>
              <a:ext cx="952" cy="333"/>
              <a:chOff x="1407" y="1768"/>
              <a:chExt cx="952" cy="333"/>
            </a:xfrm>
          </p:grpSpPr>
          <p:sp>
            <p:nvSpPr>
              <p:cNvPr id="176196" name="Freeform 68"/>
              <p:cNvSpPr>
                <a:spLocks/>
              </p:cNvSpPr>
              <p:nvPr/>
            </p:nvSpPr>
            <p:spPr bwMode="auto">
              <a:xfrm>
                <a:off x="2263" y="1768"/>
                <a:ext cx="96" cy="333"/>
              </a:xfrm>
              <a:custGeom>
                <a:avLst/>
                <a:gdLst>
                  <a:gd name="T0" fmla="*/ 0 w 193"/>
                  <a:gd name="T1" fmla="*/ 667 h 667"/>
                  <a:gd name="T2" fmla="*/ 0 w 193"/>
                  <a:gd name="T3" fmla="*/ 159 h 667"/>
                  <a:gd name="T4" fmla="*/ 193 w 193"/>
                  <a:gd name="T5" fmla="*/ 0 h 667"/>
                  <a:gd name="T6" fmla="*/ 193 w 193"/>
                  <a:gd name="T7" fmla="*/ 507 h 667"/>
                  <a:gd name="T8" fmla="*/ 0 w 193"/>
                  <a:gd name="T9" fmla="*/ 667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667">
                    <a:moveTo>
                      <a:pt x="0" y="667"/>
                    </a:moveTo>
                    <a:lnTo>
                      <a:pt x="0" y="159"/>
                    </a:lnTo>
                    <a:lnTo>
                      <a:pt x="193" y="0"/>
                    </a:lnTo>
                    <a:lnTo>
                      <a:pt x="193" y="507"/>
                    </a:lnTo>
                    <a:lnTo>
                      <a:pt x="0" y="66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3CFE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197" name="Freeform 69"/>
              <p:cNvSpPr>
                <a:spLocks/>
              </p:cNvSpPr>
              <p:nvPr/>
            </p:nvSpPr>
            <p:spPr bwMode="auto">
              <a:xfrm>
                <a:off x="1407" y="1768"/>
                <a:ext cx="952" cy="80"/>
              </a:xfrm>
              <a:custGeom>
                <a:avLst/>
                <a:gdLst>
                  <a:gd name="T0" fmla="*/ 1711 w 1904"/>
                  <a:gd name="T1" fmla="*/ 159 h 159"/>
                  <a:gd name="T2" fmla="*/ 0 w 1904"/>
                  <a:gd name="T3" fmla="*/ 159 h 159"/>
                  <a:gd name="T4" fmla="*/ 193 w 1904"/>
                  <a:gd name="T5" fmla="*/ 0 h 159"/>
                  <a:gd name="T6" fmla="*/ 1904 w 1904"/>
                  <a:gd name="T7" fmla="*/ 0 h 159"/>
                  <a:gd name="T8" fmla="*/ 1711 w 1904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4" h="159">
                    <a:moveTo>
                      <a:pt x="1711" y="159"/>
                    </a:moveTo>
                    <a:lnTo>
                      <a:pt x="0" y="159"/>
                    </a:lnTo>
                    <a:lnTo>
                      <a:pt x="193" y="0"/>
                    </a:lnTo>
                    <a:lnTo>
                      <a:pt x="1904" y="0"/>
                    </a:lnTo>
                    <a:lnTo>
                      <a:pt x="1711" y="15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98C97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198" name="Rectangle 70"/>
              <p:cNvSpPr>
                <a:spLocks noChangeArrowheads="1"/>
              </p:cNvSpPr>
              <p:nvPr/>
            </p:nvSpPr>
            <p:spPr bwMode="auto">
              <a:xfrm>
                <a:off x="1407" y="1848"/>
                <a:ext cx="856" cy="25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CB4C3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6200" name="Rectangle 72"/>
            <p:cNvSpPr>
              <a:spLocks noChangeArrowheads="1"/>
            </p:cNvSpPr>
            <p:nvPr/>
          </p:nvSpPr>
          <p:spPr bwMode="auto">
            <a:xfrm>
              <a:off x="1467" y="1900"/>
              <a:ext cx="6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201" name="Rectangle 73"/>
            <p:cNvSpPr>
              <a:spLocks noChangeArrowheads="1"/>
            </p:cNvSpPr>
            <p:nvPr/>
          </p:nvSpPr>
          <p:spPr bwMode="auto">
            <a:xfrm>
              <a:off x="1467" y="1938"/>
              <a:ext cx="7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Βοηθητικό Κέντρο</a:t>
              </a:r>
              <a:endParaRPr lang="el-GR" altLang="fr-FR"/>
            </a:p>
          </p:txBody>
        </p:sp>
        <p:sp>
          <p:nvSpPr>
            <p:cNvPr id="176202" name="Rectangle 74"/>
            <p:cNvSpPr>
              <a:spLocks noChangeArrowheads="1"/>
            </p:cNvSpPr>
            <p:nvPr/>
          </p:nvSpPr>
          <p:spPr bwMode="auto">
            <a:xfrm>
              <a:off x="1658" y="1980"/>
              <a:ext cx="319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203" name="Rectangle 75"/>
            <p:cNvSpPr>
              <a:spLocks noChangeArrowheads="1"/>
            </p:cNvSpPr>
            <p:nvPr/>
          </p:nvSpPr>
          <p:spPr bwMode="auto">
            <a:xfrm>
              <a:off x="1658" y="2017"/>
              <a:ext cx="3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Κόστους</a:t>
              </a:r>
              <a:endParaRPr lang="el-GR" altLang="fr-FR"/>
            </a:p>
          </p:txBody>
        </p:sp>
        <p:grpSp>
          <p:nvGrpSpPr>
            <p:cNvPr id="176207" name="Group 79"/>
            <p:cNvGrpSpPr>
              <a:grpSpLocks/>
            </p:cNvGrpSpPr>
            <p:nvPr/>
          </p:nvGrpSpPr>
          <p:grpSpPr bwMode="auto">
            <a:xfrm>
              <a:off x="1398" y="2382"/>
              <a:ext cx="951" cy="334"/>
              <a:chOff x="1398" y="2382"/>
              <a:chExt cx="951" cy="334"/>
            </a:xfrm>
          </p:grpSpPr>
          <p:sp>
            <p:nvSpPr>
              <p:cNvPr id="176204" name="Freeform 76"/>
              <p:cNvSpPr>
                <a:spLocks/>
              </p:cNvSpPr>
              <p:nvPr/>
            </p:nvSpPr>
            <p:spPr bwMode="auto">
              <a:xfrm>
                <a:off x="2253" y="2382"/>
                <a:ext cx="96" cy="334"/>
              </a:xfrm>
              <a:custGeom>
                <a:avLst/>
                <a:gdLst>
                  <a:gd name="T0" fmla="*/ 0 w 193"/>
                  <a:gd name="T1" fmla="*/ 666 h 666"/>
                  <a:gd name="T2" fmla="*/ 0 w 193"/>
                  <a:gd name="T3" fmla="*/ 159 h 666"/>
                  <a:gd name="T4" fmla="*/ 193 w 193"/>
                  <a:gd name="T5" fmla="*/ 0 h 666"/>
                  <a:gd name="T6" fmla="*/ 193 w 193"/>
                  <a:gd name="T7" fmla="*/ 507 h 666"/>
                  <a:gd name="T8" fmla="*/ 0 w 193"/>
                  <a:gd name="T9" fmla="*/ 66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666">
                    <a:moveTo>
                      <a:pt x="0" y="666"/>
                    </a:moveTo>
                    <a:lnTo>
                      <a:pt x="0" y="159"/>
                    </a:lnTo>
                    <a:lnTo>
                      <a:pt x="193" y="0"/>
                    </a:lnTo>
                    <a:lnTo>
                      <a:pt x="193" y="507"/>
                    </a:lnTo>
                    <a:lnTo>
                      <a:pt x="0" y="66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3CFE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05" name="Freeform 77"/>
              <p:cNvSpPr>
                <a:spLocks/>
              </p:cNvSpPr>
              <p:nvPr/>
            </p:nvSpPr>
            <p:spPr bwMode="auto">
              <a:xfrm>
                <a:off x="1398" y="2382"/>
                <a:ext cx="951" cy="80"/>
              </a:xfrm>
              <a:custGeom>
                <a:avLst/>
                <a:gdLst>
                  <a:gd name="T0" fmla="*/ 1710 w 1903"/>
                  <a:gd name="T1" fmla="*/ 159 h 159"/>
                  <a:gd name="T2" fmla="*/ 0 w 1903"/>
                  <a:gd name="T3" fmla="*/ 159 h 159"/>
                  <a:gd name="T4" fmla="*/ 192 w 1903"/>
                  <a:gd name="T5" fmla="*/ 0 h 159"/>
                  <a:gd name="T6" fmla="*/ 1903 w 1903"/>
                  <a:gd name="T7" fmla="*/ 0 h 159"/>
                  <a:gd name="T8" fmla="*/ 1710 w 1903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3" h="159">
                    <a:moveTo>
                      <a:pt x="1710" y="159"/>
                    </a:moveTo>
                    <a:lnTo>
                      <a:pt x="0" y="159"/>
                    </a:lnTo>
                    <a:lnTo>
                      <a:pt x="192" y="0"/>
                    </a:lnTo>
                    <a:lnTo>
                      <a:pt x="1903" y="0"/>
                    </a:lnTo>
                    <a:lnTo>
                      <a:pt x="1710" y="15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98C97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06" name="Rectangle 78"/>
              <p:cNvSpPr>
                <a:spLocks noChangeArrowheads="1"/>
              </p:cNvSpPr>
              <p:nvPr/>
            </p:nvSpPr>
            <p:spPr bwMode="auto">
              <a:xfrm>
                <a:off x="1398" y="2462"/>
                <a:ext cx="855" cy="2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CB4C3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6208" name="Rectangle 80"/>
            <p:cNvSpPr>
              <a:spLocks noChangeArrowheads="1"/>
            </p:cNvSpPr>
            <p:nvPr/>
          </p:nvSpPr>
          <p:spPr bwMode="auto">
            <a:xfrm>
              <a:off x="1457" y="2514"/>
              <a:ext cx="66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209" name="Rectangle 81"/>
            <p:cNvSpPr>
              <a:spLocks noChangeArrowheads="1"/>
            </p:cNvSpPr>
            <p:nvPr/>
          </p:nvSpPr>
          <p:spPr bwMode="auto">
            <a:xfrm>
              <a:off x="1457" y="2551"/>
              <a:ext cx="7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Βοηθητικό Κέντρο</a:t>
              </a:r>
              <a:endParaRPr lang="el-GR" altLang="fr-FR"/>
            </a:p>
          </p:txBody>
        </p:sp>
        <p:sp>
          <p:nvSpPr>
            <p:cNvPr id="176210" name="Rectangle 82"/>
            <p:cNvSpPr>
              <a:spLocks noChangeArrowheads="1"/>
            </p:cNvSpPr>
            <p:nvPr/>
          </p:nvSpPr>
          <p:spPr bwMode="auto">
            <a:xfrm>
              <a:off x="1649" y="2594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211" name="Rectangle 83"/>
            <p:cNvSpPr>
              <a:spLocks noChangeArrowheads="1"/>
            </p:cNvSpPr>
            <p:nvPr/>
          </p:nvSpPr>
          <p:spPr bwMode="auto">
            <a:xfrm>
              <a:off x="1649" y="2632"/>
              <a:ext cx="3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Κόστους</a:t>
              </a:r>
              <a:endParaRPr lang="el-GR" altLang="fr-FR"/>
            </a:p>
          </p:txBody>
        </p:sp>
        <p:grpSp>
          <p:nvGrpSpPr>
            <p:cNvPr id="176215" name="Group 87"/>
            <p:cNvGrpSpPr>
              <a:grpSpLocks/>
            </p:cNvGrpSpPr>
            <p:nvPr/>
          </p:nvGrpSpPr>
          <p:grpSpPr bwMode="auto">
            <a:xfrm>
              <a:off x="1407" y="3032"/>
              <a:ext cx="952" cy="333"/>
              <a:chOff x="1407" y="3032"/>
              <a:chExt cx="952" cy="333"/>
            </a:xfrm>
          </p:grpSpPr>
          <p:sp>
            <p:nvSpPr>
              <p:cNvPr id="176212" name="Freeform 84"/>
              <p:cNvSpPr>
                <a:spLocks/>
              </p:cNvSpPr>
              <p:nvPr/>
            </p:nvSpPr>
            <p:spPr bwMode="auto">
              <a:xfrm>
                <a:off x="2263" y="3032"/>
                <a:ext cx="96" cy="333"/>
              </a:xfrm>
              <a:custGeom>
                <a:avLst/>
                <a:gdLst>
                  <a:gd name="T0" fmla="*/ 0 w 193"/>
                  <a:gd name="T1" fmla="*/ 666 h 666"/>
                  <a:gd name="T2" fmla="*/ 0 w 193"/>
                  <a:gd name="T3" fmla="*/ 159 h 666"/>
                  <a:gd name="T4" fmla="*/ 193 w 193"/>
                  <a:gd name="T5" fmla="*/ 0 h 666"/>
                  <a:gd name="T6" fmla="*/ 193 w 193"/>
                  <a:gd name="T7" fmla="*/ 507 h 666"/>
                  <a:gd name="T8" fmla="*/ 0 w 193"/>
                  <a:gd name="T9" fmla="*/ 66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666">
                    <a:moveTo>
                      <a:pt x="0" y="666"/>
                    </a:moveTo>
                    <a:lnTo>
                      <a:pt x="0" y="159"/>
                    </a:lnTo>
                    <a:lnTo>
                      <a:pt x="193" y="0"/>
                    </a:lnTo>
                    <a:lnTo>
                      <a:pt x="193" y="507"/>
                    </a:lnTo>
                    <a:lnTo>
                      <a:pt x="0" y="66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3CFE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13" name="Freeform 85"/>
              <p:cNvSpPr>
                <a:spLocks/>
              </p:cNvSpPr>
              <p:nvPr/>
            </p:nvSpPr>
            <p:spPr bwMode="auto">
              <a:xfrm>
                <a:off x="1407" y="3032"/>
                <a:ext cx="952" cy="80"/>
              </a:xfrm>
              <a:custGeom>
                <a:avLst/>
                <a:gdLst>
                  <a:gd name="T0" fmla="*/ 1711 w 1904"/>
                  <a:gd name="T1" fmla="*/ 159 h 159"/>
                  <a:gd name="T2" fmla="*/ 0 w 1904"/>
                  <a:gd name="T3" fmla="*/ 159 h 159"/>
                  <a:gd name="T4" fmla="*/ 193 w 1904"/>
                  <a:gd name="T5" fmla="*/ 0 h 159"/>
                  <a:gd name="T6" fmla="*/ 1904 w 1904"/>
                  <a:gd name="T7" fmla="*/ 0 h 159"/>
                  <a:gd name="T8" fmla="*/ 1711 w 1904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4" h="159">
                    <a:moveTo>
                      <a:pt x="1711" y="159"/>
                    </a:moveTo>
                    <a:lnTo>
                      <a:pt x="0" y="159"/>
                    </a:lnTo>
                    <a:lnTo>
                      <a:pt x="193" y="0"/>
                    </a:lnTo>
                    <a:lnTo>
                      <a:pt x="1904" y="0"/>
                    </a:lnTo>
                    <a:lnTo>
                      <a:pt x="1711" y="15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98C97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14" name="Rectangle 86"/>
              <p:cNvSpPr>
                <a:spLocks noChangeArrowheads="1"/>
              </p:cNvSpPr>
              <p:nvPr/>
            </p:nvSpPr>
            <p:spPr bwMode="auto">
              <a:xfrm>
                <a:off x="1407" y="3112"/>
                <a:ext cx="856" cy="25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CB4C3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6216" name="Rectangle 88"/>
            <p:cNvSpPr>
              <a:spLocks noChangeArrowheads="1"/>
            </p:cNvSpPr>
            <p:nvPr/>
          </p:nvSpPr>
          <p:spPr bwMode="auto">
            <a:xfrm>
              <a:off x="1467" y="3164"/>
              <a:ext cx="6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217" name="Rectangle 89"/>
            <p:cNvSpPr>
              <a:spLocks noChangeArrowheads="1"/>
            </p:cNvSpPr>
            <p:nvPr/>
          </p:nvSpPr>
          <p:spPr bwMode="auto">
            <a:xfrm>
              <a:off x="1467" y="3202"/>
              <a:ext cx="7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Βοηθητικό Κέντρο</a:t>
              </a:r>
              <a:endParaRPr lang="el-GR" altLang="fr-FR"/>
            </a:p>
          </p:txBody>
        </p:sp>
        <p:sp>
          <p:nvSpPr>
            <p:cNvPr id="176218" name="Rectangle 90"/>
            <p:cNvSpPr>
              <a:spLocks noChangeArrowheads="1"/>
            </p:cNvSpPr>
            <p:nvPr/>
          </p:nvSpPr>
          <p:spPr bwMode="auto">
            <a:xfrm>
              <a:off x="1658" y="3243"/>
              <a:ext cx="31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219" name="Rectangle 91"/>
            <p:cNvSpPr>
              <a:spLocks noChangeArrowheads="1"/>
            </p:cNvSpPr>
            <p:nvPr/>
          </p:nvSpPr>
          <p:spPr bwMode="auto">
            <a:xfrm>
              <a:off x="1658" y="3281"/>
              <a:ext cx="3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Κόστους</a:t>
              </a:r>
              <a:endParaRPr lang="el-GR" altLang="fr-FR"/>
            </a:p>
          </p:txBody>
        </p:sp>
        <p:grpSp>
          <p:nvGrpSpPr>
            <p:cNvPr id="176223" name="Group 95"/>
            <p:cNvGrpSpPr>
              <a:grpSpLocks/>
            </p:cNvGrpSpPr>
            <p:nvPr/>
          </p:nvGrpSpPr>
          <p:grpSpPr bwMode="auto">
            <a:xfrm>
              <a:off x="3016" y="2006"/>
              <a:ext cx="575" cy="449"/>
              <a:chOff x="3016" y="2006"/>
              <a:chExt cx="575" cy="449"/>
            </a:xfrm>
          </p:grpSpPr>
          <p:sp>
            <p:nvSpPr>
              <p:cNvPr id="176220" name="Freeform 92"/>
              <p:cNvSpPr>
                <a:spLocks/>
              </p:cNvSpPr>
              <p:nvPr/>
            </p:nvSpPr>
            <p:spPr bwMode="auto">
              <a:xfrm>
                <a:off x="3495" y="2006"/>
                <a:ext cx="96" cy="449"/>
              </a:xfrm>
              <a:custGeom>
                <a:avLst/>
                <a:gdLst>
                  <a:gd name="T0" fmla="*/ 0 w 193"/>
                  <a:gd name="T1" fmla="*/ 898 h 898"/>
                  <a:gd name="T2" fmla="*/ 0 w 193"/>
                  <a:gd name="T3" fmla="*/ 159 h 898"/>
                  <a:gd name="T4" fmla="*/ 193 w 193"/>
                  <a:gd name="T5" fmla="*/ 0 h 898"/>
                  <a:gd name="T6" fmla="*/ 193 w 193"/>
                  <a:gd name="T7" fmla="*/ 739 h 898"/>
                  <a:gd name="T8" fmla="*/ 0 w 193"/>
                  <a:gd name="T9" fmla="*/ 898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898">
                    <a:moveTo>
                      <a:pt x="0" y="898"/>
                    </a:moveTo>
                    <a:lnTo>
                      <a:pt x="0" y="159"/>
                    </a:lnTo>
                    <a:lnTo>
                      <a:pt x="193" y="0"/>
                    </a:lnTo>
                    <a:lnTo>
                      <a:pt x="193" y="739"/>
                    </a:lnTo>
                    <a:lnTo>
                      <a:pt x="0" y="89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E08686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21" name="Freeform 93"/>
              <p:cNvSpPr>
                <a:spLocks/>
              </p:cNvSpPr>
              <p:nvPr/>
            </p:nvSpPr>
            <p:spPr bwMode="auto">
              <a:xfrm>
                <a:off x="3016" y="2006"/>
                <a:ext cx="575" cy="80"/>
              </a:xfrm>
              <a:custGeom>
                <a:avLst/>
                <a:gdLst>
                  <a:gd name="T0" fmla="*/ 957 w 1150"/>
                  <a:gd name="T1" fmla="*/ 159 h 159"/>
                  <a:gd name="T2" fmla="*/ 0 w 1150"/>
                  <a:gd name="T3" fmla="*/ 159 h 159"/>
                  <a:gd name="T4" fmla="*/ 192 w 1150"/>
                  <a:gd name="T5" fmla="*/ 0 h 159"/>
                  <a:gd name="T6" fmla="*/ 1150 w 1150"/>
                  <a:gd name="T7" fmla="*/ 0 h 159"/>
                  <a:gd name="T8" fmla="*/ 957 w 1150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0" h="159">
                    <a:moveTo>
                      <a:pt x="957" y="159"/>
                    </a:moveTo>
                    <a:lnTo>
                      <a:pt x="0" y="159"/>
                    </a:lnTo>
                    <a:lnTo>
                      <a:pt x="192" y="0"/>
                    </a:lnTo>
                    <a:lnTo>
                      <a:pt x="1150" y="0"/>
                    </a:lnTo>
                    <a:lnTo>
                      <a:pt x="957" y="15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75B5B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22" name="Rectangle 94"/>
              <p:cNvSpPr>
                <a:spLocks noChangeArrowheads="1"/>
              </p:cNvSpPr>
              <p:nvPr/>
            </p:nvSpPr>
            <p:spPr bwMode="auto">
              <a:xfrm>
                <a:off x="3016" y="2086"/>
                <a:ext cx="479" cy="3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37575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6224" name="Rectangle 96"/>
            <p:cNvSpPr>
              <a:spLocks noChangeArrowheads="1"/>
            </p:cNvSpPr>
            <p:nvPr/>
          </p:nvSpPr>
          <p:spPr bwMode="auto">
            <a:xfrm>
              <a:off x="3137" y="2156"/>
              <a:ext cx="21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225" name="Rectangle 97"/>
            <p:cNvSpPr>
              <a:spLocks noChangeArrowheads="1"/>
            </p:cNvSpPr>
            <p:nvPr/>
          </p:nvSpPr>
          <p:spPr bwMode="auto">
            <a:xfrm>
              <a:off x="3137" y="2194"/>
              <a:ext cx="2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Κύριο</a:t>
              </a:r>
              <a:endParaRPr lang="el-GR" altLang="fr-FR"/>
            </a:p>
          </p:txBody>
        </p:sp>
        <p:sp>
          <p:nvSpPr>
            <p:cNvPr id="176226" name="Rectangle 98"/>
            <p:cNvSpPr>
              <a:spLocks noChangeArrowheads="1"/>
            </p:cNvSpPr>
            <p:nvPr/>
          </p:nvSpPr>
          <p:spPr bwMode="auto">
            <a:xfrm>
              <a:off x="3110" y="2236"/>
              <a:ext cx="26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227" name="Rectangle 99"/>
            <p:cNvSpPr>
              <a:spLocks noChangeArrowheads="1"/>
            </p:cNvSpPr>
            <p:nvPr/>
          </p:nvSpPr>
          <p:spPr bwMode="auto">
            <a:xfrm>
              <a:off x="3110" y="2274"/>
              <a:ext cx="30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Κέντρο</a:t>
              </a:r>
              <a:endParaRPr lang="el-GR" altLang="fr-FR"/>
            </a:p>
          </p:txBody>
        </p:sp>
        <p:sp>
          <p:nvSpPr>
            <p:cNvPr id="176228" name="Rectangle 100"/>
            <p:cNvSpPr>
              <a:spLocks noChangeArrowheads="1"/>
            </p:cNvSpPr>
            <p:nvPr/>
          </p:nvSpPr>
          <p:spPr bwMode="auto">
            <a:xfrm>
              <a:off x="3079" y="2315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229" name="Rectangle 101"/>
            <p:cNvSpPr>
              <a:spLocks noChangeArrowheads="1"/>
            </p:cNvSpPr>
            <p:nvPr/>
          </p:nvSpPr>
          <p:spPr bwMode="auto">
            <a:xfrm>
              <a:off x="3079" y="2353"/>
              <a:ext cx="3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Κόστους</a:t>
              </a:r>
              <a:endParaRPr lang="el-GR" altLang="fr-FR"/>
            </a:p>
          </p:txBody>
        </p:sp>
        <p:grpSp>
          <p:nvGrpSpPr>
            <p:cNvPr id="176233" name="Group 105"/>
            <p:cNvGrpSpPr>
              <a:grpSpLocks/>
            </p:cNvGrpSpPr>
            <p:nvPr/>
          </p:nvGrpSpPr>
          <p:grpSpPr bwMode="auto">
            <a:xfrm>
              <a:off x="3016" y="3113"/>
              <a:ext cx="575" cy="449"/>
              <a:chOff x="3016" y="3113"/>
              <a:chExt cx="575" cy="449"/>
            </a:xfrm>
          </p:grpSpPr>
          <p:sp>
            <p:nvSpPr>
              <p:cNvPr id="176230" name="Freeform 102"/>
              <p:cNvSpPr>
                <a:spLocks/>
              </p:cNvSpPr>
              <p:nvPr/>
            </p:nvSpPr>
            <p:spPr bwMode="auto">
              <a:xfrm>
                <a:off x="3495" y="3113"/>
                <a:ext cx="96" cy="449"/>
              </a:xfrm>
              <a:custGeom>
                <a:avLst/>
                <a:gdLst>
                  <a:gd name="T0" fmla="*/ 0 w 193"/>
                  <a:gd name="T1" fmla="*/ 898 h 898"/>
                  <a:gd name="T2" fmla="*/ 0 w 193"/>
                  <a:gd name="T3" fmla="*/ 159 h 898"/>
                  <a:gd name="T4" fmla="*/ 193 w 193"/>
                  <a:gd name="T5" fmla="*/ 0 h 898"/>
                  <a:gd name="T6" fmla="*/ 193 w 193"/>
                  <a:gd name="T7" fmla="*/ 739 h 898"/>
                  <a:gd name="T8" fmla="*/ 0 w 193"/>
                  <a:gd name="T9" fmla="*/ 898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898">
                    <a:moveTo>
                      <a:pt x="0" y="898"/>
                    </a:moveTo>
                    <a:lnTo>
                      <a:pt x="0" y="159"/>
                    </a:lnTo>
                    <a:lnTo>
                      <a:pt x="193" y="0"/>
                    </a:lnTo>
                    <a:lnTo>
                      <a:pt x="193" y="739"/>
                    </a:lnTo>
                    <a:lnTo>
                      <a:pt x="0" y="89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E08686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31" name="Freeform 103"/>
              <p:cNvSpPr>
                <a:spLocks/>
              </p:cNvSpPr>
              <p:nvPr/>
            </p:nvSpPr>
            <p:spPr bwMode="auto">
              <a:xfrm>
                <a:off x="3016" y="3113"/>
                <a:ext cx="575" cy="80"/>
              </a:xfrm>
              <a:custGeom>
                <a:avLst/>
                <a:gdLst>
                  <a:gd name="T0" fmla="*/ 957 w 1150"/>
                  <a:gd name="T1" fmla="*/ 159 h 159"/>
                  <a:gd name="T2" fmla="*/ 0 w 1150"/>
                  <a:gd name="T3" fmla="*/ 159 h 159"/>
                  <a:gd name="T4" fmla="*/ 192 w 1150"/>
                  <a:gd name="T5" fmla="*/ 0 h 159"/>
                  <a:gd name="T6" fmla="*/ 1150 w 1150"/>
                  <a:gd name="T7" fmla="*/ 0 h 159"/>
                  <a:gd name="T8" fmla="*/ 957 w 1150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0" h="159">
                    <a:moveTo>
                      <a:pt x="957" y="159"/>
                    </a:moveTo>
                    <a:lnTo>
                      <a:pt x="0" y="159"/>
                    </a:lnTo>
                    <a:lnTo>
                      <a:pt x="192" y="0"/>
                    </a:lnTo>
                    <a:lnTo>
                      <a:pt x="1150" y="0"/>
                    </a:lnTo>
                    <a:lnTo>
                      <a:pt x="957" y="15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75B5B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32" name="Rectangle 104"/>
              <p:cNvSpPr>
                <a:spLocks noChangeArrowheads="1"/>
              </p:cNvSpPr>
              <p:nvPr/>
            </p:nvSpPr>
            <p:spPr bwMode="auto">
              <a:xfrm>
                <a:off x="3016" y="3193"/>
                <a:ext cx="479" cy="3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37575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6234" name="Rectangle 106"/>
            <p:cNvSpPr>
              <a:spLocks noChangeArrowheads="1"/>
            </p:cNvSpPr>
            <p:nvPr/>
          </p:nvSpPr>
          <p:spPr bwMode="auto">
            <a:xfrm>
              <a:off x="3137" y="3262"/>
              <a:ext cx="21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235" name="Rectangle 107"/>
            <p:cNvSpPr>
              <a:spLocks noChangeArrowheads="1"/>
            </p:cNvSpPr>
            <p:nvPr/>
          </p:nvSpPr>
          <p:spPr bwMode="auto">
            <a:xfrm>
              <a:off x="3137" y="3300"/>
              <a:ext cx="2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Κύριο</a:t>
              </a:r>
              <a:endParaRPr lang="el-GR" altLang="fr-FR"/>
            </a:p>
          </p:txBody>
        </p:sp>
        <p:sp>
          <p:nvSpPr>
            <p:cNvPr id="176236" name="Rectangle 108"/>
            <p:cNvSpPr>
              <a:spLocks noChangeArrowheads="1"/>
            </p:cNvSpPr>
            <p:nvPr/>
          </p:nvSpPr>
          <p:spPr bwMode="auto">
            <a:xfrm>
              <a:off x="3110" y="3342"/>
              <a:ext cx="26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237" name="Rectangle 109"/>
            <p:cNvSpPr>
              <a:spLocks noChangeArrowheads="1"/>
            </p:cNvSpPr>
            <p:nvPr/>
          </p:nvSpPr>
          <p:spPr bwMode="auto">
            <a:xfrm>
              <a:off x="3110" y="3380"/>
              <a:ext cx="30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Κέντρο</a:t>
              </a:r>
              <a:endParaRPr lang="el-GR" altLang="fr-FR"/>
            </a:p>
          </p:txBody>
        </p:sp>
        <p:sp>
          <p:nvSpPr>
            <p:cNvPr id="176238" name="Rectangle 110"/>
            <p:cNvSpPr>
              <a:spLocks noChangeArrowheads="1"/>
            </p:cNvSpPr>
            <p:nvPr/>
          </p:nvSpPr>
          <p:spPr bwMode="auto">
            <a:xfrm>
              <a:off x="3079" y="3422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239" name="Rectangle 111"/>
            <p:cNvSpPr>
              <a:spLocks noChangeArrowheads="1"/>
            </p:cNvSpPr>
            <p:nvPr/>
          </p:nvSpPr>
          <p:spPr bwMode="auto">
            <a:xfrm>
              <a:off x="3079" y="3460"/>
              <a:ext cx="3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Κόστους</a:t>
              </a:r>
              <a:endParaRPr lang="el-GR" altLang="fr-FR"/>
            </a:p>
          </p:txBody>
        </p:sp>
        <p:grpSp>
          <p:nvGrpSpPr>
            <p:cNvPr id="176242" name="Group 114"/>
            <p:cNvGrpSpPr>
              <a:grpSpLocks/>
            </p:cNvGrpSpPr>
            <p:nvPr/>
          </p:nvGrpSpPr>
          <p:grpSpPr bwMode="auto">
            <a:xfrm>
              <a:off x="647" y="1960"/>
              <a:ext cx="752" cy="48"/>
              <a:chOff x="647" y="1960"/>
              <a:chExt cx="752" cy="48"/>
            </a:xfrm>
          </p:grpSpPr>
          <p:sp>
            <p:nvSpPr>
              <p:cNvPr id="176240" name="Line 112"/>
              <p:cNvSpPr>
                <a:spLocks noChangeShapeType="1"/>
              </p:cNvSpPr>
              <p:nvPr/>
            </p:nvSpPr>
            <p:spPr bwMode="auto">
              <a:xfrm>
                <a:off x="647" y="1983"/>
                <a:ext cx="6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41" name="Freeform 113"/>
              <p:cNvSpPr>
                <a:spLocks/>
              </p:cNvSpPr>
              <p:nvPr/>
            </p:nvSpPr>
            <p:spPr bwMode="auto">
              <a:xfrm>
                <a:off x="1334" y="1960"/>
                <a:ext cx="65" cy="48"/>
              </a:xfrm>
              <a:custGeom>
                <a:avLst/>
                <a:gdLst>
                  <a:gd name="T0" fmla="*/ 0 w 130"/>
                  <a:gd name="T1" fmla="*/ 95 h 95"/>
                  <a:gd name="T2" fmla="*/ 130 w 130"/>
                  <a:gd name="T3" fmla="*/ 47 h 95"/>
                  <a:gd name="T4" fmla="*/ 0 w 130"/>
                  <a:gd name="T5" fmla="*/ 0 h 95"/>
                  <a:gd name="T6" fmla="*/ 0 w 130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95">
                    <a:moveTo>
                      <a:pt x="0" y="95"/>
                    </a:moveTo>
                    <a:lnTo>
                      <a:pt x="130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6245" name="Group 117"/>
            <p:cNvGrpSpPr>
              <a:grpSpLocks/>
            </p:cNvGrpSpPr>
            <p:nvPr/>
          </p:nvGrpSpPr>
          <p:grpSpPr bwMode="auto">
            <a:xfrm>
              <a:off x="650" y="2236"/>
              <a:ext cx="2352" cy="47"/>
              <a:chOff x="650" y="2236"/>
              <a:chExt cx="2352" cy="47"/>
            </a:xfrm>
          </p:grpSpPr>
          <p:sp>
            <p:nvSpPr>
              <p:cNvPr id="176243" name="Line 115"/>
              <p:cNvSpPr>
                <a:spLocks noChangeShapeType="1"/>
              </p:cNvSpPr>
              <p:nvPr/>
            </p:nvSpPr>
            <p:spPr bwMode="auto">
              <a:xfrm>
                <a:off x="650" y="2260"/>
                <a:ext cx="228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44" name="Freeform 116"/>
              <p:cNvSpPr>
                <a:spLocks/>
              </p:cNvSpPr>
              <p:nvPr/>
            </p:nvSpPr>
            <p:spPr bwMode="auto">
              <a:xfrm>
                <a:off x="2937" y="2236"/>
                <a:ext cx="65" cy="47"/>
              </a:xfrm>
              <a:custGeom>
                <a:avLst/>
                <a:gdLst>
                  <a:gd name="T0" fmla="*/ 0 w 131"/>
                  <a:gd name="T1" fmla="*/ 93 h 93"/>
                  <a:gd name="T2" fmla="*/ 131 w 131"/>
                  <a:gd name="T3" fmla="*/ 47 h 93"/>
                  <a:gd name="T4" fmla="*/ 0 w 131"/>
                  <a:gd name="T5" fmla="*/ 0 h 93"/>
                  <a:gd name="T6" fmla="*/ 0 w 131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93">
                    <a:moveTo>
                      <a:pt x="0" y="93"/>
                    </a:moveTo>
                    <a:lnTo>
                      <a:pt x="131" y="47"/>
                    </a:lnTo>
                    <a:lnTo>
                      <a:pt x="0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6248" name="Group 120"/>
            <p:cNvGrpSpPr>
              <a:grpSpLocks/>
            </p:cNvGrpSpPr>
            <p:nvPr/>
          </p:nvGrpSpPr>
          <p:grpSpPr bwMode="auto">
            <a:xfrm>
              <a:off x="653" y="3450"/>
              <a:ext cx="2352" cy="47"/>
              <a:chOff x="653" y="3450"/>
              <a:chExt cx="2352" cy="47"/>
            </a:xfrm>
          </p:grpSpPr>
          <p:sp>
            <p:nvSpPr>
              <p:cNvPr id="176246" name="Line 118"/>
              <p:cNvSpPr>
                <a:spLocks noChangeShapeType="1"/>
              </p:cNvSpPr>
              <p:nvPr/>
            </p:nvSpPr>
            <p:spPr bwMode="auto">
              <a:xfrm>
                <a:off x="653" y="3473"/>
                <a:ext cx="22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47" name="Freeform 119"/>
              <p:cNvSpPr>
                <a:spLocks/>
              </p:cNvSpPr>
              <p:nvPr/>
            </p:nvSpPr>
            <p:spPr bwMode="auto">
              <a:xfrm>
                <a:off x="2939" y="3450"/>
                <a:ext cx="66" cy="47"/>
              </a:xfrm>
              <a:custGeom>
                <a:avLst/>
                <a:gdLst>
                  <a:gd name="T0" fmla="*/ 0 w 130"/>
                  <a:gd name="T1" fmla="*/ 95 h 95"/>
                  <a:gd name="T2" fmla="*/ 130 w 130"/>
                  <a:gd name="T3" fmla="*/ 47 h 95"/>
                  <a:gd name="T4" fmla="*/ 0 w 130"/>
                  <a:gd name="T5" fmla="*/ 0 h 95"/>
                  <a:gd name="T6" fmla="*/ 0 w 130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95">
                    <a:moveTo>
                      <a:pt x="0" y="95"/>
                    </a:moveTo>
                    <a:lnTo>
                      <a:pt x="130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6288" name="Group 160"/>
            <p:cNvGrpSpPr>
              <a:grpSpLocks/>
            </p:cNvGrpSpPr>
            <p:nvPr/>
          </p:nvGrpSpPr>
          <p:grpSpPr bwMode="auto">
            <a:xfrm>
              <a:off x="1826" y="1451"/>
              <a:ext cx="66" cy="383"/>
              <a:chOff x="1826" y="1451"/>
              <a:chExt cx="66" cy="383"/>
            </a:xfrm>
          </p:grpSpPr>
          <p:sp>
            <p:nvSpPr>
              <p:cNvPr id="176249" name="Freeform 121"/>
              <p:cNvSpPr>
                <a:spLocks/>
              </p:cNvSpPr>
              <p:nvPr/>
            </p:nvSpPr>
            <p:spPr bwMode="auto">
              <a:xfrm>
                <a:off x="1857" y="1451"/>
                <a:ext cx="6" cy="4"/>
              </a:xfrm>
              <a:custGeom>
                <a:avLst/>
                <a:gdLst>
                  <a:gd name="T0" fmla="*/ 13 w 13"/>
                  <a:gd name="T1" fmla="*/ 5 h 8"/>
                  <a:gd name="T2" fmla="*/ 13 w 13"/>
                  <a:gd name="T3" fmla="*/ 3 h 8"/>
                  <a:gd name="T4" fmla="*/ 10 w 13"/>
                  <a:gd name="T5" fmla="*/ 3 h 8"/>
                  <a:gd name="T6" fmla="*/ 8 w 13"/>
                  <a:gd name="T7" fmla="*/ 2 h 8"/>
                  <a:gd name="T8" fmla="*/ 6 w 13"/>
                  <a:gd name="T9" fmla="*/ 0 h 8"/>
                  <a:gd name="T10" fmla="*/ 4 w 13"/>
                  <a:gd name="T11" fmla="*/ 2 h 8"/>
                  <a:gd name="T12" fmla="*/ 2 w 13"/>
                  <a:gd name="T13" fmla="*/ 3 h 8"/>
                  <a:gd name="T14" fmla="*/ 0 w 13"/>
                  <a:gd name="T15" fmla="*/ 3 h 8"/>
                  <a:gd name="T16" fmla="*/ 2 w 13"/>
                  <a:gd name="T17" fmla="*/ 5 h 8"/>
                  <a:gd name="T18" fmla="*/ 4 w 13"/>
                  <a:gd name="T19" fmla="*/ 6 h 8"/>
                  <a:gd name="T20" fmla="*/ 6 w 13"/>
                  <a:gd name="T21" fmla="*/ 8 h 8"/>
                  <a:gd name="T22" fmla="*/ 8 w 13"/>
                  <a:gd name="T23" fmla="*/ 6 h 8"/>
                  <a:gd name="T24" fmla="*/ 10 w 13"/>
                  <a:gd name="T25" fmla="*/ 5 h 8"/>
                  <a:gd name="T26" fmla="*/ 13 w 13"/>
                  <a:gd name="T2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8">
                    <a:moveTo>
                      <a:pt x="13" y="5"/>
                    </a:moveTo>
                    <a:lnTo>
                      <a:pt x="13" y="3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50" name="Freeform 122"/>
              <p:cNvSpPr>
                <a:spLocks/>
              </p:cNvSpPr>
              <p:nvPr/>
            </p:nvSpPr>
            <p:spPr bwMode="auto">
              <a:xfrm>
                <a:off x="1857" y="1460"/>
                <a:ext cx="6" cy="4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3 h 10"/>
                  <a:gd name="T4" fmla="*/ 13 w 13"/>
                  <a:gd name="T5" fmla="*/ 2 h 10"/>
                  <a:gd name="T6" fmla="*/ 10 w 13"/>
                  <a:gd name="T7" fmla="*/ 0 h 10"/>
                  <a:gd name="T8" fmla="*/ 8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3 h 10"/>
                  <a:gd name="T18" fmla="*/ 0 w 13"/>
                  <a:gd name="T19" fmla="*/ 5 h 10"/>
                  <a:gd name="T20" fmla="*/ 2 w 13"/>
                  <a:gd name="T21" fmla="*/ 6 h 10"/>
                  <a:gd name="T22" fmla="*/ 4 w 13"/>
                  <a:gd name="T23" fmla="*/ 8 h 10"/>
                  <a:gd name="T24" fmla="*/ 6 w 13"/>
                  <a:gd name="T25" fmla="*/ 10 h 10"/>
                  <a:gd name="T26" fmla="*/ 8 w 13"/>
                  <a:gd name="T27" fmla="*/ 8 h 10"/>
                  <a:gd name="T28" fmla="*/ 10 w 13"/>
                  <a:gd name="T29" fmla="*/ 6 h 10"/>
                  <a:gd name="T30" fmla="*/ 13 w 13"/>
                  <a:gd name="T31" fmla="*/ 6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51" name="Freeform 123"/>
              <p:cNvSpPr>
                <a:spLocks/>
              </p:cNvSpPr>
              <p:nvPr/>
            </p:nvSpPr>
            <p:spPr bwMode="auto">
              <a:xfrm>
                <a:off x="1857" y="1469"/>
                <a:ext cx="6" cy="4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3 h 8"/>
                  <a:gd name="T4" fmla="*/ 13 w 13"/>
                  <a:gd name="T5" fmla="*/ 1 h 8"/>
                  <a:gd name="T6" fmla="*/ 10 w 13"/>
                  <a:gd name="T7" fmla="*/ 0 h 8"/>
                  <a:gd name="T8" fmla="*/ 8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1 h 8"/>
                  <a:gd name="T16" fmla="*/ 0 w 13"/>
                  <a:gd name="T17" fmla="*/ 3 h 8"/>
                  <a:gd name="T18" fmla="*/ 0 w 13"/>
                  <a:gd name="T19" fmla="*/ 3 h 8"/>
                  <a:gd name="T20" fmla="*/ 2 w 13"/>
                  <a:gd name="T21" fmla="*/ 5 h 8"/>
                  <a:gd name="T22" fmla="*/ 4 w 13"/>
                  <a:gd name="T23" fmla="*/ 6 h 8"/>
                  <a:gd name="T24" fmla="*/ 6 w 13"/>
                  <a:gd name="T25" fmla="*/ 8 h 8"/>
                  <a:gd name="T26" fmla="*/ 8 w 13"/>
                  <a:gd name="T27" fmla="*/ 6 h 8"/>
                  <a:gd name="T28" fmla="*/ 10 w 13"/>
                  <a:gd name="T29" fmla="*/ 5 h 8"/>
                  <a:gd name="T30" fmla="*/ 13 w 13"/>
                  <a:gd name="T31" fmla="*/ 5 h 8"/>
                  <a:gd name="T32" fmla="*/ 13 w 13"/>
                  <a:gd name="T3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52" name="Freeform 124"/>
              <p:cNvSpPr>
                <a:spLocks/>
              </p:cNvSpPr>
              <p:nvPr/>
            </p:nvSpPr>
            <p:spPr bwMode="auto">
              <a:xfrm>
                <a:off x="1857" y="1478"/>
                <a:ext cx="6" cy="4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8 w 13"/>
                  <a:gd name="T27" fmla="*/ 8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53" name="Freeform 125"/>
              <p:cNvSpPr>
                <a:spLocks/>
              </p:cNvSpPr>
              <p:nvPr/>
            </p:nvSpPr>
            <p:spPr bwMode="auto">
              <a:xfrm>
                <a:off x="1857" y="1487"/>
                <a:ext cx="6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1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8 w 13"/>
                  <a:gd name="T27" fmla="*/ 8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54" name="Freeform 126"/>
              <p:cNvSpPr>
                <a:spLocks/>
              </p:cNvSpPr>
              <p:nvPr/>
            </p:nvSpPr>
            <p:spPr bwMode="auto">
              <a:xfrm>
                <a:off x="1857" y="1496"/>
                <a:ext cx="6" cy="4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8 w 13"/>
                  <a:gd name="T27" fmla="*/ 8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55" name="Freeform 127"/>
              <p:cNvSpPr>
                <a:spLocks/>
              </p:cNvSpPr>
              <p:nvPr/>
            </p:nvSpPr>
            <p:spPr bwMode="auto">
              <a:xfrm>
                <a:off x="1857" y="1505"/>
                <a:ext cx="6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8 w 13"/>
                  <a:gd name="T27" fmla="*/ 8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56" name="Freeform 128"/>
              <p:cNvSpPr>
                <a:spLocks/>
              </p:cNvSpPr>
              <p:nvPr/>
            </p:nvSpPr>
            <p:spPr bwMode="auto">
              <a:xfrm>
                <a:off x="1857" y="1514"/>
                <a:ext cx="6" cy="4"/>
              </a:xfrm>
              <a:custGeom>
                <a:avLst/>
                <a:gdLst>
                  <a:gd name="T0" fmla="*/ 13 w 13"/>
                  <a:gd name="T1" fmla="*/ 4 h 8"/>
                  <a:gd name="T2" fmla="*/ 13 w 13"/>
                  <a:gd name="T3" fmla="*/ 4 h 8"/>
                  <a:gd name="T4" fmla="*/ 13 w 13"/>
                  <a:gd name="T5" fmla="*/ 2 h 8"/>
                  <a:gd name="T6" fmla="*/ 10 w 13"/>
                  <a:gd name="T7" fmla="*/ 0 h 8"/>
                  <a:gd name="T8" fmla="*/ 8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2 h 8"/>
                  <a:gd name="T16" fmla="*/ 0 w 13"/>
                  <a:gd name="T17" fmla="*/ 4 h 8"/>
                  <a:gd name="T18" fmla="*/ 0 w 13"/>
                  <a:gd name="T19" fmla="*/ 4 h 8"/>
                  <a:gd name="T20" fmla="*/ 2 w 13"/>
                  <a:gd name="T21" fmla="*/ 5 h 8"/>
                  <a:gd name="T22" fmla="*/ 4 w 13"/>
                  <a:gd name="T23" fmla="*/ 7 h 8"/>
                  <a:gd name="T24" fmla="*/ 6 w 13"/>
                  <a:gd name="T25" fmla="*/ 8 h 8"/>
                  <a:gd name="T26" fmla="*/ 8 w 13"/>
                  <a:gd name="T27" fmla="*/ 7 h 8"/>
                  <a:gd name="T28" fmla="*/ 10 w 13"/>
                  <a:gd name="T29" fmla="*/ 5 h 8"/>
                  <a:gd name="T30" fmla="*/ 13 w 13"/>
                  <a:gd name="T31" fmla="*/ 5 h 8"/>
                  <a:gd name="T32" fmla="*/ 13 w 13"/>
                  <a:gd name="T3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57" name="Freeform 129"/>
              <p:cNvSpPr>
                <a:spLocks/>
              </p:cNvSpPr>
              <p:nvPr/>
            </p:nvSpPr>
            <p:spPr bwMode="auto">
              <a:xfrm>
                <a:off x="1857" y="1523"/>
                <a:ext cx="6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7 h 9"/>
                  <a:gd name="T24" fmla="*/ 6 w 13"/>
                  <a:gd name="T25" fmla="*/ 9 h 9"/>
                  <a:gd name="T26" fmla="*/ 8 w 13"/>
                  <a:gd name="T27" fmla="*/ 7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58" name="Freeform 130"/>
              <p:cNvSpPr>
                <a:spLocks/>
              </p:cNvSpPr>
              <p:nvPr/>
            </p:nvSpPr>
            <p:spPr bwMode="auto">
              <a:xfrm>
                <a:off x="1857" y="1532"/>
                <a:ext cx="6" cy="4"/>
              </a:xfrm>
              <a:custGeom>
                <a:avLst/>
                <a:gdLst>
                  <a:gd name="T0" fmla="*/ 13 w 13"/>
                  <a:gd name="T1" fmla="*/ 4 h 8"/>
                  <a:gd name="T2" fmla="*/ 13 w 13"/>
                  <a:gd name="T3" fmla="*/ 4 h 8"/>
                  <a:gd name="T4" fmla="*/ 13 w 13"/>
                  <a:gd name="T5" fmla="*/ 2 h 8"/>
                  <a:gd name="T6" fmla="*/ 10 w 13"/>
                  <a:gd name="T7" fmla="*/ 0 h 8"/>
                  <a:gd name="T8" fmla="*/ 8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2 h 8"/>
                  <a:gd name="T16" fmla="*/ 0 w 13"/>
                  <a:gd name="T17" fmla="*/ 4 h 8"/>
                  <a:gd name="T18" fmla="*/ 0 w 13"/>
                  <a:gd name="T19" fmla="*/ 4 h 8"/>
                  <a:gd name="T20" fmla="*/ 2 w 13"/>
                  <a:gd name="T21" fmla="*/ 5 h 8"/>
                  <a:gd name="T22" fmla="*/ 4 w 13"/>
                  <a:gd name="T23" fmla="*/ 7 h 8"/>
                  <a:gd name="T24" fmla="*/ 6 w 13"/>
                  <a:gd name="T25" fmla="*/ 8 h 8"/>
                  <a:gd name="T26" fmla="*/ 8 w 13"/>
                  <a:gd name="T27" fmla="*/ 7 h 8"/>
                  <a:gd name="T28" fmla="*/ 10 w 13"/>
                  <a:gd name="T29" fmla="*/ 5 h 8"/>
                  <a:gd name="T30" fmla="*/ 13 w 13"/>
                  <a:gd name="T31" fmla="*/ 5 h 8"/>
                  <a:gd name="T32" fmla="*/ 13 w 13"/>
                  <a:gd name="T3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59" name="Freeform 131"/>
              <p:cNvSpPr>
                <a:spLocks/>
              </p:cNvSpPr>
              <p:nvPr/>
            </p:nvSpPr>
            <p:spPr bwMode="auto">
              <a:xfrm>
                <a:off x="1857" y="1541"/>
                <a:ext cx="6" cy="4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7 h 9"/>
                  <a:gd name="T24" fmla="*/ 6 w 13"/>
                  <a:gd name="T25" fmla="*/ 9 h 9"/>
                  <a:gd name="T26" fmla="*/ 8 w 13"/>
                  <a:gd name="T27" fmla="*/ 7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60" name="Freeform 132"/>
              <p:cNvSpPr>
                <a:spLocks/>
              </p:cNvSpPr>
              <p:nvPr/>
            </p:nvSpPr>
            <p:spPr bwMode="auto">
              <a:xfrm>
                <a:off x="1857" y="1550"/>
                <a:ext cx="6" cy="5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3 h 10"/>
                  <a:gd name="T4" fmla="*/ 13 w 13"/>
                  <a:gd name="T5" fmla="*/ 2 h 10"/>
                  <a:gd name="T6" fmla="*/ 10 w 13"/>
                  <a:gd name="T7" fmla="*/ 0 h 10"/>
                  <a:gd name="T8" fmla="*/ 8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3 h 10"/>
                  <a:gd name="T18" fmla="*/ 0 w 13"/>
                  <a:gd name="T19" fmla="*/ 5 h 10"/>
                  <a:gd name="T20" fmla="*/ 2 w 13"/>
                  <a:gd name="T21" fmla="*/ 7 h 10"/>
                  <a:gd name="T22" fmla="*/ 4 w 13"/>
                  <a:gd name="T23" fmla="*/ 8 h 10"/>
                  <a:gd name="T24" fmla="*/ 6 w 13"/>
                  <a:gd name="T25" fmla="*/ 10 h 10"/>
                  <a:gd name="T26" fmla="*/ 8 w 13"/>
                  <a:gd name="T27" fmla="*/ 8 h 10"/>
                  <a:gd name="T28" fmla="*/ 10 w 13"/>
                  <a:gd name="T29" fmla="*/ 7 h 10"/>
                  <a:gd name="T30" fmla="*/ 13 w 13"/>
                  <a:gd name="T31" fmla="*/ 7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7"/>
                    </a:lnTo>
                    <a:lnTo>
                      <a:pt x="13" y="7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61" name="Freeform 133"/>
              <p:cNvSpPr>
                <a:spLocks/>
              </p:cNvSpPr>
              <p:nvPr/>
            </p:nvSpPr>
            <p:spPr bwMode="auto">
              <a:xfrm>
                <a:off x="1857" y="1559"/>
                <a:ext cx="6" cy="4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4 h 10"/>
                  <a:gd name="T4" fmla="*/ 13 w 13"/>
                  <a:gd name="T5" fmla="*/ 2 h 10"/>
                  <a:gd name="T6" fmla="*/ 10 w 13"/>
                  <a:gd name="T7" fmla="*/ 0 h 10"/>
                  <a:gd name="T8" fmla="*/ 8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4 h 10"/>
                  <a:gd name="T18" fmla="*/ 0 w 13"/>
                  <a:gd name="T19" fmla="*/ 5 h 10"/>
                  <a:gd name="T20" fmla="*/ 2 w 13"/>
                  <a:gd name="T21" fmla="*/ 7 h 10"/>
                  <a:gd name="T22" fmla="*/ 4 w 13"/>
                  <a:gd name="T23" fmla="*/ 8 h 10"/>
                  <a:gd name="T24" fmla="*/ 6 w 13"/>
                  <a:gd name="T25" fmla="*/ 10 h 10"/>
                  <a:gd name="T26" fmla="*/ 8 w 13"/>
                  <a:gd name="T27" fmla="*/ 8 h 10"/>
                  <a:gd name="T28" fmla="*/ 10 w 13"/>
                  <a:gd name="T29" fmla="*/ 7 h 10"/>
                  <a:gd name="T30" fmla="*/ 13 w 13"/>
                  <a:gd name="T31" fmla="*/ 7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7"/>
                    </a:lnTo>
                    <a:lnTo>
                      <a:pt x="13" y="7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62" name="Freeform 134"/>
              <p:cNvSpPr>
                <a:spLocks/>
              </p:cNvSpPr>
              <p:nvPr/>
            </p:nvSpPr>
            <p:spPr bwMode="auto">
              <a:xfrm>
                <a:off x="1857" y="1568"/>
                <a:ext cx="6" cy="5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3 h 10"/>
                  <a:gd name="T4" fmla="*/ 13 w 13"/>
                  <a:gd name="T5" fmla="*/ 2 h 10"/>
                  <a:gd name="T6" fmla="*/ 10 w 13"/>
                  <a:gd name="T7" fmla="*/ 0 h 10"/>
                  <a:gd name="T8" fmla="*/ 8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3 h 10"/>
                  <a:gd name="T18" fmla="*/ 0 w 13"/>
                  <a:gd name="T19" fmla="*/ 5 h 10"/>
                  <a:gd name="T20" fmla="*/ 2 w 13"/>
                  <a:gd name="T21" fmla="*/ 6 h 10"/>
                  <a:gd name="T22" fmla="*/ 4 w 13"/>
                  <a:gd name="T23" fmla="*/ 8 h 10"/>
                  <a:gd name="T24" fmla="*/ 6 w 13"/>
                  <a:gd name="T25" fmla="*/ 10 h 10"/>
                  <a:gd name="T26" fmla="*/ 8 w 13"/>
                  <a:gd name="T27" fmla="*/ 8 h 10"/>
                  <a:gd name="T28" fmla="*/ 10 w 13"/>
                  <a:gd name="T29" fmla="*/ 6 h 10"/>
                  <a:gd name="T30" fmla="*/ 13 w 13"/>
                  <a:gd name="T31" fmla="*/ 6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63" name="Freeform 135"/>
              <p:cNvSpPr>
                <a:spLocks/>
              </p:cNvSpPr>
              <p:nvPr/>
            </p:nvSpPr>
            <p:spPr bwMode="auto">
              <a:xfrm>
                <a:off x="1857" y="1577"/>
                <a:ext cx="6" cy="4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4 h 10"/>
                  <a:gd name="T4" fmla="*/ 13 w 13"/>
                  <a:gd name="T5" fmla="*/ 2 h 10"/>
                  <a:gd name="T6" fmla="*/ 10 w 13"/>
                  <a:gd name="T7" fmla="*/ 0 h 10"/>
                  <a:gd name="T8" fmla="*/ 8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4 h 10"/>
                  <a:gd name="T18" fmla="*/ 0 w 13"/>
                  <a:gd name="T19" fmla="*/ 5 h 10"/>
                  <a:gd name="T20" fmla="*/ 2 w 13"/>
                  <a:gd name="T21" fmla="*/ 7 h 10"/>
                  <a:gd name="T22" fmla="*/ 4 w 13"/>
                  <a:gd name="T23" fmla="*/ 8 h 10"/>
                  <a:gd name="T24" fmla="*/ 6 w 13"/>
                  <a:gd name="T25" fmla="*/ 10 h 10"/>
                  <a:gd name="T26" fmla="*/ 8 w 13"/>
                  <a:gd name="T27" fmla="*/ 8 h 10"/>
                  <a:gd name="T28" fmla="*/ 10 w 13"/>
                  <a:gd name="T29" fmla="*/ 7 h 10"/>
                  <a:gd name="T30" fmla="*/ 13 w 13"/>
                  <a:gd name="T31" fmla="*/ 7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7"/>
                    </a:lnTo>
                    <a:lnTo>
                      <a:pt x="13" y="7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64" name="Freeform 136"/>
              <p:cNvSpPr>
                <a:spLocks/>
              </p:cNvSpPr>
              <p:nvPr/>
            </p:nvSpPr>
            <p:spPr bwMode="auto">
              <a:xfrm>
                <a:off x="1857" y="1586"/>
                <a:ext cx="6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8 w 13"/>
                  <a:gd name="T27" fmla="*/ 8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65" name="Freeform 137"/>
              <p:cNvSpPr>
                <a:spLocks/>
              </p:cNvSpPr>
              <p:nvPr/>
            </p:nvSpPr>
            <p:spPr bwMode="auto">
              <a:xfrm>
                <a:off x="1857" y="1595"/>
                <a:ext cx="6" cy="4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3 h 8"/>
                  <a:gd name="T4" fmla="*/ 13 w 13"/>
                  <a:gd name="T5" fmla="*/ 1 h 8"/>
                  <a:gd name="T6" fmla="*/ 10 w 13"/>
                  <a:gd name="T7" fmla="*/ 0 h 8"/>
                  <a:gd name="T8" fmla="*/ 8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1 h 8"/>
                  <a:gd name="T16" fmla="*/ 0 w 13"/>
                  <a:gd name="T17" fmla="*/ 3 h 8"/>
                  <a:gd name="T18" fmla="*/ 0 w 13"/>
                  <a:gd name="T19" fmla="*/ 3 h 8"/>
                  <a:gd name="T20" fmla="*/ 2 w 13"/>
                  <a:gd name="T21" fmla="*/ 5 h 8"/>
                  <a:gd name="T22" fmla="*/ 4 w 13"/>
                  <a:gd name="T23" fmla="*/ 6 h 8"/>
                  <a:gd name="T24" fmla="*/ 6 w 13"/>
                  <a:gd name="T25" fmla="*/ 8 h 8"/>
                  <a:gd name="T26" fmla="*/ 8 w 13"/>
                  <a:gd name="T27" fmla="*/ 6 h 8"/>
                  <a:gd name="T28" fmla="*/ 10 w 13"/>
                  <a:gd name="T29" fmla="*/ 5 h 8"/>
                  <a:gd name="T30" fmla="*/ 13 w 13"/>
                  <a:gd name="T31" fmla="*/ 5 h 8"/>
                  <a:gd name="T32" fmla="*/ 13 w 13"/>
                  <a:gd name="T3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66" name="Freeform 138"/>
              <p:cNvSpPr>
                <a:spLocks/>
              </p:cNvSpPr>
              <p:nvPr/>
            </p:nvSpPr>
            <p:spPr bwMode="auto">
              <a:xfrm>
                <a:off x="1857" y="1604"/>
                <a:ext cx="6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8 w 13"/>
                  <a:gd name="T27" fmla="*/ 8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67" name="Freeform 139"/>
              <p:cNvSpPr>
                <a:spLocks/>
              </p:cNvSpPr>
              <p:nvPr/>
            </p:nvSpPr>
            <p:spPr bwMode="auto">
              <a:xfrm>
                <a:off x="1857" y="1613"/>
                <a:ext cx="6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8 w 13"/>
                  <a:gd name="T27" fmla="*/ 8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68" name="Freeform 140"/>
              <p:cNvSpPr>
                <a:spLocks/>
              </p:cNvSpPr>
              <p:nvPr/>
            </p:nvSpPr>
            <p:spPr bwMode="auto">
              <a:xfrm>
                <a:off x="1857" y="1622"/>
                <a:ext cx="6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8 w 13"/>
                  <a:gd name="T27" fmla="*/ 8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69" name="Freeform 141"/>
              <p:cNvSpPr>
                <a:spLocks/>
              </p:cNvSpPr>
              <p:nvPr/>
            </p:nvSpPr>
            <p:spPr bwMode="auto">
              <a:xfrm>
                <a:off x="1857" y="1631"/>
                <a:ext cx="6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7 h 9"/>
                  <a:gd name="T24" fmla="*/ 6 w 13"/>
                  <a:gd name="T25" fmla="*/ 9 h 9"/>
                  <a:gd name="T26" fmla="*/ 8 w 13"/>
                  <a:gd name="T27" fmla="*/ 7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70" name="Freeform 142"/>
              <p:cNvSpPr>
                <a:spLocks/>
              </p:cNvSpPr>
              <p:nvPr/>
            </p:nvSpPr>
            <p:spPr bwMode="auto">
              <a:xfrm>
                <a:off x="1857" y="1640"/>
                <a:ext cx="6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1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8 w 13"/>
                  <a:gd name="T27" fmla="*/ 8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71" name="Freeform 143"/>
              <p:cNvSpPr>
                <a:spLocks/>
              </p:cNvSpPr>
              <p:nvPr/>
            </p:nvSpPr>
            <p:spPr bwMode="auto">
              <a:xfrm>
                <a:off x="1857" y="1649"/>
                <a:ext cx="6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7 h 9"/>
                  <a:gd name="T24" fmla="*/ 6 w 13"/>
                  <a:gd name="T25" fmla="*/ 9 h 9"/>
                  <a:gd name="T26" fmla="*/ 8 w 13"/>
                  <a:gd name="T27" fmla="*/ 7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72" name="Freeform 144"/>
              <p:cNvSpPr>
                <a:spLocks/>
              </p:cNvSpPr>
              <p:nvPr/>
            </p:nvSpPr>
            <p:spPr bwMode="auto">
              <a:xfrm>
                <a:off x="1857" y="1659"/>
                <a:ext cx="6" cy="4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3 h 8"/>
                  <a:gd name="T4" fmla="*/ 13 w 13"/>
                  <a:gd name="T5" fmla="*/ 2 h 8"/>
                  <a:gd name="T6" fmla="*/ 10 w 13"/>
                  <a:gd name="T7" fmla="*/ 0 h 8"/>
                  <a:gd name="T8" fmla="*/ 8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2 h 8"/>
                  <a:gd name="T16" fmla="*/ 0 w 13"/>
                  <a:gd name="T17" fmla="*/ 3 h 8"/>
                  <a:gd name="T18" fmla="*/ 0 w 13"/>
                  <a:gd name="T19" fmla="*/ 3 h 8"/>
                  <a:gd name="T20" fmla="*/ 2 w 13"/>
                  <a:gd name="T21" fmla="*/ 5 h 8"/>
                  <a:gd name="T22" fmla="*/ 4 w 13"/>
                  <a:gd name="T23" fmla="*/ 7 h 8"/>
                  <a:gd name="T24" fmla="*/ 6 w 13"/>
                  <a:gd name="T25" fmla="*/ 8 h 8"/>
                  <a:gd name="T26" fmla="*/ 8 w 13"/>
                  <a:gd name="T27" fmla="*/ 7 h 8"/>
                  <a:gd name="T28" fmla="*/ 10 w 13"/>
                  <a:gd name="T29" fmla="*/ 5 h 8"/>
                  <a:gd name="T30" fmla="*/ 13 w 13"/>
                  <a:gd name="T31" fmla="*/ 5 h 8"/>
                  <a:gd name="T32" fmla="*/ 13 w 13"/>
                  <a:gd name="T3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73" name="Freeform 145"/>
              <p:cNvSpPr>
                <a:spLocks/>
              </p:cNvSpPr>
              <p:nvPr/>
            </p:nvSpPr>
            <p:spPr bwMode="auto">
              <a:xfrm>
                <a:off x="1857" y="1667"/>
                <a:ext cx="6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7 h 9"/>
                  <a:gd name="T24" fmla="*/ 6 w 13"/>
                  <a:gd name="T25" fmla="*/ 9 h 9"/>
                  <a:gd name="T26" fmla="*/ 8 w 13"/>
                  <a:gd name="T27" fmla="*/ 7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74" name="Freeform 146"/>
              <p:cNvSpPr>
                <a:spLocks/>
              </p:cNvSpPr>
              <p:nvPr/>
            </p:nvSpPr>
            <p:spPr bwMode="auto">
              <a:xfrm>
                <a:off x="1857" y="1677"/>
                <a:ext cx="6" cy="4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3 h 8"/>
                  <a:gd name="T4" fmla="*/ 13 w 13"/>
                  <a:gd name="T5" fmla="*/ 2 h 8"/>
                  <a:gd name="T6" fmla="*/ 10 w 13"/>
                  <a:gd name="T7" fmla="*/ 0 h 8"/>
                  <a:gd name="T8" fmla="*/ 8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2 h 8"/>
                  <a:gd name="T16" fmla="*/ 0 w 13"/>
                  <a:gd name="T17" fmla="*/ 3 h 8"/>
                  <a:gd name="T18" fmla="*/ 0 w 13"/>
                  <a:gd name="T19" fmla="*/ 3 h 8"/>
                  <a:gd name="T20" fmla="*/ 2 w 13"/>
                  <a:gd name="T21" fmla="*/ 5 h 8"/>
                  <a:gd name="T22" fmla="*/ 4 w 13"/>
                  <a:gd name="T23" fmla="*/ 6 h 8"/>
                  <a:gd name="T24" fmla="*/ 6 w 13"/>
                  <a:gd name="T25" fmla="*/ 8 h 8"/>
                  <a:gd name="T26" fmla="*/ 8 w 13"/>
                  <a:gd name="T27" fmla="*/ 6 h 8"/>
                  <a:gd name="T28" fmla="*/ 10 w 13"/>
                  <a:gd name="T29" fmla="*/ 5 h 8"/>
                  <a:gd name="T30" fmla="*/ 13 w 13"/>
                  <a:gd name="T31" fmla="*/ 5 h 8"/>
                  <a:gd name="T32" fmla="*/ 13 w 13"/>
                  <a:gd name="T3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75" name="Freeform 147"/>
              <p:cNvSpPr>
                <a:spLocks/>
              </p:cNvSpPr>
              <p:nvPr/>
            </p:nvSpPr>
            <p:spPr bwMode="auto">
              <a:xfrm>
                <a:off x="1857" y="1685"/>
                <a:ext cx="6" cy="5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4 h 10"/>
                  <a:gd name="T4" fmla="*/ 13 w 13"/>
                  <a:gd name="T5" fmla="*/ 2 h 10"/>
                  <a:gd name="T6" fmla="*/ 10 w 13"/>
                  <a:gd name="T7" fmla="*/ 0 h 10"/>
                  <a:gd name="T8" fmla="*/ 8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4 h 10"/>
                  <a:gd name="T18" fmla="*/ 0 w 13"/>
                  <a:gd name="T19" fmla="*/ 5 h 10"/>
                  <a:gd name="T20" fmla="*/ 2 w 13"/>
                  <a:gd name="T21" fmla="*/ 7 h 10"/>
                  <a:gd name="T22" fmla="*/ 4 w 13"/>
                  <a:gd name="T23" fmla="*/ 8 h 10"/>
                  <a:gd name="T24" fmla="*/ 6 w 13"/>
                  <a:gd name="T25" fmla="*/ 10 h 10"/>
                  <a:gd name="T26" fmla="*/ 8 w 13"/>
                  <a:gd name="T27" fmla="*/ 8 h 10"/>
                  <a:gd name="T28" fmla="*/ 10 w 13"/>
                  <a:gd name="T29" fmla="*/ 7 h 10"/>
                  <a:gd name="T30" fmla="*/ 13 w 13"/>
                  <a:gd name="T31" fmla="*/ 7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7"/>
                    </a:lnTo>
                    <a:lnTo>
                      <a:pt x="13" y="7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76" name="Freeform 148"/>
              <p:cNvSpPr>
                <a:spLocks/>
              </p:cNvSpPr>
              <p:nvPr/>
            </p:nvSpPr>
            <p:spPr bwMode="auto">
              <a:xfrm>
                <a:off x="1857" y="1695"/>
                <a:ext cx="6" cy="4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3 h 10"/>
                  <a:gd name="T4" fmla="*/ 13 w 13"/>
                  <a:gd name="T5" fmla="*/ 2 h 10"/>
                  <a:gd name="T6" fmla="*/ 10 w 13"/>
                  <a:gd name="T7" fmla="*/ 0 h 10"/>
                  <a:gd name="T8" fmla="*/ 8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3 h 10"/>
                  <a:gd name="T18" fmla="*/ 0 w 13"/>
                  <a:gd name="T19" fmla="*/ 5 h 10"/>
                  <a:gd name="T20" fmla="*/ 2 w 13"/>
                  <a:gd name="T21" fmla="*/ 6 h 10"/>
                  <a:gd name="T22" fmla="*/ 4 w 13"/>
                  <a:gd name="T23" fmla="*/ 8 h 10"/>
                  <a:gd name="T24" fmla="*/ 6 w 13"/>
                  <a:gd name="T25" fmla="*/ 10 h 10"/>
                  <a:gd name="T26" fmla="*/ 8 w 13"/>
                  <a:gd name="T27" fmla="*/ 8 h 10"/>
                  <a:gd name="T28" fmla="*/ 10 w 13"/>
                  <a:gd name="T29" fmla="*/ 6 h 10"/>
                  <a:gd name="T30" fmla="*/ 13 w 13"/>
                  <a:gd name="T31" fmla="*/ 6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77" name="Freeform 149"/>
              <p:cNvSpPr>
                <a:spLocks/>
              </p:cNvSpPr>
              <p:nvPr/>
            </p:nvSpPr>
            <p:spPr bwMode="auto">
              <a:xfrm>
                <a:off x="1857" y="1703"/>
                <a:ext cx="6" cy="5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3 h 10"/>
                  <a:gd name="T4" fmla="*/ 13 w 13"/>
                  <a:gd name="T5" fmla="*/ 2 h 10"/>
                  <a:gd name="T6" fmla="*/ 10 w 13"/>
                  <a:gd name="T7" fmla="*/ 0 h 10"/>
                  <a:gd name="T8" fmla="*/ 8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3 h 10"/>
                  <a:gd name="T18" fmla="*/ 0 w 13"/>
                  <a:gd name="T19" fmla="*/ 5 h 10"/>
                  <a:gd name="T20" fmla="*/ 2 w 13"/>
                  <a:gd name="T21" fmla="*/ 7 h 10"/>
                  <a:gd name="T22" fmla="*/ 4 w 13"/>
                  <a:gd name="T23" fmla="*/ 8 h 10"/>
                  <a:gd name="T24" fmla="*/ 6 w 13"/>
                  <a:gd name="T25" fmla="*/ 10 h 10"/>
                  <a:gd name="T26" fmla="*/ 8 w 13"/>
                  <a:gd name="T27" fmla="*/ 8 h 10"/>
                  <a:gd name="T28" fmla="*/ 10 w 13"/>
                  <a:gd name="T29" fmla="*/ 7 h 10"/>
                  <a:gd name="T30" fmla="*/ 13 w 13"/>
                  <a:gd name="T31" fmla="*/ 7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7"/>
                    </a:lnTo>
                    <a:lnTo>
                      <a:pt x="13" y="7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78" name="Freeform 150"/>
              <p:cNvSpPr>
                <a:spLocks/>
              </p:cNvSpPr>
              <p:nvPr/>
            </p:nvSpPr>
            <p:spPr bwMode="auto">
              <a:xfrm>
                <a:off x="1857" y="1713"/>
                <a:ext cx="6" cy="4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8 w 13"/>
                  <a:gd name="T27" fmla="*/ 8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79" name="Freeform 151"/>
              <p:cNvSpPr>
                <a:spLocks/>
              </p:cNvSpPr>
              <p:nvPr/>
            </p:nvSpPr>
            <p:spPr bwMode="auto">
              <a:xfrm>
                <a:off x="1857" y="1722"/>
                <a:ext cx="6" cy="4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3 h 8"/>
                  <a:gd name="T4" fmla="*/ 13 w 13"/>
                  <a:gd name="T5" fmla="*/ 1 h 8"/>
                  <a:gd name="T6" fmla="*/ 10 w 13"/>
                  <a:gd name="T7" fmla="*/ 0 h 8"/>
                  <a:gd name="T8" fmla="*/ 8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1 h 8"/>
                  <a:gd name="T16" fmla="*/ 0 w 13"/>
                  <a:gd name="T17" fmla="*/ 3 h 8"/>
                  <a:gd name="T18" fmla="*/ 0 w 13"/>
                  <a:gd name="T19" fmla="*/ 3 h 8"/>
                  <a:gd name="T20" fmla="*/ 2 w 13"/>
                  <a:gd name="T21" fmla="*/ 4 h 8"/>
                  <a:gd name="T22" fmla="*/ 4 w 13"/>
                  <a:gd name="T23" fmla="*/ 6 h 8"/>
                  <a:gd name="T24" fmla="*/ 6 w 13"/>
                  <a:gd name="T25" fmla="*/ 8 h 8"/>
                  <a:gd name="T26" fmla="*/ 8 w 13"/>
                  <a:gd name="T27" fmla="*/ 6 h 8"/>
                  <a:gd name="T28" fmla="*/ 10 w 13"/>
                  <a:gd name="T29" fmla="*/ 4 h 8"/>
                  <a:gd name="T30" fmla="*/ 13 w 13"/>
                  <a:gd name="T31" fmla="*/ 4 h 8"/>
                  <a:gd name="T32" fmla="*/ 13 w 13"/>
                  <a:gd name="T3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80" name="Freeform 152"/>
              <p:cNvSpPr>
                <a:spLocks/>
              </p:cNvSpPr>
              <p:nvPr/>
            </p:nvSpPr>
            <p:spPr bwMode="auto">
              <a:xfrm>
                <a:off x="1857" y="1730"/>
                <a:ext cx="6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8 w 13"/>
                  <a:gd name="T27" fmla="*/ 8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81" name="Freeform 153"/>
              <p:cNvSpPr>
                <a:spLocks/>
              </p:cNvSpPr>
              <p:nvPr/>
            </p:nvSpPr>
            <p:spPr bwMode="auto">
              <a:xfrm>
                <a:off x="1857" y="1740"/>
                <a:ext cx="6" cy="4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3 h 8"/>
                  <a:gd name="T4" fmla="*/ 13 w 13"/>
                  <a:gd name="T5" fmla="*/ 1 h 8"/>
                  <a:gd name="T6" fmla="*/ 10 w 13"/>
                  <a:gd name="T7" fmla="*/ 0 h 8"/>
                  <a:gd name="T8" fmla="*/ 8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1 h 8"/>
                  <a:gd name="T16" fmla="*/ 0 w 13"/>
                  <a:gd name="T17" fmla="*/ 3 h 8"/>
                  <a:gd name="T18" fmla="*/ 0 w 13"/>
                  <a:gd name="T19" fmla="*/ 3 h 8"/>
                  <a:gd name="T20" fmla="*/ 2 w 13"/>
                  <a:gd name="T21" fmla="*/ 4 h 8"/>
                  <a:gd name="T22" fmla="*/ 4 w 13"/>
                  <a:gd name="T23" fmla="*/ 6 h 8"/>
                  <a:gd name="T24" fmla="*/ 6 w 13"/>
                  <a:gd name="T25" fmla="*/ 8 h 8"/>
                  <a:gd name="T26" fmla="*/ 8 w 13"/>
                  <a:gd name="T27" fmla="*/ 6 h 8"/>
                  <a:gd name="T28" fmla="*/ 10 w 13"/>
                  <a:gd name="T29" fmla="*/ 4 h 8"/>
                  <a:gd name="T30" fmla="*/ 13 w 13"/>
                  <a:gd name="T31" fmla="*/ 4 h 8"/>
                  <a:gd name="T32" fmla="*/ 13 w 13"/>
                  <a:gd name="T3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82" name="Freeform 154"/>
              <p:cNvSpPr>
                <a:spLocks/>
              </p:cNvSpPr>
              <p:nvPr/>
            </p:nvSpPr>
            <p:spPr bwMode="auto">
              <a:xfrm>
                <a:off x="1857" y="1748"/>
                <a:ext cx="6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1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8 w 13"/>
                  <a:gd name="T27" fmla="*/ 8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83" name="Freeform 155"/>
              <p:cNvSpPr>
                <a:spLocks/>
              </p:cNvSpPr>
              <p:nvPr/>
            </p:nvSpPr>
            <p:spPr bwMode="auto">
              <a:xfrm>
                <a:off x="1857" y="1758"/>
                <a:ext cx="6" cy="4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7 h 9"/>
                  <a:gd name="T24" fmla="*/ 6 w 13"/>
                  <a:gd name="T25" fmla="*/ 9 h 9"/>
                  <a:gd name="T26" fmla="*/ 8 w 13"/>
                  <a:gd name="T27" fmla="*/ 7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84" name="Freeform 156"/>
              <p:cNvSpPr>
                <a:spLocks/>
              </p:cNvSpPr>
              <p:nvPr/>
            </p:nvSpPr>
            <p:spPr bwMode="auto">
              <a:xfrm>
                <a:off x="1857" y="1766"/>
                <a:ext cx="6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8 w 13"/>
                  <a:gd name="T27" fmla="*/ 8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85" name="Freeform 157"/>
              <p:cNvSpPr>
                <a:spLocks/>
              </p:cNvSpPr>
              <p:nvPr/>
            </p:nvSpPr>
            <p:spPr bwMode="auto">
              <a:xfrm>
                <a:off x="1857" y="1776"/>
                <a:ext cx="6" cy="4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7 h 9"/>
                  <a:gd name="T24" fmla="*/ 6 w 13"/>
                  <a:gd name="T25" fmla="*/ 9 h 9"/>
                  <a:gd name="T26" fmla="*/ 8 w 13"/>
                  <a:gd name="T27" fmla="*/ 7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86" name="Freeform 158"/>
              <p:cNvSpPr>
                <a:spLocks/>
              </p:cNvSpPr>
              <p:nvPr/>
            </p:nvSpPr>
            <p:spPr bwMode="auto">
              <a:xfrm>
                <a:off x="1857" y="1784"/>
                <a:ext cx="6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0 w 13"/>
                  <a:gd name="T7" fmla="*/ 0 h 9"/>
                  <a:gd name="T8" fmla="*/ 8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8 w 13"/>
                  <a:gd name="T27" fmla="*/ 8 h 9"/>
                  <a:gd name="T28" fmla="*/ 10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87" name="Freeform 159"/>
              <p:cNvSpPr>
                <a:spLocks/>
              </p:cNvSpPr>
              <p:nvPr/>
            </p:nvSpPr>
            <p:spPr bwMode="auto">
              <a:xfrm>
                <a:off x="1826" y="1787"/>
                <a:ext cx="66" cy="47"/>
              </a:xfrm>
              <a:custGeom>
                <a:avLst/>
                <a:gdLst>
                  <a:gd name="T0" fmla="*/ 0 w 132"/>
                  <a:gd name="T1" fmla="*/ 0 h 94"/>
                  <a:gd name="T2" fmla="*/ 66 w 132"/>
                  <a:gd name="T3" fmla="*/ 94 h 94"/>
                  <a:gd name="T4" fmla="*/ 132 w 132"/>
                  <a:gd name="T5" fmla="*/ 0 h 94"/>
                  <a:gd name="T6" fmla="*/ 0 w 132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" h="94">
                    <a:moveTo>
                      <a:pt x="0" y="0"/>
                    </a:moveTo>
                    <a:lnTo>
                      <a:pt x="66" y="94"/>
                    </a:ln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6422" name="Group 294"/>
            <p:cNvGrpSpPr>
              <a:grpSpLocks/>
            </p:cNvGrpSpPr>
            <p:nvPr/>
          </p:nvGrpSpPr>
          <p:grpSpPr bwMode="auto">
            <a:xfrm>
              <a:off x="2275" y="1453"/>
              <a:ext cx="191" cy="1098"/>
              <a:chOff x="2275" y="1453"/>
              <a:chExt cx="191" cy="1098"/>
            </a:xfrm>
          </p:grpSpPr>
          <p:grpSp>
            <p:nvGrpSpPr>
              <p:cNvPr id="176409" name="Group 281"/>
              <p:cNvGrpSpPr>
                <a:grpSpLocks/>
              </p:cNvGrpSpPr>
              <p:nvPr/>
            </p:nvGrpSpPr>
            <p:grpSpPr bwMode="auto">
              <a:xfrm>
                <a:off x="2460" y="1453"/>
                <a:ext cx="6" cy="1078"/>
                <a:chOff x="2460" y="1453"/>
                <a:chExt cx="6" cy="1078"/>
              </a:xfrm>
            </p:grpSpPr>
            <p:sp>
              <p:nvSpPr>
                <p:cNvPr id="176289" name="Freeform 161"/>
                <p:cNvSpPr>
                  <a:spLocks/>
                </p:cNvSpPr>
                <p:nvPr/>
              </p:nvSpPr>
              <p:spPr bwMode="auto">
                <a:xfrm>
                  <a:off x="2460" y="1453"/>
                  <a:ext cx="6" cy="4"/>
                </a:xfrm>
                <a:custGeom>
                  <a:avLst/>
                  <a:gdLst>
                    <a:gd name="T0" fmla="*/ 13 w 13"/>
                    <a:gd name="T1" fmla="*/ 6 h 9"/>
                    <a:gd name="T2" fmla="*/ 13 w 13"/>
                    <a:gd name="T3" fmla="*/ 5 h 9"/>
                    <a:gd name="T4" fmla="*/ 11 w 13"/>
                    <a:gd name="T5" fmla="*/ 3 h 9"/>
                    <a:gd name="T6" fmla="*/ 7 w 13"/>
                    <a:gd name="T7" fmla="*/ 2 h 9"/>
                    <a:gd name="T8" fmla="*/ 5 w 13"/>
                    <a:gd name="T9" fmla="*/ 0 h 9"/>
                    <a:gd name="T10" fmla="*/ 4 w 13"/>
                    <a:gd name="T11" fmla="*/ 2 h 9"/>
                    <a:gd name="T12" fmla="*/ 2 w 13"/>
                    <a:gd name="T13" fmla="*/ 3 h 9"/>
                    <a:gd name="T14" fmla="*/ 0 w 13"/>
                    <a:gd name="T15" fmla="*/ 5 h 9"/>
                    <a:gd name="T16" fmla="*/ 2 w 13"/>
                    <a:gd name="T17" fmla="*/ 6 h 9"/>
                    <a:gd name="T18" fmla="*/ 4 w 13"/>
                    <a:gd name="T19" fmla="*/ 8 h 9"/>
                    <a:gd name="T20" fmla="*/ 5 w 13"/>
                    <a:gd name="T21" fmla="*/ 9 h 9"/>
                    <a:gd name="T22" fmla="*/ 7 w 13"/>
                    <a:gd name="T23" fmla="*/ 8 h 9"/>
                    <a:gd name="T24" fmla="*/ 11 w 13"/>
                    <a:gd name="T25" fmla="*/ 6 h 9"/>
                    <a:gd name="T26" fmla="*/ 13 w 13"/>
                    <a:gd name="T27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9">
                      <a:moveTo>
                        <a:pt x="13" y="6"/>
                      </a:moveTo>
                      <a:lnTo>
                        <a:pt x="13" y="5"/>
                      </a:lnTo>
                      <a:lnTo>
                        <a:pt x="11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290" name="Freeform 162"/>
                <p:cNvSpPr>
                  <a:spLocks/>
                </p:cNvSpPr>
                <p:nvPr/>
              </p:nvSpPr>
              <p:spPr bwMode="auto">
                <a:xfrm>
                  <a:off x="2460" y="1462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291" name="Freeform 163"/>
                <p:cNvSpPr>
                  <a:spLocks/>
                </p:cNvSpPr>
                <p:nvPr/>
              </p:nvSpPr>
              <p:spPr bwMode="auto">
                <a:xfrm>
                  <a:off x="2460" y="1471"/>
                  <a:ext cx="6" cy="4"/>
                </a:xfrm>
                <a:custGeom>
                  <a:avLst/>
                  <a:gdLst>
                    <a:gd name="T0" fmla="*/ 13 w 13"/>
                    <a:gd name="T1" fmla="*/ 3 h 7"/>
                    <a:gd name="T2" fmla="*/ 13 w 13"/>
                    <a:gd name="T3" fmla="*/ 3 h 7"/>
                    <a:gd name="T4" fmla="*/ 13 w 13"/>
                    <a:gd name="T5" fmla="*/ 1 h 7"/>
                    <a:gd name="T6" fmla="*/ 11 w 13"/>
                    <a:gd name="T7" fmla="*/ 0 h 7"/>
                    <a:gd name="T8" fmla="*/ 7 w 13"/>
                    <a:gd name="T9" fmla="*/ 0 h 7"/>
                    <a:gd name="T10" fmla="*/ 5 w 13"/>
                    <a:gd name="T11" fmla="*/ 0 h 7"/>
                    <a:gd name="T12" fmla="*/ 4 w 13"/>
                    <a:gd name="T13" fmla="*/ 0 h 7"/>
                    <a:gd name="T14" fmla="*/ 2 w 13"/>
                    <a:gd name="T15" fmla="*/ 1 h 7"/>
                    <a:gd name="T16" fmla="*/ 0 w 13"/>
                    <a:gd name="T17" fmla="*/ 3 h 7"/>
                    <a:gd name="T18" fmla="*/ 0 w 13"/>
                    <a:gd name="T19" fmla="*/ 3 h 7"/>
                    <a:gd name="T20" fmla="*/ 2 w 13"/>
                    <a:gd name="T21" fmla="*/ 4 h 7"/>
                    <a:gd name="T22" fmla="*/ 4 w 13"/>
                    <a:gd name="T23" fmla="*/ 6 h 7"/>
                    <a:gd name="T24" fmla="*/ 5 w 13"/>
                    <a:gd name="T25" fmla="*/ 7 h 7"/>
                    <a:gd name="T26" fmla="*/ 7 w 13"/>
                    <a:gd name="T27" fmla="*/ 6 h 7"/>
                    <a:gd name="T28" fmla="*/ 11 w 13"/>
                    <a:gd name="T29" fmla="*/ 4 h 7"/>
                    <a:gd name="T30" fmla="*/ 13 w 13"/>
                    <a:gd name="T31" fmla="*/ 4 h 7"/>
                    <a:gd name="T32" fmla="*/ 13 w 13"/>
                    <a:gd name="T3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7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292" name="Freeform 164"/>
                <p:cNvSpPr>
                  <a:spLocks/>
                </p:cNvSpPr>
                <p:nvPr/>
              </p:nvSpPr>
              <p:spPr bwMode="auto">
                <a:xfrm>
                  <a:off x="2460" y="1480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293" name="Freeform 165"/>
                <p:cNvSpPr>
                  <a:spLocks/>
                </p:cNvSpPr>
                <p:nvPr/>
              </p:nvSpPr>
              <p:spPr bwMode="auto">
                <a:xfrm>
                  <a:off x="2460" y="1489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294" name="Freeform 166"/>
                <p:cNvSpPr>
                  <a:spLocks/>
                </p:cNvSpPr>
                <p:nvPr/>
              </p:nvSpPr>
              <p:spPr bwMode="auto">
                <a:xfrm>
                  <a:off x="2460" y="1498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295" name="Freeform 167"/>
                <p:cNvSpPr>
                  <a:spLocks/>
                </p:cNvSpPr>
                <p:nvPr/>
              </p:nvSpPr>
              <p:spPr bwMode="auto">
                <a:xfrm>
                  <a:off x="2460" y="1507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4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4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296" name="Freeform 168"/>
                <p:cNvSpPr>
                  <a:spLocks/>
                </p:cNvSpPr>
                <p:nvPr/>
              </p:nvSpPr>
              <p:spPr bwMode="auto">
                <a:xfrm>
                  <a:off x="2460" y="1516"/>
                  <a:ext cx="6" cy="4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297" name="Freeform 169"/>
                <p:cNvSpPr>
                  <a:spLocks/>
                </p:cNvSpPr>
                <p:nvPr/>
              </p:nvSpPr>
              <p:spPr bwMode="auto">
                <a:xfrm>
                  <a:off x="2460" y="1525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298" name="Freeform 170"/>
                <p:cNvSpPr>
                  <a:spLocks/>
                </p:cNvSpPr>
                <p:nvPr/>
              </p:nvSpPr>
              <p:spPr bwMode="auto">
                <a:xfrm>
                  <a:off x="2460" y="1535"/>
                  <a:ext cx="6" cy="3"/>
                </a:xfrm>
                <a:custGeom>
                  <a:avLst/>
                  <a:gdLst>
                    <a:gd name="T0" fmla="*/ 13 w 13"/>
                    <a:gd name="T1" fmla="*/ 3 h 8"/>
                    <a:gd name="T2" fmla="*/ 13 w 13"/>
                    <a:gd name="T3" fmla="*/ 3 h 8"/>
                    <a:gd name="T4" fmla="*/ 13 w 13"/>
                    <a:gd name="T5" fmla="*/ 2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2 h 8"/>
                    <a:gd name="T16" fmla="*/ 0 w 13"/>
                    <a:gd name="T17" fmla="*/ 3 h 8"/>
                    <a:gd name="T18" fmla="*/ 0 w 13"/>
                    <a:gd name="T19" fmla="*/ 3 h 8"/>
                    <a:gd name="T20" fmla="*/ 2 w 13"/>
                    <a:gd name="T21" fmla="*/ 5 h 8"/>
                    <a:gd name="T22" fmla="*/ 4 w 13"/>
                    <a:gd name="T23" fmla="*/ 6 h 8"/>
                    <a:gd name="T24" fmla="*/ 5 w 13"/>
                    <a:gd name="T25" fmla="*/ 8 h 8"/>
                    <a:gd name="T26" fmla="*/ 7 w 13"/>
                    <a:gd name="T27" fmla="*/ 6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299" name="Freeform 171"/>
                <p:cNvSpPr>
                  <a:spLocks/>
                </p:cNvSpPr>
                <p:nvPr/>
              </p:nvSpPr>
              <p:spPr bwMode="auto">
                <a:xfrm>
                  <a:off x="2460" y="1543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6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6 h 10"/>
                    <a:gd name="T30" fmla="*/ 13 w 13"/>
                    <a:gd name="T31" fmla="*/ 6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00" name="Freeform 172"/>
                <p:cNvSpPr>
                  <a:spLocks/>
                </p:cNvSpPr>
                <p:nvPr/>
              </p:nvSpPr>
              <p:spPr bwMode="auto">
                <a:xfrm>
                  <a:off x="2460" y="1552"/>
                  <a:ext cx="6" cy="4"/>
                </a:xfrm>
                <a:custGeom>
                  <a:avLst/>
                  <a:gdLst>
                    <a:gd name="T0" fmla="*/ 13 w 13"/>
                    <a:gd name="T1" fmla="*/ 3 h 8"/>
                    <a:gd name="T2" fmla="*/ 13 w 13"/>
                    <a:gd name="T3" fmla="*/ 3 h 8"/>
                    <a:gd name="T4" fmla="*/ 13 w 13"/>
                    <a:gd name="T5" fmla="*/ 2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2 h 8"/>
                    <a:gd name="T16" fmla="*/ 0 w 13"/>
                    <a:gd name="T17" fmla="*/ 3 h 8"/>
                    <a:gd name="T18" fmla="*/ 0 w 13"/>
                    <a:gd name="T19" fmla="*/ 3 h 8"/>
                    <a:gd name="T20" fmla="*/ 2 w 13"/>
                    <a:gd name="T21" fmla="*/ 5 h 8"/>
                    <a:gd name="T22" fmla="*/ 4 w 13"/>
                    <a:gd name="T23" fmla="*/ 6 h 8"/>
                    <a:gd name="T24" fmla="*/ 5 w 13"/>
                    <a:gd name="T25" fmla="*/ 8 h 8"/>
                    <a:gd name="T26" fmla="*/ 7 w 13"/>
                    <a:gd name="T27" fmla="*/ 6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01" name="Freeform 173"/>
                <p:cNvSpPr>
                  <a:spLocks/>
                </p:cNvSpPr>
                <p:nvPr/>
              </p:nvSpPr>
              <p:spPr bwMode="auto">
                <a:xfrm>
                  <a:off x="2460" y="1561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6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6 h 10"/>
                    <a:gd name="T30" fmla="*/ 13 w 13"/>
                    <a:gd name="T31" fmla="*/ 6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02" name="Freeform 174"/>
                <p:cNvSpPr>
                  <a:spLocks/>
                </p:cNvSpPr>
                <p:nvPr/>
              </p:nvSpPr>
              <p:spPr bwMode="auto">
                <a:xfrm>
                  <a:off x="2460" y="1570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03" name="Freeform 175"/>
                <p:cNvSpPr>
                  <a:spLocks/>
                </p:cNvSpPr>
                <p:nvPr/>
              </p:nvSpPr>
              <p:spPr bwMode="auto">
                <a:xfrm>
                  <a:off x="2460" y="1579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2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2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04" name="Freeform 176"/>
                <p:cNvSpPr>
                  <a:spLocks/>
                </p:cNvSpPr>
                <p:nvPr/>
              </p:nvSpPr>
              <p:spPr bwMode="auto">
                <a:xfrm>
                  <a:off x="2460" y="1588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05" name="Freeform 177"/>
                <p:cNvSpPr>
                  <a:spLocks/>
                </p:cNvSpPr>
                <p:nvPr/>
              </p:nvSpPr>
              <p:spPr bwMode="auto">
                <a:xfrm>
                  <a:off x="2460" y="1598"/>
                  <a:ext cx="6" cy="4"/>
                </a:xfrm>
                <a:custGeom>
                  <a:avLst/>
                  <a:gdLst>
                    <a:gd name="T0" fmla="*/ 13 w 13"/>
                    <a:gd name="T1" fmla="*/ 3 h 7"/>
                    <a:gd name="T2" fmla="*/ 13 w 13"/>
                    <a:gd name="T3" fmla="*/ 3 h 7"/>
                    <a:gd name="T4" fmla="*/ 13 w 13"/>
                    <a:gd name="T5" fmla="*/ 1 h 7"/>
                    <a:gd name="T6" fmla="*/ 11 w 13"/>
                    <a:gd name="T7" fmla="*/ 0 h 7"/>
                    <a:gd name="T8" fmla="*/ 7 w 13"/>
                    <a:gd name="T9" fmla="*/ 0 h 7"/>
                    <a:gd name="T10" fmla="*/ 5 w 13"/>
                    <a:gd name="T11" fmla="*/ 0 h 7"/>
                    <a:gd name="T12" fmla="*/ 4 w 13"/>
                    <a:gd name="T13" fmla="*/ 0 h 7"/>
                    <a:gd name="T14" fmla="*/ 2 w 13"/>
                    <a:gd name="T15" fmla="*/ 1 h 7"/>
                    <a:gd name="T16" fmla="*/ 0 w 13"/>
                    <a:gd name="T17" fmla="*/ 3 h 7"/>
                    <a:gd name="T18" fmla="*/ 0 w 13"/>
                    <a:gd name="T19" fmla="*/ 3 h 7"/>
                    <a:gd name="T20" fmla="*/ 2 w 13"/>
                    <a:gd name="T21" fmla="*/ 4 h 7"/>
                    <a:gd name="T22" fmla="*/ 4 w 13"/>
                    <a:gd name="T23" fmla="*/ 6 h 7"/>
                    <a:gd name="T24" fmla="*/ 5 w 13"/>
                    <a:gd name="T25" fmla="*/ 7 h 7"/>
                    <a:gd name="T26" fmla="*/ 7 w 13"/>
                    <a:gd name="T27" fmla="*/ 6 h 7"/>
                    <a:gd name="T28" fmla="*/ 11 w 13"/>
                    <a:gd name="T29" fmla="*/ 4 h 7"/>
                    <a:gd name="T30" fmla="*/ 13 w 13"/>
                    <a:gd name="T31" fmla="*/ 4 h 7"/>
                    <a:gd name="T32" fmla="*/ 13 w 13"/>
                    <a:gd name="T3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7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06" name="Freeform 178"/>
                <p:cNvSpPr>
                  <a:spLocks/>
                </p:cNvSpPr>
                <p:nvPr/>
              </p:nvSpPr>
              <p:spPr bwMode="auto">
                <a:xfrm>
                  <a:off x="2460" y="1606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07" name="Freeform 179"/>
                <p:cNvSpPr>
                  <a:spLocks/>
                </p:cNvSpPr>
                <p:nvPr/>
              </p:nvSpPr>
              <p:spPr bwMode="auto">
                <a:xfrm>
                  <a:off x="2460" y="1616"/>
                  <a:ext cx="6" cy="4"/>
                </a:xfrm>
                <a:custGeom>
                  <a:avLst/>
                  <a:gdLst>
                    <a:gd name="T0" fmla="*/ 13 w 13"/>
                    <a:gd name="T1" fmla="*/ 4 h 8"/>
                    <a:gd name="T2" fmla="*/ 13 w 13"/>
                    <a:gd name="T3" fmla="*/ 4 h 8"/>
                    <a:gd name="T4" fmla="*/ 13 w 13"/>
                    <a:gd name="T5" fmla="*/ 2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2 h 8"/>
                    <a:gd name="T16" fmla="*/ 0 w 13"/>
                    <a:gd name="T17" fmla="*/ 4 h 8"/>
                    <a:gd name="T18" fmla="*/ 0 w 13"/>
                    <a:gd name="T19" fmla="*/ 4 h 8"/>
                    <a:gd name="T20" fmla="*/ 2 w 13"/>
                    <a:gd name="T21" fmla="*/ 5 h 8"/>
                    <a:gd name="T22" fmla="*/ 4 w 13"/>
                    <a:gd name="T23" fmla="*/ 7 h 8"/>
                    <a:gd name="T24" fmla="*/ 5 w 13"/>
                    <a:gd name="T25" fmla="*/ 8 h 8"/>
                    <a:gd name="T26" fmla="*/ 7 w 13"/>
                    <a:gd name="T27" fmla="*/ 7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4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5" y="8"/>
                      </a:lnTo>
                      <a:lnTo>
                        <a:pt x="7" y="7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08" name="Freeform 180"/>
                <p:cNvSpPr>
                  <a:spLocks/>
                </p:cNvSpPr>
                <p:nvPr/>
              </p:nvSpPr>
              <p:spPr bwMode="auto">
                <a:xfrm>
                  <a:off x="2460" y="1624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09" name="Freeform 181"/>
                <p:cNvSpPr>
                  <a:spLocks/>
                </p:cNvSpPr>
                <p:nvPr/>
              </p:nvSpPr>
              <p:spPr bwMode="auto">
                <a:xfrm>
                  <a:off x="2460" y="1634"/>
                  <a:ext cx="6" cy="4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10" name="Freeform 182"/>
                <p:cNvSpPr>
                  <a:spLocks/>
                </p:cNvSpPr>
                <p:nvPr/>
              </p:nvSpPr>
              <p:spPr bwMode="auto">
                <a:xfrm>
                  <a:off x="2460" y="1642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11" name="Freeform 183"/>
                <p:cNvSpPr>
                  <a:spLocks/>
                </p:cNvSpPr>
                <p:nvPr/>
              </p:nvSpPr>
              <p:spPr bwMode="auto">
                <a:xfrm>
                  <a:off x="2460" y="1652"/>
                  <a:ext cx="6" cy="4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12" name="Freeform 184"/>
                <p:cNvSpPr>
                  <a:spLocks/>
                </p:cNvSpPr>
                <p:nvPr/>
              </p:nvSpPr>
              <p:spPr bwMode="auto">
                <a:xfrm>
                  <a:off x="2460" y="1660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4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4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13" name="Freeform 185"/>
                <p:cNvSpPr>
                  <a:spLocks/>
                </p:cNvSpPr>
                <p:nvPr/>
              </p:nvSpPr>
              <p:spPr bwMode="auto">
                <a:xfrm>
                  <a:off x="2460" y="1670"/>
                  <a:ext cx="6" cy="4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6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6 h 10"/>
                    <a:gd name="T30" fmla="*/ 13 w 13"/>
                    <a:gd name="T31" fmla="*/ 6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14" name="Freeform 186"/>
                <p:cNvSpPr>
                  <a:spLocks/>
                </p:cNvSpPr>
                <p:nvPr/>
              </p:nvSpPr>
              <p:spPr bwMode="auto">
                <a:xfrm>
                  <a:off x="2460" y="1679"/>
                  <a:ext cx="6" cy="4"/>
                </a:xfrm>
                <a:custGeom>
                  <a:avLst/>
                  <a:gdLst>
                    <a:gd name="T0" fmla="*/ 13 w 13"/>
                    <a:gd name="T1" fmla="*/ 3 h 8"/>
                    <a:gd name="T2" fmla="*/ 13 w 13"/>
                    <a:gd name="T3" fmla="*/ 3 h 8"/>
                    <a:gd name="T4" fmla="*/ 13 w 13"/>
                    <a:gd name="T5" fmla="*/ 1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1 h 8"/>
                    <a:gd name="T16" fmla="*/ 0 w 13"/>
                    <a:gd name="T17" fmla="*/ 3 h 8"/>
                    <a:gd name="T18" fmla="*/ 0 w 13"/>
                    <a:gd name="T19" fmla="*/ 3 h 8"/>
                    <a:gd name="T20" fmla="*/ 2 w 13"/>
                    <a:gd name="T21" fmla="*/ 5 h 8"/>
                    <a:gd name="T22" fmla="*/ 4 w 13"/>
                    <a:gd name="T23" fmla="*/ 6 h 8"/>
                    <a:gd name="T24" fmla="*/ 5 w 13"/>
                    <a:gd name="T25" fmla="*/ 8 h 8"/>
                    <a:gd name="T26" fmla="*/ 7 w 13"/>
                    <a:gd name="T27" fmla="*/ 6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15" name="Freeform 187"/>
                <p:cNvSpPr>
                  <a:spLocks/>
                </p:cNvSpPr>
                <p:nvPr/>
              </p:nvSpPr>
              <p:spPr bwMode="auto">
                <a:xfrm>
                  <a:off x="2460" y="1688"/>
                  <a:ext cx="6" cy="4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2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2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16" name="Freeform 188"/>
                <p:cNvSpPr>
                  <a:spLocks/>
                </p:cNvSpPr>
                <p:nvPr/>
              </p:nvSpPr>
              <p:spPr bwMode="auto">
                <a:xfrm>
                  <a:off x="2460" y="1697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17" name="Freeform 189"/>
                <p:cNvSpPr>
                  <a:spLocks/>
                </p:cNvSpPr>
                <p:nvPr/>
              </p:nvSpPr>
              <p:spPr bwMode="auto">
                <a:xfrm>
                  <a:off x="2460" y="1706"/>
                  <a:ext cx="6" cy="4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2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2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18" name="Freeform 190"/>
                <p:cNvSpPr>
                  <a:spLocks/>
                </p:cNvSpPr>
                <p:nvPr/>
              </p:nvSpPr>
              <p:spPr bwMode="auto">
                <a:xfrm>
                  <a:off x="2460" y="1715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19" name="Freeform 191"/>
                <p:cNvSpPr>
                  <a:spLocks/>
                </p:cNvSpPr>
                <p:nvPr/>
              </p:nvSpPr>
              <p:spPr bwMode="auto">
                <a:xfrm>
                  <a:off x="2460" y="1723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20" name="Freeform 192"/>
                <p:cNvSpPr>
                  <a:spLocks/>
                </p:cNvSpPr>
                <p:nvPr/>
              </p:nvSpPr>
              <p:spPr bwMode="auto">
                <a:xfrm>
                  <a:off x="2460" y="1733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21" name="Freeform 193"/>
                <p:cNvSpPr>
                  <a:spLocks/>
                </p:cNvSpPr>
                <p:nvPr/>
              </p:nvSpPr>
              <p:spPr bwMode="auto">
                <a:xfrm>
                  <a:off x="2460" y="1742"/>
                  <a:ext cx="6" cy="4"/>
                </a:xfrm>
                <a:custGeom>
                  <a:avLst/>
                  <a:gdLst>
                    <a:gd name="T0" fmla="*/ 13 w 13"/>
                    <a:gd name="T1" fmla="*/ 4 h 8"/>
                    <a:gd name="T2" fmla="*/ 13 w 13"/>
                    <a:gd name="T3" fmla="*/ 4 h 8"/>
                    <a:gd name="T4" fmla="*/ 13 w 13"/>
                    <a:gd name="T5" fmla="*/ 2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2 h 8"/>
                    <a:gd name="T16" fmla="*/ 0 w 13"/>
                    <a:gd name="T17" fmla="*/ 4 h 8"/>
                    <a:gd name="T18" fmla="*/ 0 w 13"/>
                    <a:gd name="T19" fmla="*/ 4 h 8"/>
                    <a:gd name="T20" fmla="*/ 2 w 13"/>
                    <a:gd name="T21" fmla="*/ 5 h 8"/>
                    <a:gd name="T22" fmla="*/ 4 w 13"/>
                    <a:gd name="T23" fmla="*/ 7 h 8"/>
                    <a:gd name="T24" fmla="*/ 5 w 13"/>
                    <a:gd name="T25" fmla="*/ 8 h 8"/>
                    <a:gd name="T26" fmla="*/ 7 w 13"/>
                    <a:gd name="T27" fmla="*/ 7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4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5" y="8"/>
                      </a:lnTo>
                      <a:lnTo>
                        <a:pt x="7" y="7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22" name="Freeform 194"/>
                <p:cNvSpPr>
                  <a:spLocks/>
                </p:cNvSpPr>
                <p:nvPr/>
              </p:nvSpPr>
              <p:spPr bwMode="auto">
                <a:xfrm>
                  <a:off x="2460" y="1751"/>
                  <a:ext cx="6" cy="4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23" name="Freeform 195"/>
                <p:cNvSpPr>
                  <a:spLocks/>
                </p:cNvSpPr>
                <p:nvPr/>
              </p:nvSpPr>
              <p:spPr bwMode="auto">
                <a:xfrm>
                  <a:off x="2460" y="1760"/>
                  <a:ext cx="6" cy="4"/>
                </a:xfrm>
                <a:custGeom>
                  <a:avLst/>
                  <a:gdLst>
                    <a:gd name="T0" fmla="*/ 13 w 13"/>
                    <a:gd name="T1" fmla="*/ 3 h 8"/>
                    <a:gd name="T2" fmla="*/ 13 w 13"/>
                    <a:gd name="T3" fmla="*/ 3 h 8"/>
                    <a:gd name="T4" fmla="*/ 13 w 13"/>
                    <a:gd name="T5" fmla="*/ 2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2 h 8"/>
                    <a:gd name="T16" fmla="*/ 0 w 13"/>
                    <a:gd name="T17" fmla="*/ 3 h 8"/>
                    <a:gd name="T18" fmla="*/ 0 w 13"/>
                    <a:gd name="T19" fmla="*/ 3 h 8"/>
                    <a:gd name="T20" fmla="*/ 2 w 13"/>
                    <a:gd name="T21" fmla="*/ 5 h 8"/>
                    <a:gd name="T22" fmla="*/ 4 w 13"/>
                    <a:gd name="T23" fmla="*/ 7 h 8"/>
                    <a:gd name="T24" fmla="*/ 5 w 13"/>
                    <a:gd name="T25" fmla="*/ 8 h 8"/>
                    <a:gd name="T26" fmla="*/ 7 w 13"/>
                    <a:gd name="T27" fmla="*/ 7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5" y="8"/>
                      </a:lnTo>
                      <a:lnTo>
                        <a:pt x="7" y="7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24" name="Freeform 196"/>
                <p:cNvSpPr>
                  <a:spLocks/>
                </p:cNvSpPr>
                <p:nvPr/>
              </p:nvSpPr>
              <p:spPr bwMode="auto">
                <a:xfrm>
                  <a:off x="2460" y="1769"/>
                  <a:ext cx="6" cy="4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4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4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25" name="Freeform 197"/>
                <p:cNvSpPr>
                  <a:spLocks/>
                </p:cNvSpPr>
                <p:nvPr/>
              </p:nvSpPr>
              <p:spPr bwMode="auto">
                <a:xfrm>
                  <a:off x="2460" y="1778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6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6 h 10"/>
                    <a:gd name="T30" fmla="*/ 13 w 13"/>
                    <a:gd name="T31" fmla="*/ 6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26" name="Freeform 198"/>
                <p:cNvSpPr>
                  <a:spLocks/>
                </p:cNvSpPr>
                <p:nvPr/>
              </p:nvSpPr>
              <p:spPr bwMode="auto">
                <a:xfrm>
                  <a:off x="2460" y="1787"/>
                  <a:ext cx="6" cy="4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4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4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27" name="Freeform 199"/>
                <p:cNvSpPr>
                  <a:spLocks/>
                </p:cNvSpPr>
                <p:nvPr/>
              </p:nvSpPr>
              <p:spPr bwMode="auto">
                <a:xfrm>
                  <a:off x="2460" y="1796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6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6 h 10"/>
                    <a:gd name="T30" fmla="*/ 13 w 13"/>
                    <a:gd name="T31" fmla="*/ 6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28" name="Freeform 200"/>
                <p:cNvSpPr>
                  <a:spLocks/>
                </p:cNvSpPr>
                <p:nvPr/>
              </p:nvSpPr>
              <p:spPr bwMode="auto">
                <a:xfrm>
                  <a:off x="2460" y="1805"/>
                  <a:ext cx="6" cy="4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29" name="Freeform 201"/>
                <p:cNvSpPr>
                  <a:spLocks/>
                </p:cNvSpPr>
                <p:nvPr/>
              </p:nvSpPr>
              <p:spPr bwMode="auto">
                <a:xfrm>
                  <a:off x="2460" y="1814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2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2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30" name="Freeform 202"/>
                <p:cNvSpPr>
                  <a:spLocks/>
                </p:cNvSpPr>
                <p:nvPr/>
              </p:nvSpPr>
              <p:spPr bwMode="auto">
                <a:xfrm>
                  <a:off x="2460" y="1823"/>
                  <a:ext cx="6" cy="4"/>
                </a:xfrm>
                <a:custGeom>
                  <a:avLst/>
                  <a:gdLst>
                    <a:gd name="T0" fmla="*/ 13 w 13"/>
                    <a:gd name="T1" fmla="*/ 3 h 8"/>
                    <a:gd name="T2" fmla="*/ 13 w 13"/>
                    <a:gd name="T3" fmla="*/ 3 h 8"/>
                    <a:gd name="T4" fmla="*/ 13 w 13"/>
                    <a:gd name="T5" fmla="*/ 1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1 h 8"/>
                    <a:gd name="T16" fmla="*/ 0 w 13"/>
                    <a:gd name="T17" fmla="*/ 3 h 8"/>
                    <a:gd name="T18" fmla="*/ 0 w 13"/>
                    <a:gd name="T19" fmla="*/ 3 h 8"/>
                    <a:gd name="T20" fmla="*/ 2 w 13"/>
                    <a:gd name="T21" fmla="*/ 4 h 8"/>
                    <a:gd name="T22" fmla="*/ 4 w 13"/>
                    <a:gd name="T23" fmla="*/ 6 h 8"/>
                    <a:gd name="T24" fmla="*/ 5 w 13"/>
                    <a:gd name="T25" fmla="*/ 8 h 8"/>
                    <a:gd name="T26" fmla="*/ 7 w 13"/>
                    <a:gd name="T27" fmla="*/ 6 h 8"/>
                    <a:gd name="T28" fmla="*/ 11 w 13"/>
                    <a:gd name="T29" fmla="*/ 4 h 8"/>
                    <a:gd name="T30" fmla="*/ 13 w 13"/>
                    <a:gd name="T31" fmla="*/ 4 h 8"/>
                    <a:gd name="T32" fmla="*/ 13 w 13"/>
                    <a:gd name="T3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31" name="Freeform 203"/>
                <p:cNvSpPr>
                  <a:spLocks/>
                </p:cNvSpPr>
                <p:nvPr/>
              </p:nvSpPr>
              <p:spPr bwMode="auto">
                <a:xfrm>
                  <a:off x="2460" y="1832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2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2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32" name="Freeform 204"/>
                <p:cNvSpPr>
                  <a:spLocks/>
                </p:cNvSpPr>
                <p:nvPr/>
              </p:nvSpPr>
              <p:spPr bwMode="auto">
                <a:xfrm>
                  <a:off x="2460" y="1841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33" name="Freeform 205"/>
                <p:cNvSpPr>
                  <a:spLocks/>
                </p:cNvSpPr>
                <p:nvPr/>
              </p:nvSpPr>
              <p:spPr bwMode="auto">
                <a:xfrm>
                  <a:off x="2460" y="1850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34" name="Freeform 206"/>
                <p:cNvSpPr>
                  <a:spLocks/>
                </p:cNvSpPr>
                <p:nvPr/>
              </p:nvSpPr>
              <p:spPr bwMode="auto">
                <a:xfrm>
                  <a:off x="2460" y="1859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35" name="Freeform 207"/>
                <p:cNvSpPr>
                  <a:spLocks/>
                </p:cNvSpPr>
                <p:nvPr/>
              </p:nvSpPr>
              <p:spPr bwMode="auto">
                <a:xfrm>
                  <a:off x="2460" y="1868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36" name="Freeform 208"/>
                <p:cNvSpPr>
                  <a:spLocks/>
                </p:cNvSpPr>
                <p:nvPr/>
              </p:nvSpPr>
              <p:spPr bwMode="auto">
                <a:xfrm>
                  <a:off x="2460" y="1877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37" name="Freeform 209"/>
                <p:cNvSpPr>
                  <a:spLocks/>
                </p:cNvSpPr>
                <p:nvPr/>
              </p:nvSpPr>
              <p:spPr bwMode="auto">
                <a:xfrm>
                  <a:off x="2460" y="1887"/>
                  <a:ext cx="6" cy="4"/>
                </a:xfrm>
                <a:custGeom>
                  <a:avLst/>
                  <a:gdLst>
                    <a:gd name="T0" fmla="*/ 13 w 13"/>
                    <a:gd name="T1" fmla="*/ 3 h 8"/>
                    <a:gd name="T2" fmla="*/ 13 w 13"/>
                    <a:gd name="T3" fmla="*/ 3 h 8"/>
                    <a:gd name="T4" fmla="*/ 13 w 13"/>
                    <a:gd name="T5" fmla="*/ 2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2 h 8"/>
                    <a:gd name="T16" fmla="*/ 0 w 13"/>
                    <a:gd name="T17" fmla="*/ 3 h 8"/>
                    <a:gd name="T18" fmla="*/ 0 w 13"/>
                    <a:gd name="T19" fmla="*/ 3 h 8"/>
                    <a:gd name="T20" fmla="*/ 2 w 13"/>
                    <a:gd name="T21" fmla="*/ 5 h 8"/>
                    <a:gd name="T22" fmla="*/ 4 w 13"/>
                    <a:gd name="T23" fmla="*/ 6 h 8"/>
                    <a:gd name="T24" fmla="*/ 5 w 13"/>
                    <a:gd name="T25" fmla="*/ 8 h 8"/>
                    <a:gd name="T26" fmla="*/ 7 w 13"/>
                    <a:gd name="T27" fmla="*/ 6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38" name="Freeform 210"/>
                <p:cNvSpPr>
                  <a:spLocks/>
                </p:cNvSpPr>
                <p:nvPr/>
              </p:nvSpPr>
              <p:spPr bwMode="auto">
                <a:xfrm>
                  <a:off x="2460" y="1895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4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4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39" name="Freeform 211"/>
                <p:cNvSpPr>
                  <a:spLocks/>
                </p:cNvSpPr>
                <p:nvPr/>
              </p:nvSpPr>
              <p:spPr bwMode="auto">
                <a:xfrm>
                  <a:off x="2460" y="1905"/>
                  <a:ext cx="6" cy="3"/>
                </a:xfrm>
                <a:custGeom>
                  <a:avLst/>
                  <a:gdLst>
                    <a:gd name="T0" fmla="*/ 13 w 13"/>
                    <a:gd name="T1" fmla="*/ 3 h 8"/>
                    <a:gd name="T2" fmla="*/ 13 w 13"/>
                    <a:gd name="T3" fmla="*/ 3 h 8"/>
                    <a:gd name="T4" fmla="*/ 13 w 13"/>
                    <a:gd name="T5" fmla="*/ 2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2 h 8"/>
                    <a:gd name="T16" fmla="*/ 0 w 13"/>
                    <a:gd name="T17" fmla="*/ 3 h 8"/>
                    <a:gd name="T18" fmla="*/ 0 w 13"/>
                    <a:gd name="T19" fmla="*/ 3 h 8"/>
                    <a:gd name="T20" fmla="*/ 2 w 13"/>
                    <a:gd name="T21" fmla="*/ 5 h 8"/>
                    <a:gd name="T22" fmla="*/ 4 w 13"/>
                    <a:gd name="T23" fmla="*/ 6 h 8"/>
                    <a:gd name="T24" fmla="*/ 5 w 13"/>
                    <a:gd name="T25" fmla="*/ 8 h 8"/>
                    <a:gd name="T26" fmla="*/ 7 w 13"/>
                    <a:gd name="T27" fmla="*/ 6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40" name="Freeform 212"/>
                <p:cNvSpPr>
                  <a:spLocks/>
                </p:cNvSpPr>
                <p:nvPr/>
              </p:nvSpPr>
              <p:spPr bwMode="auto">
                <a:xfrm>
                  <a:off x="2460" y="1913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41" name="Freeform 213"/>
                <p:cNvSpPr>
                  <a:spLocks/>
                </p:cNvSpPr>
                <p:nvPr/>
              </p:nvSpPr>
              <p:spPr bwMode="auto">
                <a:xfrm>
                  <a:off x="2460" y="1923"/>
                  <a:ext cx="6" cy="4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2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2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42" name="Freeform 214"/>
                <p:cNvSpPr>
                  <a:spLocks/>
                </p:cNvSpPr>
                <p:nvPr/>
              </p:nvSpPr>
              <p:spPr bwMode="auto">
                <a:xfrm>
                  <a:off x="2460" y="1931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6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6 h 10"/>
                    <a:gd name="T30" fmla="*/ 13 w 13"/>
                    <a:gd name="T31" fmla="*/ 6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43" name="Freeform 215"/>
                <p:cNvSpPr>
                  <a:spLocks/>
                </p:cNvSpPr>
                <p:nvPr/>
              </p:nvSpPr>
              <p:spPr bwMode="auto">
                <a:xfrm>
                  <a:off x="2460" y="1940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2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2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44" name="Freeform 216"/>
                <p:cNvSpPr>
                  <a:spLocks/>
                </p:cNvSpPr>
                <p:nvPr/>
              </p:nvSpPr>
              <p:spPr bwMode="auto">
                <a:xfrm>
                  <a:off x="2460" y="1950"/>
                  <a:ext cx="6" cy="4"/>
                </a:xfrm>
                <a:custGeom>
                  <a:avLst/>
                  <a:gdLst>
                    <a:gd name="T0" fmla="*/ 13 w 13"/>
                    <a:gd name="T1" fmla="*/ 3 h 8"/>
                    <a:gd name="T2" fmla="*/ 13 w 13"/>
                    <a:gd name="T3" fmla="*/ 3 h 8"/>
                    <a:gd name="T4" fmla="*/ 13 w 13"/>
                    <a:gd name="T5" fmla="*/ 1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1 h 8"/>
                    <a:gd name="T16" fmla="*/ 0 w 13"/>
                    <a:gd name="T17" fmla="*/ 3 h 8"/>
                    <a:gd name="T18" fmla="*/ 0 w 13"/>
                    <a:gd name="T19" fmla="*/ 3 h 8"/>
                    <a:gd name="T20" fmla="*/ 2 w 13"/>
                    <a:gd name="T21" fmla="*/ 4 h 8"/>
                    <a:gd name="T22" fmla="*/ 4 w 13"/>
                    <a:gd name="T23" fmla="*/ 6 h 8"/>
                    <a:gd name="T24" fmla="*/ 5 w 13"/>
                    <a:gd name="T25" fmla="*/ 8 h 8"/>
                    <a:gd name="T26" fmla="*/ 7 w 13"/>
                    <a:gd name="T27" fmla="*/ 6 h 8"/>
                    <a:gd name="T28" fmla="*/ 11 w 13"/>
                    <a:gd name="T29" fmla="*/ 4 h 8"/>
                    <a:gd name="T30" fmla="*/ 13 w 13"/>
                    <a:gd name="T31" fmla="*/ 4 h 8"/>
                    <a:gd name="T32" fmla="*/ 13 w 13"/>
                    <a:gd name="T3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45" name="Freeform 217"/>
                <p:cNvSpPr>
                  <a:spLocks/>
                </p:cNvSpPr>
                <p:nvPr/>
              </p:nvSpPr>
              <p:spPr bwMode="auto">
                <a:xfrm>
                  <a:off x="2460" y="1958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46" name="Freeform 218"/>
                <p:cNvSpPr>
                  <a:spLocks/>
                </p:cNvSpPr>
                <p:nvPr/>
              </p:nvSpPr>
              <p:spPr bwMode="auto">
                <a:xfrm>
                  <a:off x="2460" y="1968"/>
                  <a:ext cx="6" cy="4"/>
                </a:xfrm>
                <a:custGeom>
                  <a:avLst/>
                  <a:gdLst>
                    <a:gd name="T0" fmla="*/ 13 w 13"/>
                    <a:gd name="T1" fmla="*/ 3 h 7"/>
                    <a:gd name="T2" fmla="*/ 13 w 13"/>
                    <a:gd name="T3" fmla="*/ 3 h 7"/>
                    <a:gd name="T4" fmla="*/ 13 w 13"/>
                    <a:gd name="T5" fmla="*/ 1 h 7"/>
                    <a:gd name="T6" fmla="*/ 11 w 13"/>
                    <a:gd name="T7" fmla="*/ 0 h 7"/>
                    <a:gd name="T8" fmla="*/ 7 w 13"/>
                    <a:gd name="T9" fmla="*/ 0 h 7"/>
                    <a:gd name="T10" fmla="*/ 5 w 13"/>
                    <a:gd name="T11" fmla="*/ 0 h 7"/>
                    <a:gd name="T12" fmla="*/ 4 w 13"/>
                    <a:gd name="T13" fmla="*/ 0 h 7"/>
                    <a:gd name="T14" fmla="*/ 2 w 13"/>
                    <a:gd name="T15" fmla="*/ 1 h 7"/>
                    <a:gd name="T16" fmla="*/ 0 w 13"/>
                    <a:gd name="T17" fmla="*/ 3 h 7"/>
                    <a:gd name="T18" fmla="*/ 0 w 13"/>
                    <a:gd name="T19" fmla="*/ 3 h 7"/>
                    <a:gd name="T20" fmla="*/ 2 w 13"/>
                    <a:gd name="T21" fmla="*/ 4 h 7"/>
                    <a:gd name="T22" fmla="*/ 4 w 13"/>
                    <a:gd name="T23" fmla="*/ 6 h 7"/>
                    <a:gd name="T24" fmla="*/ 5 w 13"/>
                    <a:gd name="T25" fmla="*/ 7 h 7"/>
                    <a:gd name="T26" fmla="*/ 7 w 13"/>
                    <a:gd name="T27" fmla="*/ 6 h 7"/>
                    <a:gd name="T28" fmla="*/ 11 w 13"/>
                    <a:gd name="T29" fmla="*/ 4 h 7"/>
                    <a:gd name="T30" fmla="*/ 13 w 13"/>
                    <a:gd name="T31" fmla="*/ 4 h 7"/>
                    <a:gd name="T32" fmla="*/ 13 w 13"/>
                    <a:gd name="T3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7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47" name="Freeform 219"/>
                <p:cNvSpPr>
                  <a:spLocks/>
                </p:cNvSpPr>
                <p:nvPr/>
              </p:nvSpPr>
              <p:spPr bwMode="auto">
                <a:xfrm>
                  <a:off x="2460" y="1976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48" name="Freeform 220"/>
                <p:cNvSpPr>
                  <a:spLocks/>
                </p:cNvSpPr>
                <p:nvPr/>
              </p:nvSpPr>
              <p:spPr bwMode="auto">
                <a:xfrm>
                  <a:off x="2460" y="1986"/>
                  <a:ext cx="6" cy="4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49" name="Freeform 221"/>
                <p:cNvSpPr>
                  <a:spLocks/>
                </p:cNvSpPr>
                <p:nvPr/>
              </p:nvSpPr>
              <p:spPr bwMode="auto">
                <a:xfrm>
                  <a:off x="2460" y="1994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50" name="Freeform 222"/>
                <p:cNvSpPr>
                  <a:spLocks/>
                </p:cNvSpPr>
                <p:nvPr/>
              </p:nvSpPr>
              <p:spPr bwMode="auto">
                <a:xfrm>
                  <a:off x="2460" y="2004"/>
                  <a:ext cx="6" cy="4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4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4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51" name="Freeform 223"/>
                <p:cNvSpPr>
                  <a:spLocks/>
                </p:cNvSpPr>
                <p:nvPr/>
              </p:nvSpPr>
              <p:spPr bwMode="auto">
                <a:xfrm>
                  <a:off x="2460" y="2012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52" name="Freeform 224"/>
                <p:cNvSpPr>
                  <a:spLocks/>
                </p:cNvSpPr>
                <p:nvPr/>
              </p:nvSpPr>
              <p:spPr bwMode="auto">
                <a:xfrm>
                  <a:off x="2460" y="2022"/>
                  <a:ext cx="6" cy="4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53" name="Freeform 225"/>
                <p:cNvSpPr>
                  <a:spLocks/>
                </p:cNvSpPr>
                <p:nvPr/>
              </p:nvSpPr>
              <p:spPr bwMode="auto">
                <a:xfrm>
                  <a:off x="2460" y="2031"/>
                  <a:ext cx="6" cy="4"/>
                </a:xfrm>
                <a:custGeom>
                  <a:avLst/>
                  <a:gdLst>
                    <a:gd name="T0" fmla="*/ 13 w 13"/>
                    <a:gd name="T1" fmla="*/ 3 h 8"/>
                    <a:gd name="T2" fmla="*/ 13 w 13"/>
                    <a:gd name="T3" fmla="*/ 3 h 8"/>
                    <a:gd name="T4" fmla="*/ 13 w 13"/>
                    <a:gd name="T5" fmla="*/ 2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2 h 8"/>
                    <a:gd name="T16" fmla="*/ 0 w 13"/>
                    <a:gd name="T17" fmla="*/ 3 h 8"/>
                    <a:gd name="T18" fmla="*/ 0 w 13"/>
                    <a:gd name="T19" fmla="*/ 3 h 8"/>
                    <a:gd name="T20" fmla="*/ 2 w 13"/>
                    <a:gd name="T21" fmla="*/ 5 h 8"/>
                    <a:gd name="T22" fmla="*/ 4 w 13"/>
                    <a:gd name="T23" fmla="*/ 6 h 8"/>
                    <a:gd name="T24" fmla="*/ 5 w 13"/>
                    <a:gd name="T25" fmla="*/ 8 h 8"/>
                    <a:gd name="T26" fmla="*/ 7 w 13"/>
                    <a:gd name="T27" fmla="*/ 6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54" name="Freeform 226"/>
                <p:cNvSpPr>
                  <a:spLocks/>
                </p:cNvSpPr>
                <p:nvPr/>
              </p:nvSpPr>
              <p:spPr bwMode="auto">
                <a:xfrm>
                  <a:off x="2460" y="2040"/>
                  <a:ext cx="6" cy="4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55" name="Freeform 227"/>
                <p:cNvSpPr>
                  <a:spLocks/>
                </p:cNvSpPr>
                <p:nvPr/>
              </p:nvSpPr>
              <p:spPr bwMode="auto">
                <a:xfrm>
                  <a:off x="2460" y="2049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2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2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56" name="Freeform 228"/>
                <p:cNvSpPr>
                  <a:spLocks/>
                </p:cNvSpPr>
                <p:nvPr/>
              </p:nvSpPr>
              <p:spPr bwMode="auto">
                <a:xfrm>
                  <a:off x="2460" y="2058"/>
                  <a:ext cx="6" cy="4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6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6 h 10"/>
                    <a:gd name="T30" fmla="*/ 13 w 13"/>
                    <a:gd name="T31" fmla="*/ 6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57" name="Freeform 229"/>
                <p:cNvSpPr>
                  <a:spLocks/>
                </p:cNvSpPr>
                <p:nvPr/>
              </p:nvSpPr>
              <p:spPr bwMode="auto">
                <a:xfrm>
                  <a:off x="2460" y="2067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58" name="Freeform 230"/>
                <p:cNvSpPr>
                  <a:spLocks/>
                </p:cNvSpPr>
                <p:nvPr/>
              </p:nvSpPr>
              <p:spPr bwMode="auto">
                <a:xfrm>
                  <a:off x="2460" y="2076"/>
                  <a:ext cx="6" cy="4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2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2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59" name="Freeform 231"/>
                <p:cNvSpPr>
                  <a:spLocks/>
                </p:cNvSpPr>
                <p:nvPr/>
              </p:nvSpPr>
              <p:spPr bwMode="auto">
                <a:xfrm>
                  <a:off x="2460" y="2085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60" name="Freeform 232"/>
                <p:cNvSpPr>
                  <a:spLocks/>
                </p:cNvSpPr>
                <p:nvPr/>
              </p:nvSpPr>
              <p:spPr bwMode="auto">
                <a:xfrm>
                  <a:off x="2460" y="2094"/>
                  <a:ext cx="6" cy="4"/>
                </a:xfrm>
                <a:custGeom>
                  <a:avLst/>
                  <a:gdLst>
                    <a:gd name="T0" fmla="*/ 13 w 13"/>
                    <a:gd name="T1" fmla="*/ 3 h 7"/>
                    <a:gd name="T2" fmla="*/ 13 w 13"/>
                    <a:gd name="T3" fmla="*/ 3 h 7"/>
                    <a:gd name="T4" fmla="*/ 13 w 13"/>
                    <a:gd name="T5" fmla="*/ 1 h 7"/>
                    <a:gd name="T6" fmla="*/ 11 w 13"/>
                    <a:gd name="T7" fmla="*/ 0 h 7"/>
                    <a:gd name="T8" fmla="*/ 7 w 13"/>
                    <a:gd name="T9" fmla="*/ 0 h 7"/>
                    <a:gd name="T10" fmla="*/ 5 w 13"/>
                    <a:gd name="T11" fmla="*/ 0 h 7"/>
                    <a:gd name="T12" fmla="*/ 4 w 13"/>
                    <a:gd name="T13" fmla="*/ 0 h 7"/>
                    <a:gd name="T14" fmla="*/ 2 w 13"/>
                    <a:gd name="T15" fmla="*/ 1 h 7"/>
                    <a:gd name="T16" fmla="*/ 0 w 13"/>
                    <a:gd name="T17" fmla="*/ 3 h 7"/>
                    <a:gd name="T18" fmla="*/ 0 w 13"/>
                    <a:gd name="T19" fmla="*/ 3 h 7"/>
                    <a:gd name="T20" fmla="*/ 2 w 13"/>
                    <a:gd name="T21" fmla="*/ 4 h 7"/>
                    <a:gd name="T22" fmla="*/ 4 w 13"/>
                    <a:gd name="T23" fmla="*/ 6 h 7"/>
                    <a:gd name="T24" fmla="*/ 5 w 13"/>
                    <a:gd name="T25" fmla="*/ 7 h 7"/>
                    <a:gd name="T26" fmla="*/ 7 w 13"/>
                    <a:gd name="T27" fmla="*/ 6 h 7"/>
                    <a:gd name="T28" fmla="*/ 11 w 13"/>
                    <a:gd name="T29" fmla="*/ 4 h 7"/>
                    <a:gd name="T30" fmla="*/ 13 w 13"/>
                    <a:gd name="T31" fmla="*/ 4 h 7"/>
                    <a:gd name="T32" fmla="*/ 13 w 13"/>
                    <a:gd name="T3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7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61" name="Freeform 233"/>
                <p:cNvSpPr>
                  <a:spLocks/>
                </p:cNvSpPr>
                <p:nvPr/>
              </p:nvSpPr>
              <p:spPr bwMode="auto">
                <a:xfrm>
                  <a:off x="2460" y="2103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62" name="Freeform 234"/>
                <p:cNvSpPr>
                  <a:spLocks/>
                </p:cNvSpPr>
                <p:nvPr/>
              </p:nvSpPr>
              <p:spPr bwMode="auto">
                <a:xfrm>
                  <a:off x="2460" y="2112"/>
                  <a:ext cx="6" cy="4"/>
                </a:xfrm>
                <a:custGeom>
                  <a:avLst/>
                  <a:gdLst>
                    <a:gd name="T0" fmla="*/ 13 w 13"/>
                    <a:gd name="T1" fmla="*/ 4 h 8"/>
                    <a:gd name="T2" fmla="*/ 13 w 13"/>
                    <a:gd name="T3" fmla="*/ 4 h 8"/>
                    <a:gd name="T4" fmla="*/ 13 w 13"/>
                    <a:gd name="T5" fmla="*/ 2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2 h 8"/>
                    <a:gd name="T16" fmla="*/ 0 w 13"/>
                    <a:gd name="T17" fmla="*/ 4 h 8"/>
                    <a:gd name="T18" fmla="*/ 0 w 13"/>
                    <a:gd name="T19" fmla="*/ 4 h 8"/>
                    <a:gd name="T20" fmla="*/ 2 w 13"/>
                    <a:gd name="T21" fmla="*/ 5 h 8"/>
                    <a:gd name="T22" fmla="*/ 4 w 13"/>
                    <a:gd name="T23" fmla="*/ 7 h 8"/>
                    <a:gd name="T24" fmla="*/ 5 w 13"/>
                    <a:gd name="T25" fmla="*/ 8 h 8"/>
                    <a:gd name="T26" fmla="*/ 7 w 13"/>
                    <a:gd name="T27" fmla="*/ 7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4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5" y="8"/>
                      </a:lnTo>
                      <a:lnTo>
                        <a:pt x="7" y="7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63" name="Freeform 235"/>
                <p:cNvSpPr>
                  <a:spLocks/>
                </p:cNvSpPr>
                <p:nvPr/>
              </p:nvSpPr>
              <p:spPr bwMode="auto">
                <a:xfrm>
                  <a:off x="2460" y="2121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64" name="Freeform 236"/>
                <p:cNvSpPr>
                  <a:spLocks/>
                </p:cNvSpPr>
                <p:nvPr/>
              </p:nvSpPr>
              <p:spPr bwMode="auto">
                <a:xfrm>
                  <a:off x="2460" y="2130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4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4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65" name="Freeform 237"/>
                <p:cNvSpPr>
                  <a:spLocks/>
                </p:cNvSpPr>
                <p:nvPr/>
              </p:nvSpPr>
              <p:spPr bwMode="auto">
                <a:xfrm>
                  <a:off x="2460" y="2139"/>
                  <a:ext cx="6" cy="4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66" name="Freeform 238"/>
                <p:cNvSpPr>
                  <a:spLocks/>
                </p:cNvSpPr>
                <p:nvPr/>
              </p:nvSpPr>
              <p:spPr bwMode="auto">
                <a:xfrm>
                  <a:off x="2460" y="2148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67" name="Freeform 239"/>
                <p:cNvSpPr>
                  <a:spLocks/>
                </p:cNvSpPr>
                <p:nvPr/>
              </p:nvSpPr>
              <p:spPr bwMode="auto">
                <a:xfrm>
                  <a:off x="2460" y="2158"/>
                  <a:ext cx="6" cy="3"/>
                </a:xfrm>
                <a:custGeom>
                  <a:avLst/>
                  <a:gdLst>
                    <a:gd name="T0" fmla="*/ 13 w 13"/>
                    <a:gd name="T1" fmla="*/ 3 h 8"/>
                    <a:gd name="T2" fmla="*/ 13 w 13"/>
                    <a:gd name="T3" fmla="*/ 3 h 8"/>
                    <a:gd name="T4" fmla="*/ 13 w 13"/>
                    <a:gd name="T5" fmla="*/ 2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2 h 8"/>
                    <a:gd name="T16" fmla="*/ 0 w 13"/>
                    <a:gd name="T17" fmla="*/ 3 h 8"/>
                    <a:gd name="T18" fmla="*/ 0 w 13"/>
                    <a:gd name="T19" fmla="*/ 3 h 8"/>
                    <a:gd name="T20" fmla="*/ 2 w 13"/>
                    <a:gd name="T21" fmla="*/ 5 h 8"/>
                    <a:gd name="T22" fmla="*/ 4 w 13"/>
                    <a:gd name="T23" fmla="*/ 6 h 8"/>
                    <a:gd name="T24" fmla="*/ 5 w 13"/>
                    <a:gd name="T25" fmla="*/ 8 h 8"/>
                    <a:gd name="T26" fmla="*/ 7 w 13"/>
                    <a:gd name="T27" fmla="*/ 6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68" name="Freeform 240"/>
                <p:cNvSpPr>
                  <a:spLocks/>
                </p:cNvSpPr>
                <p:nvPr/>
              </p:nvSpPr>
              <p:spPr bwMode="auto">
                <a:xfrm>
                  <a:off x="2460" y="2166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6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6 h 10"/>
                    <a:gd name="T30" fmla="*/ 13 w 13"/>
                    <a:gd name="T31" fmla="*/ 6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69" name="Freeform 241"/>
                <p:cNvSpPr>
                  <a:spLocks/>
                </p:cNvSpPr>
                <p:nvPr/>
              </p:nvSpPr>
              <p:spPr bwMode="auto">
                <a:xfrm>
                  <a:off x="2460" y="2175"/>
                  <a:ext cx="6" cy="4"/>
                </a:xfrm>
                <a:custGeom>
                  <a:avLst/>
                  <a:gdLst>
                    <a:gd name="T0" fmla="*/ 13 w 13"/>
                    <a:gd name="T1" fmla="*/ 3 h 8"/>
                    <a:gd name="T2" fmla="*/ 13 w 13"/>
                    <a:gd name="T3" fmla="*/ 3 h 8"/>
                    <a:gd name="T4" fmla="*/ 13 w 13"/>
                    <a:gd name="T5" fmla="*/ 2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2 h 8"/>
                    <a:gd name="T16" fmla="*/ 0 w 13"/>
                    <a:gd name="T17" fmla="*/ 3 h 8"/>
                    <a:gd name="T18" fmla="*/ 0 w 13"/>
                    <a:gd name="T19" fmla="*/ 3 h 8"/>
                    <a:gd name="T20" fmla="*/ 2 w 13"/>
                    <a:gd name="T21" fmla="*/ 5 h 8"/>
                    <a:gd name="T22" fmla="*/ 4 w 13"/>
                    <a:gd name="T23" fmla="*/ 6 h 8"/>
                    <a:gd name="T24" fmla="*/ 5 w 13"/>
                    <a:gd name="T25" fmla="*/ 8 h 8"/>
                    <a:gd name="T26" fmla="*/ 7 w 13"/>
                    <a:gd name="T27" fmla="*/ 6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70" name="Freeform 242"/>
                <p:cNvSpPr>
                  <a:spLocks/>
                </p:cNvSpPr>
                <p:nvPr/>
              </p:nvSpPr>
              <p:spPr bwMode="auto">
                <a:xfrm>
                  <a:off x="2460" y="2184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6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6 h 10"/>
                    <a:gd name="T30" fmla="*/ 13 w 13"/>
                    <a:gd name="T31" fmla="*/ 6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71" name="Freeform 243"/>
                <p:cNvSpPr>
                  <a:spLocks/>
                </p:cNvSpPr>
                <p:nvPr/>
              </p:nvSpPr>
              <p:spPr bwMode="auto">
                <a:xfrm>
                  <a:off x="2460" y="2193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72" name="Freeform 244"/>
                <p:cNvSpPr>
                  <a:spLocks/>
                </p:cNvSpPr>
                <p:nvPr/>
              </p:nvSpPr>
              <p:spPr bwMode="auto">
                <a:xfrm>
                  <a:off x="2460" y="2202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2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2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73" name="Freeform 245"/>
                <p:cNvSpPr>
                  <a:spLocks/>
                </p:cNvSpPr>
                <p:nvPr/>
              </p:nvSpPr>
              <p:spPr bwMode="auto">
                <a:xfrm>
                  <a:off x="2460" y="2211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74" name="Freeform 246"/>
                <p:cNvSpPr>
                  <a:spLocks/>
                </p:cNvSpPr>
                <p:nvPr/>
              </p:nvSpPr>
              <p:spPr bwMode="auto">
                <a:xfrm>
                  <a:off x="2460" y="2220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2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2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75" name="Freeform 247"/>
                <p:cNvSpPr>
                  <a:spLocks/>
                </p:cNvSpPr>
                <p:nvPr/>
              </p:nvSpPr>
              <p:spPr bwMode="auto">
                <a:xfrm>
                  <a:off x="2460" y="2229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76" name="Freeform 248"/>
                <p:cNvSpPr>
                  <a:spLocks/>
                </p:cNvSpPr>
                <p:nvPr/>
              </p:nvSpPr>
              <p:spPr bwMode="auto">
                <a:xfrm>
                  <a:off x="2460" y="2239"/>
                  <a:ext cx="6" cy="4"/>
                </a:xfrm>
                <a:custGeom>
                  <a:avLst/>
                  <a:gdLst>
                    <a:gd name="T0" fmla="*/ 13 w 13"/>
                    <a:gd name="T1" fmla="*/ 4 h 8"/>
                    <a:gd name="T2" fmla="*/ 13 w 13"/>
                    <a:gd name="T3" fmla="*/ 4 h 8"/>
                    <a:gd name="T4" fmla="*/ 13 w 13"/>
                    <a:gd name="T5" fmla="*/ 2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2 h 8"/>
                    <a:gd name="T16" fmla="*/ 0 w 13"/>
                    <a:gd name="T17" fmla="*/ 4 h 8"/>
                    <a:gd name="T18" fmla="*/ 0 w 13"/>
                    <a:gd name="T19" fmla="*/ 4 h 8"/>
                    <a:gd name="T20" fmla="*/ 2 w 13"/>
                    <a:gd name="T21" fmla="*/ 5 h 8"/>
                    <a:gd name="T22" fmla="*/ 4 w 13"/>
                    <a:gd name="T23" fmla="*/ 7 h 8"/>
                    <a:gd name="T24" fmla="*/ 5 w 13"/>
                    <a:gd name="T25" fmla="*/ 8 h 8"/>
                    <a:gd name="T26" fmla="*/ 7 w 13"/>
                    <a:gd name="T27" fmla="*/ 7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4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5" y="8"/>
                      </a:lnTo>
                      <a:lnTo>
                        <a:pt x="7" y="7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77" name="Freeform 249"/>
                <p:cNvSpPr>
                  <a:spLocks/>
                </p:cNvSpPr>
                <p:nvPr/>
              </p:nvSpPr>
              <p:spPr bwMode="auto">
                <a:xfrm>
                  <a:off x="2460" y="2247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78" name="Freeform 250"/>
                <p:cNvSpPr>
                  <a:spLocks/>
                </p:cNvSpPr>
                <p:nvPr/>
              </p:nvSpPr>
              <p:spPr bwMode="auto">
                <a:xfrm>
                  <a:off x="2460" y="2257"/>
                  <a:ext cx="6" cy="4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79" name="Freeform 251"/>
                <p:cNvSpPr>
                  <a:spLocks/>
                </p:cNvSpPr>
                <p:nvPr/>
              </p:nvSpPr>
              <p:spPr bwMode="auto">
                <a:xfrm>
                  <a:off x="2460" y="2265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80" name="Freeform 252"/>
                <p:cNvSpPr>
                  <a:spLocks/>
                </p:cNvSpPr>
                <p:nvPr/>
              </p:nvSpPr>
              <p:spPr bwMode="auto">
                <a:xfrm>
                  <a:off x="2460" y="2275"/>
                  <a:ext cx="6" cy="4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81" name="Freeform 253"/>
                <p:cNvSpPr>
                  <a:spLocks/>
                </p:cNvSpPr>
                <p:nvPr/>
              </p:nvSpPr>
              <p:spPr bwMode="auto">
                <a:xfrm>
                  <a:off x="2460" y="2283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4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4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82" name="Freeform 254"/>
                <p:cNvSpPr>
                  <a:spLocks/>
                </p:cNvSpPr>
                <p:nvPr/>
              </p:nvSpPr>
              <p:spPr bwMode="auto">
                <a:xfrm>
                  <a:off x="2460" y="2293"/>
                  <a:ext cx="6" cy="4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6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6 h 10"/>
                    <a:gd name="T30" fmla="*/ 13 w 13"/>
                    <a:gd name="T31" fmla="*/ 6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83" name="Freeform 255"/>
                <p:cNvSpPr>
                  <a:spLocks/>
                </p:cNvSpPr>
                <p:nvPr/>
              </p:nvSpPr>
              <p:spPr bwMode="auto">
                <a:xfrm>
                  <a:off x="2460" y="2302"/>
                  <a:ext cx="6" cy="4"/>
                </a:xfrm>
                <a:custGeom>
                  <a:avLst/>
                  <a:gdLst>
                    <a:gd name="T0" fmla="*/ 13 w 13"/>
                    <a:gd name="T1" fmla="*/ 3 h 8"/>
                    <a:gd name="T2" fmla="*/ 13 w 13"/>
                    <a:gd name="T3" fmla="*/ 3 h 8"/>
                    <a:gd name="T4" fmla="*/ 13 w 13"/>
                    <a:gd name="T5" fmla="*/ 1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1 h 8"/>
                    <a:gd name="T16" fmla="*/ 0 w 13"/>
                    <a:gd name="T17" fmla="*/ 3 h 8"/>
                    <a:gd name="T18" fmla="*/ 0 w 13"/>
                    <a:gd name="T19" fmla="*/ 3 h 8"/>
                    <a:gd name="T20" fmla="*/ 2 w 13"/>
                    <a:gd name="T21" fmla="*/ 5 h 8"/>
                    <a:gd name="T22" fmla="*/ 4 w 13"/>
                    <a:gd name="T23" fmla="*/ 6 h 8"/>
                    <a:gd name="T24" fmla="*/ 5 w 13"/>
                    <a:gd name="T25" fmla="*/ 8 h 8"/>
                    <a:gd name="T26" fmla="*/ 7 w 13"/>
                    <a:gd name="T27" fmla="*/ 6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84" name="Freeform 256"/>
                <p:cNvSpPr>
                  <a:spLocks/>
                </p:cNvSpPr>
                <p:nvPr/>
              </p:nvSpPr>
              <p:spPr bwMode="auto">
                <a:xfrm>
                  <a:off x="2460" y="2311"/>
                  <a:ext cx="6" cy="4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2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2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85" name="Freeform 257"/>
                <p:cNvSpPr>
                  <a:spLocks/>
                </p:cNvSpPr>
                <p:nvPr/>
              </p:nvSpPr>
              <p:spPr bwMode="auto">
                <a:xfrm>
                  <a:off x="2460" y="2320"/>
                  <a:ext cx="6" cy="4"/>
                </a:xfrm>
                <a:custGeom>
                  <a:avLst/>
                  <a:gdLst>
                    <a:gd name="T0" fmla="*/ 13 w 13"/>
                    <a:gd name="T1" fmla="*/ 3 h 8"/>
                    <a:gd name="T2" fmla="*/ 13 w 13"/>
                    <a:gd name="T3" fmla="*/ 3 h 8"/>
                    <a:gd name="T4" fmla="*/ 13 w 13"/>
                    <a:gd name="T5" fmla="*/ 1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1 h 8"/>
                    <a:gd name="T16" fmla="*/ 0 w 13"/>
                    <a:gd name="T17" fmla="*/ 3 h 8"/>
                    <a:gd name="T18" fmla="*/ 0 w 13"/>
                    <a:gd name="T19" fmla="*/ 3 h 8"/>
                    <a:gd name="T20" fmla="*/ 2 w 13"/>
                    <a:gd name="T21" fmla="*/ 5 h 8"/>
                    <a:gd name="T22" fmla="*/ 4 w 13"/>
                    <a:gd name="T23" fmla="*/ 6 h 8"/>
                    <a:gd name="T24" fmla="*/ 5 w 13"/>
                    <a:gd name="T25" fmla="*/ 8 h 8"/>
                    <a:gd name="T26" fmla="*/ 7 w 13"/>
                    <a:gd name="T27" fmla="*/ 6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86" name="Freeform 258"/>
                <p:cNvSpPr>
                  <a:spLocks/>
                </p:cNvSpPr>
                <p:nvPr/>
              </p:nvSpPr>
              <p:spPr bwMode="auto">
                <a:xfrm>
                  <a:off x="2460" y="2328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2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2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87" name="Freeform 259"/>
                <p:cNvSpPr>
                  <a:spLocks/>
                </p:cNvSpPr>
                <p:nvPr/>
              </p:nvSpPr>
              <p:spPr bwMode="auto">
                <a:xfrm>
                  <a:off x="2460" y="2338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88" name="Freeform 260"/>
                <p:cNvSpPr>
                  <a:spLocks/>
                </p:cNvSpPr>
                <p:nvPr/>
              </p:nvSpPr>
              <p:spPr bwMode="auto">
                <a:xfrm>
                  <a:off x="2460" y="2346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89" name="Freeform 261"/>
                <p:cNvSpPr>
                  <a:spLocks/>
                </p:cNvSpPr>
                <p:nvPr/>
              </p:nvSpPr>
              <p:spPr bwMode="auto">
                <a:xfrm>
                  <a:off x="2460" y="2356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90" name="Freeform 262"/>
                <p:cNvSpPr>
                  <a:spLocks/>
                </p:cNvSpPr>
                <p:nvPr/>
              </p:nvSpPr>
              <p:spPr bwMode="auto">
                <a:xfrm>
                  <a:off x="2460" y="2364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91" name="Freeform 263"/>
                <p:cNvSpPr>
                  <a:spLocks/>
                </p:cNvSpPr>
                <p:nvPr/>
              </p:nvSpPr>
              <p:spPr bwMode="auto">
                <a:xfrm>
                  <a:off x="2460" y="2374"/>
                  <a:ext cx="6" cy="4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92" name="Freeform 264"/>
                <p:cNvSpPr>
                  <a:spLocks/>
                </p:cNvSpPr>
                <p:nvPr/>
              </p:nvSpPr>
              <p:spPr bwMode="auto">
                <a:xfrm>
                  <a:off x="2460" y="2383"/>
                  <a:ext cx="6" cy="4"/>
                </a:xfrm>
                <a:custGeom>
                  <a:avLst/>
                  <a:gdLst>
                    <a:gd name="T0" fmla="*/ 13 w 13"/>
                    <a:gd name="T1" fmla="*/ 3 h 8"/>
                    <a:gd name="T2" fmla="*/ 13 w 13"/>
                    <a:gd name="T3" fmla="*/ 3 h 8"/>
                    <a:gd name="T4" fmla="*/ 13 w 13"/>
                    <a:gd name="T5" fmla="*/ 2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2 h 8"/>
                    <a:gd name="T16" fmla="*/ 0 w 13"/>
                    <a:gd name="T17" fmla="*/ 3 h 8"/>
                    <a:gd name="T18" fmla="*/ 0 w 13"/>
                    <a:gd name="T19" fmla="*/ 3 h 8"/>
                    <a:gd name="T20" fmla="*/ 2 w 13"/>
                    <a:gd name="T21" fmla="*/ 5 h 8"/>
                    <a:gd name="T22" fmla="*/ 4 w 13"/>
                    <a:gd name="T23" fmla="*/ 7 h 8"/>
                    <a:gd name="T24" fmla="*/ 5 w 13"/>
                    <a:gd name="T25" fmla="*/ 8 h 8"/>
                    <a:gd name="T26" fmla="*/ 7 w 13"/>
                    <a:gd name="T27" fmla="*/ 7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5" y="8"/>
                      </a:lnTo>
                      <a:lnTo>
                        <a:pt x="7" y="7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93" name="Freeform 265"/>
                <p:cNvSpPr>
                  <a:spLocks/>
                </p:cNvSpPr>
                <p:nvPr/>
              </p:nvSpPr>
              <p:spPr bwMode="auto">
                <a:xfrm>
                  <a:off x="2460" y="2392"/>
                  <a:ext cx="6" cy="4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4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4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94" name="Freeform 266"/>
                <p:cNvSpPr>
                  <a:spLocks/>
                </p:cNvSpPr>
                <p:nvPr/>
              </p:nvSpPr>
              <p:spPr bwMode="auto">
                <a:xfrm>
                  <a:off x="2460" y="2401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6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6 h 10"/>
                    <a:gd name="T30" fmla="*/ 13 w 13"/>
                    <a:gd name="T31" fmla="*/ 6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95" name="Freeform 267"/>
                <p:cNvSpPr>
                  <a:spLocks/>
                </p:cNvSpPr>
                <p:nvPr/>
              </p:nvSpPr>
              <p:spPr bwMode="auto">
                <a:xfrm>
                  <a:off x="2460" y="2410"/>
                  <a:ext cx="6" cy="4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96" name="Freeform 268"/>
                <p:cNvSpPr>
                  <a:spLocks/>
                </p:cNvSpPr>
                <p:nvPr/>
              </p:nvSpPr>
              <p:spPr bwMode="auto">
                <a:xfrm>
                  <a:off x="2460" y="2419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2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2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97" name="Freeform 269"/>
                <p:cNvSpPr>
                  <a:spLocks/>
                </p:cNvSpPr>
                <p:nvPr/>
              </p:nvSpPr>
              <p:spPr bwMode="auto">
                <a:xfrm>
                  <a:off x="2460" y="2428"/>
                  <a:ext cx="6" cy="4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3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3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98" name="Freeform 270"/>
                <p:cNvSpPr>
                  <a:spLocks/>
                </p:cNvSpPr>
                <p:nvPr/>
              </p:nvSpPr>
              <p:spPr bwMode="auto">
                <a:xfrm>
                  <a:off x="2460" y="2437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2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2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399" name="Freeform 271"/>
                <p:cNvSpPr>
                  <a:spLocks/>
                </p:cNvSpPr>
                <p:nvPr/>
              </p:nvSpPr>
              <p:spPr bwMode="auto">
                <a:xfrm>
                  <a:off x="2460" y="2446"/>
                  <a:ext cx="6" cy="4"/>
                </a:xfrm>
                <a:custGeom>
                  <a:avLst/>
                  <a:gdLst>
                    <a:gd name="T0" fmla="*/ 13 w 13"/>
                    <a:gd name="T1" fmla="*/ 3 h 8"/>
                    <a:gd name="T2" fmla="*/ 13 w 13"/>
                    <a:gd name="T3" fmla="*/ 3 h 8"/>
                    <a:gd name="T4" fmla="*/ 13 w 13"/>
                    <a:gd name="T5" fmla="*/ 1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1 h 8"/>
                    <a:gd name="T16" fmla="*/ 0 w 13"/>
                    <a:gd name="T17" fmla="*/ 3 h 8"/>
                    <a:gd name="T18" fmla="*/ 0 w 13"/>
                    <a:gd name="T19" fmla="*/ 3 h 8"/>
                    <a:gd name="T20" fmla="*/ 2 w 13"/>
                    <a:gd name="T21" fmla="*/ 4 h 8"/>
                    <a:gd name="T22" fmla="*/ 4 w 13"/>
                    <a:gd name="T23" fmla="*/ 6 h 8"/>
                    <a:gd name="T24" fmla="*/ 5 w 13"/>
                    <a:gd name="T25" fmla="*/ 8 h 8"/>
                    <a:gd name="T26" fmla="*/ 7 w 13"/>
                    <a:gd name="T27" fmla="*/ 6 h 8"/>
                    <a:gd name="T28" fmla="*/ 11 w 13"/>
                    <a:gd name="T29" fmla="*/ 4 h 8"/>
                    <a:gd name="T30" fmla="*/ 13 w 13"/>
                    <a:gd name="T31" fmla="*/ 4 h 8"/>
                    <a:gd name="T32" fmla="*/ 13 w 13"/>
                    <a:gd name="T3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00" name="Freeform 272"/>
                <p:cNvSpPr>
                  <a:spLocks/>
                </p:cNvSpPr>
                <p:nvPr/>
              </p:nvSpPr>
              <p:spPr bwMode="auto">
                <a:xfrm>
                  <a:off x="2460" y="2455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01" name="Freeform 273"/>
                <p:cNvSpPr>
                  <a:spLocks/>
                </p:cNvSpPr>
                <p:nvPr/>
              </p:nvSpPr>
              <p:spPr bwMode="auto">
                <a:xfrm>
                  <a:off x="2460" y="2464"/>
                  <a:ext cx="6" cy="4"/>
                </a:xfrm>
                <a:custGeom>
                  <a:avLst/>
                  <a:gdLst>
                    <a:gd name="T0" fmla="*/ 13 w 13"/>
                    <a:gd name="T1" fmla="*/ 3 h 7"/>
                    <a:gd name="T2" fmla="*/ 13 w 13"/>
                    <a:gd name="T3" fmla="*/ 3 h 7"/>
                    <a:gd name="T4" fmla="*/ 13 w 13"/>
                    <a:gd name="T5" fmla="*/ 1 h 7"/>
                    <a:gd name="T6" fmla="*/ 11 w 13"/>
                    <a:gd name="T7" fmla="*/ 0 h 7"/>
                    <a:gd name="T8" fmla="*/ 7 w 13"/>
                    <a:gd name="T9" fmla="*/ 0 h 7"/>
                    <a:gd name="T10" fmla="*/ 5 w 13"/>
                    <a:gd name="T11" fmla="*/ 0 h 7"/>
                    <a:gd name="T12" fmla="*/ 4 w 13"/>
                    <a:gd name="T13" fmla="*/ 0 h 7"/>
                    <a:gd name="T14" fmla="*/ 2 w 13"/>
                    <a:gd name="T15" fmla="*/ 1 h 7"/>
                    <a:gd name="T16" fmla="*/ 0 w 13"/>
                    <a:gd name="T17" fmla="*/ 3 h 7"/>
                    <a:gd name="T18" fmla="*/ 0 w 13"/>
                    <a:gd name="T19" fmla="*/ 3 h 7"/>
                    <a:gd name="T20" fmla="*/ 2 w 13"/>
                    <a:gd name="T21" fmla="*/ 4 h 7"/>
                    <a:gd name="T22" fmla="*/ 4 w 13"/>
                    <a:gd name="T23" fmla="*/ 6 h 7"/>
                    <a:gd name="T24" fmla="*/ 5 w 13"/>
                    <a:gd name="T25" fmla="*/ 7 h 7"/>
                    <a:gd name="T26" fmla="*/ 7 w 13"/>
                    <a:gd name="T27" fmla="*/ 6 h 7"/>
                    <a:gd name="T28" fmla="*/ 11 w 13"/>
                    <a:gd name="T29" fmla="*/ 4 h 7"/>
                    <a:gd name="T30" fmla="*/ 13 w 13"/>
                    <a:gd name="T31" fmla="*/ 4 h 7"/>
                    <a:gd name="T32" fmla="*/ 13 w 13"/>
                    <a:gd name="T3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7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02" name="Freeform 274"/>
                <p:cNvSpPr>
                  <a:spLocks/>
                </p:cNvSpPr>
                <p:nvPr/>
              </p:nvSpPr>
              <p:spPr bwMode="auto">
                <a:xfrm>
                  <a:off x="2460" y="2473"/>
                  <a:ext cx="6" cy="5"/>
                </a:xfrm>
                <a:custGeom>
                  <a:avLst/>
                  <a:gdLst>
                    <a:gd name="T0" fmla="*/ 13 w 13"/>
                    <a:gd name="T1" fmla="*/ 5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5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5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03" name="Freeform 275"/>
                <p:cNvSpPr>
                  <a:spLocks/>
                </p:cNvSpPr>
                <p:nvPr/>
              </p:nvSpPr>
              <p:spPr bwMode="auto">
                <a:xfrm>
                  <a:off x="2460" y="2482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7 h 9"/>
                    <a:gd name="T24" fmla="*/ 5 w 13"/>
                    <a:gd name="T25" fmla="*/ 9 h 9"/>
                    <a:gd name="T26" fmla="*/ 7 w 13"/>
                    <a:gd name="T27" fmla="*/ 7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04" name="Freeform 276"/>
                <p:cNvSpPr>
                  <a:spLocks/>
                </p:cNvSpPr>
                <p:nvPr/>
              </p:nvSpPr>
              <p:spPr bwMode="auto">
                <a:xfrm>
                  <a:off x="2460" y="2491"/>
                  <a:ext cx="6" cy="5"/>
                </a:xfrm>
                <a:custGeom>
                  <a:avLst/>
                  <a:gdLst>
                    <a:gd name="T0" fmla="*/ 13 w 13"/>
                    <a:gd name="T1" fmla="*/ 4 h 9"/>
                    <a:gd name="T2" fmla="*/ 13 w 13"/>
                    <a:gd name="T3" fmla="*/ 3 h 9"/>
                    <a:gd name="T4" fmla="*/ 13 w 13"/>
                    <a:gd name="T5" fmla="*/ 1 h 9"/>
                    <a:gd name="T6" fmla="*/ 11 w 13"/>
                    <a:gd name="T7" fmla="*/ 0 h 9"/>
                    <a:gd name="T8" fmla="*/ 7 w 13"/>
                    <a:gd name="T9" fmla="*/ 0 h 9"/>
                    <a:gd name="T10" fmla="*/ 5 w 13"/>
                    <a:gd name="T11" fmla="*/ 0 h 9"/>
                    <a:gd name="T12" fmla="*/ 4 w 13"/>
                    <a:gd name="T13" fmla="*/ 0 h 9"/>
                    <a:gd name="T14" fmla="*/ 2 w 13"/>
                    <a:gd name="T15" fmla="*/ 1 h 9"/>
                    <a:gd name="T16" fmla="*/ 0 w 13"/>
                    <a:gd name="T17" fmla="*/ 3 h 9"/>
                    <a:gd name="T18" fmla="*/ 0 w 13"/>
                    <a:gd name="T19" fmla="*/ 4 h 9"/>
                    <a:gd name="T20" fmla="*/ 2 w 13"/>
                    <a:gd name="T21" fmla="*/ 6 h 9"/>
                    <a:gd name="T22" fmla="*/ 4 w 13"/>
                    <a:gd name="T23" fmla="*/ 8 h 9"/>
                    <a:gd name="T24" fmla="*/ 5 w 13"/>
                    <a:gd name="T25" fmla="*/ 9 h 9"/>
                    <a:gd name="T26" fmla="*/ 7 w 13"/>
                    <a:gd name="T27" fmla="*/ 8 h 9"/>
                    <a:gd name="T28" fmla="*/ 11 w 13"/>
                    <a:gd name="T29" fmla="*/ 6 h 9"/>
                    <a:gd name="T30" fmla="*/ 13 w 13"/>
                    <a:gd name="T31" fmla="*/ 6 h 9"/>
                    <a:gd name="T32" fmla="*/ 13 w 13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05" name="Freeform 277"/>
                <p:cNvSpPr>
                  <a:spLocks/>
                </p:cNvSpPr>
                <p:nvPr/>
              </p:nvSpPr>
              <p:spPr bwMode="auto">
                <a:xfrm>
                  <a:off x="2460" y="2500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4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4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06" name="Freeform 278"/>
                <p:cNvSpPr>
                  <a:spLocks/>
                </p:cNvSpPr>
                <p:nvPr/>
              </p:nvSpPr>
              <p:spPr bwMode="auto">
                <a:xfrm>
                  <a:off x="2460" y="2510"/>
                  <a:ext cx="6" cy="4"/>
                </a:xfrm>
                <a:custGeom>
                  <a:avLst/>
                  <a:gdLst>
                    <a:gd name="T0" fmla="*/ 13 w 13"/>
                    <a:gd name="T1" fmla="*/ 3 h 8"/>
                    <a:gd name="T2" fmla="*/ 13 w 13"/>
                    <a:gd name="T3" fmla="*/ 3 h 8"/>
                    <a:gd name="T4" fmla="*/ 13 w 13"/>
                    <a:gd name="T5" fmla="*/ 2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2 h 8"/>
                    <a:gd name="T16" fmla="*/ 0 w 13"/>
                    <a:gd name="T17" fmla="*/ 3 h 8"/>
                    <a:gd name="T18" fmla="*/ 0 w 13"/>
                    <a:gd name="T19" fmla="*/ 3 h 8"/>
                    <a:gd name="T20" fmla="*/ 2 w 13"/>
                    <a:gd name="T21" fmla="*/ 5 h 8"/>
                    <a:gd name="T22" fmla="*/ 4 w 13"/>
                    <a:gd name="T23" fmla="*/ 6 h 8"/>
                    <a:gd name="T24" fmla="*/ 5 w 13"/>
                    <a:gd name="T25" fmla="*/ 8 h 8"/>
                    <a:gd name="T26" fmla="*/ 7 w 13"/>
                    <a:gd name="T27" fmla="*/ 6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07" name="Freeform 279"/>
                <p:cNvSpPr>
                  <a:spLocks/>
                </p:cNvSpPr>
                <p:nvPr/>
              </p:nvSpPr>
              <p:spPr bwMode="auto">
                <a:xfrm>
                  <a:off x="2460" y="2518"/>
                  <a:ext cx="6" cy="5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4 h 10"/>
                    <a:gd name="T4" fmla="*/ 13 w 13"/>
                    <a:gd name="T5" fmla="*/ 2 h 10"/>
                    <a:gd name="T6" fmla="*/ 11 w 13"/>
                    <a:gd name="T7" fmla="*/ 0 h 10"/>
                    <a:gd name="T8" fmla="*/ 7 w 13"/>
                    <a:gd name="T9" fmla="*/ 0 h 10"/>
                    <a:gd name="T10" fmla="*/ 5 w 13"/>
                    <a:gd name="T11" fmla="*/ 0 h 10"/>
                    <a:gd name="T12" fmla="*/ 4 w 13"/>
                    <a:gd name="T13" fmla="*/ 0 h 10"/>
                    <a:gd name="T14" fmla="*/ 2 w 13"/>
                    <a:gd name="T15" fmla="*/ 2 h 10"/>
                    <a:gd name="T16" fmla="*/ 0 w 13"/>
                    <a:gd name="T17" fmla="*/ 4 h 10"/>
                    <a:gd name="T18" fmla="*/ 0 w 13"/>
                    <a:gd name="T19" fmla="*/ 5 h 10"/>
                    <a:gd name="T20" fmla="*/ 2 w 13"/>
                    <a:gd name="T21" fmla="*/ 7 h 10"/>
                    <a:gd name="T22" fmla="*/ 4 w 13"/>
                    <a:gd name="T23" fmla="*/ 8 h 10"/>
                    <a:gd name="T24" fmla="*/ 5 w 13"/>
                    <a:gd name="T25" fmla="*/ 10 h 10"/>
                    <a:gd name="T26" fmla="*/ 7 w 13"/>
                    <a:gd name="T27" fmla="*/ 8 h 10"/>
                    <a:gd name="T28" fmla="*/ 11 w 13"/>
                    <a:gd name="T29" fmla="*/ 7 h 10"/>
                    <a:gd name="T30" fmla="*/ 13 w 13"/>
                    <a:gd name="T31" fmla="*/ 7 h 10"/>
                    <a:gd name="T32" fmla="*/ 13 w 13"/>
                    <a:gd name="T3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13" y="5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08" name="Freeform 280"/>
                <p:cNvSpPr>
                  <a:spLocks/>
                </p:cNvSpPr>
                <p:nvPr/>
              </p:nvSpPr>
              <p:spPr bwMode="auto">
                <a:xfrm>
                  <a:off x="2460" y="2528"/>
                  <a:ext cx="6" cy="3"/>
                </a:xfrm>
                <a:custGeom>
                  <a:avLst/>
                  <a:gdLst>
                    <a:gd name="T0" fmla="*/ 13 w 13"/>
                    <a:gd name="T1" fmla="*/ 3 h 8"/>
                    <a:gd name="T2" fmla="*/ 13 w 13"/>
                    <a:gd name="T3" fmla="*/ 3 h 8"/>
                    <a:gd name="T4" fmla="*/ 13 w 13"/>
                    <a:gd name="T5" fmla="*/ 2 h 8"/>
                    <a:gd name="T6" fmla="*/ 11 w 13"/>
                    <a:gd name="T7" fmla="*/ 0 h 8"/>
                    <a:gd name="T8" fmla="*/ 7 w 13"/>
                    <a:gd name="T9" fmla="*/ 0 h 8"/>
                    <a:gd name="T10" fmla="*/ 5 w 13"/>
                    <a:gd name="T11" fmla="*/ 0 h 8"/>
                    <a:gd name="T12" fmla="*/ 4 w 13"/>
                    <a:gd name="T13" fmla="*/ 0 h 8"/>
                    <a:gd name="T14" fmla="*/ 2 w 13"/>
                    <a:gd name="T15" fmla="*/ 2 h 8"/>
                    <a:gd name="T16" fmla="*/ 0 w 13"/>
                    <a:gd name="T17" fmla="*/ 3 h 8"/>
                    <a:gd name="T18" fmla="*/ 0 w 13"/>
                    <a:gd name="T19" fmla="*/ 3 h 8"/>
                    <a:gd name="T20" fmla="*/ 2 w 13"/>
                    <a:gd name="T21" fmla="*/ 5 h 8"/>
                    <a:gd name="T22" fmla="*/ 4 w 13"/>
                    <a:gd name="T23" fmla="*/ 6 h 8"/>
                    <a:gd name="T24" fmla="*/ 5 w 13"/>
                    <a:gd name="T25" fmla="*/ 8 h 8"/>
                    <a:gd name="T26" fmla="*/ 7 w 13"/>
                    <a:gd name="T27" fmla="*/ 6 h 8"/>
                    <a:gd name="T28" fmla="*/ 11 w 13"/>
                    <a:gd name="T29" fmla="*/ 5 h 8"/>
                    <a:gd name="T30" fmla="*/ 13 w 13"/>
                    <a:gd name="T31" fmla="*/ 5 h 8"/>
                    <a:gd name="T32" fmla="*/ 13 w 13"/>
                    <a:gd name="T3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13" y="3"/>
                      </a:move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76421" name="Group 293"/>
              <p:cNvGrpSpPr>
                <a:grpSpLocks/>
              </p:cNvGrpSpPr>
              <p:nvPr/>
            </p:nvGrpSpPr>
            <p:grpSpPr bwMode="auto">
              <a:xfrm>
                <a:off x="2275" y="2504"/>
                <a:ext cx="191" cy="47"/>
                <a:chOff x="2275" y="2504"/>
                <a:chExt cx="191" cy="47"/>
              </a:xfrm>
            </p:grpSpPr>
            <p:sp>
              <p:nvSpPr>
                <p:cNvPr id="176410" name="Freeform 282"/>
                <p:cNvSpPr>
                  <a:spLocks/>
                </p:cNvSpPr>
                <p:nvPr/>
              </p:nvSpPr>
              <p:spPr bwMode="auto">
                <a:xfrm>
                  <a:off x="2460" y="2526"/>
                  <a:ext cx="6" cy="5"/>
                </a:xfrm>
                <a:custGeom>
                  <a:avLst/>
                  <a:gdLst>
                    <a:gd name="T0" fmla="*/ 7 w 13"/>
                    <a:gd name="T1" fmla="*/ 9 h 9"/>
                    <a:gd name="T2" fmla="*/ 7 w 13"/>
                    <a:gd name="T3" fmla="*/ 8 h 9"/>
                    <a:gd name="T4" fmla="*/ 11 w 13"/>
                    <a:gd name="T5" fmla="*/ 6 h 9"/>
                    <a:gd name="T6" fmla="*/ 13 w 13"/>
                    <a:gd name="T7" fmla="*/ 5 h 9"/>
                    <a:gd name="T8" fmla="*/ 11 w 13"/>
                    <a:gd name="T9" fmla="*/ 3 h 9"/>
                    <a:gd name="T10" fmla="*/ 7 w 13"/>
                    <a:gd name="T11" fmla="*/ 2 h 9"/>
                    <a:gd name="T12" fmla="*/ 5 w 13"/>
                    <a:gd name="T13" fmla="*/ 0 h 9"/>
                    <a:gd name="T14" fmla="*/ 4 w 13"/>
                    <a:gd name="T15" fmla="*/ 0 h 9"/>
                    <a:gd name="T16" fmla="*/ 2 w 13"/>
                    <a:gd name="T17" fmla="*/ 2 h 9"/>
                    <a:gd name="T18" fmla="*/ 0 w 13"/>
                    <a:gd name="T19" fmla="*/ 3 h 9"/>
                    <a:gd name="T20" fmla="*/ 0 w 13"/>
                    <a:gd name="T21" fmla="*/ 5 h 9"/>
                    <a:gd name="T22" fmla="*/ 0 w 13"/>
                    <a:gd name="T23" fmla="*/ 6 h 9"/>
                    <a:gd name="T24" fmla="*/ 0 w 13"/>
                    <a:gd name="T25" fmla="*/ 8 h 9"/>
                    <a:gd name="T26" fmla="*/ 2 w 13"/>
                    <a:gd name="T27" fmla="*/ 9 h 9"/>
                    <a:gd name="T28" fmla="*/ 4 w 13"/>
                    <a:gd name="T29" fmla="*/ 9 h 9"/>
                    <a:gd name="T30" fmla="*/ 5 w 13"/>
                    <a:gd name="T31" fmla="*/ 9 h 9"/>
                    <a:gd name="T32" fmla="*/ 7 w 13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7" y="9"/>
                      </a:move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5"/>
                      </a:lnTo>
                      <a:lnTo>
                        <a:pt x="11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11" name="Freeform 283"/>
                <p:cNvSpPr>
                  <a:spLocks/>
                </p:cNvSpPr>
                <p:nvPr/>
              </p:nvSpPr>
              <p:spPr bwMode="auto">
                <a:xfrm>
                  <a:off x="2448" y="2526"/>
                  <a:ext cx="5" cy="5"/>
                </a:xfrm>
                <a:custGeom>
                  <a:avLst/>
                  <a:gdLst>
                    <a:gd name="T0" fmla="*/ 8 w 12"/>
                    <a:gd name="T1" fmla="*/ 9 h 9"/>
                    <a:gd name="T2" fmla="*/ 8 w 12"/>
                    <a:gd name="T3" fmla="*/ 8 h 9"/>
                    <a:gd name="T4" fmla="*/ 10 w 12"/>
                    <a:gd name="T5" fmla="*/ 6 h 9"/>
                    <a:gd name="T6" fmla="*/ 12 w 12"/>
                    <a:gd name="T7" fmla="*/ 5 h 9"/>
                    <a:gd name="T8" fmla="*/ 10 w 12"/>
                    <a:gd name="T9" fmla="*/ 3 h 9"/>
                    <a:gd name="T10" fmla="*/ 8 w 12"/>
                    <a:gd name="T11" fmla="*/ 2 h 9"/>
                    <a:gd name="T12" fmla="*/ 6 w 12"/>
                    <a:gd name="T13" fmla="*/ 0 h 9"/>
                    <a:gd name="T14" fmla="*/ 4 w 12"/>
                    <a:gd name="T15" fmla="*/ 0 h 9"/>
                    <a:gd name="T16" fmla="*/ 2 w 12"/>
                    <a:gd name="T17" fmla="*/ 2 h 9"/>
                    <a:gd name="T18" fmla="*/ 0 w 12"/>
                    <a:gd name="T19" fmla="*/ 3 h 9"/>
                    <a:gd name="T20" fmla="*/ 0 w 12"/>
                    <a:gd name="T21" fmla="*/ 5 h 9"/>
                    <a:gd name="T22" fmla="*/ 0 w 12"/>
                    <a:gd name="T23" fmla="*/ 6 h 9"/>
                    <a:gd name="T24" fmla="*/ 0 w 12"/>
                    <a:gd name="T25" fmla="*/ 8 h 9"/>
                    <a:gd name="T26" fmla="*/ 2 w 12"/>
                    <a:gd name="T27" fmla="*/ 9 h 9"/>
                    <a:gd name="T28" fmla="*/ 4 w 12"/>
                    <a:gd name="T29" fmla="*/ 9 h 9"/>
                    <a:gd name="T30" fmla="*/ 6 w 12"/>
                    <a:gd name="T31" fmla="*/ 9 h 9"/>
                    <a:gd name="T32" fmla="*/ 8 w 12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" h="9">
                      <a:moveTo>
                        <a:pt x="8" y="9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12" name="Freeform 284"/>
                <p:cNvSpPr>
                  <a:spLocks/>
                </p:cNvSpPr>
                <p:nvPr/>
              </p:nvSpPr>
              <p:spPr bwMode="auto">
                <a:xfrm>
                  <a:off x="2434" y="2526"/>
                  <a:ext cx="7" cy="5"/>
                </a:xfrm>
                <a:custGeom>
                  <a:avLst/>
                  <a:gdLst>
                    <a:gd name="T0" fmla="*/ 9 w 13"/>
                    <a:gd name="T1" fmla="*/ 9 h 9"/>
                    <a:gd name="T2" fmla="*/ 9 w 13"/>
                    <a:gd name="T3" fmla="*/ 8 h 9"/>
                    <a:gd name="T4" fmla="*/ 11 w 13"/>
                    <a:gd name="T5" fmla="*/ 6 h 9"/>
                    <a:gd name="T6" fmla="*/ 13 w 13"/>
                    <a:gd name="T7" fmla="*/ 5 h 9"/>
                    <a:gd name="T8" fmla="*/ 11 w 13"/>
                    <a:gd name="T9" fmla="*/ 3 h 9"/>
                    <a:gd name="T10" fmla="*/ 9 w 13"/>
                    <a:gd name="T11" fmla="*/ 2 h 9"/>
                    <a:gd name="T12" fmla="*/ 7 w 13"/>
                    <a:gd name="T13" fmla="*/ 0 h 9"/>
                    <a:gd name="T14" fmla="*/ 5 w 13"/>
                    <a:gd name="T15" fmla="*/ 0 h 9"/>
                    <a:gd name="T16" fmla="*/ 4 w 13"/>
                    <a:gd name="T17" fmla="*/ 2 h 9"/>
                    <a:gd name="T18" fmla="*/ 0 w 13"/>
                    <a:gd name="T19" fmla="*/ 3 h 9"/>
                    <a:gd name="T20" fmla="*/ 0 w 13"/>
                    <a:gd name="T21" fmla="*/ 5 h 9"/>
                    <a:gd name="T22" fmla="*/ 0 w 13"/>
                    <a:gd name="T23" fmla="*/ 6 h 9"/>
                    <a:gd name="T24" fmla="*/ 0 w 13"/>
                    <a:gd name="T25" fmla="*/ 8 h 9"/>
                    <a:gd name="T26" fmla="*/ 4 w 13"/>
                    <a:gd name="T27" fmla="*/ 9 h 9"/>
                    <a:gd name="T28" fmla="*/ 5 w 13"/>
                    <a:gd name="T29" fmla="*/ 9 h 9"/>
                    <a:gd name="T30" fmla="*/ 7 w 13"/>
                    <a:gd name="T31" fmla="*/ 9 h 9"/>
                    <a:gd name="T32" fmla="*/ 9 w 13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9" y="9"/>
                      </a:moveTo>
                      <a:lnTo>
                        <a:pt x="9" y="8"/>
                      </a:lnTo>
                      <a:lnTo>
                        <a:pt x="11" y="6"/>
                      </a:lnTo>
                      <a:lnTo>
                        <a:pt x="13" y="5"/>
                      </a:lnTo>
                      <a:lnTo>
                        <a:pt x="11" y="3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7" y="9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13" name="Freeform 285"/>
                <p:cNvSpPr>
                  <a:spLocks/>
                </p:cNvSpPr>
                <p:nvPr/>
              </p:nvSpPr>
              <p:spPr bwMode="auto">
                <a:xfrm>
                  <a:off x="2422" y="2526"/>
                  <a:ext cx="7" cy="5"/>
                </a:xfrm>
                <a:custGeom>
                  <a:avLst/>
                  <a:gdLst>
                    <a:gd name="T0" fmla="*/ 10 w 13"/>
                    <a:gd name="T1" fmla="*/ 9 h 9"/>
                    <a:gd name="T2" fmla="*/ 10 w 13"/>
                    <a:gd name="T3" fmla="*/ 8 h 9"/>
                    <a:gd name="T4" fmla="*/ 12 w 13"/>
                    <a:gd name="T5" fmla="*/ 6 h 9"/>
                    <a:gd name="T6" fmla="*/ 13 w 13"/>
                    <a:gd name="T7" fmla="*/ 5 h 9"/>
                    <a:gd name="T8" fmla="*/ 12 w 13"/>
                    <a:gd name="T9" fmla="*/ 3 h 9"/>
                    <a:gd name="T10" fmla="*/ 10 w 13"/>
                    <a:gd name="T11" fmla="*/ 2 h 9"/>
                    <a:gd name="T12" fmla="*/ 6 w 13"/>
                    <a:gd name="T13" fmla="*/ 0 h 9"/>
                    <a:gd name="T14" fmla="*/ 4 w 13"/>
                    <a:gd name="T15" fmla="*/ 0 h 9"/>
                    <a:gd name="T16" fmla="*/ 2 w 13"/>
                    <a:gd name="T17" fmla="*/ 2 h 9"/>
                    <a:gd name="T18" fmla="*/ 0 w 13"/>
                    <a:gd name="T19" fmla="*/ 3 h 9"/>
                    <a:gd name="T20" fmla="*/ 0 w 13"/>
                    <a:gd name="T21" fmla="*/ 5 h 9"/>
                    <a:gd name="T22" fmla="*/ 0 w 13"/>
                    <a:gd name="T23" fmla="*/ 6 h 9"/>
                    <a:gd name="T24" fmla="*/ 0 w 13"/>
                    <a:gd name="T25" fmla="*/ 8 h 9"/>
                    <a:gd name="T26" fmla="*/ 2 w 13"/>
                    <a:gd name="T27" fmla="*/ 9 h 9"/>
                    <a:gd name="T28" fmla="*/ 4 w 13"/>
                    <a:gd name="T29" fmla="*/ 9 h 9"/>
                    <a:gd name="T30" fmla="*/ 6 w 13"/>
                    <a:gd name="T31" fmla="*/ 9 h 9"/>
                    <a:gd name="T32" fmla="*/ 10 w 13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0" y="9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3" y="5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14" name="Freeform 286"/>
                <p:cNvSpPr>
                  <a:spLocks/>
                </p:cNvSpPr>
                <p:nvPr/>
              </p:nvSpPr>
              <p:spPr bwMode="auto">
                <a:xfrm>
                  <a:off x="2410" y="2526"/>
                  <a:ext cx="5" cy="5"/>
                </a:xfrm>
                <a:custGeom>
                  <a:avLst/>
                  <a:gdLst>
                    <a:gd name="T0" fmla="*/ 7 w 11"/>
                    <a:gd name="T1" fmla="*/ 9 h 9"/>
                    <a:gd name="T2" fmla="*/ 7 w 11"/>
                    <a:gd name="T3" fmla="*/ 8 h 9"/>
                    <a:gd name="T4" fmla="*/ 9 w 11"/>
                    <a:gd name="T5" fmla="*/ 6 h 9"/>
                    <a:gd name="T6" fmla="*/ 11 w 11"/>
                    <a:gd name="T7" fmla="*/ 5 h 9"/>
                    <a:gd name="T8" fmla="*/ 9 w 11"/>
                    <a:gd name="T9" fmla="*/ 3 h 9"/>
                    <a:gd name="T10" fmla="*/ 7 w 11"/>
                    <a:gd name="T11" fmla="*/ 2 h 9"/>
                    <a:gd name="T12" fmla="*/ 5 w 11"/>
                    <a:gd name="T13" fmla="*/ 0 h 9"/>
                    <a:gd name="T14" fmla="*/ 3 w 11"/>
                    <a:gd name="T15" fmla="*/ 0 h 9"/>
                    <a:gd name="T16" fmla="*/ 2 w 11"/>
                    <a:gd name="T17" fmla="*/ 2 h 9"/>
                    <a:gd name="T18" fmla="*/ 0 w 11"/>
                    <a:gd name="T19" fmla="*/ 3 h 9"/>
                    <a:gd name="T20" fmla="*/ 0 w 11"/>
                    <a:gd name="T21" fmla="*/ 5 h 9"/>
                    <a:gd name="T22" fmla="*/ 0 w 11"/>
                    <a:gd name="T23" fmla="*/ 6 h 9"/>
                    <a:gd name="T24" fmla="*/ 0 w 11"/>
                    <a:gd name="T25" fmla="*/ 8 h 9"/>
                    <a:gd name="T26" fmla="*/ 2 w 11"/>
                    <a:gd name="T27" fmla="*/ 9 h 9"/>
                    <a:gd name="T28" fmla="*/ 3 w 11"/>
                    <a:gd name="T29" fmla="*/ 9 h 9"/>
                    <a:gd name="T30" fmla="*/ 5 w 11"/>
                    <a:gd name="T31" fmla="*/ 9 h 9"/>
                    <a:gd name="T32" fmla="*/ 7 w 11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" h="9">
                      <a:moveTo>
                        <a:pt x="7" y="9"/>
                      </a:move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15" name="Freeform 287"/>
                <p:cNvSpPr>
                  <a:spLocks/>
                </p:cNvSpPr>
                <p:nvPr/>
              </p:nvSpPr>
              <p:spPr bwMode="auto">
                <a:xfrm>
                  <a:off x="2397" y="2526"/>
                  <a:ext cx="6" cy="5"/>
                </a:xfrm>
                <a:custGeom>
                  <a:avLst/>
                  <a:gdLst>
                    <a:gd name="T0" fmla="*/ 10 w 13"/>
                    <a:gd name="T1" fmla="*/ 9 h 9"/>
                    <a:gd name="T2" fmla="*/ 10 w 13"/>
                    <a:gd name="T3" fmla="*/ 8 h 9"/>
                    <a:gd name="T4" fmla="*/ 12 w 13"/>
                    <a:gd name="T5" fmla="*/ 6 h 9"/>
                    <a:gd name="T6" fmla="*/ 13 w 13"/>
                    <a:gd name="T7" fmla="*/ 5 h 9"/>
                    <a:gd name="T8" fmla="*/ 12 w 13"/>
                    <a:gd name="T9" fmla="*/ 3 h 9"/>
                    <a:gd name="T10" fmla="*/ 10 w 13"/>
                    <a:gd name="T11" fmla="*/ 2 h 9"/>
                    <a:gd name="T12" fmla="*/ 8 w 13"/>
                    <a:gd name="T13" fmla="*/ 0 h 9"/>
                    <a:gd name="T14" fmla="*/ 6 w 13"/>
                    <a:gd name="T15" fmla="*/ 0 h 9"/>
                    <a:gd name="T16" fmla="*/ 4 w 13"/>
                    <a:gd name="T17" fmla="*/ 2 h 9"/>
                    <a:gd name="T18" fmla="*/ 0 w 13"/>
                    <a:gd name="T19" fmla="*/ 3 h 9"/>
                    <a:gd name="T20" fmla="*/ 0 w 13"/>
                    <a:gd name="T21" fmla="*/ 5 h 9"/>
                    <a:gd name="T22" fmla="*/ 0 w 13"/>
                    <a:gd name="T23" fmla="*/ 6 h 9"/>
                    <a:gd name="T24" fmla="*/ 0 w 13"/>
                    <a:gd name="T25" fmla="*/ 8 h 9"/>
                    <a:gd name="T26" fmla="*/ 4 w 13"/>
                    <a:gd name="T27" fmla="*/ 9 h 9"/>
                    <a:gd name="T28" fmla="*/ 6 w 13"/>
                    <a:gd name="T29" fmla="*/ 9 h 9"/>
                    <a:gd name="T30" fmla="*/ 8 w 13"/>
                    <a:gd name="T31" fmla="*/ 9 h 9"/>
                    <a:gd name="T32" fmla="*/ 10 w 13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0" y="9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3" y="5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16" name="Freeform 288"/>
                <p:cNvSpPr>
                  <a:spLocks/>
                </p:cNvSpPr>
                <p:nvPr/>
              </p:nvSpPr>
              <p:spPr bwMode="auto">
                <a:xfrm>
                  <a:off x="2384" y="2526"/>
                  <a:ext cx="7" cy="5"/>
                </a:xfrm>
                <a:custGeom>
                  <a:avLst/>
                  <a:gdLst>
                    <a:gd name="T0" fmla="*/ 9 w 13"/>
                    <a:gd name="T1" fmla="*/ 9 h 9"/>
                    <a:gd name="T2" fmla="*/ 9 w 13"/>
                    <a:gd name="T3" fmla="*/ 8 h 9"/>
                    <a:gd name="T4" fmla="*/ 11 w 13"/>
                    <a:gd name="T5" fmla="*/ 6 h 9"/>
                    <a:gd name="T6" fmla="*/ 13 w 13"/>
                    <a:gd name="T7" fmla="*/ 5 h 9"/>
                    <a:gd name="T8" fmla="*/ 11 w 13"/>
                    <a:gd name="T9" fmla="*/ 3 h 9"/>
                    <a:gd name="T10" fmla="*/ 9 w 13"/>
                    <a:gd name="T11" fmla="*/ 2 h 9"/>
                    <a:gd name="T12" fmla="*/ 5 w 13"/>
                    <a:gd name="T13" fmla="*/ 0 h 9"/>
                    <a:gd name="T14" fmla="*/ 3 w 13"/>
                    <a:gd name="T15" fmla="*/ 0 h 9"/>
                    <a:gd name="T16" fmla="*/ 2 w 13"/>
                    <a:gd name="T17" fmla="*/ 2 h 9"/>
                    <a:gd name="T18" fmla="*/ 0 w 13"/>
                    <a:gd name="T19" fmla="*/ 3 h 9"/>
                    <a:gd name="T20" fmla="*/ 0 w 13"/>
                    <a:gd name="T21" fmla="*/ 5 h 9"/>
                    <a:gd name="T22" fmla="*/ 0 w 13"/>
                    <a:gd name="T23" fmla="*/ 6 h 9"/>
                    <a:gd name="T24" fmla="*/ 0 w 13"/>
                    <a:gd name="T25" fmla="*/ 8 h 9"/>
                    <a:gd name="T26" fmla="*/ 2 w 13"/>
                    <a:gd name="T27" fmla="*/ 9 h 9"/>
                    <a:gd name="T28" fmla="*/ 3 w 13"/>
                    <a:gd name="T29" fmla="*/ 9 h 9"/>
                    <a:gd name="T30" fmla="*/ 5 w 13"/>
                    <a:gd name="T31" fmla="*/ 9 h 9"/>
                    <a:gd name="T32" fmla="*/ 9 w 13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9" y="9"/>
                      </a:moveTo>
                      <a:lnTo>
                        <a:pt x="9" y="8"/>
                      </a:lnTo>
                      <a:lnTo>
                        <a:pt x="11" y="6"/>
                      </a:lnTo>
                      <a:lnTo>
                        <a:pt x="13" y="5"/>
                      </a:lnTo>
                      <a:lnTo>
                        <a:pt x="11" y="3"/>
                      </a:lnTo>
                      <a:lnTo>
                        <a:pt x="9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17" name="Freeform 289"/>
                <p:cNvSpPr>
                  <a:spLocks/>
                </p:cNvSpPr>
                <p:nvPr/>
              </p:nvSpPr>
              <p:spPr bwMode="auto">
                <a:xfrm>
                  <a:off x="2372" y="2526"/>
                  <a:ext cx="7" cy="5"/>
                </a:xfrm>
                <a:custGeom>
                  <a:avLst/>
                  <a:gdLst>
                    <a:gd name="T0" fmla="*/ 8 w 13"/>
                    <a:gd name="T1" fmla="*/ 9 h 9"/>
                    <a:gd name="T2" fmla="*/ 8 w 13"/>
                    <a:gd name="T3" fmla="*/ 8 h 9"/>
                    <a:gd name="T4" fmla="*/ 10 w 13"/>
                    <a:gd name="T5" fmla="*/ 6 h 9"/>
                    <a:gd name="T6" fmla="*/ 13 w 13"/>
                    <a:gd name="T7" fmla="*/ 5 h 9"/>
                    <a:gd name="T8" fmla="*/ 10 w 13"/>
                    <a:gd name="T9" fmla="*/ 3 h 9"/>
                    <a:gd name="T10" fmla="*/ 8 w 13"/>
                    <a:gd name="T11" fmla="*/ 2 h 9"/>
                    <a:gd name="T12" fmla="*/ 6 w 13"/>
                    <a:gd name="T13" fmla="*/ 0 h 9"/>
                    <a:gd name="T14" fmla="*/ 4 w 13"/>
                    <a:gd name="T15" fmla="*/ 0 h 9"/>
                    <a:gd name="T16" fmla="*/ 2 w 13"/>
                    <a:gd name="T17" fmla="*/ 2 h 9"/>
                    <a:gd name="T18" fmla="*/ 0 w 13"/>
                    <a:gd name="T19" fmla="*/ 3 h 9"/>
                    <a:gd name="T20" fmla="*/ 0 w 13"/>
                    <a:gd name="T21" fmla="*/ 5 h 9"/>
                    <a:gd name="T22" fmla="*/ 0 w 13"/>
                    <a:gd name="T23" fmla="*/ 6 h 9"/>
                    <a:gd name="T24" fmla="*/ 0 w 13"/>
                    <a:gd name="T25" fmla="*/ 8 h 9"/>
                    <a:gd name="T26" fmla="*/ 2 w 13"/>
                    <a:gd name="T27" fmla="*/ 9 h 9"/>
                    <a:gd name="T28" fmla="*/ 4 w 13"/>
                    <a:gd name="T29" fmla="*/ 9 h 9"/>
                    <a:gd name="T30" fmla="*/ 6 w 13"/>
                    <a:gd name="T31" fmla="*/ 9 h 9"/>
                    <a:gd name="T32" fmla="*/ 8 w 13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8" y="9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18" name="Freeform 290"/>
                <p:cNvSpPr>
                  <a:spLocks/>
                </p:cNvSpPr>
                <p:nvPr/>
              </p:nvSpPr>
              <p:spPr bwMode="auto">
                <a:xfrm>
                  <a:off x="2360" y="2526"/>
                  <a:ext cx="5" cy="5"/>
                </a:xfrm>
                <a:custGeom>
                  <a:avLst/>
                  <a:gdLst>
                    <a:gd name="T0" fmla="*/ 7 w 11"/>
                    <a:gd name="T1" fmla="*/ 9 h 9"/>
                    <a:gd name="T2" fmla="*/ 7 w 11"/>
                    <a:gd name="T3" fmla="*/ 8 h 9"/>
                    <a:gd name="T4" fmla="*/ 9 w 11"/>
                    <a:gd name="T5" fmla="*/ 6 h 9"/>
                    <a:gd name="T6" fmla="*/ 11 w 11"/>
                    <a:gd name="T7" fmla="*/ 5 h 9"/>
                    <a:gd name="T8" fmla="*/ 9 w 11"/>
                    <a:gd name="T9" fmla="*/ 3 h 9"/>
                    <a:gd name="T10" fmla="*/ 7 w 11"/>
                    <a:gd name="T11" fmla="*/ 2 h 9"/>
                    <a:gd name="T12" fmla="*/ 5 w 11"/>
                    <a:gd name="T13" fmla="*/ 0 h 9"/>
                    <a:gd name="T14" fmla="*/ 3 w 11"/>
                    <a:gd name="T15" fmla="*/ 0 h 9"/>
                    <a:gd name="T16" fmla="*/ 1 w 11"/>
                    <a:gd name="T17" fmla="*/ 2 h 9"/>
                    <a:gd name="T18" fmla="*/ 0 w 11"/>
                    <a:gd name="T19" fmla="*/ 3 h 9"/>
                    <a:gd name="T20" fmla="*/ 0 w 11"/>
                    <a:gd name="T21" fmla="*/ 5 h 9"/>
                    <a:gd name="T22" fmla="*/ 0 w 11"/>
                    <a:gd name="T23" fmla="*/ 6 h 9"/>
                    <a:gd name="T24" fmla="*/ 0 w 11"/>
                    <a:gd name="T25" fmla="*/ 8 h 9"/>
                    <a:gd name="T26" fmla="*/ 1 w 11"/>
                    <a:gd name="T27" fmla="*/ 9 h 9"/>
                    <a:gd name="T28" fmla="*/ 3 w 11"/>
                    <a:gd name="T29" fmla="*/ 9 h 9"/>
                    <a:gd name="T30" fmla="*/ 5 w 11"/>
                    <a:gd name="T31" fmla="*/ 9 h 9"/>
                    <a:gd name="T32" fmla="*/ 7 w 11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" h="9">
                      <a:moveTo>
                        <a:pt x="7" y="9"/>
                      </a:move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19" name="Freeform 291"/>
                <p:cNvSpPr>
                  <a:spLocks/>
                </p:cNvSpPr>
                <p:nvPr/>
              </p:nvSpPr>
              <p:spPr bwMode="auto">
                <a:xfrm>
                  <a:off x="2347" y="2526"/>
                  <a:ext cx="6" cy="5"/>
                </a:xfrm>
                <a:custGeom>
                  <a:avLst/>
                  <a:gdLst>
                    <a:gd name="T0" fmla="*/ 10 w 13"/>
                    <a:gd name="T1" fmla="*/ 9 h 9"/>
                    <a:gd name="T2" fmla="*/ 10 w 13"/>
                    <a:gd name="T3" fmla="*/ 8 h 9"/>
                    <a:gd name="T4" fmla="*/ 11 w 13"/>
                    <a:gd name="T5" fmla="*/ 6 h 9"/>
                    <a:gd name="T6" fmla="*/ 13 w 13"/>
                    <a:gd name="T7" fmla="*/ 5 h 9"/>
                    <a:gd name="T8" fmla="*/ 11 w 13"/>
                    <a:gd name="T9" fmla="*/ 3 h 9"/>
                    <a:gd name="T10" fmla="*/ 10 w 13"/>
                    <a:gd name="T11" fmla="*/ 2 h 9"/>
                    <a:gd name="T12" fmla="*/ 8 w 13"/>
                    <a:gd name="T13" fmla="*/ 0 h 9"/>
                    <a:gd name="T14" fmla="*/ 4 w 13"/>
                    <a:gd name="T15" fmla="*/ 0 h 9"/>
                    <a:gd name="T16" fmla="*/ 2 w 13"/>
                    <a:gd name="T17" fmla="*/ 2 h 9"/>
                    <a:gd name="T18" fmla="*/ 0 w 13"/>
                    <a:gd name="T19" fmla="*/ 3 h 9"/>
                    <a:gd name="T20" fmla="*/ 0 w 13"/>
                    <a:gd name="T21" fmla="*/ 5 h 9"/>
                    <a:gd name="T22" fmla="*/ 0 w 13"/>
                    <a:gd name="T23" fmla="*/ 6 h 9"/>
                    <a:gd name="T24" fmla="*/ 0 w 13"/>
                    <a:gd name="T25" fmla="*/ 8 h 9"/>
                    <a:gd name="T26" fmla="*/ 2 w 13"/>
                    <a:gd name="T27" fmla="*/ 9 h 9"/>
                    <a:gd name="T28" fmla="*/ 4 w 13"/>
                    <a:gd name="T29" fmla="*/ 9 h 9"/>
                    <a:gd name="T30" fmla="*/ 8 w 13"/>
                    <a:gd name="T31" fmla="*/ 9 h 9"/>
                    <a:gd name="T32" fmla="*/ 10 w 13"/>
                    <a:gd name="T3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9">
                      <a:moveTo>
                        <a:pt x="10" y="9"/>
                      </a:moveTo>
                      <a:lnTo>
                        <a:pt x="10" y="8"/>
                      </a:lnTo>
                      <a:lnTo>
                        <a:pt x="11" y="6"/>
                      </a:lnTo>
                      <a:lnTo>
                        <a:pt x="13" y="5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8" y="9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420" name="Freeform 292"/>
                <p:cNvSpPr>
                  <a:spLocks/>
                </p:cNvSpPr>
                <p:nvPr/>
              </p:nvSpPr>
              <p:spPr bwMode="auto">
                <a:xfrm>
                  <a:off x="2275" y="2504"/>
                  <a:ext cx="64" cy="47"/>
                </a:xfrm>
                <a:custGeom>
                  <a:avLst/>
                  <a:gdLst>
                    <a:gd name="T0" fmla="*/ 128 w 128"/>
                    <a:gd name="T1" fmla="*/ 0 h 94"/>
                    <a:gd name="T2" fmla="*/ 0 w 128"/>
                    <a:gd name="T3" fmla="*/ 47 h 94"/>
                    <a:gd name="T4" fmla="*/ 128 w 128"/>
                    <a:gd name="T5" fmla="*/ 94 h 94"/>
                    <a:gd name="T6" fmla="*/ 128 w 128"/>
                    <a:gd name="T7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8" h="94">
                      <a:moveTo>
                        <a:pt x="128" y="0"/>
                      </a:moveTo>
                      <a:lnTo>
                        <a:pt x="0" y="47"/>
                      </a:lnTo>
                      <a:lnTo>
                        <a:pt x="128" y="94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76488" name="Group 360"/>
            <p:cNvGrpSpPr>
              <a:grpSpLocks/>
            </p:cNvGrpSpPr>
            <p:nvPr/>
          </p:nvGrpSpPr>
          <p:grpSpPr bwMode="auto">
            <a:xfrm>
              <a:off x="3213" y="1451"/>
              <a:ext cx="66" cy="621"/>
              <a:chOff x="3213" y="1451"/>
              <a:chExt cx="66" cy="621"/>
            </a:xfrm>
          </p:grpSpPr>
          <p:sp>
            <p:nvSpPr>
              <p:cNvPr id="176423" name="Freeform 295"/>
              <p:cNvSpPr>
                <a:spLocks/>
              </p:cNvSpPr>
              <p:nvPr/>
            </p:nvSpPr>
            <p:spPr bwMode="auto">
              <a:xfrm>
                <a:off x="3243" y="1451"/>
                <a:ext cx="7" cy="4"/>
              </a:xfrm>
              <a:custGeom>
                <a:avLst/>
                <a:gdLst>
                  <a:gd name="T0" fmla="*/ 13 w 13"/>
                  <a:gd name="T1" fmla="*/ 5 h 8"/>
                  <a:gd name="T2" fmla="*/ 13 w 13"/>
                  <a:gd name="T3" fmla="*/ 3 h 8"/>
                  <a:gd name="T4" fmla="*/ 11 w 13"/>
                  <a:gd name="T5" fmla="*/ 3 h 8"/>
                  <a:gd name="T6" fmla="*/ 9 w 13"/>
                  <a:gd name="T7" fmla="*/ 2 h 8"/>
                  <a:gd name="T8" fmla="*/ 6 w 13"/>
                  <a:gd name="T9" fmla="*/ 0 h 8"/>
                  <a:gd name="T10" fmla="*/ 4 w 13"/>
                  <a:gd name="T11" fmla="*/ 2 h 8"/>
                  <a:gd name="T12" fmla="*/ 2 w 13"/>
                  <a:gd name="T13" fmla="*/ 3 h 8"/>
                  <a:gd name="T14" fmla="*/ 0 w 13"/>
                  <a:gd name="T15" fmla="*/ 3 h 8"/>
                  <a:gd name="T16" fmla="*/ 2 w 13"/>
                  <a:gd name="T17" fmla="*/ 5 h 8"/>
                  <a:gd name="T18" fmla="*/ 4 w 13"/>
                  <a:gd name="T19" fmla="*/ 6 h 8"/>
                  <a:gd name="T20" fmla="*/ 6 w 13"/>
                  <a:gd name="T21" fmla="*/ 8 h 8"/>
                  <a:gd name="T22" fmla="*/ 9 w 13"/>
                  <a:gd name="T23" fmla="*/ 6 h 8"/>
                  <a:gd name="T24" fmla="*/ 11 w 13"/>
                  <a:gd name="T25" fmla="*/ 5 h 8"/>
                  <a:gd name="T26" fmla="*/ 13 w 13"/>
                  <a:gd name="T2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8">
                    <a:moveTo>
                      <a:pt x="13" y="5"/>
                    </a:moveTo>
                    <a:lnTo>
                      <a:pt x="13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24" name="Freeform 296"/>
              <p:cNvSpPr>
                <a:spLocks/>
              </p:cNvSpPr>
              <p:nvPr/>
            </p:nvSpPr>
            <p:spPr bwMode="auto">
              <a:xfrm>
                <a:off x="3243" y="1460"/>
                <a:ext cx="7" cy="4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3 h 10"/>
                  <a:gd name="T4" fmla="*/ 13 w 13"/>
                  <a:gd name="T5" fmla="*/ 2 h 10"/>
                  <a:gd name="T6" fmla="*/ 11 w 13"/>
                  <a:gd name="T7" fmla="*/ 0 h 10"/>
                  <a:gd name="T8" fmla="*/ 9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3 h 10"/>
                  <a:gd name="T18" fmla="*/ 0 w 13"/>
                  <a:gd name="T19" fmla="*/ 5 h 10"/>
                  <a:gd name="T20" fmla="*/ 2 w 13"/>
                  <a:gd name="T21" fmla="*/ 6 h 10"/>
                  <a:gd name="T22" fmla="*/ 4 w 13"/>
                  <a:gd name="T23" fmla="*/ 8 h 10"/>
                  <a:gd name="T24" fmla="*/ 6 w 13"/>
                  <a:gd name="T25" fmla="*/ 10 h 10"/>
                  <a:gd name="T26" fmla="*/ 9 w 13"/>
                  <a:gd name="T27" fmla="*/ 8 h 10"/>
                  <a:gd name="T28" fmla="*/ 11 w 13"/>
                  <a:gd name="T29" fmla="*/ 6 h 10"/>
                  <a:gd name="T30" fmla="*/ 13 w 13"/>
                  <a:gd name="T31" fmla="*/ 6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25" name="Freeform 297"/>
              <p:cNvSpPr>
                <a:spLocks/>
              </p:cNvSpPr>
              <p:nvPr/>
            </p:nvSpPr>
            <p:spPr bwMode="auto">
              <a:xfrm>
                <a:off x="3243" y="1469"/>
                <a:ext cx="7" cy="4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3 h 8"/>
                  <a:gd name="T4" fmla="*/ 13 w 13"/>
                  <a:gd name="T5" fmla="*/ 1 h 8"/>
                  <a:gd name="T6" fmla="*/ 11 w 13"/>
                  <a:gd name="T7" fmla="*/ 0 h 8"/>
                  <a:gd name="T8" fmla="*/ 9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1 h 8"/>
                  <a:gd name="T16" fmla="*/ 0 w 13"/>
                  <a:gd name="T17" fmla="*/ 3 h 8"/>
                  <a:gd name="T18" fmla="*/ 0 w 13"/>
                  <a:gd name="T19" fmla="*/ 3 h 8"/>
                  <a:gd name="T20" fmla="*/ 2 w 13"/>
                  <a:gd name="T21" fmla="*/ 5 h 8"/>
                  <a:gd name="T22" fmla="*/ 4 w 13"/>
                  <a:gd name="T23" fmla="*/ 6 h 8"/>
                  <a:gd name="T24" fmla="*/ 6 w 13"/>
                  <a:gd name="T25" fmla="*/ 8 h 8"/>
                  <a:gd name="T26" fmla="*/ 9 w 13"/>
                  <a:gd name="T27" fmla="*/ 6 h 8"/>
                  <a:gd name="T28" fmla="*/ 11 w 13"/>
                  <a:gd name="T29" fmla="*/ 5 h 8"/>
                  <a:gd name="T30" fmla="*/ 13 w 13"/>
                  <a:gd name="T31" fmla="*/ 5 h 8"/>
                  <a:gd name="T32" fmla="*/ 13 w 13"/>
                  <a:gd name="T3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26" name="Freeform 298"/>
              <p:cNvSpPr>
                <a:spLocks/>
              </p:cNvSpPr>
              <p:nvPr/>
            </p:nvSpPr>
            <p:spPr bwMode="auto">
              <a:xfrm>
                <a:off x="3243" y="1478"/>
                <a:ext cx="7" cy="4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27" name="Freeform 299"/>
              <p:cNvSpPr>
                <a:spLocks/>
              </p:cNvSpPr>
              <p:nvPr/>
            </p:nvSpPr>
            <p:spPr bwMode="auto">
              <a:xfrm>
                <a:off x="3243" y="1487"/>
                <a:ext cx="7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28" name="Freeform 300"/>
              <p:cNvSpPr>
                <a:spLocks/>
              </p:cNvSpPr>
              <p:nvPr/>
            </p:nvSpPr>
            <p:spPr bwMode="auto">
              <a:xfrm>
                <a:off x="3243" y="1496"/>
                <a:ext cx="7" cy="4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29" name="Freeform 301"/>
              <p:cNvSpPr>
                <a:spLocks/>
              </p:cNvSpPr>
              <p:nvPr/>
            </p:nvSpPr>
            <p:spPr bwMode="auto">
              <a:xfrm>
                <a:off x="3243" y="1505"/>
                <a:ext cx="7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30" name="Freeform 302"/>
              <p:cNvSpPr>
                <a:spLocks/>
              </p:cNvSpPr>
              <p:nvPr/>
            </p:nvSpPr>
            <p:spPr bwMode="auto">
              <a:xfrm>
                <a:off x="3243" y="1514"/>
                <a:ext cx="7" cy="4"/>
              </a:xfrm>
              <a:custGeom>
                <a:avLst/>
                <a:gdLst>
                  <a:gd name="T0" fmla="*/ 13 w 13"/>
                  <a:gd name="T1" fmla="*/ 4 h 8"/>
                  <a:gd name="T2" fmla="*/ 13 w 13"/>
                  <a:gd name="T3" fmla="*/ 4 h 8"/>
                  <a:gd name="T4" fmla="*/ 13 w 13"/>
                  <a:gd name="T5" fmla="*/ 2 h 8"/>
                  <a:gd name="T6" fmla="*/ 11 w 13"/>
                  <a:gd name="T7" fmla="*/ 0 h 8"/>
                  <a:gd name="T8" fmla="*/ 9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2 h 8"/>
                  <a:gd name="T16" fmla="*/ 0 w 13"/>
                  <a:gd name="T17" fmla="*/ 4 h 8"/>
                  <a:gd name="T18" fmla="*/ 0 w 13"/>
                  <a:gd name="T19" fmla="*/ 4 h 8"/>
                  <a:gd name="T20" fmla="*/ 2 w 13"/>
                  <a:gd name="T21" fmla="*/ 5 h 8"/>
                  <a:gd name="T22" fmla="*/ 4 w 13"/>
                  <a:gd name="T23" fmla="*/ 7 h 8"/>
                  <a:gd name="T24" fmla="*/ 6 w 13"/>
                  <a:gd name="T25" fmla="*/ 8 h 8"/>
                  <a:gd name="T26" fmla="*/ 9 w 13"/>
                  <a:gd name="T27" fmla="*/ 7 h 8"/>
                  <a:gd name="T28" fmla="*/ 11 w 13"/>
                  <a:gd name="T29" fmla="*/ 5 h 8"/>
                  <a:gd name="T30" fmla="*/ 13 w 13"/>
                  <a:gd name="T31" fmla="*/ 5 h 8"/>
                  <a:gd name="T32" fmla="*/ 13 w 13"/>
                  <a:gd name="T3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31" name="Freeform 303"/>
              <p:cNvSpPr>
                <a:spLocks/>
              </p:cNvSpPr>
              <p:nvPr/>
            </p:nvSpPr>
            <p:spPr bwMode="auto">
              <a:xfrm>
                <a:off x="3243" y="1523"/>
                <a:ext cx="7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7 h 9"/>
                  <a:gd name="T24" fmla="*/ 6 w 13"/>
                  <a:gd name="T25" fmla="*/ 9 h 9"/>
                  <a:gd name="T26" fmla="*/ 9 w 13"/>
                  <a:gd name="T27" fmla="*/ 7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32" name="Freeform 304"/>
              <p:cNvSpPr>
                <a:spLocks/>
              </p:cNvSpPr>
              <p:nvPr/>
            </p:nvSpPr>
            <p:spPr bwMode="auto">
              <a:xfrm>
                <a:off x="3243" y="1532"/>
                <a:ext cx="7" cy="4"/>
              </a:xfrm>
              <a:custGeom>
                <a:avLst/>
                <a:gdLst>
                  <a:gd name="T0" fmla="*/ 13 w 13"/>
                  <a:gd name="T1" fmla="*/ 4 h 8"/>
                  <a:gd name="T2" fmla="*/ 13 w 13"/>
                  <a:gd name="T3" fmla="*/ 4 h 8"/>
                  <a:gd name="T4" fmla="*/ 13 w 13"/>
                  <a:gd name="T5" fmla="*/ 2 h 8"/>
                  <a:gd name="T6" fmla="*/ 11 w 13"/>
                  <a:gd name="T7" fmla="*/ 0 h 8"/>
                  <a:gd name="T8" fmla="*/ 9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2 h 8"/>
                  <a:gd name="T16" fmla="*/ 0 w 13"/>
                  <a:gd name="T17" fmla="*/ 4 h 8"/>
                  <a:gd name="T18" fmla="*/ 0 w 13"/>
                  <a:gd name="T19" fmla="*/ 4 h 8"/>
                  <a:gd name="T20" fmla="*/ 2 w 13"/>
                  <a:gd name="T21" fmla="*/ 5 h 8"/>
                  <a:gd name="T22" fmla="*/ 4 w 13"/>
                  <a:gd name="T23" fmla="*/ 7 h 8"/>
                  <a:gd name="T24" fmla="*/ 6 w 13"/>
                  <a:gd name="T25" fmla="*/ 8 h 8"/>
                  <a:gd name="T26" fmla="*/ 9 w 13"/>
                  <a:gd name="T27" fmla="*/ 7 h 8"/>
                  <a:gd name="T28" fmla="*/ 11 w 13"/>
                  <a:gd name="T29" fmla="*/ 5 h 8"/>
                  <a:gd name="T30" fmla="*/ 13 w 13"/>
                  <a:gd name="T31" fmla="*/ 5 h 8"/>
                  <a:gd name="T32" fmla="*/ 13 w 13"/>
                  <a:gd name="T3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33" name="Freeform 305"/>
              <p:cNvSpPr>
                <a:spLocks/>
              </p:cNvSpPr>
              <p:nvPr/>
            </p:nvSpPr>
            <p:spPr bwMode="auto">
              <a:xfrm>
                <a:off x="3243" y="1541"/>
                <a:ext cx="7" cy="4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7 h 9"/>
                  <a:gd name="T24" fmla="*/ 6 w 13"/>
                  <a:gd name="T25" fmla="*/ 9 h 9"/>
                  <a:gd name="T26" fmla="*/ 9 w 13"/>
                  <a:gd name="T27" fmla="*/ 7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34" name="Freeform 306"/>
              <p:cNvSpPr>
                <a:spLocks/>
              </p:cNvSpPr>
              <p:nvPr/>
            </p:nvSpPr>
            <p:spPr bwMode="auto">
              <a:xfrm>
                <a:off x="3243" y="1550"/>
                <a:ext cx="7" cy="5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3 h 10"/>
                  <a:gd name="T4" fmla="*/ 13 w 13"/>
                  <a:gd name="T5" fmla="*/ 2 h 10"/>
                  <a:gd name="T6" fmla="*/ 11 w 13"/>
                  <a:gd name="T7" fmla="*/ 0 h 10"/>
                  <a:gd name="T8" fmla="*/ 9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3 h 10"/>
                  <a:gd name="T18" fmla="*/ 0 w 13"/>
                  <a:gd name="T19" fmla="*/ 5 h 10"/>
                  <a:gd name="T20" fmla="*/ 2 w 13"/>
                  <a:gd name="T21" fmla="*/ 7 h 10"/>
                  <a:gd name="T22" fmla="*/ 4 w 13"/>
                  <a:gd name="T23" fmla="*/ 8 h 10"/>
                  <a:gd name="T24" fmla="*/ 6 w 13"/>
                  <a:gd name="T25" fmla="*/ 10 h 10"/>
                  <a:gd name="T26" fmla="*/ 9 w 13"/>
                  <a:gd name="T27" fmla="*/ 8 h 10"/>
                  <a:gd name="T28" fmla="*/ 11 w 13"/>
                  <a:gd name="T29" fmla="*/ 7 h 10"/>
                  <a:gd name="T30" fmla="*/ 13 w 13"/>
                  <a:gd name="T31" fmla="*/ 7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35" name="Freeform 307"/>
              <p:cNvSpPr>
                <a:spLocks/>
              </p:cNvSpPr>
              <p:nvPr/>
            </p:nvSpPr>
            <p:spPr bwMode="auto">
              <a:xfrm>
                <a:off x="3243" y="1559"/>
                <a:ext cx="7" cy="4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4 h 10"/>
                  <a:gd name="T4" fmla="*/ 13 w 13"/>
                  <a:gd name="T5" fmla="*/ 2 h 10"/>
                  <a:gd name="T6" fmla="*/ 11 w 13"/>
                  <a:gd name="T7" fmla="*/ 0 h 10"/>
                  <a:gd name="T8" fmla="*/ 9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4 h 10"/>
                  <a:gd name="T18" fmla="*/ 0 w 13"/>
                  <a:gd name="T19" fmla="*/ 5 h 10"/>
                  <a:gd name="T20" fmla="*/ 2 w 13"/>
                  <a:gd name="T21" fmla="*/ 7 h 10"/>
                  <a:gd name="T22" fmla="*/ 4 w 13"/>
                  <a:gd name="T23" fmla="*/ 8 h 10"/>
                  <a:gd name="T24" fmla="*/ 6 w 13"/>
                  <a:gd name="T25" fmla="*/ 10 h 10"/>
                  <a:gd name="T26" fmla="*/ 9 w 13"/>
                  <a:gd name="T27" fmla="*/ 8 h 10"/>
                  <a:gd name="T28" fmla="*/ 11 w 13"/>
                  <a:gd name="T29" fmla="*/ 7 h 10"/>
                  <a:gd name="T30" fmla="*/ 13 w 13"/>
                  <a:gd name="T31" fmla="*/ 7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36" name="Freeform 308"/>
              <p:cNvSpPr>
                <a:spLocks/>
              </p:cNvSpPr>
              <p:nvPr/>
            </p:nvSpPr>
            <p:spPr bwMode="auto">
              <a:xfrm>
                <a:off x="3243" y="1568"/>
                <a:ext cx="7" cy="5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3 h 10"/>
                  <a:gd name="T4" fmla="*/ 13 w 13"/>
                  <a:gd name="T5" fmla="*/ 2 h 10"/>
                  <a:gd name="T6" fmla="*/ 11 w 13"/>
                  <a:gd name="T7" fmla="*/ 0 h 10"/>
                  <a:gd name="T8" fmla="*/ 9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3 h 10"/>
                  <a:gd name="T18" fmla="*/ 0 w 13"/>
                  <a:gd name="T19" fmla="*/ 5 h 10"/>
                  <a:gd name="T20" fmla="*/ 2 w 13"/>
                  <a:gd name="T21" fmla="*/ 6 h 10"/>
                  <a:gd name="T22" fmla="*/ 4 w 13"/>
                  <a:gd name="T23" fmla="*/ 8 h 10"/>
                  <a:gd name="T24" fmla="*/ 6 w 13"/>
                  <a:gd name="T25" fmla="*/ 10 h 10"/>
                  <a:gd name="T26" fmla="*/ 9 w 13"/>
                  <a:gd name="T27" fmla="*/ 8 h 10"/>
                  <a:gd name="T28" fmla="*/ 11 w 13"/>
                  <a:gd name="T29" fmla="*/ 6 h 10"/>
                  <a:gd name="T30" fmla="*/ 13 w 13"/>
                  <a:gd name="T31" fmla="*/ 6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37" name="Freeform 309"/>
              <p:cNvSpPr>
                <a:spLocks/>
              </p:cNvSpPr>
              <p:nvPr/>
            </p:nvSpPr>
            <p:spPr bwMode="auto">
              <a:xfrm>
                <a:off x="3243" y="1577"/>
                <a:ext cx="7" cy="4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4 h 10"/>
                  <a:gd name="T4" fmla="*/ 13 w 13"/>
                  <a:gd name="T5" fmla="*/ 2 h 10"/>
                  <a:gd name="T6" fmla="*/ 11 w 13"/>
                  <a:gd name="T7" fmla="*/ 0 h 10"/>
                  <a:gd name="T8" fmla="*/ 9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4 h 10"/>
                  <a:gd name="T18" fmla="*/ 0 w 13"/>
                  <a:gd name="T19" fmla="*/ 5 h 10"/>
                  <a:gd name="T20" fmla="*/ 2 w 13"/>
                  <a:gd name="T21" fmla="*/ 7 h 10"/>
                  <a:gd name="T22" fmla="*/ 4 w 13"/>
                  <a:gd name="T23" fmla="*/ 8 h 10"/>
                  <a:gd name="T24" fmla="*/ 6 w 13"/>
                  <a:gd name="T25" fmla="*/ 10 h 10"/>
                  <a:gd name="T26" fmla="*/ 9 w 13"/>
                  <a:gd name="T27" fmla="*/ 8 h 10"/>
                  <a:gd name="T28" fmla="*/ 11 w 13"/>
                  <a:gd name="T29" fmla="*/ 7 h 10"/>
                  <a:gd name="T30" fmla="*/ 13 w 13"/>
                  <a:gd name="T31" fmla="*/ 7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38" name="Freeform 310"/>
              <p:cNvSpPr>
                <a:spLocks/>
              </p:cNvSpPr>
              <p:nvPr/>
            </p:nvSpPr>
            <p:spPr bwMode="auto">
              <a:xfrm>
                <a:off x="3243" y="1586"/>
                <a:ext cx="7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39" name="Freeform 311"/>
              <p:cNvSpPr>
                <a:spLocks/>
              </p:cNvSpPr>
              <p:nvPr/>
            </p:nvSpPr>
            <p:spPr bwMode="auto">
              <a:xfrm>
                <a:off x="3243" y="1595"/>
                <a:ext cx="7" cy="4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3 h 8"/>
                  <a:gd name="T4" fmla="*/ 13 w 13"/>
                  <a:gd name="T5" fmla="*/ 1 h 8"/>
                  <a:gd name="T6" fmla="*/ 11 w 13"/>
                  <a:gd name="T7" fmla="*/ 0 h 8"/>
                  <a:gd name="T8" fmla="*/ 9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1 h 8"/>
                  <a:gd name="T16" fmla="*/ 0 w 13"/>
                  <a:gd name="T17" fmla="*/ 3 h 8"/>
                  <a:gd name="T18" fmla="*/ 0 w 13"/>
                  <a:gd name="T19" fmla="*/ 3 h 8"/>
                  <a:gd name="T20" fmla="*/ 2 w 13"/>
                  <a:gd name="T21" fmla="*/ 5 h 8"/>
                  <a:gd name="T22" fmla="*/ 4 w 13"/>
                  <a:gd name="T23" fmla="*/ 6 h 8"/>
                  <a:gd name="T24" fmla="*/ 6 w 13"/>
                  <a:gd name="T25" fmla="*/ 8 h 8"/>
                  <a:gd name="T26" fmla="*/ 9 w 13"/>
                  <a:gd name="T27" fmla="*/ 6 h 8"/>
                  <a:gd name="T28" fmla="*/ 11 w 13"/>
                  <a:gd name="T29" fmla="*/ 5 h 8"/>
                  <a:gd name="T30" fmla="*/ 13 w 13"/>
                  <a:gd name="T31" fmla="*/ 5 h 8"/>
                  <a:gd name="T32" fmla="*/ 13 w 13"/>
                  <a:gd name="T3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40" name="Freeform 312"/>
              <p:cNvSpPr>
                <a:spLocks/>
              </p:cNvSpPr>
              <p:nvPr/>
            </p:nvSpPr>
            <p:spPr bwMode="auto">
              <a:xfrm>
                <a:off x="3243" y="1604"/>
                <a:ext cx="7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41" name="Freeform 313"/>
              <p:cNvSpPr>
                <a:spLocks/>
              </p:cNvSpPr>
              <p:nvPr/>
            </p:nvSpPr>
            <p:spPr bwMode="auto">
              <a:xfrm>
                <a:off x="3243" y="1613"/>
                <a:ext cx="7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42" name="Freeform 314"/>
              <p:cNvSpPr>
                <a:spLocks/>
              </p:cNvSpPr>
              <p:nvPr/>
            </p:nvSpPr>
            <p:spPr bwMode="auto">
              <a:xfrm>
                <a:off x="3243" y="1622"/>
                <a:ext cx="7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43" name="Freeform 315"/>
              <p:cNvSpPr>
                <a:spLocks/>
              </p:cNvSpPr>
              <p:nvPr/>
            </p:nvSpPr>
            <p:spPr bwMode="auto">
              <a:xfrm>
                <a:off x="3243" y="1631"/>
                <a:ext cx="7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7 h 9"/>
                  <a:gd name="T24" fmla="*/ 6 w 13"/>
                  <a:gd name="T25" fmla="*/ 9 h 9"/>
                  <a:gd name="T26" fmla="*/ 9 w 13"/>
                  <a:gd name="T27" fmla="*/ 7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44" name="Freeform 316"/>
              <p:cNvSpPr>
                <a:spLocks/>
              </p:cNvSpPr>
              <p:nvPr/>
            </p:nvSpPr>
            <p:spPr bwMode="auto">
              <a:xfrm>
                <a:off x="3243" y="1640"/>
                <a:ext cx="7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45" name="Freeform 317"/>
              <p:cNvSpPr>
                <a:spLocks/>
              </p:cNvSpPr>
              <p:nvPr/>
            </p:nvSpPr>
            <p:spPr bwMode="auto">
              <a:xfrm>
                <a:off x="3243" y="1649"/>
                <a:ext cx="7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7 h 9"/>
                  <a:gd name="T24" fmla="*/ 6 w 13"/>
                  <a:gd name="T25" fmla="*/ 9 h 9"/>
                  <a:gd name="T26" fmla="*/ 9 w 13"/>
                  <a:gd name="T27" fmla="*/ 7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46" name="Freeform 318"/>
              <p:cNvSpPr>
                <a:spLocks/>
              </p:cNvSpPr>
              <p:nvPr/>
            </p:nvSpPr>
            <p:spPr bwMode="auto">
              <a:xfrm>
                <a:off x="3243" y="1659"/>
                <a:ext cx="7" cy="4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3 h 8"/>
                  <a:gd name="T4" fmla="*/ 13 w 13"/>
                  <a:gd name="T5" fmla="*/ 2 h 8"/>
                  <a:gd name="T6" fmla="*/ 11 w 13"/>
                  <a:gd name="T7" fmla="*/ 0 h 8"/>
                  <a:gd name="T8" fmla="*/ 9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2 h 8"/>
                  <a:gd name="T16" fmla="*/ 0 w 13"/>
                  <a:gd name="T17" fmla="*/ 3 h 8"/>
                  <a:gd name="T18" fmla="*/ 0 w 13"/>
                  <a:gd name="T19" fmla="*/ 3 h 8"/>
                  <a:gd name="T20" fmla="*/ 2 w 13"/>
                  <a:gd name="T21" fmla="*/ 5 h 8"/>
                  <a:gd name="T22" fmla="*/ 4 w 13"/>
                  <a:gd name="T23" fmla="*/ 7 h 8"/>
                  <a:gd name="T24" fmla="*/ 6 w 13"/>
                  <a:gd name="T25" fmla="*/ 8 h 8"/>
                  <a:gd name="T26" fmla="*/ 9 w 13"/>
                  <a:gd name="T27" fmla="*/ 7 h 8"/>
                  <a:gd name="T28" fmla="*/ 11 w 13"/>
                  <a:gd name="T29" fmla="*/ 5 h 8"/>
                  <a:gd name="T30" fmla="*/ 13 w 13"/>
                  <a:gd name="T31" fmla="*/ 5 h 8"/>
                  <a:gd name="T32" fmla="*/ 13 w 13"/>
                  <a:gd name="T3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47" name="Freeform 319"/>
              <p:cNvSpPr>
                <a:spLocks/>
              </p:cNvSpPr>
              <p:nvPr/>
            </p:nvSpPr>
            <p:spPr bwMode="auto">
              <a:xfrm>
                <a:off x="3243" y="1667"/>
                <a:ext cx="7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7 h 9"/>
                  <a:gd name="T24" fmla="*/ 6 w 13"/>
                  <a:gd name="T25" fmla="*/ 9 h 9"/>
                  <a:gd name="T26" fmla="*/ 9 w 13"/>
                  <a:gd name="T27" fmla="*/ 7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48" name="Freeform 320"/>
              <p:cNvSpPr>
                <a:spLocks/>
              </p:cNvSpPr>
              <p:nvPr/>
            </p:nvSpPr>
            <p:spPr bwMode="auto">
              <a:xfrm>
                <a:off x="3243" y="1677"/>
                <a:ext cx="7" cy="4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3 h 8"/>
                  <a:gd name="T4" fmla="*/ 13 w 13"/>
                  <a:gd name="T5" fmla="*/ 2 h 8"/>
                  <a:gd name="T6" fmla="*/ 11 w 13"/>
                  <a:gd name="T7" fmla="*/ 0 h 8"/>
                  <a:gd name="T8" fmla="*/ 9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2 h 8"/>
                  <a:gd name="T16" fmla="*/ 0 w 13"/>
                  <a:gd name="T17" fmla="*/ 3 h 8"/>
                  <a:gd name="T18" fmla="*/ 0 w 13"/>
                  <a:gd name="T19" fmla="*/ 3 h 8"/>
                  <a:gd name="T20" fmla="*/ 2 w 13"/>
                  <a:gd name="T21" fmla="*/ 5 h 8"/>
                  <a:gd name="T22" fmla="*/ 4 w 13"/>
                  <a:gd name="T23" fmla="*/ 6 h 8"/>
                  <a:gd name="T24" fmla="*/ 6 w 13"/>
                  <a:gd name="T25" fmla="*/ 8 h 8"/>
                  <a:gd name="T26" fmla="*/ 9 w 13"/>
                  <a:gd name="T27" fmla="*/ 6 h 8"/>
                  <a:gd name="T28" fmla="*/ 11 w 13"/>
                  <a:gd name="T29" fmla="*/ 5 h 8"/>
                  <a:gd name="T30" fmla="*/ 13 w 13"/>
                  <a:gd name="T31" fmla="*/ 5 h 8"/>
                  <a:gd name="T32" fmla="*/ 13 w 13"/>
                  <a:gd name="T3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49" name="Freeform 321"/>
              <p:cNvSpPr>
                <a:spLocks/>
              </p:cNvSpPr>
              <p:nvPr/>
            </p:nvSpPr>
            <p:spPr bwMode="auto">
              <a:xfrm>
                <a:off x="3243" y="1685"/>
                <a:ext cx="7" cy="5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4 h 10"/>
                  <a:gd name="T4" fmla="*/ 13 w 13"/>
                  <a:gd name="T5" fmla="*/ 2 h 10"/>
                  <a:gd name="T6" fmla="*/ 11 w 13"/>
                  <a:gd name="T7" fmla="*/ 0 h 10"/>
                  <a:gd name="T8" fmla="*/ 9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4 h 10"/>
                  <a:gd name="T18" fmla="*/ 0 w 13"/>
                  <a:gd name="T19" fmla="*/ 5 h 10"/>
                  <a:gd name="T20" fmla="*/ 2 w 13"/>
                  <a:gd name="T21" fmla="*/ 7 h 10"/>
                  <a:gd name="T22" fmla="*/ 4 w 13"/>
                  <a:gd name="T23" fmla="*/ 8 h 10"/>
                  <a:gd name="T24" fmla="*/ 6 w 13"/>
                  <a:gd name="T25" fmla="*/ 10 h 10"/>
                  <a:gd name="T26" fmla="*/ 9 w 13"/>
                  <a:gd name="T27" fmla="*/ 8 h 10"/>
                  <a:gd name="T28" fmla="*/ 11 w 13"/>
                  <a:gd name="T29" fmla="*/ 7 h 10"/>
                  <a:gd name="T30" fmla="*/ 13 w 13"/>
                  <a:gd name="T31" fmla="*/ 7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50" name="Freeform 322"/>
              <p:cNvSpPr>
                <a:spLocks/>
              </p:cNvSpPr>
              <p:nvPr/>
            </p:nvSpPr>
            <p:spPr bwMode="auto">
              <a:xfrm>
                <a:off x="3243" y="1695"/>
                <a:ext cx="7" cy="4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3 h 10"/>
                  <a:gd name="T4" fmla="*/ 13 w 13"/>
                  <a:gd name="T5" fmla="*/ 2 h 10"/>
                  <a:gd name="T6" fmla="*/ 11 w 13"/>
                  <a:gd name="T7" fmla="*/ 0 h 10"/>
                  <a:gd name="T8" fmla="*/ 9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3 h 10"/>
                  <a:gd name="T18" fmla="*/ 0 w 13"/>
                  <a:gd name="T19" fmla="*/ 5 h 10"/>
                  <a:gd name="T20" fmla="*/ 2 w 13"/>
                  <a:gd name="T21" fmla="*/ 6 h 10"/>
                  <a:gd name="T22" fmla="*/ 4 w 13"/>
                  <a:gd name="T23" fmla="*/ 8 h 10"/>
                  <a:gd name="T24" fmla="*/ 6 w 13"/>
                  <a:gd name="T25" fmla="*/ 10 h 10"/>
                  <a:gd name="T26" fmla="*/ 9 w 13"/>
                  <a:gd name="T27" fmla="*/ 8 h 10"/>
                  <a:gd name="T28" fmla="*/ 11 w 13"/>
                  <a:gd name="T29" fmla="*/ 6 h 10"/>
                  <a:gd name="T30" fmla="*/ 13 w 13"/>
                  <a:gd name="T31" fmla="*/ 6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51" name="Freeform 323"/>
              <p:cNvSpPr>
                <a:spLocks/>
              </p:cNvSpPr>
              <p:nvPr/>
            </p:nvSpPr>
            <p:spPr bwMode="auto">
              <a:xfrm>
                <a:off x="3243" y="1703"/>
                <a:ext cx="7" cy="5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3 h 10"/>
                  <a:gd name="T4" fmla="*/ 13 w 13"/>
                  <a:gd name="T5" fmla="*/ 2 h 10"/>
                  <a:gd name="T6" fmla="*/ 11 w 13"/>
                  <a:gd name="T7" fmla="*/ 0 h 10"/>
                  <a:gd name="T8" fmla="*/ 9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3 h 10"/>
                  <a:gd name="T18" fmla="*/ 0 w 13"/>
                  <a:gd name="T19" fmla="*/ 5 h 10"/>
                  <a:gd name="T20" fmla="*/ 2 w 13"/>
                  <a:gd name="T21" fmla="*/ 7 h 10"/>
                  <a:gd name="T22" fmla="*/ 4 w 13"/>
                  <a:gd name="T23" fmla="*/ 8 h 10"/>
                  <a:gd name="T24" fmla="*/ 6 w 13"/>
                  <a:gd name="T25" fmla="*/ 10 h 10"/>
                  <a:gd name="T26" fmla="*/ 9 w 13"/>
                  <a:gd name="T27" fmla="*/ 8 h 10"/>
                  <a:gd name="T28" fmla="*/ 11 w 13"/>
                  <a:gd name="T29" fmla="*/ 7 h 10"/>
                  <a:gd name="T30" fmla="*/ 13 w 13"/>
                  <a:gd name="T31" fmla="*/ 7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52" name="Freeform 324"/>
              <p:cNvSpPr>
                <a:spLocks/>
              </p:cNvSpPr>
              <p:nvPr/>
            </p:nvSpPr>
            <p:spPr bwMode="auto">
              <a:xfrm>
                <a:off x="3243" y="1713"/>
                <a:ext cx="7" cy="4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53" name="Freeform 325"/>
              <p:cNvSpPr>
                <a:spLocks/>
              </p:cNvSpPr>
              <p:nvPr/>
            </p:nvSpPr>
            <p:spPr bwMode="auto">
              <a:xfrm>
                <a:off x="3243" y="1722"/>
                <a:ext cx="7" cy="4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3 h 8"/>
                  <a:gd name="T4" fmla="*/ 13 w 13"/>
                  <a:gd name="T5" fmla="*/ 1 h 8"/>
                  <a:gd name="T6" fmla="*/ 11 w 13"/>
                  <a:gd name="T7" fmla="*/ 0 h 8"/>
                  <a:gd name="T8" fmla="*/ 9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1 h 8"/>
                  <a:gd name="T16" fmla="*/ 0 w 13"/>
                  <a:gd name="T17" fmla="*/ 3 h 8"/>
                  <a:gd name="T18" fmla="*/ 0 w 13"/>
                  <a:gd name="T19" fmla="*/ 3 h 8"/>
                  <a:gd name="T20" fmla="*/ 2 w 13"/>
                  <a:gd name="T21" fmla="*/ 4 h 8"/>
                  <a:gd name="T22" fmla="*/ 4 w 13"/>
                  <a:gd name="T23" fmla="*/ 6 h 8"/>
                  <a:gd name="T24" fmla="*/ 6 w 13"/>
                  <a:gd name="T25" fmla="*/ 8 h 8"/>
                  <a:gd name="T26" fmla="*/ 9 w 13"/>
                  <a:gd name="T27" fmla="*/ 6 h 8"/>
                  <a:gd name="T28" fmla="*/ 11 w 13"/>
                  <a:gd name="T29" fmla="*/ 4 h 8"/>
                  <a:gd name="T30" fmla="*/ 13 w 13"/>
                  <a:gd name="T31" fmla="*/ 4 h 8"/>
                  <a:gd name="T32" fmla="*/ 13 w 13"/>
                  <a:gd name="T3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54" name="Freeform 326"/>
              <p:cNvSpPr>
                <a:spLocks/>
              </p:cNvSpPr>
              <p:nvPr/>
            </p:nvSpPr>
            <p:spPr bwMode="auto">
              <a:xfrm>
                <a:off x="3243" y="1730"/>
                <a:ext cx="7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55" name="Freeform 327"/>
              <p:cNvSpPr>
                <a:spLocks/>
              </p:cNvSpPr>
              <p:nvPr/>
            </p:nvSpPr>
            <p:spPr bwMode="auto">
              <a:xfrm>
                <a:off x="3243" y="1740"/>
                <a:ext cx="7" cy="4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3 h 8"/>
                  <a:gd name="T4" fmla="*/ 13 w 13"/>
                  <a:gd name="T5" fmla="*/ 1 h 8"/>
                  <a:gd name="T6" fmla="*/ 11 w 13"/>
                  <a:gd name="T7" fmla="*/ 0 h 8"/>
                  <a:gd name="T8" fmla="*/ 9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1 h 8"/>
                  <a:gd name="T16" fmla="*/ 0 w 13"/>
                  <a:gd name="T17" fmla="*/ 3 h 8"/>
                  <a:gd name="T18" fmla="*/ 0 w 13"/>
                  <a:gd name="T19" fmla="*/ 3 h 8"/>
                  <a:gd name="T20" fmla="*/ 2 w 13"/>
                  <a:gd name="T21" fmla="*/ 4 h 8"/>
                  <a:gd name="T22" fmla="*/ 4 w 13"/>
                  <a:gd name="T23" fmla="*/ 6 h 8"/>
                  <a:gd name="T24" fmla="*/ 6 w 13"/>
                  <a:gd name="T25" fmla="*/ 8 h 8"/>
                  <a:gd name="T26" fmla="*/ 9 w 13"/>
                  <a:gd name="T27" fmla="*/ 6 h 8"/>
                  <a:gd name="T28" fmla="*/ 11 w 13"/>
                  <a:gd name="T29" fmla="*/ 4 h 8"/>
                  <a:gd name="T30" fmla="*/ 13 w 13"/>
                  <a:gd name="T31" fmla="*/ 4 h 8"/>
                  <a:gd name="T32" fmla="*/ 13 w 13"/>
                  <a:gd name="T3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56" name="Freeform 328"/>
              <p:cNvSpPr>
                <a:spLocks/>
              </p:cNvSpPr>
              <p:nvPr/>
            </p:nvSpPr>
            <p:spPr bwMode="auto">
              <a:xfrm>
                <a:off x="3243" y="1748"/>
                <a:ext cx="7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57" name="Freeform 329"/>
              <p:cNvSpPr>
                <a:spLocks/>
              </p:cNvSpPr>
              <p:nvPr/>
            </p:nvSpPr>
            <p:spPr bwMode="auto">
              <a:xfrm>
                <a:off x="3243" y="1758"/>
                <a:ext cx="7" cy="4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7 h 9"/>
                  <a:gd name="T24" fmla="*/ 6 w 13"/>
                  <a:gd name="T25" fmla="*/ 9 h 9"/>
                  <a:gd name="T26" fmla="*/ 9 w 13"/>
                  <a:gd name="T27" fmla="*/ 7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58" name="Freeform 330"/>
              <p:cNvSpPr>
                <a:spLocks/>
              </p:cNvSpPr>
              <p:nvPr/>
            </p:nvSpPr>
            <p:spPr bwMode="auto">
              <a:xfrm>
                <a:off x="3243" y="1766"/>
                <a:ext cx="7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59" name="Freeform 331"/>
              <p:cNvSpPr>
                <a:spLocks/>
              </p:cNvSpPr>
              <p:nvPr/>
            </p:nvSpPr>
            <p:spPr bwMode="auto">
              <a:xfrm>
                <a:off x="3243" y="1776"/>
                <a:ext cx="7" cy="4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7 h 9"/>
                  <a:gd name="T24" fmla="*/ 6 w 13"/>
                  <a:gd name="T25" fmla="*/ 9 h 9"/>
                  <a:gd name="T26" fmla="*/ 9 w 13"/>
                  <a:gd name="T27" fmla="*/ 7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60" name="Freeform 332"/>
              <p:cNvSpPr>
                <a:spLocks/>
              </p:cNvSpPr>
              <p:nvPr/>
            </p:nvSpPr>
            <p:spPr bwMode="auto">
              <a:xfrm>
                <a:off x="3243" y="1784"/>
                <a:ext cx="7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61" name="Freeform 333"/>
              <p:cNvSpPr>
                <a:spLocks/>
              </p:cNvSpPr>
              <p:nvPr/>
            </p:nvSpPr>
            <p:spPr bwMode="auto">
              <a:xfrm>
                <a:off x="3243" y="1794"/>
                <a:ext cx="7" cy="4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4 h 10"/>
                  <a:gd name="T4" fmla="*/ 13 w 13"/>
                  <a:gd name="T5" fmla="*/ 2 h 10"/>
                  <a:gd name="T6" fmla="*/ 11 w 13"/>
                  <a:gd name="T7" fmla="*/ 0 h 10"/>
                  <a:gd name="T8" fmla="*/ 9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4 h 10"/>
                  <a:gd name="T18" fmla="*/ 0 w 13"/>
                  <a:gd name="T19" fmla="*/ 5 h 10"/>
                  <a:gd name="T20" fmla="*/ 2 w 13"/>
                  <a:gd name="T21" fmla="*/ 7 h 10"/>
                  <a:gd name="T22" fmla="*/ 4 w 13"/>
                  <a:gd name="T23" fmla="*/ 8 h 10"/>
                  <a:gd name="T24" fmla="*/ 6 w 13"/>
                  <a:gd name="T25" fmla="*/ 10 h 10"/>
                  <a:gd name="T26" fmla="*/ 9 w 13"/>
                  <a:gd name="T27" fmla="*/ 8 h 10"/>
                  <a:gd name="T28" fmla="*/ 11 w 13"/>
                  <a:gd name="T29" fmla="*/ 7 h 10"/>
                  <a:gd name="T30" fmla="*/ 13 w 13"/>
                  <a:gd name="T31" fmla="*/ 7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62" name="Freeform 334"/>
              <p:cNvSpPr>
                <a:spLocks/>
              </p:cNvSpPr>
              <p:nvPr/>
            </p:nvSpPr>
            <p:spPr bwMode="auto">
              <a:xfrm>
                <a:off x="3243" y="1803"/>
                <a:ext cx="7" cy="4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3 h 8"/>
                  <a:gd name="T4" fmla="*/ 13 w 13"/>
                  <a:gd name="T5" fmla="*/ 2 h 8"/>
                  <a:gd name="T6" fmla="*/ 11 w 13"/>
                  <a:gd name="T7" fmla="*/ 0 h 8"/>
                  <a:gd name="T8" fmla="*/ 9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2 h 8"/>
                  <a:gd name="T16" fmla="*/ 0 w 13"/>
                  <a:gd name="T17" fmla="*/ 3 h 8"/>
                  <a:gd name="T18" fmla="*/ 0 w 13"/>
                  <a:gd name="T19" fmla="*/ 3 h 8"/>
                  <a:gd name="T20" fmla="*/ 2 w 13"/>
                  <a:gd name="T21" fmla="*/ 5 h 8"/>
                  <a:gd name="T22" fmla="*/ 4 w 13"/>
                  <a:gd name="T23" fmla="*/ 6 h 8"/>
                  <a:gd name="T24" fmla="*/ 6 w 13"/>
                  <a:gd name="T25" fmla="*/ 8 h 8"/>
                  <a:gd name="T26" fmla="*/ 9 w 13"/>
                  <a:gd name="T27" fmla="*/ 6 h 8"/>
                  <a:gd name="T28" fmla="*/ 11 w 13"/>
                  <a:gd name="T29" fmla="*/ 5 h 8"/>
                  <a:gd name="T30" fmla="*/ 13 w 13"/>
                  <a:gd name="T31" fmla="*/ 5 h 8"/>
                  <a:gd name="T32" fmla="*/ 13 w 13"/>
                  <a:gd name="T3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63" name="Freeform 335"/>
              <p:cNvSpPr>
                <a:spLocks/>
              </p:cNvSpPr>
              <p:nvPr/>
            </p:nvSpPr>
            <p:spPr bwMode="auto">
              <a:xfrm>
                <a:off x="3243" y="1812"/>
                <a:ext cx="7" cy="4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3 h 10"/>
                  <a:gd name="T4" fmla="*/ 13 w 13"/>
                  <a:gd name="T5" fmla="*/ 2 h 10"/>
                  <a:gd name="T6" fmla="*/ 11 w 13"/>
                  <a:gd name="T7" fmla="*/ 0 h 10"/>
                  <a:gd name="T8" fmla="*/ 9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3 h 10"/>
                  <a:gd name="T18" fmla="*/ 0 w 13"/>
                  <a:gd name="T19" fmla="*/ 5 h 10"/>
                  <a:gd name="T20" fmla="*/ 2 w 13"/>
                  <a:gd name="T21" fmla="*/ 7 h 10"/>
                  <a:gd name="T22" fmla="*/ 4 w 13"/>
                  <a:gd name="T23" fmla="*/ 8 h 10"/>
                  <a:gd name="T24" fmla="*/ 6 w 13"/>
                  <a:gd name="T25" fmla="*/ 10 h 10"/>
                  <a:gd name="T26" fmla="*/ 9 w 13"/>
                  <a:gd name="T27" fmla="*/ 8 h 10"/>
                  <a:gd name="T28" fmla="*/ 11 w 13"/>
                  <a:gd name="T29" fmla="*/ 7 h 10"/>
                  <a:gd name="T30" fmla="*/ 13 w 13"/>
                  <a:gd name="T31" fmla="*/ 7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64" name="Freeform 336"/>
              <p:cNvSpPr>
                <a:spLocks/>
              </p:cNvSpPr>
              <p:nvPr/>
            </p:nvSpPr>
            <p:spPr bwMode="auto">
              <a:xfrm>
                <a:off x="3243" y="1821"/>
                <a:ext cx="7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65" name="Freeform 337"/>
              <p:cNvSpPr>
                <a:spLocks/>
              </p:cNvSpPr>
              <p:nvPr/>
            </p:nvSpPr>
            <p:spPr bwMode="auto">
              <a:xfrm>
                <a:off x="3243" y="1830"/>
                <a:ext cx="7" cy="4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3 h 10"/>
                  <a:gd name="T4" fmla="*/ 13 w 13"/>
                  <a:gd name="T5" fmla="*/ 2 h 10"/>
                  <a:gd name="T6" fmla="*/ 11 w 13"/>
                  <a:gd name="T7" fmla="*/ 0 h 10"/>
                  <a:gd name="T8" fmla="*/ 9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3 h 10"/>
                  <a:gd name="T18" fmla="*/ 0 w 13"/>
                  <a:gd name="T19" fmla="*/ 5 h 10"/>
                  <a:gd name="T20" fmla="*/ 2 w 13"/>
                  <a:gd name="T21" fmla="*/ 7 h 10"/>
                  <a:gd name="T22" fmla="*/ 4 w 13"/>
                  <a:gd name="T23" fmla="*/ 8 h 10"/>
                  <a:gd name="T24" fmla="*/ 6 w 13"/>
                  <a:gd name="T25" fmla="*/ 10 h 10"/>
                  <a:gd name="T26" fmla="*/ 9 w 13"/>
                  <a:gd name="T27" fmla="*/ 8 h 10"/>
                  <a:gd name="T28" fmla="*/ 11 w 13"/>
                  <a:gd name="T29" fmla="*/ 7 h 10"/>
                  <a:gd name="T30" fmla="*/ 13 w 13"/>
                  <a:gd name="T31" fmla="*/ 7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66" name="Freeform 338"/>
              <p:cNvSpPr>
                <a:spLocks/>
              </p:cNvSpPr>
              <p:nvPr/>
            </p:nvSpPr>
            <p:spPr bwMode="auto">
              <a:xfrm>
                <a:off x="3243" y="1839"/>
                <a:ext cx="7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67" name="Freeform 339"/>
              <p:cNvSpPr>
                <a:spLocks/>
              </p:cNvSpPr>
              <p:nvPr/>
            </p:nvSpPr>
            <p:spPr bwMode="auto">
              <a:xfrm>
                <a:off x="3243" y="1848"/>
                <a:ext cx="7" cy="4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3 h 10"/>
                  <a:gd name="T4" fmla="*/ 13 w 13"/>
                  <a:gd name="T5" fmla="*/ 2 h 10"/>
                  <a:gd name="T6" fmla="*/ 11 w 13"/>
                  <a:gd name="T7" fmla="*/ 0 h 10"/>
                  <a:gd name="T8" fmla="*/ 9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3 h 10"/>
                  <a:gd name="T18" fmla="*/ 0 w 13"/>
                  <a:gd name="T19" fmla="*/ 5 h 10"/>
                  <a:gd name="T20" fmla="*/ 2 w 13"/>
                  <a:gd name="T21" fmla="*/ 6 h 10"/>
                  <a:gd name="T22" fmla="*/ 4 w 13"/>
                  <a:gd name="T23" fmla="*/ 8 h 10"/>
                  <a:gd name="T24" fmla="*/ 6 w 13"/>
                  <a:gd name="T25" fmla="*/ 10 h 10"/>
                  <a:gd name="T26" fmla="*/ 9 w 13"/>
                  <a:gd name="T27" fmla="*/ 8 h 10"/>
                  <a:gd name="T28" fmla="*/ 11 w 13"/>
                  <a:gd name="T29" fmla="*/ 6 h 10"/>
                  <a:gd name="T30" fmla="*/ 13 w 13"/>
                  <a:gd name="T31" fmla="*/ 6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68" name="Freeform 340"/>
              <p:cNvSpPr>
                <a:spLocks/>
              </p:cNvSpPr>
              <p:nvPr/>
            </p:nvSpPr>
            <p:spPr bwMode="auto">
              <a:xfrm>
                <a:off x="3243" y="1857"/>
                <a:ext cx="7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69" name="Freeform 341"/>
              <p:cNvSpPr>
                <a:spLocks/>
              </p:cNvSpPr>
              <p:nvPr/>
            </p:nvSpPr>
            <p:spPr bwMode="auto">
              <a:xfrm>
                <a:off x="3243" y="1866"/>
                <a:ext cx="7" cy="4"/>
              </a:xfrm>
              <a:custGeom>
                <a:avLst/>
                <a:gdLst>
                  <a:gd name="T0" fmla="*/ 13 w 13"/>
                  <a:gd name="T1" fmla="*/ 3 h 7"/>
                  <a:gd name="T2" fmla="*/ 13 w 13"/>
                  <a:gd name="T3" fmla="*/ 3 h 7"/>
                  <a:gd name="T4" fmla="*/ 13 w 13"/>
                  <a:gd name="T5" fmla="*/ 1 h 7"/>
                  <a:gd name="T6" fmla="*/ 11 w 13"/>
                  <a:gd name="T7" fmla="*/ 0 h 7"/>
                  <a:gd name="T8" fmla="*/ 9 w 13"/>
                  <a:gd name="T9" fmla="*/ 0 h 7"/>
                  <a:gd name="T10" fmla="*/ 6 w 13"/>
                  <a:gd name="T11" fmla="*/ 0 h 7"/>
                  <a:gd name="T12" fmla="*/ 4 w 13"/>
                  <a:gd name="T13" fmla="*/ 0 h 7"/>
                  <a:gd name="T14" fmla="*/ 2 w 13"/>
                  <a:gd name="T15" fmla="*/ 1 h 7"/>
                  <a:gd name="T16" fmla="*/ 0 w 13"/>
                  <a:gd name="T17" fmla="*/ 3 h 7"/>
                  <a:gd name="T18" fmla="*/ 0 w 13"/>
                  <a:gd name="T19" fmla="*/ 3 h 7"/>
                  <a:gd name="T20" fmla="*/ 2 w 13"/>
                  <a:gd name="T21" fmla="*/ 4 h 7"/>
                  <a:gd name="T22" fmla="*/ 4 w 13"/>
                  <a:gd name="T23" fmla="*/ 6 h 7"/>
                  <a:gd name="T24" fmla="*/ 6 w 13"/>
                  <a:gd name="T25" fmla="*/ 7 h 7"/>
                  <a:gd name="T26" fmla="*/ 9 w 13"/>
                  <a:gd name="T27" fmla="*/ 6 h 7"/>
                  <a:gd name="T28" fmla="*/ 11 w 13"/>
                  <a:gd name="T29" fmla="*/ 4 h 7"/>
                  <a:gd name="T30" fmla="*/ 13 w 13"/>
                  <a:gd name="T31" fmla="*/ 4 h 7"/>
                  <a:gd name="T32" fmla="*/ 13 w 13"/>
                  <a:gd name="T3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7">
                    <a:moveTo>
                      <a:pt x="13" y="3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70" name="Freeform 342"/>
              <p:cNvSpPr>
                <a:spLocks/>
              </p:cNvSpPr>
              <p:nvPr/>
            </p:nvSpPr>
            <p:spPr bwMode="auto">
              <a:xfrm>
                <a:off x="3243" y="1875"/>
                <a:ext cx="7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71" name="Freeform 343"/>
              <p:cNvSpPr>
                <a:spLocks/>
              </p:cNvSpPr>
              <p:nvPr/>
            </p:nvSpPr>
            <p:spPr bwMode="auto">
              <a:xfrm>
                <a:off x="3243" y="1884"/>
                <a:ext cx="7" cy="4"/>
              </a:xfrm>
              <a:custGeom>
                <a:avLst/>
                <a:gdLst>
                  <a:gd name="T0" fmla="*/ 13 w 13"/>
                  <a:gd name="T1" fmla="*/ 3 h 7"/>
                  <a:gd name="T2" fmla="*/ 13 w 13"/>
                  <a:gd name="T3" fmla="*/ 3 h 7"/>
                  <a:gd name="T4" fmla="*/ 13 w 13"/>
                  <a:gd name="T5" fmla="*/ 1 h 7"/>
                  <a:gd name="T6" fmla="*/ 11 w 13"/>
                  <a:gd name="T7" fmla="*/ 0 h 7"/>
                  <a:gd name="T8" fmla="*/ 9 w 13"/>
                  <a:gd name="T9" fmla="*/ 0 h 7"/>
                  <a:gd name="T10" fmla="*/ 6 w 13"/>
                  <a:gd name="T11" fmla="*/ 0 h 7"/>
                  <a:gd name="T12" fmla="*/ 4 w 13"/>
                  <a:gd name="T13" fmla="*/ 0 h 7"/>
                  <a:gd name="T14" fmla="*/ 2 w 13"/>
                  <a:gd name="T15" fmla="*/ 1 h 7"/>
                  <a:gd name="T16" fmla="*/ 0 w 13"/>
                  <a:gd name="T17" fmla="*/ 3 h 7"/>
                  <a:gd name="T18" fmla="*/ 0 w 13"/>
                  <a:gd name="T19" fmla="*/ 3 h 7"/>
                  <a:gd name="T20" fmla="*/ 2 w 13"/>
                  <a:gd name="T21" fmla="*/ 4 h 7"/>
                  <a:gd name="T22" fmla="*/ 4 w 13"/>
                  <a:gd name="T23" fmla="*/ 6 h 7"/>
                  <a:gd name="T24" fmla="*/ 6 w 13"/>
                  <a:gd name="T25" fmla="*/ 7 h 7"/>
                  <a:gd name="T26" fmla="*/ 9 w 13"/>
                  <a:gd name="T27" fmla="*/ 6 h 7"/>
                  <a:gd name="T28" fmla="*/ 11 w 13"/>
                  <a:gd name="T29" fmla="*/ 4 h 7"/>
                  <a:gd name="T30" fmla="*/ 13 w 13"/>
                  <a:gd name="T31" fmla="*/ 4 h 7"/>
                  <a:gd name="T32" fmla="*/ 13 w 13"/>
                  <a:gd name="T3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7">
                    <a:moveTo>
                      <a:pt x="13" y="3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72" name="Freeform 344"/>
              <p:cNvSpPr>
                <a:spLocks/>
              </p:cNvSpPr>
              <p:nvPr/>
            </p:nvSpPr>
            <p:spPr bwMode="auto">
              <a:xfrm>
                <a:off x="3243" y="1893"/>
                <a:ext cx="7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73" name="Freeform 345"/>
              <p:cNvSpPr>
                <a:spLocks/>
              </p:cNvSpPr>
              <p:nvPr/>
            </p:nvSpPr>
            <p:spPr bwMode="auto">
              <a:xfrm>
                <a:off x="3243" y="1902"/>
                <a:ext cx="7" cy="5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4 h 10"/>
                  <a:gd name="T4" fmla="*/ 13 w 13"/>
                  <a:gd name="T5" fmla="*/ 2 h 10"/>
                  <a:gd name="T6" fmla="*/ 11 w 13"/>
                  <a:gd name="T7" fmla="*/ 0 h 10"/>
                  <a:gd name="T8" fmla="*/ 9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4 h 10"/>
                  <a:gd name="T18" fmla="*/ 0 w 13"/>
                  <a:gd name="T19" fmla="*/ 5 h 10"/>
                  <a:gd name="T20" fmla="*/ 2 w 13"/>
                  <a:gd name="T21" fmla="*/ 7 h 10"/>
                  <a:gd name="T22" fmla="*/ 4 w 13"/>
                  <a:gd name="T23" fmla="*/ 8 h 10"/>
                  <a:gd name="T24" fmla="*/ 6 w 13"/>
                  <a:gd name="T25" fmla="*/ 10 h 10"/>
                  <a:gd name="T26" fmla="*/ 9 w 13"/>
                  <a:gd name="T27" fmla="*/ 8 h 10"/>
                  <a:gd name="T28" fmla="*/ 11 w 13"/>
                  <a:gd name="T29" fmla="*/ 7 h 10"/>
                  <a:gd name="T30" fmla="*/ 13 w 13"/>
                  <a:gd name="T31" fmla="*/ 7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74" name="Freeform 346"/>
              <p:cNvSpPr>
                <a:spLocks/>
              </p:cNvSpPr>
              <p:nvPr/>
            </p:nvSpPr>
            <p:spPr bwMode="auto">
              <a:xfrm>
                <a:off x="3243" y="1911"/>
                <a:ext cx="7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7 h 9"/>
                  <a:gd name="T24" fmla="*/ 6 w 13"/>
                  <a:gd name="T25" fmla="*/ 9 h 9"/>
                  <a:gd name="T26" fmla="*/ 9 w 13"/>
                  <a:gd name="T27" fmla="*/ 7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75" name="Freeform 347"/>
              <p:cNvSpPr>
                <a:spLocks/>
              </p:cNvSpPr>
              <p:nvPr/>
            </p:nvSpPr>
            <p:spPr bwMode="auto">
              <a:xfrm>
                <a:off x="3243" y="1920"/>
                <a:ext cx="7" cy="5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4 h 10"/>
                  <a:gd name="T4" fmla="*/ 13 w 13"/>
                  <a:gd name="T5" fmla="*/ 2 h 10"/>
                  <a:gd name="T6" fmla="*/ 11 w 13"/>
                  <a:gd name="T7" fmla="*/ 0 h 10"/>
                  <a:gd name="T8" fmla="*/ 9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4 h 10"/>
                  <a:gd name="T18" fmla="*/ 0 w 13"/>
                  <a:gd name="T19" fmla="*/ 5 h 10"/>
                  <a:gd name="T20" fmla="*/ 2 w 13"/>
                  <a:gd name="T21" fmla="*/ 7 h 10"/>
                  <a:gd name="T22" fmla="*/ 4 w 13"/>
                  <a:gd name="T23" fmla="*/ 8 h 10"/>
                  <a:gd name="T24" fmla="*/ 6 w 13"/>
                  <a:gd name="T25" fmla="*/ 10 h 10"/>
                  <a:gd name="T26" fmla="*/ 9 w 13"/>
                  <a:gd name="T27" fmla="*/ 8 h 10"/>
                  <a:gd name="T28" fmla="*/ 11 w 13"/>
                  <a:gd name="T29" fmla="*/ 7 h 10"/>
                  <a:gd name="T30" fmla="*/ 13 w 13"/>
                  <a:gd name="T31" fmla="*/ 7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76" name="Freeform 348"/>
              <p:cNvSpPr>
                <a:spLocks/>
              </p:cNvSpPr>
              <p:nvPr/>
            </p:nvSpPr>
            <p:spPr bwMode="auto">
              <a:xfrm>
                <a:off x="3243" y="1930"/>
                <a:ext cx="7" cy="3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3 h 8"/>
                  <a:gd name="T4" fmla="*/ 13 w 13"/>
                  <a:gd name="T5" fmla="*/ 2 h 8"/>
                  <a:gd name="T6" fmla="*/ 11 w 13"/>
                  <a:gd name="T7" fmla="*/ 0 h 8"/>
                  <a:gd name="T8" fmla="*/ 9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2 h 8"/>
                  <a:gd name="T16" fmla="*/ 0 w 13"/>
                  <a:gd name="T17" fmla="*/ 3 h 8"/>
                  <a:gd name="T18" fmla="*/ 0 w 13"/>
                  <a:gd name="T19" fmla="*/ 3 h 8"/>
                  <a:gd name="T20" fmla="*/ 2 w 13"/>
                  <a:gd name="T21" fmla="*/ 5 h 8"/>
                  <a:gd name="T22" fmla="*/ 4 w 13"/>
                  <a:gd name="T23" fmla="*/ 6 h 8"/>
                  <a:gd name="T24" fmla="*/ 6 w 13"/>
                  <a:gd name="T25" fmla="*/ 8 h 8"/>
                  <a:gd name="T26" fmla="*/ 9 w 13"/>
                  <a:gd name="T27" fmla="*/ 6 h 8"/>
                  <a:gd name="T28" fmla="*/ 11 w 13"/>
                  <a:gd name="T29" fmla="*/ 5 h 8"/>
                  <a:gd name="T30" fmla="*/ 13 w 13"/>
                  <a:gd name="T31" fmla="*/ 5 h 8"/>
                  <a:gd name="T32" fmla="*/ 13 w 13"/>
                  <a:gd name="T3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77" name="Freeform 349"/>
              <p:cNvSpPr>
                <a:spLocks/>
              </p:cNvSpPr>
              <p:nvPr/>
            </p:nvSpPr>
            <p:spPr bwMode="auto">
              <a:xfrm>
                <a:off x="3243" y="1938"/>
                <a:ext cx="7" cy="5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3 h 10"/>
                  <a:gd name="T4" fmla="*/ 13 w 13"/>
                  <a:gd name="T5" fmla="*/ 2 h 10"/>
                  <a:gd name="T6" fmla="*/ 11 w 13"/>
                  <a:gd name="T7" fmla="*/ 0 h 10"/>
                  <a:gd name="T8" fmla="*/ 9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3 h 10"/>
                  <a:gd name="T18" fmla="*/ 0 w 13"/>
                  <a:gd name="T19" fmla="*/ 5 h 10"/>
                  <a:gd name="T20" fmla="*/ 2 w 13"/>
                  <a:gd name="T21" fmla="*/ 7 h 10"/>
                  <a:gd name="T22" fmla="*/ 4 w 13"/>
                  <a:gd name="T23" fmla="*/ 8 h 10"/>
                  <a:gd name="T24" fmla="*/ 6 w 13"/>
                  <a:gd name="T25" fmla="*/ 10 h 10"/>
                  <a:gd name="T26" fmla="*/ 9 w 13"/>
                  <a:gd name="T27" fmla="*/ 8 h 10"/>
                  <a:gd name="T28" fmla="*/ 11 w 13"/>
                  <a:gd name="T29" fmla="*/ 7 h 10"/>
                  <a:gd name="T30" fmla="*/ 13 w 13"/>
                  <a:gd name="T31" fmla="*/ 7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78" name="Freeform 350"/>
              <p:cNvSpPr>
                <a:spLocks/>
              </p:cNvSpPr>
              <p:nvPr/>
            </p:nvSpPr>
            <p:spPr bwMode="auto">
              <a:xfrm>
                <a:off x="3243" y="1948"/>
                <a:ext cx="7" cy="3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3 h 8"/>
                  <a:gd name="T4" fmla="*/ 13 w 13"/>
                  <a:gd name="T5" fmla="*/ 2 h 8"/>
                  <a:gd name="T6" fmla="*/ 11 w 13"/>
                  <a:gd name="T7" fmla="*/ 0 h 8"/>
                  <a:gd name="T8" fmla="*/ 9 w 13"/>
                  <a:gd name="T9" fmla="*/ 0 h 8"/>
                  <a:gd name="T10" fmla="*/ 6 w 13"/>
                  <a:gd name="T11" fmla="*/ 0 h 8"/>
                  <a:gd name="T12" fmla="*/ 4 w 13"/>
                  <a:gd name="T13" fmla="*/ 0 h 8"/>
                  <a:gd name="T14" fmla="*/ 2 w 13"/>
                  <a:gd name="T15" fmla="*/ 2 h 8"/>
                  <a:gd name="T16" fmla="*/ 0 w 13"/>
                  <a:gd name="T17" fmla="*/ 3 h 8"/>
                  <a:gd name="T18" fmla="*/ 0 w 13"/>
                  <a:gd name="T19" fmla="*/ 3 h 8"/>
                  <a:gd name="T20" fmla="*/ 2 w 13"/>
                  <a:gd name="T21" fmla="*/ 5 h 8"/>
                  <a:gd name="T22" fmla="*/ 4 w 13"/>
                  <a:gd name="T23" fmla="*/ 6 h 8"/>
                  <a:gd name="T24" fmla="*/ 6 w 13"/>
                  <a:gd name="T25" fmla="*/ 8 h 8"/>
                  <a:gd name="T26" fmla="*/ 9 w 13"/>
                  <a:gd name="T27" fmla="*/ 6 h 8"/>
                  <a:gd name="T28" fmla="*/ 11 w 13"/>
                  <a:gd name="T29" fmla="*/ 5 h 8"/>
                  <a:gd name="T30" fmla="*/ 13 w 13"/>
                  <a:gd name="T31" fmla="*/ 5 h 8"/>
                  <a:gd name="T32" fmla="*/ 13 w 13"/>
                  <a:gd name="T3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79" name="Freeform 351"/>
              <p:cNvSpPr>
                <a:spLocks/>
              </p:cNvSpPr>
              <p:nvPr/>
            </p:nvSpPr>
            <p:spPr bwMode="auto">
              <a:xfrm>
                <a:off x="3243" y="1956"/>
                <a:ext cx="7" cy="5"/>
              </a:xfrm>
              <a:custGeom>
                <a:avLst/>
                <a:gdLst>
                  <a:gd name="T0" fmla="*/ 13 w 13"/>
                  <a:gd name="T1" fmla="*/ 5 h 10"/>
                  <a:gd name="T2" fmla="*/ 13 w 13"/>
                  <a:gd name="T3" fmla="*/ 3 h 10"/>
                  <a:gd name="T4" fmla="*/ 13 w 13"/>
                  <a:gd name="T5" fmla="*/ 2 h 10"/>
                  <a:gd name="T6" fmla="*/ 11 w 13"/>
                  <a:gd name="T7" fmla="*/ 0 h 10"/>
                  <a:gd name="T8" fmla="*/ 9 w 13"/>
                  <a:gd name="T9" fmla="*/ 0 h 10"/>
                  <a:gd name="T10" fmla="*/ 6 w 13"/>
                  <a:gd name="T11" fmla="*/ 0 h 10"/>
                  <a:gd name="T12" fmla="*/ 4 w 13"/>
                  <a:gd name="T13" fmla="*/ 0 h 10"/>
                  <a:gd name="T14" fmla="*/ 2 w 13"/>
                  <a:gd name="T15" fmla="*/ 2 h 10"/>
                  <a:gd name="T16" fmla="*/ 0 w 13"/>
                  <a:gd name="T17" fmla="*/ 3 h 10"/>
                  <a:gd name="T18" fmla="*/ 0 w 13"/>
                  <a:gd name="T19" fmla="*/ 5 h 10"/>
                  <a:gd name="T20" fmla="*/ 2 w 13"/>
                  <a:gd name="T21" fmla="*/ 6 h 10"/>
                  <a:gd name="T22" fmla="*/ 4 w 13"/>
                  <a:gd name="T23" fmla="*/ 8 h 10"/>
                  <a:gd name="T24" fmla="*/ 6 w 13"/>
                  <a:gd name="T25" fmla="*/ 10 h 10"/>
                  <a:gd name="T26" fmla="*/ 9 w 13"/>
                  <a:gd name="T27" fmla="*/ 8 h 10"/>
                  <a:gd name="T28" fmla="*/ 11 w 13"/>
                  <a:gd name="T29" fmla="*/ 6 h 10"/>
                  <a:gd name="T30" fmla="*/ 13 w 13"/>
                  <a:gd name="T31" fmla="*/ 6 h 10"/>
                  <a:gd name="T32" fmla="*/ 13 w 13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80" name="Freeform 352"/>
              <p:cNvSpPr>
                <a:spLocks/>
              </p:cNvSpPr>
              <p:nvPr/>
            </p:nvSpPr>
            <p:spPr bwMode="auto">
              <a:xfrm>
                <a:off x="3243" y="1965"/>
                <a:ext cx="7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81" name="Freeform 353"/>
              <p:cNvSpPr>
                <a:spLocks/>
              </p:cNvSpPr>
              <p:nvPr/>
            </p:nvSpPr>
            <p:spPr bwMode="auto">
              <a:xfrm>
                <a:off x="3243" y="1974"/>
                <a:ext cx="7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82" name="Freeform 354"/>
              <p:cNvSpPr>
                <a:spLocks/>
              </p:cNvSpPr>
              <p:nvPr/>
            </p:nvSpPr>
            <p:spPr bwMode="auto">
              <a:xfrm>
                <a:off x="3243" y="1983"/>
                <a:ext cx="7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83" name="Freeform 355"/>
              <p:cNvSpPr>
                <a:spLocks/>
              </p:cNvSpPr>
              <p:nvPr/>
            </p:nvSpPr>
            <p:spPr bwMode="auto">
              <a:xfrm>
                <a:off x="3243" y="1992"/>
                <a:ext cx="7" cy="5"/>
              </a:xfrm>
              <a:custGeom>
                <a:avLst/>
                <a:gdLst>
                  <a:gd name="T0" fmla="*/ 13 w 13"/>
                  <a:gd name="T1" fmla="*/ 5 h 9"/>
                  <a:gd name="T2" fmla="*/ 13 w 13"/>
                  <a:gd name="T3" fmla="*/ 3 h 9"/>
                  <a:gd name="T4" fmla="*/ 13 w 13"/>
                  <a:gd name="T5" fmla="*/ 2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2 h 9"/>
                  <a:gd name="T16" fmla="*/ 0 w 13"/>
                  <a:gd name="T17" fmla="*/ 3 h 9"/>
                  <a:gd name="T18" fmla="*/ 0 w 13"/>
                  <a:gd name="T19" fmla="*/ 5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84" name="Freeform 356"/>
              <p:cNvSpPr>
                <a:spLocks/>
              </p:cNvSpPr>
              <p:nvPr/>
            </p:nvSpPr>
            <p:spPr bwMode="auto">
              <a:xfrm>
                <a:off x="3243" y="2001"/>
                <a:ext cx="7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8 h 9"/>
                  <a:gd name="T24" fmla="*/ 6 w 13"/>
                  <a:gd name="T25" fmla="*/ 9 h 9"/>
                  <a:gd name="T26" fmla="*/ 9 w 13"/>
                  <a:gd name="T27" fmla="*/ 8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85" name="Freeform 357"/>
              <p:cNvSpPr>
                <a:spLocks/>
              </p:cNvSpPr>
              <p:nvPr/>
            </p:nvSpPr>
            <p:spPr bwMode="auto">
              <a:xfrm>
                <a:off x="3243" y="2011"/>
                <a:ext cx="7" cy="4"/>
              </a:xfrm>
              <a:custGeom>
                <a:avLst/>
                <a:gdLst>
                  <a:gd name="T0" fmla="*/ 13 w 13"/>
                  <a:gd name="T1" fmla="*/ 3 h 7"/>
                  <a:gd name="T2" fmla="*/ 13 w 13"/>
                  <a:gd name="T3" fmla="*/ 3 h 7"/>
                  <a:gd name="T4" fmla="*/ 13 w 13"/>
                  <a:gd name="T5" fmla="*/ 1 h 7"/>
                  <a:gd name="T6" fmla="*/ 11 w 13"/>
                  <a:gd name="T7" fmla="*/ 0 h 7"/>
                  <a:gd name="T8" fmla="*/ 9 w 13"/>
                  <a:gd name="T9" fmla="*/ 0 h 7"/>
                  <a:gd name="T10" fmla="*/ 6 w 13"/>
                  <a:gd name="T11" fmla="*/ 0 h 7"/>
                  <a:gd name="T12" fmla="*/ 4 w 13"/>
                  <a:gd name="T13" fmla="*/ 0 h 7"/>
                  <a:gd name="T14" fmla="*/ 2 w 13"/>
                  <a:gd name="T15" fmla="*/ 1 h 7"/>
                  <a:gd name="T16" fmla="*/ 0 w 13"/>
                  <a:gd name="T17" fmla="*/ 3 h 7"/>
                  <a:gd name="T18" fmla="*/ 0 w 13"/>
                  <a:gd name="T19" fmla="*/ 3 h 7"/>
                  <a:gd name="T20" fmla="*/ 2 w 13"/>
                  <a:gd name="T21" fmla="*/ 4 h 7"/>
                  <a:gd name="T22" fmla="*/ 4 w 13"/>
                  <a:gd name="T23" fmla="*/ 6 h 7"/>
                  <a:gd name="T24" fmla="*/ 6 w 13"/>
                  <a:gd name="T25" fmla="*/ 7 h 7"/>
                  <a:gd name="T26" fmla="*/ 9 w 13"/>
                  <a:gd name="T27" fmla="*/ 6 h 7"/>
                  <a:gd name="T28" fmla="*/ 11 w 13"/>
                  <a:gd name="T29" fmla="*/ 4 h 7"/>
                  <a:gd name="T30" fmla="*/ 13 w 13"/>
                  <a:gd name="T31" fmla="*/ 4 h 7"/>
                  <a:gd name="T32" fmla="*/ 13 w 13"/>
                  <a:gd name="T3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7">
                    <a:moveTo>
                      <a:pt x="13" y="3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86" name="Freeform 358"/>
              <p:cNvSpPr>
                <a:spLocks/>
              </p:cNvSpPr>
              <p:nvPr/>
            </p:nvSpPr>
            <p:spPr bwMode="auto">
              <a:xfrm>
                <a:off x="3243" y="2019"/>
                <a:ext cx="7" cy="5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3 h 9"/>
                  <a:gd name="T4" fmla="*/ 13 w 13"/>
                  <a:gd name="T5" fmla="*/ 1 h 9"/>
                  <a:gd name="T6" fmla="*/ 11 w 13"/>
                  <a:gd name="T7" fmla="*/ 0 h 9"/>
                  <a:gd name="T8" fmla="*/ 9 w 13"/>
                  <a:gd name="T9" fmla="*/ 0 h 9"/>
                  <a:gd name="T10" fmla="*/ 6 w 13"/>
                  <a:gd name="T11" fmla="*/ 0 h 9"/>
                  <a:gd name="T12" fmla="*/ 4 w 13"/>
                  <a:gd name="T13" fmla="*/ 0 h 9"/>
                  <a:gd name="T14" fmla="*/ 2 w 13"/>
                  <a:gd name="T15" fmla="*/ 1 h 9"/>
                  <a:gd name="T16" fmla="*/ 0 w 13"/>
                  <a:gd name="T17" fmla="*/ 3 h 9"/>
                  <a:gd name="T18" fmla="*/ 0 w 13"/>
                  <a:gd name="T19" fmla="*/ 4 h 9"/>
                  <a:gd name="T20" fmla="*/ 2 w 13"/>
                  <a:gd name="T21" fmla="*/ 6 h 9"/>
                  <a:gd name="T22" fmla="*/ 4 w 13"/>
                  <a:gd name="T23" fmla="*/ 7 h 9"/>
                  <a:gd name="T24" fmla="*/ 6 w 13"/>
                  <a:gd name="T25" fmla="*/ 9 h 9"/>
                  <a:gd name="T26" fmla="*/ 9 w 13"/>
                  <a:gd name="T27" fmla="*/ 7 h 9"/>
                  <a:gd name="T28" fmla="*/ 11 w 13"/>
                  <a:gd name="T29" fmla="*/ 6 h 9"/>
                  <a:gd name="T30" fmla="*/ 13 w 13"/>
                  <a:gd name="T31" fmla="*/ 6 h 9"/>
                  <a:gd name="T32" fmla="*/ 13 w 13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87" name="Freeform 359"/>
              <p:cNvSpPr>
                <a:spLocks/>
              </p:cNvSpPr>
              <p:nvPr/>
            </p:nvSpPr>
            <p:spPr bwMode="auto">
              <a:xfrm>
                <a:off x="3213" y="2026"/>
                <a:ext cx="66" cy="46"/>
              </a:xfrm>
              <a:custGeom>
                <a:avLst/>
                <a:gdLst>
                  <a:gd name="T0" fmla="*/ 0 w 133"/>
                  <a:gd name="T1" fmla="*/ 0 h 94"/>
                  <a:gd name="T2" fmla="*/ 67 w 133"/>
                  <a:gd name="T3" fmla="*/ 94 h 94"/>
                  <a:gd name="T4" fmla="*/ 133 w 133"/>
                  <a:gd name="T5" fmla="*/ 0 h 94"/>
                  <a:gd name="T6" fmla="*/ 0 w 133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94">
                    <a:moveTo>
                      <a:pt x="0" y="0"/>
                    </a:moveTo>
                    <a:lnTo>
                      <a:pt x="67" y="94"/>
                    </a:lnTo>
                    <a:lnTo>
                      <a:pt x="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6491" name="Group 363"/>
            <p:cNvGrpSpPr>
              <a:grpSpLocks/>
            </p:cNvGrpSpPr>
            <p:nvPr/>
          </p:nvGrpSpPr>
          <p:grpSpPr bwMode="auto">
            <a:xfrm>
              <a:off x="653" y="2570"/>
              <a:ext cx="751" cy="47"/>
              <a:chOff x="653" y="2570"/>
              <a:chExt cx="751" cy="47"/>
            </a:xfrm>
          </p:grpSpPr>
          <p:sp>
            <p:nvSpPr>
              <p:cNvPr id="176489" name="Line 361"/>
              <p:cNvSpPr>
                <a:spLocks noChangeShapeType="1"/>
              </p:cNvSpPr>
              <p:nvPr/>
            </p:nvSpPr>
            <p:spPr bwMode="auto">
              <a:xfrm>
                <a:off x="653" y="2593"/>
                <a:ext cx="6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90" name="Freeform 362"/>
              <p:cNvSpPr>
                <a:spLocks/>
              </p:cNvSpPr>
              <p:nvPr/>
            </p:nvSpPr>
            <p:spPr bwMode="auto">
              <a:xfrm>
                <a:off x="1339" y="2570"/>
                <a:ext cx="65" cy="47"/>
              </a:xfrm>
              <a:custGeom>
                <a:avLst/>
                <a:gdLst>
                  <a:gd name="T0" fmla="*/ 0 w 130"/>
                  <a:gd name="T1" fmla="*/ 94 h 94"/>
                  <a:gd name="T2" fmla="*/ 130 w 130"/>
                  <a:gd name="T3" fmla="*/ 47 h 94"/>
                  <a:gd name="T4" fmla="*/ 0 w 130"/>
                  <a:gd name="T5" fmla="*/ 0 h 94"/>
                  <a:gd name="T6" fmla="*/ 0 w 130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94">
                    <a:moveTo>
                      <a:pt x="0" y="94"/>
                    </a:moveTo>
                    <a:lnTo>
                      <a:pt x="130" y="47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6494" name="Group 366"/>
            <p:cNvGrpSpPr>
              <a:grpSpLocks/>
            </p:cNvGrpSpPr>
            <p:nvPr/>
          </p:nvGrpSpPr>
          <p:grpSpPr bwMode="auto">
            <a:xfrm>
              <a:off x="653" y="3217"/>
              <a:ext cx="751" cy="48"/>
              <a:chOff x="653" y="3217"/>
              <a:chExt cx="751" cy="48"/>
            </a:xfrm>
          </p:grpSpPr>
          <p:sp>
            <p:nvSpPr>
              <p:cNvPr id="176492" name="Line 364"/>
              <p:cNvSpPr>
                <a:spLocks noChangeShapeType="1"/>
              </p:cNvSpPr>
              <p:nvPr/>
            </p:nvSpPr>
            <p:spPr bwMode="auto">
              <a:xfrm>
                <a:off x="653" y="3240"/>
                <a:ext cx="68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93" name="Freeform 365"/>
              <p:cNvSpPr>
                <a:spLocks/>
              </p:cNvSpPr>
              <p:nvPr/>
            </p:nvSpPr>
            <p:spPr bwMode="auto">
              <a:xfrm>
                <a:off x="1339" y="3217"/>
                <a:ext cx="65" cy="48"/>
              </a:xfrm>
              <a:custGeom>
                <a:avLst/>
                <a:gdLst>
                  <a:gd name="T0" fmla="*/ 0 w 130"/>
                  <a:gd name="T1" fmla="*/ 95 h 95"/>
                  <a:gd name="T2" fmla="*/ 130 w 130"/>
                  <a:gd name="T3" fmla="*/ 47 h 95"/>
                  <a:gd name="T4" fmla="*/ 0 w 130"/>
                  <a:gd name="T5" fmla="*/ 0 h 95"/>
                  <a:gd name="T6" fmla="*/ 0 w 130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95">
                    <a:moveTo>
                      <a:pt x="0" y="95"/>
                    </a:moveTo>
                    <a:lnTo>
                      <a:pt x="130" y="47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6495" name="Rectangle 367"/>
            <p:cNvSpPr>
              <a:spLocks noChangeArrowheads="1"/>
            </p:cNvSpPr>
            <p:nvPr/>
          </p:nvSpPr>
          <p:spPr bwMode="auto">
            <a:xfrm>
              <a:off x="1677" y="1551"/>
              <a:ext cx="22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496" name="Rectangle 368"/>
            <p:cNvSpPr>
              <a:spLocks noChangeArrowheads="1"/>
            </p:cNvSpPr>
            <p:nvPr/>
          </p:nvSpPr>
          <p:spPr bwMode="auto">
            <a:xfrm>
              <a:off x="1739" y="1577"/>
              <a:ext cx="9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497" name="Rectangle 369"/>
            <p:cNvSpPr>
              <a:spLocks noChangeArrowheads="1"/>
            </p:cNvSpPr>
            <p:nvPr/>
          </p:nvSpPr>
          <p:spPr bwMode="auto">
            <a:xfrm>
              <a:off x="1739" y="1612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(2)</a:t>
              </a:r>
              <a:endParaRPr lang="el-GR" altLang="fr-FR"/>
            </a:p>
          </p:txBody>
        </p:sp>
        <p:sp>
          <p:nvSpPr>
            <p:cNvPr id="176498" name="Rectangle 370"/>
            <p:cNvSpPr>
              <a:spLocks noChangeArrowheads="1"/>
            </p:cNvSpPr>
            <p:nvPr/>
          </p:nvSpPr>
          <p:spPr bwMode="auto">
            <a:xfrm>
              <a:off x="2289" y="1696"/>
              <a:ext cx="22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499" name="Rectangle 371"/>
            <p:cNvSpPr>
              <a:spLocks noChangeArrowheads="1"/>
            </p:cNvSpPr>
            <p:nvPr/>
          </p:nvSpPr>
          <p:spPr bwMode="auto">
            <a:xfrm>
              <a:off x="2350" y="1723"/>
              <a:ext cx="9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00" name="Rectangle 372"/>
            <p:cNvSpPr>
              <a:spLocks noChangeArrowheads="1"/>
            </p:cNvSpPr>
            <p:nvPr/>
          </p:nvSpPr>
          <p:spPr bwMode="auto">
            <a:xfrm>
              <a:off x="2350" y="1757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(2)</a:t>
              </a:r>
              <a:endParaRPr lang="el-GR" altLang="fr-FR"/>
            </a:p>
          </p:txBody>
        </p:sp>
        <p:sp>
          <p:nvSpPr>
            <p:cNvPr id="176501" name="Rectangle 373"/>
            <p:cNvSpPr>
              <a:spLocks noChangeArrowheads="1"/>
            </p:cNvSpPr>
            <p:nvPr/>
          </p:nvSpPr>
          <p:spPr bwMode="auto">
            <a:xfrm>
              <a:off x="2440" y="1768"/>
              <a:ext cx="22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02" name="Rectangle 374"/>
            <p:cNvSpPr>
              <a:spLocks noChangeArrowheads="1"/>
            </p:cNvSpPr>
            <p:nvPr/>
          </p:nvSpPr>
          <p:spPr bwMode="auto">
            <a:xfrm>
              <a:off x="2500" y="1795"/>
              <a:ext cx="9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03" name="Rectangle 375"/>
            <p:cNvSpPr>
              <a:spLocks noChangeArrowheads="1"/>
            </p:cNvSpPr>
            <p:nvPr/>
          </p:nvSpPr>
          <p:spPr bwMode="auto">
            <a:xfrm>
              <a:off x="2500" y="1829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(2)</a:t>
              </a:r>
              <a:endParaRPr lang="el-GR" altLang="fr-FR"/>
            </a:p>
          </p:txBody>
        </p:sp>
        <p:sp>
          <p:nvSpPr>
            <p:cNvPr id="176504" name="Rectangle 376"/>
            <p:cNvSpPr>
              <a:spLocks noChangeArrowheads="1"/>
            </p:cNvSpPr>
            <p:nvPr/>
          </p:nvSpPr>
          <p:spPr bwMode="auto">
            <a:xfrm>
              <a:off x="2610" y="1841"/>
              <a:ext cx="22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05" name="Rectangle 377"/>
            <p:cNvSpPr>
              <a:spLocks noChangeArrowheads="1"/>
            </p:cNvSpPr>
            <p:nvPr/>
          </p:nvSpPr>
          <p:spPr bwMode="auto">
            <a:xfrm>
              <a:off x="2670" y="1867"/>
              <a:ext cx="9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06" name="Rectangle 378"/>
            <p:cNvSpPr>
              <a:spLocks noChangeArrowheads="1"/>
            </p:cNvSpPr>
            <p:nvPr/>
          </p:nvSpPr>
          <p:spPr bwMode="auto">
            <a:xfrm>
              <a:off x="2670" y="1902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(2)</a:t>
              </a:r>
              <a:endParaRPr lang="el-GR" altLang="fr-FR"/>
            </a:p>
          </p:txBody>
        </p:sp>
        <p:sp>
          <p:nvSpPr>
            <p:cNvPr id="176507" name="Rectangle 379"/>
            <p:cNvSpPr>
              <a:spLocks noChangeArrowheads="1"/>
            </p:cNvSpPr>
            <p:nvPr/>
          </p:nvSpPr>
          <p:spPr bwMode="auto">
            <a:xfrm>
              <a:off x="3062" y="1667"/>
              <a:ext cx="22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08" name="Rectangle 380"/>
            <p:cNvSpPr>
              <a:spLocks noChangeArrowheads="1"/>
            </p:cNvSpPr>
            <p:nvPr/>
          </p:nvSpPr>
          <p:spPr bwMode="auto">
            <a:xfrm>
              <a:off x="3123" y="1694"/>
              <a:ext cx="9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09" name="Rectangle 381"/>
            <p:cNvSpPr>
              <a:spLocks noChangeArrowheads="1"/>
            </p:cNvSpPr>
            <p:nvPr/>
          </p:nvSpPr>
          <p:spPr bwMode="auto">
            <a:xfrm>
              <a:off x="3123" y="1728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(2)</a:t>
              </a:r>
              <a:endParaRPr lang="el-GR" altLang="fr-FR"/>
            </a:p>
          </p:txBody>
        </p:sp>
        <p:sp>
          <p:nvSpPr>
            <p:cNvPr id="176510" name="Rectangle 382"/>
            <p:cNvSpPr>
              <a:spLocks noChangeArrowheads="1"/>
            </p:cNvSpPr>
            <p:nvPr/>
          </p:nvSpPr>
          <p:spPr bwMode="auto">
            <a:xfrm>
              <a:off x="904" y="1876"/>
              <a:ext cx="22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11" name="Rectangle 383"/>
            <p:cNvSpPr>
              <a:spLocks noChangeArrowheads="1"/>
            </p:cNvSpPr>
            <p:nvPr/>
          </p:nvSpPr>
          <p:spPr bwMode="auto">
            <a:xfrm>
              <a:off x="965" y="1876"/>
              <a:ext cx="9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12" name="Rectangle 384"/>
            <p:cNvSpPr>
              <a:spLocks noChangeArrowheads="1"/>
            </p:cNvSpPr>
            <p:nvPr/>
          </p:nvSpPr>
          <p:spPr bwMode="auto">
            <a:xfrm>
              <a:off x="965" y="1911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(1)</a:t>
              </a:r>
              <a:endParaRPr lang="el-GR" altLang="fr-FR"/>
            </a:p>
          </p:txBody>
        </p:sp>
        <p:sp>
          <p:nvSpPr>
            <p:cNvPr id="176513" name="Rectangle 385"/>
            <p:cNvSpPr>
              <a:spLocks noChangeArrowheads="1"/>
            </p:cNvSpPr>
            <p:nvPr/>
          </p:nvSpPr>
          <p:spPr bwMode="auto">
            <a:xfrm>
              <a:off x="904" y="2152"/>
              <a:ext cx="22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14" name="Rectangle 386"/>
            <p:cNvSpPr>
              <a:spLocks noChangeArrowheads="1"/>
            </p:cNvSpPr>
            <p:nvPr/>
          </p:nvSpPr>
          <p:spPr bwMode="auto">
            <a:xfrm>
              <a:off x="965" y="2139"/>
              <a:ext cx="9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15" name="Rectangle 387"/>
            <p:cNvSpPr>
              <a:spLocks noChangeArrowheads="1"/>
            </p:cNvSpPr>
            <p:nvPr/>
          </p:nvSpPr>
          <p:spPr bwMode="auto">
            <a:xfrm>
              <a:off x="965" y="2173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(1)</a:t>
              </a:r>
              <a:endParaRPr lang="el-GR" altLang="fr-FR"/>
            </a:p>
          </p:txBody>
        </p:sp>
        <p:sp>
          <p:nvSpPr>
            <p:cNvPr id="176516" name="Rectangle 388"/>
            <p:cNvSpPr>
              <a:spLocks noChangeArrowheads="1"/>
            </p:cNvSpPr>
            <p:nvPr/>
          </p:nvSpPr>
          <p:spPr bwMode="auto">
            <a:xfrm>
              <a:off x="904" y="2490"/>
              <a:ext cx="22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17" name="Rectangle 389"/>
            <p:cNvSpPr>
              <a:spLocks noChangeArrowheads="1"/>
            </p:cNvSpPr>
            <p:nvPr/>
          </p:nvSpPr>
          <p:spPr bwMode="auto">
            <a:xfrm>
              <a:off x="965" y="2476"/>
              <a:ext cx="9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18" name="Rectangle 390"/>
            <p:cNvSpPr>
              <a:spLocks noChangeArrowheads="1"/>
            </p:cNvSpPr>
            <p:nvPr/>
          </p:nvSpPr>
          <p:spPr bwMode="auto">
            <a:xfrm>
              <a:off x="965" y="2511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(1)</a:t>
              </a:r>
              <a:endParaRPr lang="el-GR" altLang="fr-FR"/>
            </a:p>
          </p:txBody>
        </p:sp>
        <p:sp>
          <p:nvSpPr>
            <p:cNvPr id="176519" name="Rectangle 391"/>
            <p:cNvSpPr>
              <a:spLocks noChangeArrowheads="1"/>
            </p:cNvSpPr>
            <p:nvPr/>
          </p:nvSpPr>
          <p:spPr bwMode="auto">
            <a:xfrm>
              <a:off x="904" y="3133"/>
              <a:ext cx="22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20" name="Rectangle 392"/>
            <p:cNvSpPr>
              <a:spLocks noChangeArrowheads="1"/>
            </p:cNvSpPr>
            <p:nvPr/>
          </p:nvSpPr>
          <p:spPr bwMode="auto">
            <a:xfrm>
              <a:off x="965" y="3113"/>
              <a:ext cx="9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21" name="Rectangle 393"/>
            <p:cNvSpPr>
              <a:spLocks noChangeArrowheads="1"/>
            </p:cNvSpPr>
            <p:nvPr/>
          </p:nvSpPr>
          <p:spPr bwMode="auto">
            <a:xfrm>
              <a:off x="965" y="3148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(1)</a:t>
              </a:r>
              <a:endParaRPr lang="el-GR" altLang="fr-FR"/>
            </a:p>
          </p:txBody>
        </p:sp>
        <p:sp>
          <p:nvSpPr>
            <p:cNvPr id="176522" name="Rectangle 394"/>
            <p:cNvSpPr>
              <a:spLocks noChangeArrowheads="1"/>
            </p:cNvSpPr>
            <p:nvPr/>
          </p:nvSpPr>
          <p:spPr bwMode="auto">
            <a:xfrm>
              <a:off x="1736" y="3371"/>
              <a:ext cx="22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23" name="Rectangle 395"/>
            <p:cNvSpPr>
              <a:spLocks noChangeArrowheads="1"/>
            </p:cNvSpPr>
            <p:nvPr/>
          </p:nvSpPr>
          <p:spPr bwMode="auto">
            <a:xfrm>
              <a:off x="1797" y="3397"/>
              <a:ext cx="9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24" name="Rectangle 396"/>
            <p:cNvSpPr>
              <a:spLocks noChangeArrowheads="1"/>
            </p:cNvSpPr>
            <p:nvPr/>
          </p:nvSpPr>
          <p:spPr bwMode="auto">
            <a:xfrm>
              <a:off x="1797" y="3432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(1)</a:t>
              </a:r>
              <a:endParaRPr lang="el-GR" altLang="fr-FR"/>
            </a:p>
          </p:txBody>
        </p:sp>
        <p:grpSp>
          <p:nvGrpSpPr>
            <p:cNvPr id="176533" name="Group 405"/>
            <p:cNvGrpSpPr>
              <a:grpSpLocks/>
            </p:cNvGrpSpPr>
            <p:nvPr/>
          </p:nvGrpSpPr>
          <p:grpSpPr bwMode="auto">
            <a:xfrm>
              <a:off x="4198" y="2078"/>
              <a:ext cx="575" cy="349"/>
              <a:chOff x="4198" y="2078"/>
              <a:chExt cx="575" cy="349"/>
            </a:xfrm>
          </p:grpSpPr>
          <p:grpSp>
            <p:nvGrpSpPr>
              <p:cNvPr id="176528" name="Group 400"/>
              <p:cNvGrpSpPr>
                <a:grpSpLocks/>
              </p:cNvGrpSpPr>
              <p:nvPr/>
            </p:nvGrpSpPr>
            <p:grpSpPr bwMode="auto">
              <a:xfrm>
                <a:off x="4198" y="2078"/>
                <a:ext cx="575" cy="349"/>
                <a:chOff x="4198" y="2078"/>
                <a:chExt cx="575" cy="349"/>
              </a:xfrm>
            </p:grpSpPr>
            <p:sp>
              <p:nvSpPr>
                <p:cNvPr id="176525" name="Freeform 397"/>
                <p:cNvSpPr>
                  <a:spLocks/>
                </p:cNvSpPr>
                <p:nvPr/>
              </p:nvSpPr>
              <p:spPr bwMode="auto">
                <a:xfrm>
                  <a:off x="4677" y="2078"/>
                  <a:ext cx="96" cy="349"/>
                </a:xfrm>
                <a:custGeom>
                  <a:avLst/>
                  <a:gdLst>
                    <a:gd name="T0" fmla="*/ 0 w 193"/>
                    <a:gd name="T1" fmla="*/ 698 h 698"/>
                    <a:gd name="T2" fmla="*/ 0 w 193"/>
                    <a:gd name="T3" fmla="*/ 159 h 698"/>
                    <a:gd name="T4" fmla="*/ 193 w 193"/>
                    <a:gd name="T5" fmla="*/ 0 h 698"/>
                    <a:gd name="T6" fmla="*/ 193 w 193"/>
                    <a:gd name="T7" fmla="*/ 538 h 698"/>
                    <a:gd name="T8" fmla="*/ 0 w 193"/>
                    <a:gd name="T9" fmla="*/ 698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698">
                      <a:moveTo>
                        <a:pt x="0" y="698"/>
                      </a:moveTo>
                      <a:lnTo>
                        <a:pt x="0" y="159"/>
                      </a:lnTo>
                      <a:lnTo>
                        <a:pt x="193" y="0"/>
                      </a:lnTo>
                      <a:lnTo>
                        <a:pt x="193" y="538"/>
                      </a:lnTo>
                      <a:lnTo>
                        <a:pt x="0" y="698"/>
                      </a:lnTo>
                      <a:close/>
                    </a:path>
                  </a:pathLst>
                </a:custGeom>
                <a:solidFill>
                  <a:srgbClr val="E0E0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526" name="Freeform 398"/>
                <p:cNvSpPr>
                  <a:spLocks/>
                </p:cNvSpPr>
                <p:nvPr/>
              </p:nvSpPr>
              <p:spPr bwMode="auto">
                <a:xfrm>
                  <a:off x="4198" y="2078"/>
                  <a:ext cx="575" cy="80"/>
                </a:xfrm>
                <a:custGeom>
                  <a:avLst/>
                  <a:gdLst>
                    <a:gd name="T0" fmla="*/ 957 w 1150"/>
                    <a:gd name="T1" fmla="*/ 159 h 159"/>
                    <a:gd name="T2" fmla="*/ 0 w 1150"/>
                    <a:gd name="T3" fmla="*/ 159 h 159"/>
                    <a:gd name="T4" fmla="*/ 192 w 1150"/>
                    <a:gd name="T5" fmla="*/ 0 h 159"/>
                    <a:gd name="T6" fmla="*/ 1150 w 1150"/>
                    <a:gd name="T7" fmla="*/ 0 h 159"/>
                    <a:gd name="T8" fmla="*/ 957 w 1150"/>
                    <a:gd name="T9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0" h="159">
                      <a:moveTo>
                        <a:pt x="957" y="159"/>
                      </a:moveTo>
                      <a:lnTo>
                        <a:pt x="0" y="159"/>
                      </a:lnTo>
                      <a:lnTo>
                        <a:pt x="192" y="0"/>
                      </a:lnTo>
                      <a:lnTo>
                        <a:pt x="1150" y="0"/>
                      </a:lnTo>
                      <a:lnTo>
                        <a:pt x="957" y="15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7973C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527" name="Rectangle 399"/>
                <p:cNvSpPr>
                  <a:spLocks noChangeArrowheads="1"/>
                </p:cNvSpPr>
                <p:nvPr/>
              </p:nvSpPr>
              <p:spPr bwMode="auto">
                <a:xfrm>
                  <a:off x="4198" y="2158"/>
                  <a:ext cx="479" cy="269"/>
                </a:xfrm>
                <a:prstGeom prst="rect">
                  <a:avLst/>
                </a:prstGeom>
                <a:solidFill>
                  <a:srgbClr val="C3C3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76532" name="Group 404"/>
              <p:cNvGrpSpPr>
                <a:grpSpLocks/>
              </p:cNvGrpSpPr>
              <p:nvPr/>
            </p:nvGrpSpPr>
            <p:grpSpPr bwMode="auto">
              <a:xfrm>
                <a:off x="4221" y="2095"/>
                <a:ext cx="530" cy="315"/>
                <a:chOff x="4221" y="2095"/>
                <a:chExt cx="530" cy="315"/>
              </a:xfrm>
            </p:grpSpPr>
            <p:sp>
              <p:nvSpPr>
                <p:cNvPr id="176529" name="Freeform 401"/>
                <p:cNvSpPr>
                  <a:spLocks/>
                </p:cNvSpPr>
                <p:nvPr/>
              </p:nvSpPr>
              <p:spPr bwMode="auto">
                <a:xfrm>
                  <a:off x="4655" y="2095"/>
                  <a:ext cx="96" cy="315"/>
                </a:xfrm>
                <a:custGeom>
                  <a:avLst/>
                  <a:gdLst>
                    <a:gd name="T0" fmla="*/ 0 w 192"/>
                    <a:gd name="T1" fmla="*/ 631 h 631"/>
                    <a:gd name="T2" fmla="*/ 0 w 192"/>
                    <a:gd name="T3" fmla="*/ 159 h 631"/>
                    <a:gd name="T4" fmla="*/ 192 w 192"/>
                    <a:gd name="T5" fmla="*/ 0 h 631"/>
                    <a:gd name="T6" fmla="*/ 192 w 192"/>
                    <a:gd name="T7" fmla="*/ 472 h 631"/>
                    <a:gd name="T8" fmla="*/ 0 w 192"/>
                    <a:gd name="T9" fmla="*/ 631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631">
                      <a:moveTo>
                        <a:pt x="0" y="631"/>
                      </a:moveTo>
                      <a:lnTo>
                        <a:pt x="0" y="159"/>
                      </a:lnTo>
                      <a:lnTo>
                        <a:pt x="192" y="0"/>
                      </a:lnTo>
                      <a:lnTo>
                        <a:pt x="192" y="472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530" name="Freeform 402"/>
                <p:cNvSpPr>
                  <a:spLocks/>
                </p:cNvSpPr>
                <p:nvPr/>
              </p:nvSpPr>
              <p:spPr bwMode="auto">
                <a:xfrm>
                  <a:off x="4221" y="2095"/>
                  <a:ext cx="530" cy="80"/>
                </a:xfrm>
                <a:custGeom>
                  <a:avLst/>
                  <a:gdLst>
                    <a:gd name="T0" fmla="*/ 869 w 1061"/>
                    <a:gd name="T1" fmla="*/ 159 h 159"/>
                    <a:gd name="T2" fmla="*/ 0 w 1061"/>
                    <a:gd name="T3" fmla="*/ 159 h 159"/>
                    <a:gd name="T4" fmla="*/ 193 w 1061"/>
                    <a:gd name="T5" fmla="*/ 0 h 159"/>
                    <a:gd name="T6" fmla="*/ 1061 w 1061"/>
                    <a:gd name="T7" fmla="*/ 0 h 159"/>
                    <a:gd name="T8" fmla="*/ 869 w 1061"/>
                    <a:gd name="T9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1" h="159">
                      <a:moveTo>
                        <a:pt x="869" y="159"/>
                      </a:moveTo>
                      <a:lnTo>
                        <a:pt x="0" y="159"/>
                      </a:lnTo>
                      <a:lnTo>
                        <a:pt x="193" y="0"/>
                      </a:lnTo>
                      <a:lnTo>
                        <a:pt x="1061" y="0"/>
                      </a:lnTo>
                      <a:lnTo>
                        <a:pt x="869" y="1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531" name="Rectangle 403"/>
                <p:cNvSpPr>
                  <a:spLocks noChangeArrowheads="1"/>
                </p:cNvSpPr>
                <p:nvPr/>
              </p:nvSpPr>
              <p:spPr bwMode="auto">
                <a:xfrm>
                  <a:off x="4221" y="2175"/>
                  <a:ext cx="434" cy="23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76534" name="Rectangle 406"/>
            <p:cNvSpPr>
              <a:spLocks noChangeArrowheads="1"/>
            </p:cNvSpPr>
            <p:nvPr/>
          </p:nvSpPr>
          <p:spPr bwMode="auto">
            <a:xfrm>
              <a:off x="4305" y="2218"/>
              <a:ext cx="238" cy="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35" name="Rectangle 407"/>
            <p:cNvSpPr>
              <a:spLocks noChangeArrowheads="1"/>
            </p:cNvSpPr>
            <p:nvPr/>
          </p:nvSpPr>
          <p:spPr bwMode="auto">
            <a:xfrm>
              <a:off x="4305" y="2256"/>
              <a:ext cx="28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Άμεση</a:t>
              </a:r>
              <a:endParaRPr lang="el-GR" altLang="fr-FR"/>
            </a:p>
          </p:txBody>
        </p:sp>
        <p:sp>
          <p:nvSpPr>
            <p:cNvPr id="176536" name="Rectangle 408"/>
            <p:cNvSpPr>
              <a:spLocks noChangeArrowheads="1"/>
            </p:cNvSpPr>
            <p:nvPr/>
          </p:nvSpPr>
          <p:spPr bwMode="auto">
            <a:xfrm>
              <a:off x="4265" y="2297"/>
              <a:ext cx="31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37" name="Rectangle 409"/>
            <p:cNvSpPr>
              <a:spLocks noChangeArrowheads="1"/>
            </p:cNvSpPr>
            <p:nvPr/>
          </p:nvSpPr>
          <p:spPr bwMode="auto">
            <a:xfrm>
              <a:off x="4265" y="2335"/>
              <a:ext cx="3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Εργασία</a:t>
              </a:r>
              <a:endParaRPr lang="el-GR" altLang="fr-FR"/>
            </a:p>
          </p:txBody>
        </p:sp>
        <p:grpSp>
          <p:nvGrpSpPr>
            <p:cNvPr id="176546" name="Group 418"/>
            <p:cNvGrpSpPr>
              <a:grpSpLocks/>
            </p:cNvGrpSpPr>
            <p:nvPr/>
          </p:nvGrpSpPr>
          <p:grpSpPr bwMode="auto">
            <a:xfrm>
              <a:off x="4198" y="1479"/>
              <a:ext cx="575" cy="348"/>
              <a:chOff x="4198" y="1479"/>
              <a:chExt cx="575" cy="348"/>
            </a:xfrm>
          </p:grpSpPr>
          <p:grpSp>
            <p:nvGrpSpPr>
              <p:cNvPr id="176541" name="Group 413"/>
              <p:cNvGrpSpPr>
                <a:grpSpLocks/>
              </p:cNvGrpSpPr>
              <p:nvPr/>
            </p:nvGrpSpPr>
            <p:grpSpPr bwMode="auto">
              <a:xfrm>
                <a:off x="4198" y="1479"/>
                <a:ext cx="575" cy="348"/>
                <a:chOff x="4198" y="1479"/>
                <a:chExt cx="575" cy="348"/>
              </a:xfrm>
            </p:grpSpPr>
            <p:sp>
              <p:nvSpPr>
                <p:cNvPr id="176538" name="Freeform 410"/>
                <p:cNvSpPr>
                  <a:spLocks/>
                </p:cNvSpPr>
                <p:nvPr/>
              </p:nvSpPr>
              <p:spPr bwMode="auto">
                <a:xfrm>
                  <a:off x="4677" y="1479"/>
                  <a:ext cx="96" cy="348"/>
                </a:xfrm>
                <a:custGeom>
                  <a:avLst/>
                  <a:gdLst>
                    <a:gd name="T0" fmla="*/ 0 w 193"/>
                    <a:gd name="T1" fmla="*/ 697 h 697"/>
                    <a:gd name="T2" fmla="*/ 0 w 193"/>
                    <a:gd name="T3" fmla="*/ 159 h 697"/>
                    <a:gd name="T4" fmla="*/ 193 w 193"/>
                    <a:gd name="T5" fmla="*/ 0 h 697"/>
                    <a:gd name="T6" fmla="*/ 193 w 193"/>
                    <a:gd name="T7" fmla="*/ 537 h 697"/>
                    <a:gd name="T8" fmla="*/ 0 w 193"/>
                    <a:gd name="T9" fmla="*/ 697 h 6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697">
                      <a:moveTo>
                        <a:pt x="0" y="697"/>
                      </a:moveTo>
                      <a:lnTo>
                        <a:pt x="0" y="159"/>
                      </a:lnTo>
                      <a:lnTo>
                        <a:pt x="193" y="0"/>
                      </a:lnTo>
                      <a:lnTo>
                        <a:pt x="193" y="537"/>
                      </a:lnTo>
                      <a:lnTo>
                        <a:pt x="0" y="697"/>
                      </a:lnTo>
                      <a:close/>
                    </a:path>
                  </a:pathLst>
                </a:custGeom>
                <a:solidFill>
                  <a:srgbClr val="E0E0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539" name="Freeform 411"/>
                <p:cNvSpPr>
                  <a:spLocks/>
                </p:cNvSpPr>
                <p:nvPr/>
              </p:nvSpPr>
              <p:spPr bwMode="auto">
                <a:xfrm>
                  <a:off x="4198" y="1479"/>
                  <a:ext cx="575" cy="80"/>
                </a:xfrm>
                <a:custGeom>
                  <a:avLst/>
                  <a:gdLst>
                    <a:gd name="T0" fmla="*/ 957 w 1150"/>
                    <a:gd name="T1" fmla="*/ 159 h 159"/>
                    <a:gd name="T2" fmla="*/ 0 w 1150"/>
                    <a:gd name="T3" fmla="*/ 159 h 159"/>
                    <a:gd name="T4" fmla="*/ 192 w 1150"/>
                    <a:gd name="T5" fmla="*/ 0 h 159"/>
                    <a:gd name="T6" fmla="*/ 1150 w 1150"/>
                    <a:gd name="T7" fmla="*/ 0 h 159"/>
                    <a:gd name="T8" fmla="*/ 957 w 1150"/>
                    <a:gd name="T9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0" h="159">
                      <a:moveTo>
                        <a:pt x="957" y="159"/>
                      </a:moveTo>
                      <a:lnTo>
                        <a:pt x="0" y="159"/>
                      </a:lnTo>
                      <a:lnTo>
                        <a:pt x="192" y="0"/>
                      </a:lnTo>
                      <a:lnTo>
                        <a:pt x="1150" y="0"/>
                      </a:lnTo>
                      <a:lnTo>
                        <a:pt x="957" y="159"/>
                      </a:lnTo>
                      <a:close/>
                    </a:path>
                  </a:pathLst>
                </a:custGeom>
                <a:solidFill>
                  <a:srgbClr val="9797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540" name="Rectangle 412"/>
                <p:cNvSpPr>
                  <a:spLocks noChangeArrowheads="1"/>
                </p:cNvSpPr>
                <p:nvPr/>
              </p:nvSpPr>
              <p:spPr bwMode="auto">
                <a:xfrm>
                  <a:off x="4198" y="1559"/>
                  <a:ext cx="479" cy="268"/>
                </a:xfrm>
                <a:prstGeom prst="rect">
                  <a:avLst/>
                </a:prstGeom>
                <a:solidFill>
                  <a:srgbClr val="C3C3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76545" name="Group 417"/>
              <p:cNvGrpSpPr>
                <a:grpSpLocks/>
              </p:cNvGrpSpPr>
              <p:nvPr/>
            </p:nvGrpSpPr>
            <p:grpSpPr bwMode="auto">
              <a:xfrm>
                <a:off x="4221" y="1496"/>
                <a:ext cx="530" cy="316"/>
                <a:chOff x="4221" y="1496"/>
                <a:chExt cx="530" cy="316"/>
              </a:xfrm>
            </p:grpSpPr>
            <p:sp>
              <p:nvSpPr>
                <p:cNvPr id="176542" name="Freeform 414"/>
                <p:cNvSpPr>
                  <a:spLocks/>
                </p:cNvSpPr>
                <p:nvPr/>
              </p:nvSpPr>
              <p:spPr bwMode="auto">
                <a:xfrm>
                  <a:off x="4655" y="1496"/>
                  <a:ext cx="96" cy="316"/>
                </a:xfrm>
                <a:custGeom>
                  <a:avLst/>
                  <a:gdLst>
                    <a:gd name="T0" fmla="*/ 0 w 192"/>
                    <a:gd name="T1" fmla="*/ 630 h 630"/>
                    <a:gd name="T2" fmla="*/ 0 w 192"/>
                    <a:gd name="T3" fmla="*/ 159 h 630"/>
                    <a:gd name="T4" fmla="*/ 192 w 192"/>
                    <a:gd name="T5" fmla="*/ 0 h 630"/>
                    <a:gd name="T6" fmla="*/ 192 w 192"/>
                    <a:gd name="T7" fmla="*/ 471 h 630"/>
                    <a:gd name="T8" fmla="*/ 0 w 192"/>
                    <a:gd name="T9" fmla="*/ 630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630">
                      <a:moveTo>
                        <a:pt x="0" y="630"/>
                      </a:moveTo>
                      <a:lnTo>
                        <a:pt x="0" y="159"/>
                      </a:lnTo>
                      <a:lnTo>
                        <a:pt x="192" y="0"/>
                      </a:lnTo>
                      <a:lnTo>
                        <a:pt x="192" y="471"/>
                      </a:lnTo>
                      <a:lnTo>
                        <a:pt x="0" y="6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543" name="Freeform 415"/>
                <p:cNvSpPr>
                  <a:spLocks/>
                </p:cNvSpPr>
                <p:nvPr/>
              </p:nvSpPr>
              <p:spPr bwMode="auto">
                <a:xfrm>
                  <a:off x="4221" y="1496"/>
                  <a:ext cx="530" cy="80"/>
                </a:xfrm>
                <a:custGeom>
                  <a:avLst/>
                  <a:gdLst>
                    <a:gd name="T0" fmla="*/ 869 w 1061"/>
                    <a:gd name="T1" fmla="*/ 159 h 159"/>
                    <a:gd name="T2" fmla="*/ 0 w 1061"/>
                    <a:gd name="T3" fmla="*/ 159 h 159"/>
                    <a:gd name="T4" fmla="*/ 193 w 1061"/>
                    <a:gd name="T5" fmla="*/ 0 h 159"/>
                    <a:gd name="T6" fmla="*/ 1061 w 1061"/>
                    <a:gd name="T7" fmla="*/ 0 h 159"/>
                    <a:gd name="T8" fmla="*/ 869 w 1061"/>
                    <a:gd name="T9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1" h="159">
                      <a:moveTo>
                        <a:pt x="869" y="159"/>
                      </a:moveTo>
                      <a:lnTo>
                        <a:pt x="0" y="159"/>
                      </a:lnTo>
                      <a:lnTo>
                        <a:pt x="193" y="0"/>
                      </a:lnTo>
                      <a:lnTo>
                        <a:pt x="1061" y="0"/>
                      </a:lnTo>
                      <a:lnTo>
                        <a:pt x="869" y="1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544" name="Rectangle 416"/>
                <p:cNvSpPr>
                  <a:spLocks noChangeArrowheads="1"/>
                </p:cNvSpPr>
                <p:nvPr/>
              </p:nvSpPr>
              <p:spPr bwMode="auto">
                <a:xfrm>
                  <a:off x="4221" y="1576"/>
                  <a:ext cx="434" cy="2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76547" name="Rectangle 419"/>
            <p:cNvSpPr>
              <a:spLocks noChangeArrowheads="1"/>
            </p:cNvSpPr>
            <p:nvPr/>
          </p:nvSpPr>
          <p:spPr bwMode="auto">
            <a:xfrm>
              <a:off x="4395" y="1619"/>
              <a:ext cx="7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48" name="Rectangle 420"/>
            <p:cNvSpPr>
              <a:spLocks noChangeArrowheads="1"/>
            </p:cNvSpPr>
            <p:nvPr/>
          </p:nvSpPr>
          <p:spPr bwMode="auto">
            <a:xfrm>
              <a:off x="4395" y="1657"/>
              <a:ext cx="11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Α’</a:t>
              </a:r>
              <a:endParaRPr lang="el-GR" altLang="fr-FR"/>
            </a:p>
          </p:txBody>
        </p:sp>
        <p:sp>
          <p:nvSpPr>
            <p:cNvPr id="176549" name="Rectangle 421"/>
            <p:cNvSpPr>
              <a:spLocks noChangeArrowheads="1"/>
            </p:cNvSpPr>
            <p:nvPr/>
          </p:nvSpPr>
          <p:spPr bwMode="auto">
            <a:xfrm>
              <a:off x="4332" y="1698"/>
              <a:ext cx="1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50" name="Rectangle 422"/>
            <p:cNvSpPr>
              <a:spLocks noChangeArrowheads="1"/>
            </p:cNvSpPr>
            <p:nvPr/>
          </p:nvSpPr>
          <p:spPr bwMode="auto">
            <a:xfrm>
              <a:off x="4332" y="1736"/>
              <a:ext cx="23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Ύλες</a:t>
              </a:r>
              <a:endParaRPr lang="el-GR" altLang="fr-FR"/>
            </a:p>
          </p:txBody>
        </p:sp>
        <p:grpSp>
          <p:nvGrpSpPr>
            <p:cNvPr id="176554" name="Group 426"/>
            <p:cNvGrpSpPr>
              <a:grpSpLocks/>
            </p:cNvGrpSpPr>
            <p:nvPr/>
          </p:nvGrpSpPr>
          <p:grpSpPr bwMode="auto">
            <a:xfrm>
              <a:off x="5103" y="2204"/>
              <a:ext cx="474" cy="733"/>
              <a:chOff x="5103" y="2204"/>
              <a:chExt cx="474" cy="733"/>
            </a:xfrm>
          </p:grpSpPr>
          <p:sp>
            <p:nvSpPr>
              <p:cNvPr id="176551" name="Freeform 423"/>
              <p:cNvSpPr>
                <a:spLocks/>
              </p:cNvSpPr>
              <p:nvPr/>
            </p:nvSpPr>
            <p:spPr bwMode="auto">
              <a:xfrm>
                <a:off x="5481" y="2204"/>
                <a:ext cx="96" cy="733"/>
              </a:xfrm>
              <a:custGeom>
                <a:avLst/>
                <a:gdLst>
                  <a:gd name="T0" fmla="*/ 0 w 192"/>
                  <a:gd name="T1" fmla="*/ 1468 h 1468"/>
                  <a:gd name="T2" fmla="*/ 0 w 192"/>
                  <a:gd name="T3" fmla="*/ 159 h 1468"/>
                  <a:gd name="T4" fmla="*/ 192 w 192"/>
                  <a:gd name="T5" fmla="*/ 0 h 1468"/>
                  <a:gd name="T6" fmla="*/ 192 w 192"/>
                  <a:gd name="T7" fmla="*/ 1309 h 1468"/>
                  <a:gd name="T8" fmla="*/ 0 w 192"/>
                  <a:gd name="T9" fmla="*/ 1468 h 1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1468">
                    <a:moveTo>
                      <a:pt x="0" y="1468"/>
                    </a:moveTo>
                    <a:lnTo>
                      <a:pt x="0" y="159"/>
                    </a:lnTo>
                    <a:lnTo>
                      <a:pt x="192" y="0"/>
                    </a:lnTo>
                    <a:lnTo>
                      <a:pt x="192" y="1309"/>
                    </a:lnTo>
                    <a:lnTo>
                      <a:pt x="0" y="146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E0B359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52" name="Freeform 424"/>
              <p:cNvSpPr>
                <a:spLocks/>
              </p:cNvSpPr>
              <p:nvPr/>
            </p:nvSpPr>
            <p:spPr bwMode="auto">
              <a:xfrm>
                <a:off x="5103" y="2204"/>
                <a:ext cx="474" cy="79"/>
              </a:xfrm>
              <a:custGeom>
                <a:avLst/>
                <a:gdLst>
                  <a:gd name="T0" fmla="*/ 756 w 948"/>
                  <a:gd name="T1" fmla="*/ 159 h 159"/>
                  <a:gd name="T2" fmla="*/ 0 w 948"/>
                  <a:gd name="T3" fmla="*/ 159 h 159"/>
                  <a:gd name="T4" fmla="*/ 193 w 948"/>
                  <a:gd name="T5" fmla="*/ 0 h 159"/>
                  <a:gd name="T6" fmla="*/ 948 w 948"/>
                  <a:gd name="T7" fmla="*/ 0 h 159"/>
                  <a:gd name="T8" fmla="*/ 756 w 948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8" h="159">
                    <a:moveTo>
                      <a:pt x="756" y="159"/>
                    </a:moveTo>
                    <a:lnTo>
                      <a:pt x="0" y="159"/>
                    </a:lnTo>
                    <a:lnTo>
                      <a:pt x="193" y="0"/>
                    </a:lnTo>
                    <a:lnTo>
                      <a:pt x="948" y="0"/>
                    </a:lnTo>
                    <a:lnTo>
                      <a:pt x="756" y="15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7793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53" name="Rectangle 425"/>
              <p:cNvSpPr>
                <a:spLocks noChangeArrowheads="1"/>
              </p:cNvSpPr>
              <p:nvPr/>
            </p:nvSpPr>
            <p:spPr bwMode="auto">
              <a:xfrm>
                <a:off x="5103" y="2283"/>
                <a:ext cx="378" cy="6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39C4E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6555" name="Rectangle 427"/>
            <p:cNvSpPr>
              <a:spLocks noChangeArrowheads="1"/>
            </p:cNvSpPr>
            <p:nvPr/>
          </p:nvSpPr>
          <p:spPr bwMode="auto">
            <a:xfrm>
              <a:off x="5258" y="2376"/>
              <a:ext cx="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56" name="Rectangle 428"/>
            <p:cNvSpPr>
              <a:spLocks noChangeArrowheads="1"/>
            </p:cNvSpPr>
            <p:nvPr/>
          </p:nvSpPr>
          <p:spPr bwMode="auto">
            <a:xfrm>
              <a:off x="5258" y="2414"/>
              <a:ext cx="10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Π</a:t>
              </a:r>
              <a:endParaRPr lang="el-GR" altLang="fr-FR"/>
            </a:p>
          </p:txBody>
        </p:sp>
        <p:sp>
          <p:nvSpPr>
            <p:cNvPr id="176557" name="Rectangle 429"/>
            <p:cNvSpPr>
              <a:spLocks noChangeArrowheads="1"/>
            </p:cNvSpPr>
            <p:nvPr/>
          </p:nvSpPr>
          <p:spPr bwMode="auto">
            <a:xfrm>
              <a:off x="5260" y="2456"/>
              <a:ext cx="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58" name="Rectangle 430"/>
            <p:cNvSpPr>
              <a:spLocks noChangeArrowheads="1"/>
            </p:cNvSpPr>
            <p:nvPr/>
          </p:nvSpPr>
          <p:spPr bwMode="auto">
            <a:xfrm>
              <a:off x="5260" y="2494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Ρ</a:t>
              </a:r>
              <a:endParaRPr lang="el-GR" altLang="fr-FR"/>
            </a:p>
          </p:txBody>
        </p:sp>
        <p:sp>
          <p:nvSpPr>
            <p:cNvPr id="176559" name="Rectangle 431"/>
            <p:cNvSpPr>
              <a:spLocks noChangeArrowheads="1"/>
            </p:cNvSpPr>
            <p:nvPr/>
          </p:nvSpPr>
          <p:spPr bwMode="auto">
            <a:xfrm>
              <a:off x="5256" y="2535"/>
              <a:ext cx="6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60" name="Rectangle 432"/>
            <p:cNvSpPr>
              <a:spLocks noChangeArrowheads="1"/>
            </p:cNvSpPr>
            <p:nvPr/>
          </p:nvSpPr>
          <p:spPr bwMode="auto">
            <a:xfrm>
              <a:off x="5256" y="2573"/>
              <a:ext cx="10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Ο</a:t>
              </a:r>
              <a:endParaRPr lang="el-GR" altLang="fr-FR"/>
            </a:p>
          </p:txBody>
        </p:sp>
        <p:sp>
          <p:nvSpPr>
            <p:cNvPr id="176561" name="Rectangle 433"/>
            <p:cNvSpPr>
              <a:spLocks noChangeArrowheads="1"/>
            </p:cNvSpPr>
            <p:nvPr/>
          </p:nvSpPr>
          <p:spPr bwMode="auto">
            <a:xfrm>
              <a:off x="5281" y="2616"/>
              <a:ext cx="2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62" name="Rectangle 434"/>
            <p:cNvSpPr>
              <a:spLocks noChangeArrowheads="1"/>
            </p:cNvSpPr>
            <p:nvPr/>
          </p:nvSpPr>
          <p:spPr bwMode="auto">
            <a:xfrm>
              <a:off x="5281" y="2654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ϊ</a:t>
              </a:r>
              <a:endParaRPr lang="el-GR" altLang="fr-FR"/>
            </a:p>
          </p:txBody>
        </p:sp>
        <p:sp>
          <p:nvSpPr>
            <p:cNvPr id="176563" name="Rectangle 435"/>
            <p:cNvSpPr>
              <a:spLocks noChangeArrowheads="1"/>
            </p:cNvSpPr>
            <p:nvPr/>
          </p:nvSpPr>
          <p:spPr bwMode="auto">
            <a:xfrm>
              <a:off x="5256" y="2695"/>
              <a:ext cx="6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64" name="Rectangle 436"/>
            <p:cNvSpPr>
              <a:spLocks noChangeArrowheads="1"/>
            </p:cNvSpPr>
            <p:nvPr/>
          </p:nvSpPr>
          <p:spPr bwMode="auto">
            <a:xfrm>
              <a:off x="5256" y="2733"/>
              <a:ext cx="10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Ο</a:t>
              </a:r>
              <a:endParaRPr lang="el-GR" altLang="fr-FR"/>
            </a:p>
          </p:txBody>
        </p:sp>
        <p:sp>
          <p:nvSpPr>
            <p:cNvPr id="176565" name="Rectangle 437"/>
            <p:cNvSpPr>
              <a:spLocks noChangeArrowheads="1"/>
            </p:cNvSpPr>
            <p:nvPr/>
          </p:nvSpPr>
          <p:spPr bwMode="auto">
            <a:xfrm>
              <a:off x="5258" y="2775"/>
              <a:ext cx="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566" name="Rectangle 438"/>
            <p:cNvSpPr>
              <a:spLocks noChangeArrowheads="1"/>
            </p:cNvSpPr>
            <p:nvPr/>
          </p:nvSpPr>
          <p:spPr bwMode="auto">
            <a:xfrm>
              <a:off x="5258" y="2813"/>
              <a:ext cx="10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Ν</a:t>
              </a:r>
              <a:endParaRPr lang="el-GR" altLang="fr-FR"/>
            </a:p>
          </p:txBody>
        </p:sp>
        <p:grpSp>
          <p:nvGrpSpPr>
            <p:cNvPr id="176569" name="Group 441"/>
            <p:cNvGrpSpPr>
              <a:grpSpLocks/>
            </p:cNvGrpSpPr>
            <p:nvPr/>
          </p:nvGrpSpPr>
          <p:grpSpPr bwMode="auto">
            <a:xfrm>
              <a:off x="4694" y="1693"/>
              <a:ext cx="630" cy="590"/>
              <a:chOff x="4694" y="1693"/>
              <a:chExt cx="630" cy="590"/>
            </a:xfrm>
          </p:grpSpPr>
          <p:sp>
            <p:nvSpPr>
              <p:cNvPr id="176567" name="Freeform 439"/>
              <p:cNvSpPr>
                <a:spLocks/>
              </p:cNvSpPr>
              <p:nvPr/>
            </p:nvSpPr>
            <p:spPr bwMode="auto">
              <a:xfrm>
                <a:off x="4694" y="1693"/>
                <a:ext cx="597" cy="546"/>
              </a:xfrm>
              <a:custGeom>
                <a:avLst/>
                <a:gdLst>
                  <a:gd name="T0" fmla="*/ 0 w 1193"/>
                  <a:gd name="T1" fmla="*/ 0 h 1091"/>
                  <a:gd name="T2" fmla="*/ 1193 w 1193"/>
                  <a:gd name="T3" fmla="*/ 0 h 1091"/>
                  <a:gd name="T4" fmla="*/ 1193 w 1193"/>
                  <a:gd name="T5" fmla="*/ 1091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3" h="1091">
                    <a:moveTo>
                      <a:pt x="0" y="0"/>
                    </a:moveTo>
                    <a:lnTo>
                      <a:pt x="1193" y="0"/>
                    </a:lnTo>
                    <a:lnTo>
                      <a:pt x="1193" y="109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68" name="Freeform 440"/>
              <p:cNvSpPr>
                <a:spLocks/>
              </p:cNvSpPr>
              <p:nvPr/>
            </p:nvSpPr>
            <p:spPr bwMode="auto">
              <a:xfrm>
                <a:off x="5258" y="2237"/>
                <a:ext cx="66" cy="46"/>
              </a:xfrm>
              <a:custGeom>
                <a:avLst/>
                <a:gdLst>
                  <a:gd name="T0" fmla="*/ 0 w 132"/>
                  <a:gd name="T1" fmla="*/ 0 h 92"/>
                  <a:gd name="T2" fmla="*/ 66 w 132"/>
                  <a:gd name="T3" fmla="*/ 92 h 92"/>
                  <a:gd name="T4" fmla="*/ 132 w 132"/>
                  <a:gd name="T5" fmla="*/ 0 h 92"/>
                  <a:gd name="T6" fmla="*/ 0 w 132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" h="92">
                    <a:moveTo>
                      <a:pt x="0" y="0"/>
                    </a:moveTo>
                    <a:lnTo>
                      <a:pt x="66" y="92"/>
                    </a:ln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6572" name="Group 444"/>
            <p:cNvGrpSpPr>
              <a:grpSpLocks/>
            </p:cNvGrpSpPr>
            <p:nvPr/>
          </p:nvGrpSpPr>
          <p:grpSpPr bwMode="auto">
            <a:xfrm>
              <a:off x="4673" y="2307"/>
              <a:ext cx="421" cy="47"/>
              <a:chOff x="4673" y="2307"/>
              <a:chExt cx="421" cy="47"/>
            </a:xfrm>
          </p:grpSpPr>
          <p:sp>
            <p:nvSpPr>
              <p:cNvPr id="176570" name="Line 442"/>
              <p:cNvSpPr>
                <a:spLocks noChangeShapeType="1"/>
              </p:cNvSpPr>
              <p:nvPr/>
            </p:nvSpPr>
            <p:spPr bwMode="auto">
              <a:xfrm>
                <a:off x="4673" y="2330"/>
                <a:ext cx="35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71" name="Freeform 443"/>
              <p:cNvSpPr>
                <a:spLocks/>
              </p:cNvSpPr>
              <p:nvPr/>
            </p:nvSpPr>
            <p:spPr bwMode="auto">
              <a:xfrm>
                <a:off x="5029" y="2307"/>
                <a:ext cx="65" cy="47"/>
              </a:xfrm>
              <a:custGeom>
                <a:avLst/>
                <a:gdLst>
                  <a:gd name="T0" fmla="*/ 0 w 131"/>
                  <a:gd name="T1" fmla="*/ 96 h 96"/>
                  <a:gd name="T2" fmla="*/ 131 w 131"/>
                  <a:gd name="T3" fmla="*/ 47 h 96"/>
                  <a:gd name="T4" fmla="*/ 0 w 131"/>
                  <a:gd name="T5" fmla="*/ 0 h 96"/>
                  <a:gd name="T6" fmla="*/ 0 w 131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96">
                    <a:moveTo>
                      <a:pt x="0" y="96"/>
                    </a:moveTo>
                    <a:lnTo>
                      <a:pt x="131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6597" name="Group 469"/>
            <p:cNvGrpSpPr>
              <a:grpSpLocks/>
            </p:cNvGrpSpPr>
            <p:nvPr/>
          </p:nvGrpSpPr>
          <p:grpSpPr bwMode="auto">
            <a:xfrm>
              <a:off x="3494" y="2265"/>
              <a:ext cx="1609" cy="374"/>
              <a:chOff x="3494" y="2265"/>
              <a:chExt cx="1609" cy="374"/>
            </a:xfrm>
          </p:grpSpPr>
          <p:sp>
            <p:nvSpPr>
              <p:cNvPr id="176573" name="Rectangle 445"/>
              <p:cNvSpPr>
                <a:spLocks noChangeArrowheads="1"/>
              </p:cNvSpPr>
              <p:nvPr/>
            </p:nvSpPr>
            <p:spPr bwMode="auto">
              <a:xfrm>
                <a:off x="3494" y="2265"/>
                <a:ext cx="51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74" name="Rectangle 446"/>
              <p:cNvSpPr>
                <a:spLocks noChangeArrowheads="1"/>
              </p:cNvSpPr>
              <p:nvPr/>
            </p:nvSpPr>
            <p:spPr bwMode="auto">
              <a:xfrm>
                <a:off x="3581" y="2265"/>
                <a:ext cx="51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75" name="Rectangle 447"/>
              <p:cNvSpPr>
                <a:spLocks noChangeArrowheads="1"/>
              </p:cNvSpPr>
              <p:nvPr/>
            </p:nvSpPr>
            <p:spPr bwMode="auto">
              <a:xfrm>
                <a:off x="3670" y="2265"/>
                <a:ext cx="5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76" name="Rectangle 448"/>
              <p:cNvSpPr>
                <a:spLocks noChangeArrowheads="1"/>
              </p:cNvSpPr>
              <p:nvPr/>
            </p:nvSpPr>
            <p:spPr bwMode="auto">
              <a:xfrm>
                <a:off x="3758" y="2265"/>
                <a:ext cx="5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77" name="Rectangle 449"/>
              <p:cNvSpPr>
                <a:spLocks noChangeArrowheads="1"/>
              </p:cNvSpPr>
              <p:nvPr/>
            </p:nvSpPr>
            <p:spPr bwMode="auto">
              <a:xfrm>
                <a:off x="3846" y="2265"/>
                <a:ext cx="50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78" name="Rectangle 450"/>
              <p:cNvSpPr>
                <a:spLocks noChangeArrowheads="1"/>
              </p:cNvSpPr>
              <p:nvPr/>
            </p:nvSpPr>
            <p:spPr bwMode="auto">
              <a:xfrm>
                <a:off x="3923" y="2273"/>
                <a:ext cx="13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79" name="Rectangle 451"/>
              <p:cNvSpPr>
                <a:spLocks noChangeArrowheads="1"/>
              </p:cNvSpPr>
              <p:nvPr/>
            </p:nvSpPr>
            <p:spPr bwMode="auto">
              <a:xfrm>
                <a:off x="3923" y="2336"/>
                <a:ext cx="13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80" name="Rectangle 452"/>
              <p:cNvSpPr>
                <a:spLocks noChangeArrowheads="1"/>
              </p:cNvSpPr>
              <p:nvPr/>
            </p:nvSpPr>
            <p:spPr bwMode="auto">
              <a:xfrm>
                <a:off x="3923" y="2400"/>
                <a:ext cx="13" cy="3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81" name="Rectangle 453"/>
              <p:cNvSpPr>
                <a:spLocks noChangeArrowheads="1"/>
              </p:cNvSpPr>
              <p:nvPr/>
            </p:nvSpPr>
            <p:spPr bwMode="auto">
              <a:xfrm>
                <a:off x="3923" y="2463"/>
                <a:ext cx="13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82" name="Rectangle 454"/>
              <p:cNvSpPr>
                <a:spLocks noChangeArrowheads="1"/>
              </p:cNvSpPr>
              <p:nvPr/>
            </p:nvSpPr>
            <p:spPr bwMode="auto">
              <a:xfrm>
                <a:off x="3923" y="2526"/>
                <a:ext cx="13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83" name="Freeform 455"/>
              <p:cNvSpPr>
                <a:spLocks/>
              </p:cNvSpPr>
              <p:nvPr/>
            </p:nvSpPr>
            <p:spPr bwMode="auto">
              <a:xfrm>
                <a:off x="3923" y="2589"/>
                <a:ext cx="28" cy="25"/>
              </a:xfrm>
              <a:custGeom>
                <a:avLst/>
                <a:gdLst>
                  <a:gd name="T0" fmla="*/ 27 w 55"/>
                  <a:gd name="T1" fmla="*/ 0 h 50"/>
                  <a:gd name="T2" fmla="*/ 0 w 55"/>
                  <a:gd name="T3" fmla="*/ 0 h 50"/>
                  <a:gd name="T4" fmla="*/ 0 w 55"/>
                  <a:gd name="T5" fmla="*/ 41 h 50"/>
                  <a:gd name="T6" fmla="*/ 0 w 55"/>
                  <a:gd name="T7" fmla="*/ 50 h 50"/>
                  <a:gd name="T8" fmla="*/ 14 w 55"/>
                  <a:gd name="T9" fmla="*/ 50 h 50"/>
                  <a:gd name="T10" fmla="*/ 55 w 55"/>
                  <a:gd name="T11" fmla="*/ 50 h 50"/>
                  <a:gd name="T12" fmla="*/ 55 w 55"/>
                  <a:gd name="T13" fmla="*/ 33 h 50"/>
                  <a:gd name="T14" fmla="*/ 14 w 55"/>
                  <a:gd name="T15" fmla="*/ 33 h 50"/>
                  <a:gd name="T16" fmla="*/ 14 w 55"/>
                  <a:gd name="T17" fmla="*/ 41 h 50"/>
                  <a:gd name="T18" fmla="*/ 27 w 55"/>
                  <a:gd name="T19" fmla="*/ 41 h 50"/>
                  <a:gd name="T20" fmla="*/ 27 w 55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50">
                    <a:moveTo>
                      <a:pt x="27" y="0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14" y="50"/>
                    </a:lnTo>
                    <a:lnTo>
                      <a:pt x="55" y="50"/>
                    </a:lnTo>
                    <a:lnTo>
                      <a:pt x="55" y="33"/>
                    </a:lnTo>
                    <a:lnTo>
                      <a:pt x="14" y="33"/>
                    </a:lnTo>
                    <a:lnTo>
                      <a:pt x="14" y="41"/>
                    </a:lnTo>
                    <a:lnTo>
                      <a:pt x="27" y="4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84" name="Rectangle 456"/>
              <p:cNvSpPr>
                <a:spLocks noChangeArrowheads="1"/>
              </p:cNvSpPr>
              <p:nvPr/>
            </p:nvSpPr>
            <p:spPr bwMode="auto">
              <a:xfrm>
                <a:off x="3988" y="2606"/>
                <a:ext cx="50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85" name="Rectangle 457"/>
              <p:cNvSpPr>
                <a:spLocks noChangeArrowheads="1"/>
              </p:cNvSpPr>
              <p:nvPr/>
            </p:nvSpPr>
            <p:spPr bwMode="auto">
              <a:xfrm>
                <a:off x="4076" y="2606"/>
                <a:ext cx="5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86" name="Rectangle 458"/>
              <p:cNvSpPr>
                <a:spLocks noChangeArrowheads="1"/>
              </p:cNvSpPr>
              <p:nvPr/>
            </p:nvSpPr>
            <p:spPr bwMode="auto">
              <a:xfrm>
                <a:off x="4164" y="2606"/>
                <a:ext cx="5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87" name="Rectangle 459"/>
              <p:cNvSpPr>
                <a:spLocks noChangeArrowheads="1"/>
              </p:cNvSpPr>
              <p:nvPr/>
            </p:nvSpPr>
            <p:spPr bwMode="auto">
              <a:xfrm>
                <a:off x="4253" y="2606"/>
                <a:ext cx="50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88" name="Rectangle 460"/>
              <p:cNvSpPr>
                <a:spLocks noChangeArrowheads="1"/>
              </p:cNvSpPr>
              <p:nvPr/>
            </p:nvSpPr>
            <p:spPr bwMode="auto">
              <a:xfrm>
                <a:off x="4340" y="2606"/>
                <a:ext cx="50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89" name="Rectangle 461"/>
              <p:cNvSpPr>
                <a:spLocks noChangeArrowheads="1"/>
              </p:cNvSpPr>
              <p:nvPr/>
            </p:nvSpPr>
            <p:spPr bwMode="auto">
              <a:xfrm>
                <a:off x="4428" y="2606"/>
                <a:ext cx="50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90" name="Rectangle 462"/>
              <p:cNvSpPr>
                <a:spLocks noChangeArrowheads="1"/>
              </p:cNvSpPr>
              <p:nvPr/>
            </p:nvSpPr>
            <p:spPr bwMode="auto">
              <a:xfrm>
                <a:off x="4516" y="2606"/>
                <a:ext cx="5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91" name="Rectangle 463"/>
              <p:cNvSpPr>
                <a:spLocks noChangeArrowheads="1"/>
              </p:cNvSpPr>
              <p:nvPr/>
            </p:nvSpPr>
            <p:spPr bwMode="auto">
              <a:xfrm>
                <a:off x="4605" y="2606"/>
                <a:ext cx="50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92" name="Rectangle 464"/>
              <p:cNvSpPr>
                <a:spLocks noChangeArrowheads="1"/>
              </p:cNvSpPr>
              <p:nvPr/>
            </p:nvSpPr>
            <p:spPr bwMode="auto">
              <a:xfrm>
                <a:off x="4693" y="2606"/>
                <a:ext cx="50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93" name="Rectangle 465"/>
              <p:cNvSpPr>
                <a:spLocks noChangeArrowheads="1"/>
              </p:cNvSpPr>
              <p:nvPr/>
            </p:nvSpPr>
            <p:spPr bwMode="auto">
              <a:xfrm>
                <a:off x="4780" y="2606"/>
                <a:ext cx="50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94" name="Rectangle 466"/>
              <p:cNvSpPr>
                <a:spLocks noChangeArrowheads="1"/>
              </p:cNvSpPr>
              <p:nvPr/>
            </p:nvSpPr>
            <p:spPr bwMode="auto">
              <a:xfrm>
                <a:off x="4868" y="2606"/>
                <a:ext cx="50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95" name="Rectangle 467"/>
              <p:cNvSpPr>
                <a:spLocks noChangeArrowheads="1"/>
              </p:cNvSpPr>
              <p:nvPr/>
            </p:nvSpPr>
            <p:spPr bwMode="auto">
              <a:xfrm>
                <a:off x="4956" y="2606"/>
                <a:ext cx="5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96" name="Freeform 468"/>
              <p:cNvSpPr>
                <a:spLocks/>
              </p:cNvSpPr>
              <p:nvPr/>
            </p:nvSpPr>
            <p:spPr bwMode="auto">
              <a:xfrm>
                <a:off x="5022" y="2581"/>
                <a:ext cx="81" cy="58"/>
              </a:xfrm>
              <a:custGeom>
                <a:avLst/>
                <a:gdLst>
                  <a:gd name="T0" fmla="*/ 0 w 162"/>
                  <a:gd name="T1" fmla="*/ 115 h 115"/>
                  <a:gd name="T2" fmla="*/ 162 w 162"/>
                  <a:gd name="T3" fmla="*/ 56 h 115"/>
                  <a:gd name="T4" fmla="*/ 0 w 162"/>
                  <a:gd name="T5" fmla="*/ 0 h 115"/>
                  <a:gd name="T6" fmla="*/ 0 w 162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115">
                    <a:moveTo>
                      <a:pt x="0" y="115"/>
                    </a:moveTo>
                    <a:lnTo>
                      <a:pt x="162" y="56"/>
                    </a:lnTo>
                    <a:lnTo>
                      <a:pt x="0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6626" name="Group 498"/>
            <p:cNvGrpSpPr>
              <a:grpSpLocks/>
            </p:cNvGrpSpPr>
            <p:nvPr/>
          </p:nvGrpSpPr>
          <p:grpSpPr bwMode="auto">
            <a:xfrm>
              <a:off x="3494" y="2937"/>
              <a:ext cx="1839" cy="444"/>
              <a:chOff x="3494" y="2937"/>
              <a:chExt cx="1839" cy="444"/>
            </a:xfrm>
          </p:grpSpPr>
          <p:sp>
            <p:nvSpPr>
              <p:cNvPr id="176598" name="Rectangle 470"/>
              <p:cNvSpPr>
                <a:spLocks noChangeArrowheads="1"/>
              </p:cNvSpPr>
              <p:nvPr/>
            </p:nvSpPr>
            <p:spPr bwMode="auto">
              <a:xfrm>
                <a:off x="3494" y="3372"/>
                <a:ext cx="5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99" name="Rectangle 471"/>
              <p:cNvSpPr>
                <a:spLocks noChangeArrowheads="1"/>
              </p:cNvSpPr>
              <p:nvPr/>
            </p:nvSpPr>
            <p:spPr bwMode="auto">
              <a:xfrm>
                <a:off x="3581" y="3372"/>
                <a:ext cx="5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00" name="Rectangle 472"/>
              <p:cNvSpPr>
                <a:spLocks noChangeArrowheads="1"/>
              </p:cNvSpPr>
              <p:nvPr/>
            </p:nvSpPr>
            <p:spPr bwMode="auto">
              <a:xfrm>
                <a:off x="3670" y="3372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01" name="Rectangle 473"/>
              <p:cNvSpPr>
                <a:spLocks noChangeArrowheads="1"/>
              </p:cNvSpPr>
              <p:nvPr/>
            </p:nvSpPr>
            <p:spPr bwMode="auto">
              <a:xfrm>
                <a:off x="3758" y="3372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02" name="Rectangle 474"/>
              <p:cNvSpPr>
                <a:spLocks noChangeArrowheads="1"/>
              </p:cNvSpPr>
              <p:nvPr/>
            </p:nvSpPr>
            <p:spPr bwMode="auto">
              <a:xfrm>
                <a:off x="3846" y="3372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03" name="Rectangle 475"/>
              <p:cNvSpPr>
                <a:spLocks noChangeArrowheads="1"/>
              </p:cNvSpPr>
              <p:nvPr/>
            </p:nvSpPr>
            <p:spPr bwMode="auto">
              <a:xfrm>
                <a:off x="3934" y="3372"/>
                <a:ext cx="5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04" name="Rectangle 476"/>
              <p:cNvSpPr>
                <a:spLocks noChangeArrowheads="1"/>
              </p:cNvSpPr>
              <p:nvPr/>
            </p:nvSpPr>
            <p:spPr bwMode="auto">
              <a:xfrm>
                <a:off x="4022" y="3372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05" name="Rectangle 477"/>
              <p:cNvSpPr>
                <a:spLocks noChangeArrowheads="1"/>
              </p:cNvSpPr>
              <p:nvPr/>
            </p:nvSpPr>
            <p:spPr bwMode="auto">
              <a:xfrm>
                <a:off x="4110" y="3372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06" name="Rectangle 478"/>
              <p:cNvSpPr>
                <a:spLocks noChangeArrowheads="1"/>
              </p:cNvSpPr>
              <p:nvPr/>
            </p:nvSpPr>
            <p:spPr bwMode="auto">
              <a:xfrm>
                <a:off x="4198" y="3372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07" name="Rectangle 479"/>
              <p:cNvSpPr>
                <a:spLocks noChangeArrowheads="1"/>
              </p:cNvSpPr>
              <p:nvPr/>
            </p:nvSpPr>
            <p:spPr bwMode="auto">
              <a:xfrm>
                <a:off x="4286" y="3372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08" name="Rectangle 480"/>
              <p:cNvSpPr>
                <a:spLocks noChangeArrowheads="1"/>
              </p:cNvSpPr>
              <p:nvPr/>
            </p:nvSpPr>
            <p:spPr bwMode="auto">
              <a:xfrm>
                <a:off x="4373" y="3372"/>
                <a:ext cx="5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09" name="Rectangle 481"/>
              <p:cNvSpPr>
                <a:spLocks noChangeArrowheads="1"/>
              </p:cNvSpPr>
              <p:nvPr/>
            </p:nvSpPr>
            <p:spPr bwMode="auto">
              <a:xfrm>
                <a:off x="4462" y="3372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10" name="Rectangle 482"/>
              <p:cNvSpPr>
                <a:spLocks noChangeArrowheads="1"/>
              </p:cNvSpPr>
              <p:nvPr/>
            </p:nvSpPr>
            <p:spPr bwMode="auto">
              <a:xfrm>
                <a:off x="4550" y="3372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11" name="Rectangle 483"/>
              <p:cNvSpPr>
                <a:spLocks noChangeArrowheads="1"/>
              </p:cNvSpPr>
              <p:nvPr/>
            </p:nvSpPr>
            <p:spPr bwMode="auto">
              <a:xfrm>
                <a:off x="4638" y="3372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12" name="Rectangle 484"/>
              <p:cNvSpPr>
                <a:spLocks noChangeArrowheads="1"/>
              </p:cNvSpPr>
              <p:nvPr/>
            </p:nvSpPr>
            <p:spPr bwMode="auto">
              <a:xfrm>
                <a:off x="4726" y="3372"/>
                <a:ext cx="5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13" name="Rectangle 485"/>
              <p:cNvSpPr>
                <a:spLocks noChangeArrowheads="1"/>
              </p:cNvSpPr>
              <p:nvPr/>
            </p:nvSpPr>
            <p:spPr bwMode="auto">
              <a:xfrm>
                <a:off x="4813" y="3372"/>
                <a:ext cx="5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14" name="Rectangle 486"/>
              <p:cNvSpPr>
                <a:spLocks noChangeArrowheads="1"/>
              </p:cNvSpPr>
              <p:nvPr/>
            </p:nvSpPr>
            <p:spPr bwMode="auto">
              <a:xfrm>
                <a:off x="4902" y="3372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15" name="Rectangle 487"/>
              <p:cNvSpPr>
                <a:spLocks noChangeArrowheads="1"/>
              </p:cNvSpPr>
              <p:nvPr/>
            </p:nvSpPr>
            <p:spPr bwMode="auto">
              <a:xfrm>
                <a:off x="4990" y="3372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16" name="Rectangle 488"/>
              <p:cNvSpPr>
                <a:spLocks noChangeArrowheads="1"/>
              </p:cNvSpPr>
              <p:nvPr/>
            </p:nvSpPr>
            <p:spPr bwMode="auto">
              <a:xfrm>
                <a:off x="5078" y="3372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17" name="Rectangle 489"/>
              <p:cNvSpPr>
                <a:spLocks noChangeArrowheads="1"/>
              </p:cNvSpPr>
              <p:nvPr/>
            </p:nvSpPr>
            <p:spPr bwMode="auto">
              <a:xfrm>
                <a:off x="5166" y="3372"/>
                <a:ext cx="5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18" name="Freeform 490"/>
              <p:cNvSpPr>
                <a:spLocks/>
              </p:cNvSpPr>
              <p:nvPr/>
            </p:nvSpPr>
            <p:spPr bwMode="auto">
              <a:xfrm>
                <a:off x="5254" y="3368"/>
                <a:ext cx="44" cy="13"/>
              </a:xfrm>
              <a:custGeom>
                <a:avLst/>
                <a:gdLst>
                  <a:gd name="T0" fmla="*/ 0 w 86"/>
                  <a:gd name="T1" fmla="*/ 10 h 27"/>
                  <a:gd name="T2" fmla="*/ 0 w 86"/>
                  <a:gd name="T3" fmla="*/ 27 h 27"/>
                  <a:gd name="T4" fmla="*/ 73 w 86"/>
                  <a:gd name="T5" fmla="*/ 27 h 27"/>
                  <a:gd name="T6" fmla="*/ 86 w 86"/>
                  <a:gd name="T7" fmla="*/ 27 h 27"/>
                  <a:gd name="T8" fmla="*/ 86 w 86"/>
                  <a:gd name="T9" fmla="*/ 17 h 27"/>
                  <a:gd name="T10" fmla="*/ 86 w 86"/>
                  <a:gd name="T11" fmla="*/ 0 h 27"/>
                  <a:gd name="T12" fmla="*/ 62 w 86"/>
                  <a:gd name="T13" fmla="*/ 0 h 27"/>
                  <a:gd name="T14" fmla="*/ 62 w 86"/>
                  <a:gd name="T15" fmla="*/ 17 h 27"/>
                  <a:gd name="T16" fmla="*/ 73 w 86"/>
                  <a:gd name="T17" fmla="*/ 17 h 27"/>
                  <a:gd name="T18" fmla="*/ 73 w 86"/>
                  <a:gd name="T19" fmla="*/ 10 h 27"/>
                  <a:gd name="T20" fmla="*/ 0 w 86"/>
                  <a:gd name="T21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27">
                    <a:moveTo>
                      <a:pt x="0" y="10"/>
                    </a:moveTo>
                    <a:lnTo>
                      <a:pt x="0" y="27"/>
                    </a:lnTo>
                    <a:lnTo>
                      <a:pt x="73" y="27"/>
                    </a:lnTo>
                    <a:lnTo>
                      <a:pt x="86" y="27"/>
                    </a:lnTo>
                    <a:lnTo>
                      <a:pt x="86" y="17"/>
                    </a:lnTo>
                    <a:lnTo>
                      <a:pt x="86" y="0"/>
                    </a:lnTo>
                    <a:lnTo>
                      <a:pt x="62" y="0"/>
                    </a:lnTo>
                    <a:lnTo>
                      <a:pt x="62" y="17"/>
                    </a:lnTo>
                    <a:lnTo>
                      <a:pt x="73" y="17"/>
                    </a:lnTo>
                    <a:lnTo>
                      <a:pt x="73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19" name="Rectangle 491"/>
              <p:cNvSpPr>
                <a:spLocks noChangeArrowheads="1"/>
              </p:cNvSpPr>
              <p:nvPr/>
            </p:nvSpPr>
            <p:spPr bwMode="auto">
              <a:xfrm>
                <a:off x="5285" y="3304"/>
                <a:ext cx="13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20" name="Rectangle 492"/>
              <p:cNvSpPr>
                <a:spLocks noChangeArrowheads="1"/>
              </p:cNvSpPr>
              <p:nvPr/>
            </p:nvSpPr>
            <p:spPr bwMode="auto">
              <a:xfrm>
                <a:off x="5285" y="3241"/>
                <a:ext cx="13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21" name="Rectangle 493"/>
              <p:cNvSpPr>
                <a:spLocks noChangeArrowheads="1"/>
              </p:cNvSpPr>
              <p:nvPr/>
            </p:nvSpPr>
            <p:spPr bwMode="auto">
              <a:xfrm>
                <a:off x="5285" y="3178"/>
                <a:ext cx="13" cy="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22" name="Rectangle 494"/>
              <p:cNvSpPr>
                <a:spLocks noChangeArrowheads="1"/>
              </p:cNvSpPr>
              <p:nvPr/>
            </p:nvSpPr>
            <p:spPr bwMode="auto">
              <a:xfrm>
                <a:off x="5285" y="3115"/>
                <a:ext cx="13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23" name="Rectangle 495"/>
              <p:cNvSpPr>
                <a:spLocks noChangeArrowheads="1"/>
              </p:cNvSpPr>
              <p:nvPr/>
            </p:nvSpPr>
            <p:spPr bwMode="auto">
              <a:xfrm>
                <a:off x="5285" y="3051"/>
                <a:ext cx="13" cy="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24" name="Rectangle 496"/>
              <p:cNvSpPr>
                <a:spLocks noChangeArrowheads="1"/>
              </p:cNvSpPr>
              <p:nvPr/>
            </p:nvSpPr>
            <p:spPr bwMode="auto">
              <a:xfrm>
                <a:off x="5285" y="2993"/>
                <a:ext cx="13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25" name="Freeform 497"/>
              <p:cNvSpPr>
                <a:spLocks/>
              </p:cNvSpPr>
              <p:nvPr/>
            </p:nvSpPr>
            <p:spPr bwMode="auto">
              <a:xfrm>
                <a:off x="5251" y="2937"/>
                <a:ext cx="82" cy="57"/>
              </a:xfrm>
              <a:custGeom>
                <a:avLst/>
                <a:gdLst>
                  <a:gd name="T0" fmla="*/ 162 w 162"/>
                  <a:gd name="T1" fmla="*/ 116 h 116"/>
                  <a:gd name="T2" fmla="*/ 79 w 162"/>
                  <a:gd name="T3" fmla="*/ 0 h 116"/>
                  <a:gd name="T4" fmla="*/ 0 w 162"/>
                  <a:gd name="T5" fmla="*/ 116 h 116"/>
                  <a:gd name="T6" fmla="*/ 162 w 162"/>
                  <a:gd name="T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116">
                    <a:moveTo>
                      <a:pt x="162" y="116"/>
                    </a:moveTo>
                    <a:lnTo>
                      <a:pt x="79" y="0"/>
                    </a:lnTo>
                    <a:lnTo>
                      <a:pt x="0" y="116"/>
                    </a:lnTo>
                    <a:lnTo>
                      <a:pt x="162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6627" name="Rectangle 499"/>
            <p:cNvSpPr>
              <a:spLocks noChangeArrowheads="1"/>
            </p:cNvSpPr>
            <p:nvPr/>
          </p:nvSpPr>
          <p:spPr bwMode="auto">
            <a:xfrm>
              <a:off x="3569" y="2165"/>
              <a:ext cx="281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628" name="Rectangle 500"/>
            <p:cNvSpPr>
              <a:spLocks noChangeArrowheads="1"/>
            </p:cNvSpPr>
            <p:nvPr/>
          </p:nvSpPr>
          <p:spPr bwMode="auto">
            <a:xfrm>
              <a:off x="3964" y="2701"/>
              <a:ext cx="65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629" name="Rectangle 501"/>
            <p:cNvSpPr>
              <a:spLocks noChangeArrowheads="1"/>
            </p:cNvSpPr>
            <p:nvPr/>
          </p:nvSpPr>
          <p:spPr bwMode="auto">
            <a:xfrm>
              <a:off x="3964" y="2735"/>
              <a:ext cx="70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ΓΒΕ καταλογισμένα</a:t>
              </a:r>
              <a:endParaRPr lang="el-GR" altLang="fr-FR"/>
            </a:p>
          </p:txBody>
        </p:sp>
        <p:sp>
          <p:nvSpPr>
            <p:cNvPr id="176630" name="Rectangle 502"/>
            <p:cNvSpPr>
              <a:spLocks noChangeArrowheads="1"/>
            </p:cNvSpPr>
            <p:nvPr/>
          </p:nvSpPr>
          <p:spPr bwMode="auto">
            <a:xfrm>
              <a:off x="3593" y="3285"/>
              <a:ext cx="280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631" name="Rectangle 503"/>
            <p:cNvSpPr>
              <a:spLocks noChangeArrowheads="1"/>
            </p:cNvSpPr>
            <p:nvPr/>
          </p:nvSpPr>
          <p:spPr bwMode="auto">
            <a:xfrm>
              <a:off x="3737" y="3188"/>
              <a:ext cx="65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632" name="Rectangle 504"/>
            <p:cNvSpPr>
              <a:spLocks noChangeArrowheads="1"/>
            </p:cNvSpPr>
            <p:nvPr/>
          </p:nvSpPr>
          <p:spPr bwMode="auto">
            <a:xfrm>
              <a:off x="3737" y="3223"/>
              <a:ext cx="70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ΓΒΕ καταλογισμένα</a:t>
              </a:r>
              <a:endParaRPr lang="el-GR" altLang="fr-FR"/>
            </a:p>
          </p:txBody>
        </p:sp>
        <p:sp>
          <p:nvSpPr>
            <p:cNvPr id="176633" name="Rectangle 505"/>
            <p:cNvSpPr>
              <a:spLocks noChangeArrowheads="1"/>
            </p:cNvSpPr>
            <p:nvPr/>
          </p:nvSpPr>
          <p:spPr bwMode="auto">
            <a:xfrm>
              <a:off x="4246" y="3278"/>
              <a:ext cx="22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634" name="Rectangle 506"/>
            <p:cNvSpPr>
              <a:spLocks noChangeArrowheads="1"/>
            </p:cNvSpPr>
            <p:nvPr/>
          </p:nvSpPr>
          <p:spPr bwMode="auto">
            <a:xfrm>
              <a:off x="4462" y="3188"/>
              <a:ext cx="9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635" name="Rectangle 507"/>
            <p:cNvSpPr>
              <a:spLocks noChangeArrowheads="1"/>
            </p:cNvSpPr>
            <p:nvPr/>
          </p:nvSpPr>
          <p:spPr bwMode="auto">
            <a:xfrm>
              <a:off x="4462" y="3223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(4)</a:t>
              </a:r>
              <a:endParaRPr lang="el-GR" altLang="fr-FR"/>
            </a:p>
          </p:txBody>
        </p:sp>
        <p:sp>
          <p:nvSpPr>
            <p:cNvPr id="176636" name="Rectangle 508"/>
            <p:cNvSpPr>
              <a:spLocks noChangeArrowheads="1"/>
            </p:cNvSpPr>
            <p:nvPr/>
          </p:nvSpPr>
          <p:spPr bwMode="auto">
            <a:xfrm>
              <a:off x="4250" y="2505"/>
              <a:ext cx="22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637" name="Rectangle 509"/>
            <p:cNvSpPr>
              <a:spLocks noChangeArrowheads="1"/>
            </p:cNvSpPr>
            <p:nvPr/>
          </p:nvSpPr>
          <p:spPr bwMode="auto">
            <a:xfrm>
              <a:off x="4311" y="2476"/>
              <a:ext cx="9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638" name="Rectangle 510"/>
            <p:cNvSpPr>
              <a:spLocks noChangeArrowheads="1"/>
            </p:cNvSpPr>
            <p:nvPr/>
          </p:nvSpPr>
          <p:spPr bwMode="auto">
            <a:xfrm>
              <a:off x="4311" y="2511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(4)</a:t>
              </a:r>
              <a:endParaRPr lang="el-GR" altLang="fr-FR"/>
            </a:p>
          </p:txBody>
        </p:sp>
        <p:grpSp>
          <p:nvGrpSpPr>
            <p:cNvPr id="176642" name="Group 514"/>
            <p:cNvGrpSpPr>
              <a:grpSpLocks/>
            </p:cNvGrpSpPr>
            <p:nvPr/>
          </p:nvGrpSpPr>
          <p:grpSpPr bwMode="auto">
            <a:xfrm>
              <a:off x="1801" y="2969"/>
              <a:ext cx="12" cy="135"/>
              <a:chOff x="1801" y="2969"/>
              <a:chExt cx="12" cy="135"/>
            </a:xfrm>
          </p:grpSpPr>
          <p:sp>
            <p:nvSpPr>
              <p:cNvPr id="176639" name="Rectangle 511"/>
              <p:cNvSpPr>
                <a:spLocks noChangeArrowheads="1"/>
              </p:cNvSpPr>
              <p:nvPr/>
            </p:nvSpPr>
            <p:spPr bwMode="auto">
              <a:xfrm>
                <a:off x="1801" y="3069"/>
                <a:ext cx="12" cy="3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40" name="Rectangle 512"/>
              <p:cNvSpPr>
                <a:spLocks noChangeArrowheads="1"/>
              </p:cNvSpPr>
              <p:nvPr/>
            </p:nvSpPr>
            <p:spPr bwMode="auto">
              <a:xfrm>
                <a:off x="1801" y="3032"/>
                <a:ext cx="1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41" name="Rectangle 513"/>
              <p:cNvSpPr>
                <a:spLocks noChangeArrowheads="1"/>
              </p:cNvSpPr>
              <p:nvPr/>
            </p:nvSpPr>
            <p:spPr bwMode="auto">
              <a:xfrm>
                <a:off x="1801" y="2969"/>
                <a:ext cx="12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6662" name="Group 534"/>
            <p:cNvGrpSpPr>
              <a:grpSpLocks/>
            </p:cNvGrpSpPr>
            <p:nvPr/>
          </p:nvGrpSpPr>
          <p:grpSpPr bwMode="auto">
            <a:xfrm>
              <a:off x="1808" y="2945"/>
              <a:ext cx="1294" cy="9"/>
              <a:chOff x="1808" y="2945"/>
              <a:chExt cx="1294" cy="9"/>
            </a:xfrm>
          </p:grpSpPr>
          <p:sp>
            <p:nvSpPr>
              <p:cNvPr id="176643" name="Rectangle 515"/>
              <p:cNvSpPr>
                <a:spLocks noChangeArrowheads="1"/>
              </p:cNvSpPr>
              <p:nvPr/>
            </p:nvSpPr>
            <p:spPr bwMode="auto">
              <a:xfrm>
                <a:off x="1808" y="2945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44" name="Rectangle 516"/>
              <p:cNvSpPr>
                <a:spLocks noChangeArrowheads="1"/>
              </p:cNvSpPr>
              <p:nvPr/>
            </p:nvSpPr>
            <p:spPr bwMode="auto">
              <a:xfrm>
                <a:off x="1895" y="2945"/>
                <a:ext cx="1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45" name="Rectangle 517"/>
              <p:cNvSpPr>
                <a:spLocks noChangeArrowheads="1"/>
              </p:cNvSpPr>
              <p:nvPr/>
            </p:nvSpPr>
            <p:spPr bwMode="auto">
              <a:xfrm>
                <a:off x="1945" y="2945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46" name="Rectangle 518"/>
              <p:cNvSpPr>
                <a:spLocks noChangeArrowheads="1"/>
              </p:cNvSpPr>
              <p:nvPr/>
            </p:nvSpPr>
            <p:spPr bwMode="auto">
              <a:xfrm>
                <a:off x="2033" y="2945"/>
                <a:ext cx="1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47" name="Rectangle 519"/>
              <p:cNvSpPr>
                <a:spLocks noChangeArrowheads="1"/>
              </p:cNvSpPr>
              <p:nvPr/>
            </p:nvSpPr>
            <p:spPr bwMode="auto">
              <a:xfrm>
                <a:off x="2084" y="2945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48" name="Rectangle 520"/>
              <p:cNvSpPr>
                <a:spLocks noChangeArrowheads="1"/>
              </p:cNvSpPr>
              <p:nvPr/>
            </p:nvSpPr>
            <p:spPr bwMode="auto">
              <a:xfrm>
                <a:off x="2172" y="2945"/>
                <a:ext cx="1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49" name="Rectangle 521"/>
              <p:cNvSpPr>
                <a:spLocks noChangeArrowheads="1"/>
              </p:cNvSpPr>
              <p:nvPr/>
            </p:nvSpPr>
            <p:spPr bwMode="auto">
              <a:xfrm>
                <a:off x="2222" y="2945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50" name="Rectangle 522"/>
              <p:cNvSpPr>
                <a:spLocks noChangeArrowheads="1"/>
              </p:cNvSpPr>
              <p:nvPr/>
            </p:nvSpPr>
            <p:spPr bwMode="auto">
              <a:xfrm>
                <a:off x="2310" y="2945"/>
                <a:ext cx="1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51" name="Rectangle 523"/>
              <p:cNvSpPr>
                <a:spLocks noChangeArrowheads="1"/>
              </p:cNvSpPr>
              <p:nvPr/>
            </p:nvSpPr>
            <p:spPr bwMode="auto">
              <a:xfrm>
                <a:off x="2361" y="2945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52" name="Rectangle 524"/>
              <p:cNvSpPr>
                <a:spLocks noChangeArrowheads="1"/>
              </p:cNvSpPr>
              <p:nvPr/>
            </p:nvSpPr>
            <p:spPr bwMode="auto">
              <a:xfrm>
                <a:off x="2449" y="2945"/>
                <a:ext cx="1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53" name="Rectangle 525"/>
              <p:cNvSpPr>
                <a:spLocks noChangeArrowheads="1"/>
              </p:cNvSpPr>
              <p:nvPr/>
            </p:nvSpPr>
            <p:spPr bwMode="auto">
              <a:xfrm>
                <a:off x="2499" y="2945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54" name="Rectangle 526"/>
              <p:cNvSpPr>
                <a:spLocks noChangeArrowheads="1"/>
              </p:cNvSpPr>
              <p:nvPr/>
            </p:nvSpPr>
            <p:spPr bwMode="auto">
              <a:xfrm>
                <a:off x="2586" y="2945"/>
                <a:ext cx="14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55" name="Rectangle 527"/>
              <p:cNvSpPr>
                <a:spLocks noChangeArrowheads="1"/>
              </p:cNvSpPr>
              <p:nvPr/>
            </p:nvSpPr>
            <p:spPr bwMode="auto">
              <a:xfrm>
                <a:off x="2637" y="2945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56" name="Rectangle 528"/>
              <p:cNvSpPr>
                <a:spLocks noChangeArrowheads="1"/>
              </p:cNvSpPr>
              <p:nvPr/>
            </p:nvSpPr>
            <p:spPr bwMode="auto">
              <a:xfrm>
                <a:off x="2725" y="2945"/>
                <a:ext cx="1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57" name="Rectangle 529"/>
              <p:cNvSpPr>
                <a:spLocks noChangeArrowheads="1"/>
              </p:cNvSpPr>
              <p:nvPr/>
            </p:nvSpPr>
            <p:spPr bwMode="auto">
              <a:xfrm>
                <a:off x="2775" y="2945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58" name="Rectangle 530"/>
              <p:cNvSpPr>
                <a:spLocks noChangeArrowheads="1"/>
              </p:cNvSpPr>
              <p:nvPr/>
            </p:nvSpPr>
            <p:spPr bwMode="auto">
              <a:xfrm>
                <a:off x="2863" y="2945"/>
                <a:ext cx="1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59" name="Rectangle 531"/>
              <p:cNvSpPr>
                <a:spLocks noChangeArrowheads="1"/>
              </p:cNvSpPr>
              <p:nvPr/>
            </p:nvSpPr>
            <p:spPr bwMode="auto">
              <a:xfrm>
                <a:off x="2914" y="2945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60" name="Rectangle 532"/>
              <p:cNvSpPr>
                <a:spLocks noChangeArrowheads="1"/>
              </p:cNvSpPr>
              <p:nvPr/>
            </p:nvSpPr>
            <p:spPr bwMode="auto">
              <a:xfrm>
                <a:off x="3002" y="2945"/>
                <a:ext cx="1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61" name="Rectangle 533"/>
              <p:cNvSpPr>
                <a:spLocks noChangeArrowheads="1"/>
              </p:cNvSpPr>
              <p:nvPr/>
            </p:nvSpPr>
            <p:spPr bwMode="auto">
              <a:xfrm>
                <a:off x="3052" y="2945"/>
                <a:ext cx="5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6673" name="Group 545"/>
            <p:cNvGrpSpPr>
              <a:grpSpLocks/>
            </p:cNvGrpSpPr>
            <p:nvPr/>
          </p:nvGrpSpPr>
          <p:grpSpPr bwMode="auto">
            <a:xfrm>
              <a:off x="3077" y="2452"/>
              <a:ext cx="81" cy="497"/>
              <a:chOff x="3077" y="2452"/>
              <a:chExt cx="81" cy="497"/>
            </a:xfrm>
          </p:grpSpPr>
          <p:sp>
            <p:nvSpPr>
              <p:cNvPr id="176663" name="Rectangle 535"/>
              <p:cNvSpPr>
                <a:spLocks noChangeArrowheads="1"/>
              </p:cNvSpPr>
              <p:nvPr/>
            </p:nvSpPr>
            <p:spPr bwMode="auto">
              <a:xfrm>
                <a:off x="3110" y="2913"/>
                <a:ext cx="13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64" name="Rectangle 536"/>
              <p:cNvSpPr>
                <a:spLocks noChangeArrowheads="1"/>
              </p:cNvSpPr>
              <p:nvPr/>
            </p:nvSpPr>
            <p:spPr bwMode="auto">
              <a:xfrm>
                <a:off x="3110" y="2877"/>
                <a:ext cx="1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65" name="Rectangle 537"/>
              <p:cNvSpPr>
                <a:spLocks noChangeArrowheads="1"/>
              </p:cNvSpPr>
              <p:nvPr/>
            </p:nvSpPr>
            <p:spPr bwMode="auto">
              <a:xfrm>
                <a:off x="3110" y="2814"/>
                <a:ext cx="13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66" name="Rectangle 538"/>
              <p:cNvSpPr>
                <a:spLocks noChangeArrowheads="1"/>
              </p:cNvSpPr>
              <p:nvPr/>
            </p:nvSpPr>
            <p:spPr bwMode="auto">
              <a:xfrm>
                <a:off x="3110" y="2778"/>
                <a:ext cx="1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67" name="Rectangle 539"/>
              <p:cNvSpPr>
                <a:spLocks noChangeArrowheads="1"/>
              </p:cNvSpPr>
              <p:nvPr/>
            </p:nvSpPr>
            <p:spPr bwMode="auto">
              <a:xfrm>
                <a:off x="3110" y="2715"/>
                <a:ext cx="13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68" name="Rectangle 540"/>
              <p:cNvSpPr>
                <a:spLocks noChangeArrowheads="1"/>
              </p:cNvSpPr>
              <p:nvPr/>
            </p:nvSpPr>
            <p:spPr bwMode="auto">
              <a:xfrm>
                <a:off x="3110" y="2678"/>
                <a:ext cx="13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69" name="Rectangle 541"/>
              <p:cNvSpPr>
                <a:spLocks noChangeArrowheads="1"/>
              </p:cNvSpPr>
              <p:nvPr/>
            </p:nvSpPr>
            <p:spPr bwMode="auto">
              <a:xfrm>
                <a:off x="3110" y="2615"/>
                <a:ext cx="13" cy="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70" name="Rectangle 542"/>
              <p:cNvSpPr>
                <a:spLocks noChangeArrowheads="1"/>
              </p:cNvSpPr>
              <p:nvPr/>
            </p:nvSpPr>
            <p:spPr bwMode="auto">
              <a:xfrm>
                <a:off x="3110" y="2579"/>
                <a:ext cx="1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71" name="Rectangle 543"/>
              <p:cNvSpPr>
                <a:spLocks noChangeArrowheads="1"/>
              </p:cNvSpPr>
              <p:nvPr/>
            </p:nvSpPr>
            <p:spPr bwMode="auto">
              <a:xfrm>
                <a:off x="3110" y="2516"/>
                <a:ext cx="13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72" name="Freeform 544"/>
              <p:cNvSpPr>
                <a:spLocks/>
              </p:cNvSpPr>
              <p:nvPr/>
            </p:nvSpPr>
            <p:spPr bwMode="auto">
              <a:xfrm>
                <a:off x="3077" y="2452"/>
                <a:ext cx="81" cy="58"/>
              </a:xfrm>
              <a:custGeom>
                <a:avLst/>
                <a:gdLst>
                  <a:gd name="T0" fmla="*/ 160 w 160"/>
                  <a:gd name="T1" fmla="*/ 115 h 115"/>
                  <a:gd name="T2" fmla="*/ 79 w 160"/>
                  <a:gd name="T3" fmla="*/ 0 h 115"/>
                  <a:gd name="T4" fmla="*/ 0 w 160"/>
                  <a:gd name="T5" fmla="*/ 115 h 115"/>
                  <a:gd name="T6" fmla="*/ 160 w 160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0" h="115">
                    <a:moveTo>
                      <a:pt x="160" y="115"/>
                    </a:moveTo>
                    <a:lnTo>
                      <a:pt x="79" y="0"/>
                    </a:lnTo>
                    <a:lnTo>
                      <a:pt x="0" y="115"/>
                    </a:lnTo>
                    <a:lnTo>
                      <a:pt x="16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6685" name="Group 557"/>
            <p:cNvGrpSpPr>
              <a:grpSpLocks/>
            </p:cNvGrpSpPr>
            <p:nvPr/>
          </p:nvGrpSpPr>
          <p:grpSpPr bwMode="auto">
            <a:xfrm>
              <a:off x="2265" y="3211"/>
              <a:ext cx="746" cy="58"/>
              <a:chOff x="2265" y="3211"/>
              <a:chExt cx="746" cy="58"/>
            </a:xfrm>
          </p:grpSpPr>
          <p:sp>
            <p:nvSpPr>
              <p:cNvPr id="176674" name="Rectangle 546"/>
              <p:cNvSpPr>
                <a:spLocks noChangeArrowheads="1"/>
              </p:cNvSpPr>
              <p:nvPr/>
            </p:nvSpPr>
            <p:spPr bwMode="auto">
              <a:xfrm>
                <a:off x="2265" y="3236"/>
                <a:ext cx="50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75" name="Rectangle 547"/>
              <p:cNvSpPr>
                <a:spLocks noChangeArrowheads="1"/>
              </p:cNvSpPr>
              <p:nvPr/>
            </p:nvSpPr>
            <p:spPr bwMode="auto">
              <a:xfrm>
                <a:off x="2353" y="3236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76" name="Rectangle 548"/>
              <p:cNvSpPr>
                <a:spLocks noChangeArrowheads="1"/>
              </p:cNvSpPr>
              <p:nvPr/>
            </p:nvSpPr>
            <p:spPr bwMode="auto">
              <a:xfrm>
                <a:off x="2403" y="3236"/>
                <a:ext cx="50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77" name="Rectangle 549"/>
              <p:cNvSpPr>
                <a:spLocks noChangeArrowheads="1"/>
              </p:cNvSpPr>
              <p:nvPr/>
            </p:nvSpPr>
            <p:spPr bwMode="auto">
              <a:xfrm>
                <a:off x="2491" y="3236"/>
                <a:ext cx="1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78" name="Rectangle 550"/>
              <p:cNvSpPr>
                <a:spLocks noChangeArrowheads="1"/>
              </p:cNvSpPr>
              <p:nvPr/>
            </p:nvSpPr>
            <p:spPr bwMode="auto">
              <a:xfrm>
                <a:off x="2542" y="3236"/>
                <a:ext cx="50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79" name="Rectangle 551"/>
              <p:cNvSpPr>
                <a:spLocks noChangeArrowheads="1"/>
              </p:cNvSpPr>
              <p:nvPr/>
            </p:nvSpPr>
            <p:spPr bwMode="auto">
              <a:xfrm>
                <a:off x="2630" y="3236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80" name="Rectangle 552"/>
              <p:cNvSpPr>
                <a:spLocks noChangeArrowheads="1"/>
              </p:cNvSpPr>
              <p:nvPr/>
            </p:nvSpPr>
            <p:spPr bwMode="auto">
              <a:xfrm>
                <a:off x="2680" y="3236"/>
                <a:ext cx="50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81" name="Rectangle 553"/>
              <p:cNvSpPr>
                <a:spLocks noChangeArrowheads="1"/>
              </p:cNvSpPr>
              <p:nvPr/>
            </p:nvSpPr>
            <p:spPr bwMode="auto">
              <a:xfrm>
                <a:off x="2768" y="3236"/>
                <a:ext cx="1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82" name="Rectangle 554"/>
              <p:cNvSpPr>
                <a:spLocks noChangeArrowheads="1"/>
              </p:cNvSpPr>
              <p:nvPr/>
            </p:nvSpPr>
            <p:spPr bwMode="auto">
              <a:xfrm>
                <a:off x="2819" y="3236"/>
                <a:ext cx="50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83" name="Rectangle 555"/>
              <p:cNvSpPr>
                <a:spLocks noChangeArrowheads="1"/>
              </p:cNvSpPr>
              <p:nvPr/>
            </p:nvSpPr>
            <p:spPr bwMode="auto">
              <a:xfrm>
                <a:off x="2906" y="3236"/>
                <a:ext cx="13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84" name="Freeform 556"/>
              <p:cNvSpPr>
                <a:spLocks/>
              </p:cNvSpPr>
              <p:nvPr/>
            </p:nvSpPr>
            <p:spPr bwMode="auto">
              <a:xfrm>
                <a:off x="2930" y="3211"/>
                <a:ext cx="81" cy="58"/>
              </a:xfrm>
              <a:custGeom>
                <a:avLst/>
                <a:gdLst>
                  <a:gd name="T0" fmla="*/ 0 w 162"/>
                  <a:gd name="T1" fmla="*/ 115 h 115"/>
                  <a:gd name="T2" fmla="*/ 162 w 162"/>
                  <a:gd name="T3" fmla="*/ 58 h 115"/>
                  <a:gd name="T4" fmla="*/ 0 w 162"/>
                  <a:gd name="T5" fmla="*/ 0 h 115"/>
                  <a:gd name="T6" fmla="*/ 0 w 162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115">
                    <a:moveTo>
                      <a:pt x="0" y="115"/>
                    </a:moveTo>
                    <a:lnTo>
                      <a:pt x="162" y="58"/>
                    </a:lnTo>
                    <a:lnTo>
                      <a:pt x="0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6698" name="Group 570"/>
            <p:cNvGrpSpPr>
              <a:grpSpLocks/>
            </p:cNvGrpSpPr>
            <p:nvPr/>
          </p:nvGrpSpPr>
          <p:grpSpPr bwMode="auto">
            <a:xfrm>
              <a:off x="2263" y="1972"/>
              <a:ext cx="731" cy="234"/>
              <a:chOff x="2263" y="1972"/>
              <a:chExt cx="731" cy="234"/>
            </a:xfrm>
          </p:grpSpPr>
          <p:sp>
            <p:nvSpPr>
              <p:cNvPr id="176686" name="Freeform 558"/>
              <p:cNvSpPr>
                <a:spLocks/>
              </p:cNvSpPr>
              <p:nvPr/>
            </p:nvSpPr>
            <p:spPr bwMode="auto">
              <a:xfrm>
                <a:off x="2263" y="1972"/>
                <a:ext cx="51" cy="22"/>
              </a:xfrm>
              <a:custGeom>
                <a:avLst/>
                <a:gdLst>
                  <a:gd name="T0" fmla="*/ 11 w 104"/>
                  <a:gd name="T1" fmla="*/ 0 h 46"/>
                  <a:gd name="T2" fmla="*/ 0 w 104"/>
                  <a:gd name="T3" fmla="*/ 16 h 46"/>
                  <a:gd name="T4" fmla="*/ 93 w 104"/>
                  <a:gd name="T5" fmla="*/ 46 h 46"/>
                  <a:gd name="T6" fmla="*/ 104 w 104"/>
                  <a:gd name="T7" fmla="*/ 29 h 46"/>
                  <a:gd name="T8" fmla="*/ 11 w 10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46">
                    <a:moveTo>
                      <a:pt x="11" y="0"/>
                    </a:moveTo>
                    <a:lnTo>
                      <a:pt x="0" y="16"/>
                    </a:lnTo>
                    <a:lnTo>
                      <a:pt x="93" y="46"/>
                    </a:lnTo>
                    <a:lnTo>
                      <a:pt x="104" y="2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87" name="Freeform 559"/>
              <p:cNvSpPr>
                <a:spLocks/>
              </p:cNvSpPr>
              <p:nvPr/>
            </p:nvSpPr>
            <p:spPr bwMode="auto">
              <a:xfrm>
                <a:off x="2344" y="1997"/>
                <a:ext cx="17" cy="12"/>
              </a:xfrm>
              <a:custGeom>
                <a:avLst/>
                <a:gdLst>
                  <a:gd name="T0" fmla="*/ 9 w 33"/>
                  <a:gd name="T1" fmla="*/ 0 h 25"/>
                  <a:gd name="T2" fmla="*/ 0 w 33"/>
                  <a:gd name="T3" fmla="*/ 18 h 25"/>
                  <a:gd name="T4" fmla="*/ 22 w 33"/>
                  <a:gd name="T5" fmla="*/ 25 h 25"/>
                  <a:gd name="T6" fmla="*/ 33 w 33"/>
                  <a:gd name="T7" fmla="*/ 8 h 25"/>
                  <a:gd name="T8" fmla="*/ 9 w 3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5">
                    <a:moveTo>
                      <a:pt x="9" y="0"/>
                    </a:moveTo>
                    <a:lnTo>
                      <a:pt x="0" y="18"/>
                    </a:lnTo>
                    <a:lnTo>
                      <a:pt x="22" y="25"/>
                    </a:lnTo>
                    <a:lnTo>
                      <a:pt x="33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88" name="Freeform 560"/>
              <p:cNvSpPr>
                <a:spLocks/>
              </p:cNvSpPr>
              <p:nvPr/>
            </p:nvSpPr>
            <p:spPr bwMode="auto">
              <a:xfrm>
                <a:off x="2390" y="2012"/>
                <a:ext cx="51" cy="21"/>
              </a:xfrm>
              <a:custGeom>
                <a:avLst/>
                <a:gdLst>
                  <a:gd name="T0" fmla="*/ 9 w 102"/>
                  <a:gd name="T1" fmla="*/ 0 h 44"/>
                  <a:gd name="T2" fmla="*/ 0 w 102"/>
                  <a:gd name="T3" fmla="*/ 16 h 44"/>
                  <a:gd name="T4" fmla="*/ 93 w 102"/>
                  <a:gd name="T5" fmla="*/ 44 h 44"/>
                  <a:gd name="T6" fmla="*/ 102 w 102"/>
                  <a:gd name="T7" fmla="*/ 28 h 44"/>
                  <a:gd name="T8" fmla="*/ 9 w 10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4">
                    <a:moveTo>
                      <a:pt x="9" y="0"/>
                    </a:moveTo>
                    <a:lnTo>
                      <a:pt x="0" y="16"/>
                    </a:lnTo>
                    <a:lnTo>
                      <a:pt x="93" y="44"/>
                    </a:lnTo>
                    <a:lnTo>
                      <a:pt x="102" y="2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89" name="Freeform 561"/>
              <p:cNvSpPr>
                <a:spLocks/>
              </p:cNvSpPr>
              <p:nvPr/>
            </p:nvSpPr>
            <p:spPr bwMode="auto">
              <a:xfrm>
                <a:off x="2470" y="2036"/>
                <a:ext cx="17" cy="12"/>
              </a:xfrm>
              <a:custGeom>
                <a:avLst/>
                <a:gdLst>
                  <a:gd name="T0" fmla="*/ 11 w 33"/>
                  <a:gd name="T1" fmla="*/ 0 h 25"/>
                  <a:gd name="T2" fmla="*/ 0 w 33"/>
                  <a:gd name="T3" fmla="*/ 18 h 25"/>
                  <a:gd name="T4" fmla="*/ 22 w 33"/>
                  <a:gd name="T5" fmla="*/ 25 h 25"/>
                  <a:gd name="T6" fmla="*/ 33 w 33"/>
                  <a:gd name="T7" fmla="*/ 8 h 25"/>
                  <a:gd name="T8" fmla="*/ 11 w 3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5">
                    <a:moveTo>
                      <a:pt x="11" y="0"/>
                    </a:moveTo>
                    <a:lnTo>
                      <a:pt x="0" y="18"/>
                    </a:lnTo>
                    <a:lnTo>
                      <a:pt x="22" y="25"/>
                    </a:lnTo>
                    <a:lnTo>
                      <a:pt x="33" y="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90" name="Freeform 562"/>
              <p:cNvSpPr>
                <a:spLocks/>
              </p:cNvSpPr>
              <p:nvPr/>
            </p:nvSpPr>
            <p:spPr bwMode="auto">
              <a:xfrm>
                <a:off x="2517" y="2051"/>
                <a:ext cx="50" cy="22"/>
              </a:xfrm>
              <a:custGeom>
                <a:avLst/>
                <a:gdLst>
                  <a:gd name="T0" fmla="*/ 11 w 102"/>
                  <a:gd name="T1" fmla="*/ 0 h 45"/>
                  <a:gd name="T2" fmla="*/ 0 w 102"/>
                  <a:gd name="T3" fmla="*/ 17 h 45"/>
                  <a:gd name="T4" fmla="*/ 93 w 102"/>
                  <a:gd name="T5" fmla="*/ 45 h 45"/>
                  <a:gd name="T6" fmla="*/ 102 w 102"/>
                  <a:gd name="T7" fmla="*/ 28 h 45"/>
                  <a:gd name="T8" fmla="*/ 11 w 10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5">
                    <a:moveTo>
                      <a:pt x="11" y="0"/>
                    </a:moveTo>
                    <a:lnTo>
                      <a:pt x="0" y="17"/>
                    </a:lnTo>
                    <a:lnTo>
                      <a:pt x="93" y="45"/>
                    </a:lnTo>
                    <a:lnTo>
                      <a:pt x="102" y="2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91" name="Freeform 563"/>
              <p:cNvSpPr>
                <a:spLocks/>
              </p:cNvSpPr>
              <p:nvPr/>
            </p:nvSpPr>
            <p:spPr bwMode="auto">
              <a:xfrm>
                <a:off x="2597" y="2076"/>
                <a:ext cx="17" cy="11"/>
              </a:xfrm>
              <a:custGeom>
                <a:avLst/>
                <a:gdLst>
                  <a:gd name="T0" fmla="*/ 11 w 34"/>
                  <a:gd name="T1" fmla="*/ 0 h 24"/>
                  <a:gd name="T2" fmla="*/ 0 w 34"/>
                  <a:gd name="T3" fmla="*/ 17 h 24"/>
                  <a:gd name="T4" fmla="*/ 24 w 34"/>
                  <a:gd name="T5" fmla="*/ 24 h 24"/>
                  <a:gd name="T6" fmla="*/ 34 w 34"/>
                  <a:gd name="T7" fmla="*/ 6 h 24"/>
                  <a:gd name="T8" fmla="*/ 11 w 3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4">
                    <a:moveTo>
                      <a:pt x="11" y="0"/>
                    </a:moveTo>
                    <a:lnTo>
                      <a:pt x="0" y="17"/>
                    </a:lnTo>
                    <a:lnTo>
                      <a:pt x="24" y="24"/>
                    </a:lnTo>
                    <a:lnTo>
                      <a:pt x="34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92" name="Freeform 564"/>
              <p:cNvSpPr>
                <a:spLocks/>
              </p:cNvSpPr>
              <p:nvPr/>
            </p:nvSpPr>
            <p:spPr bwMode="auto">
              <a:xfrm>
                <a:off x="2643" y="2090"/>
                <a:ext cx="52" cy="23"/>
              </a:xfrm>
              <a:custGeom>
                <a:avLst/>
                <a:gdLst>
                  <a:gd name="T0" fmla="*/ 11 w 104"/>
                  <a:gd name="T1" fmla="*/ 0 h 45"/>
                  <a:gd name="T2" fmla="*/ 0 w 104"/>
                  <a:gd name="T3" fmla="*/ 17 h 45"/>
                  <a:gd name="T4" fmla="*/ 93 w 104"/>
                  <a:gd name="T5" fmla="*/ 45 h 45"/>
                  <a:gd name="T6" fmla="*/ 104 w 104"/>
                  <a:gd name="T7" fmla="*/ 28 h 45"/>
                  <a:gd name="T8" fmla="*/ 11 w 104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45">
                    <a:moveTo>
                      <a:pt x="11" y="0"/>
                    </a:moveTo>
                    <a:lnTo>
                      <a:pt x="0" y="17"/>
                    </a:lnTo>
                    <a:lnTo>
                      <a:pt x="93" y="45"/>
                    </a:lnTo>
                    <a:lnTo>
                      <a:pt x="104" y="2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93" name="Freeform 565"/>
              <p:cNvSpPr>
                <a:spLocks/>
              </p:cNvSpPr>
              <p:nvPr/>
            </p:nvSpPr>
            <p:spPr bwMode="auto">
              <a:xfrm>
                <a:off x="2724" y="2115"/>
                <a:ext cx="16" cy="12"/>
              </a:xfrm>
              <a:custGeom>
                <a:avLst/>
                <a:gdLst>
                  <a:gd name="T0" fmla="*/ 10 w 33"/>
                  <a:gd name="T1" fmla="*/ 0 h 23"/>
                  <a:gd name="T2" fmla="*/ 0 w 33"/>
                  <a:gd name="T3" fmla="*/ 15 h 23"/>
                  <a:gd name="T4" fmla="*/ 23 w 33"/>
                  <a:gd name="T5" fmla="*/ 23 h 23"/>
                  <a:gd name="T6" fmla="*/ 33 w 33"/>
                  <a:gd name="T7" fmla="*/ 8 h 23"/>
                  <a:gd name="T8" fmla="*/ 10 w 3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3">
                    <a:moveTo>
                      <a:pt x="10" y="0"/>
                    </a:moveTo>
                    <a:lnTo>
                      <a:pt x="0" y="15"/>
                    </a:lnTo>
                    <a:lnTo>
                      <a:pt x="23" y="23"/>
                    </a:lnTo>
                    <a:lnTo>
                      <a:pt x="33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94" name="Freeform 566"/>
              <p:cNvSpPr>
                <a:spLocks/>
              </p:cNvSpPr>
              <p:nvPr/>
            </p:nvSpPr>
            <p:spPr bwMode="auto">
              <a:xfrm>
                <a:off x="2770" y="2129"/>
                <a:ext cx="51" cy="23"/>
              </a:xfrm>
              <a:custGeom>
                <a:avLst/>
                <a:gdLst>
                  <a:gd name="T0" fmla="*/ 9 w 102"/>
                  <a:gd name="T1" fmla="*/ 0 h 45"/>
                  <a:gd name="T2" fmla="*/ 0 w 102"/>
                  <a:gd name="T3" fmla="*/ 15 h 45"/>
                  <a:gd name="T4" fmla="*/ 91 w 102"/>
                  <a:gd name="T5" fmla="*/ 45 h 45"/>
                  <a:gd name="T6" fmla="*/ 102 w 102"/>
                  <a:gd name="T7" fmla="*/ 28 h 45"/>
                  <a:gd name="T8" fmla="*/ 9 w 10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5">
                    <a:moveTo>
                      <a:pt x="9" y="0"/>
                    </a:moveTo>
                    <a:lnTo>
                      <a:pt x="0" y="15"/>
                    </a:lnTo>
                    <a:lnTo>
                      <a:pt x="91" y="45"/>
                    </a:lnTo>
                    <a:lnTo>
                      <a:pt x="102" y="2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95" name="Freeform 567"/>
              <p:cNvSpPr>
                <a:spLocks/>
              </p:cNvSpPr>
              <p:nvPr/>
            </p:nvSpPr>
            <p:spPr bwMode="auto">
              <a:xfrm>
                <a:off x="2851" y="2154"/>
                <a:ext cx="17" cy="12"/>
              </a:xfrm>
              <a:custGeom>
                <a:avLst/>
                <a:gdLst>
                  <a:gd name="T0" fmla="*/ 12 w 34"/>
                  <a:gd name="T1" fmla="*/ 0 h 23"/>
                  <a:gd name="T2" fmla="*/ 0 w 34"/>
                  <a:gd name="T3" fmla="*/ 17 h 23"/>
                  <a:gd name="T4" fmla="*/ 23 w 34"/>
                  <a:gd name="T5" fmla="*/ 23 h 23"/>
                  <a:gd name="T6" fmla="*/ 34 w 34"/>
                  <a:gd name="T7" fmla="*/ 8 h 23"/>
                  <a:gd name="T8" fmla="*/ 12 w 3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">
                    <a:moveTo>
                      <a:pt x="12" y="0"/>
                    </a:moveTo>
                    <a:lnTo>
                      <a:pt x="0" y="17"/>
                    </a:lnTo>
                    <a:lnTo>
                      <a:pt x="23" y="23"/>
                    </a:lnTo>
                    <a:lnTo>
                      <a:pt x="3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96" name="Freeform 568"/>
              <p:cNvSpPr>
                <a:spLocks/>
              </p:cNvSpPr>
              <p:nvPr/>
            </p:nvSpPr>
            <p:spPr bwMode="auto">
              <a:xfrm>
                <a:off x="2897" y="2168"/>
                <a:ext cx="51" cy="23"/>
              </a:xfrm>
              <a:custGeom>
                <a:avLst/>
                <a:gdLst>
                  <a:gd name="T0" fmla="*/ 9 w 102"/>
                  <a:gd name="T1" fmla="*/ 0 h 45"/>
                  <a:gd name="T2" fmla="*/ 0 w 102"/>
                  <a:gd name="T3" fmla="*/ 16 h 45"/>
                  <a:gd name="T4" fmla="*/ 92 w 102"/>
                  <a:gd name="T5" fmla="*/ 45 h 45"/>
                  <a:gd name="T6" fmla="*/ 102 w 102"/>
                  <a:gd name="T7" fmla="*/ 28 h 45"/>
                  <a:gd name="T8" fmla="*/ 9 w 10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5">
                    <a:moveTo>
                      <a:pt x="9" y="0"/>
                    </a:moveTo>
                    <a:lnTo>
                      <a:pt x="0" y="16"/>
                    </a:lnTo>
                    <a:lnTo>
                      <a:pt x="92" y="45"/>
                    </a:lnTo>
                    <a:lnTo>
                      <a:pt x="102" y="2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97" name="Freeform 569"/>
              <p:cNvSpPr>
                <a:spLocks/>
              </p:cNvSpPr>
              <p:nvPr/>
            </p:nvSpPr>
            <p:spPr bwMode="auto">
              <a:xfrm>
                <a:off x="2977" y="2194"/>
                <a:ext cx="17" cy="12"/>
              </a:xfrm>
              <a:custGeom>
                <a:avLst/>
                <a:gdLst>
                  <a:gd name="T0" fmla="*/ 12 w 34"/>
                  <a:gd name="T1" fmla="*/ 0 h 24"/>
                  <a:gd name="T2" fmla="*/ 0 w 34"/>
                  <a:gd name="T3" fmla="*/ 18 h 24"/>
                  <a:gd name="T4" fmla="*/ 23 w 34"/>
                  <a:gd name="T5" fmla="*/ 24 h 24"/>
                  <a:gd name="T6" fmla="*/ 34 w 34"/>
                  <a:gd name="T7" fmla="*/ 8 h 24"/>
                  <a:gd name="T8" fmla="*/ 12 w 3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4">
                    <a:moveTo>
                      <a:pt x="12" y="0"/>
                    </a:moveTo>
                    <a:lnTo>
                      <a:pt x="0" y="18"/>
                    </a:lnTo>
                    <a:lnTo>
                      <a:pt x="23" y="24"/>
                    </a:lnTo>
                    <a:lnTo>
                      <a:pt x="3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6699" name="Rectangle 571"/>
            <p:cNvSpPr>
              <a:spLocks noChangeArrowheads="1"/>
            </p:cNvSpPr>
            <p:nvPr/>
          </p:nvSpPr>
          <p:spPr bwMode="auto">
            <a:xfrm>
              <a:off x="2823" y="2057"/>
              <a:ext cx="22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700" name="Rectangle 572"/>
            <p:cNvSpPr>
              <a:spLocks noChangeArrowheads="1"/>
            </p:cNvSpPr>
            <p:nvPr/>
          </p:nvSpPr>
          <p:spPr bwMode="auto">
            <a:xfrm>
              <a:off x="2884" y="2083"/>
              <a:ext cx="9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701" name="Rectangle 573"/>
            <p:cNvSpPr>
              <a:spLocks noChangeArrowheads="1"/>
            </p:cNvSpPr>
            <p:nvPr/>
          </p:nvSpPr>
          <p:spPr bwMode="auto">
            <a:xfrm>
              <a:off x="2884" y="2118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(3)</a:t>
              </a:r>
              <a:endParaRPr lang="el-GR" altLang="fr-FR"/>
            </a:p>
          </p:txBody>
        </p:sp>
        <p:sp>
          <p:nvSpPr>
            <p:cNvPr id="176702" name="Rectangle 574"/>
            <p:cNvSpPr>
              <a:spLocks noChangeArrowheads="1"/>
            </p:cNvSpPr>
            <p:nvPr/>
          </p:nvSpPr>
          <p:spPr bwMode="auto">
            <a:xfrm>
              <a:off x="2592" y="3141"/>
              <a:ext cx="22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703" name="Rectangle 575"/>
            <p:cNvSpPr>
              <a:spLocks noChangeArrowheads="1"/>
            </p:cNvSpPr>
            <p:nvPr/>
          </p:nvSpPr>
          <p:spPr bwMode="auto">
            <a:xfrm>
              <a:off x="2652" y="3113"/>
              <a:ext cx="9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704" name="Rectangle 576"/>
            <p:cNvSpPr>
              <a:spLocks noChangeArrowheads="1"/>
            </p:cNvSpPr>
            <p:nvPr/>
          </p:nvSpPr>
          <p:spPr bwMode="auto">
            <a:xfrm>
              <a:off x="2652" y="3148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(3)</a:t>
              </a:r>
              <a:endParaRPr lang="el-GR" altLang="fr-FR"/>
            </a:p>
          </p:txBody>
        </p:sp>
        <p:sp>
          <p:nvSpPr>
            <p:cNvPr id="176705" name="Rectangle 577"/>
            <p:cNvSpPr>
              <a:spLocks noChangeArrowheads="1"/>
            </p:cNvSpPr>
            <p:nvPr/>
          </p:nvSpPr>
          <p:spPr bwMode="auto">
            <a:xfrm>
              <a:off x="2842" y="2813"/>
              <a:ext cx="22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706" name="Rectangle 578"/>
            <p:cNvSpPr>
              <a:spLocks noChangeArrowheads="1"/>
            </p:cNvSpPr>
            <p:nvPr/>
          </p:nvSpPr>
          <p:spPr bwMode="auto">
            <a:xfrm>
              <a:off x="2903" y="2813"/>
              <a:ext cx="9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707" name="Rectangle 579"/>
            <p:cNvSpPr>
              <a:spLocks noChangeArrowheads="1"/>
            </p:cNvSpPr>
            <p:nvPr/>
          </p:nvSpPr>
          <p:spPr bwMode="auto">
            <a:xfrm>
              <a:off x="2903" y="2848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(3)</a:t>
              </a:r>
              <a:endParaRPr lang="el-GR" altLang="fr-FR"/>
            </a:p>
          </p:txBody>
        </p:sp>
        <p:sp>
          <p:nvSpPr>
            <p:cNvPr id="176708" name="Rectangle 580"/>
            <p:cNvSpPr>
              <a:spLocks noChangeArrowheads="1"/>
            </p:cNvSpPr>
            <p:nvPr/>
          </p:nvSpPr>
          <p:spPr bwMode="auto">
            <a:xfrm>
              <a:off x="773" y="3563"/>
              <a:ext cx="89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709" name="Rectangle 581"/>
            <p:cNvSpPr>
              <a:spLocks noChangeArrowheads="1"/>
            </p:cNvSpPr>
            <p:nvPr/>
          </p:nvSpPr>
          <p:spPr bwMode="auto">
            <a:xfrm>
              <a:off x="773" y="3601"/>
              <a:ext cx="1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(1)</a:t>
              </a:r>
              <a:endParaRPr lang="el-GR" altLang="fr-FR"/>
            </a:p>
          </p:txBody>
        </p:sp>
        <p:sp>
          <p:nvSpPr>
            <p:cNvPr id="176710" name="Rectangle 582"/>
            <p:cNvSpPr>
              <a:spLocks noChangeArrowheads="1"/>
            </p:cNvSpPr>
            <p:nvPr/>
          </p:nvSpPr>
          <p:spPr bwMode="auto">
            <a:xfrm>
              <a:off x="874" y="3601"/>
              <a:ext cx="86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 Άμεσος Επιμερισμός</a:t>
              </a:r>
              <a:endParaRPr lang="el-GR" altLang="fr-FR"/>
            </a:p>
          </p:txBody>
        </p:sp>
        <p:sp>
          <p:nvSpPr>
            <p:cNvPr id="176711" name="Rectangle 583"/>
            <p:cNvSpPr>
              <a:spLocks noChangeArrowheads="1"/>
            </p:cNvSpPr>
            <p:nvPr/>
          </p:nvSpPr>
          <p:spPr bwMode="auto">
            <a:xfrm>
              <a:off x="773" y="3663"/>
              <a:ext cx="222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712" name="Rectangle 584"/>
            <p:cNvSpPr>
              <a:spLocks noChangeArrowheads="1"/>
            </p:cNvSpPr>
            <p:nvPr/>
          </p:nvSpPr>
          <p:spPr bwMode="auto">
            <a:xfrm>
              <a:off x="773" y="3701"/>
              <a:ext cx="1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(2)</a:t>
              </a:r>
              <a:endParaRPr lang="el-GR" altLang="fr-FR"/>
            </a:p>
          </p:txBody>
        </p:sp>
        <p:sp>
          <p:nvSpPr>
            <p:cNvPr id="176713" name="Rectangle 585"/>
            <p:cNvSpPr>
              <a:spLocks noChangeArrowheads="1"/>
            </p:cNvSpPr>
            <p:nvPr/>
          </p:nvSpPr>
          <p:spPr bwMode="auto">
            <a:xfrm>
              <a:off x="874" y="3701"/>
              <a:ext cx="22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 Έμμεσος Επιμερισμός με τη χρήση βάσεων Επιμερισμού</a:t>
              </a:r>
              <a:endParaRPr lang="el-GR" altLang="fr-FR"/>
            </a:p>
          </p:txBody>
        </p:sp>
        <p:sp>
          <p:nvSpPr>
            <p:cNvPr id="176714" name="Rectangle 586"/>
            <p:cNvSpPr>
              <a:spLocks noChangeArrowheads="1"/>
            </p:cNvSpPr>
            <p:nvPr/>
          </p:nvSpPr>
          <p:spPr bwMode="auto">
            <a:xfrm>
              <a:off x="773" y="3776"/>
              <a:ext cx="226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715" name="Rectangle 587"/>
            <p:cNvSpPr>
              <a:spLocks noChangeArrowheads="1"/>
            </p:cNvSpPr>
            <p:nvPr/>
          </p:nvSpPr>
          <p:spPr bwMode="auto">
            <a:xfrm>
              <a:off x="773" y="3814"/>
              <a:ext cx="239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(3) Eπανεπιμερισμός με τη χρήση βάσεων  Επανεπιμερισμού</a:t>
              </a:r>
              <a:endParaRPr lang="el-GR" altLang="fr-FR"/>
            </a:p>
          </p:txBody>
        </p:sp>
        <p:sp>
          <p:nvSpPr>
            <p:cNvPr id="176716" name="Rectangle 588"/>
            <p:cNvSpPr>
              <a:spLocks noChangeArrowheads="1"/>
            </p:cNvSpPr>
            <p:nvPr/>
          </p:nvSpPr>
          <p:spPr bwMode="auto">
            <a:xfrm>
              <a:off x="773" y="3888"/>
              <a:ext cx="175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717" name="Rectangle 589"/>
            <p:cNvSpPr>
              <a:spLocks noChangeArrowheads="1"/>
            </p:cNvSpPr>
            <p:nvPr/>
          </p:nvSpPr>
          <p:spPr bwMode="auto">
            <a:xfrm>
              <a:off x="773" y="3926"/>
              <a:ext cx="1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(4)</a:t>
              </a:r>
              <a:endParaRPr lang="el-GR" altLang="fr-FR"/>
            </a:p>
          </p:txBody>
        </p:sp>
        <p:sp>
          <p:nvSpPr>
            <p:cNvPr id="176718" name="Rectangle 590"/>
            <p:cNvSpPr>
              <a:spLocks noChangeArrowheads="1"/>
            </p:cNvSpPr>
            <p:nvPr/>
          </p:nvSpPr>
          <p:spPr bwMode="auto">
            <a:xfrm>
              <a:off x="874" y="3926"/>
              <a:ext cx="15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 Τμηματικός Συντελεστής Καταλογισμού</a:t>
              </a:r>
              <a:endParaRPr lang="el-GR" altLang="fr-FR"/>
            </a:p>
          </p:txBody>
        </p:sp>
        <p:sp>
          <p:nvSpPr>
            <p:cNvPr id="176719" name="Rectangle 591"/>
            <p:cNvSpPr>
              <a:spLocks noChangeArrowheads="1"/>
            </p:cNvSpPr>
            <p:nvPr/>
          </p:nvSpPr>
          <p:spPr bwMode="auto">
            <a:xfrm>
              <a:off x="2343" y="3926"/>
              <a:ext cx="2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900">
                  <a:solidFill>
                    <a:srgbClr val="000000"/>
                  </a:solidFill>
                </a:rPr>
                <a:t> ΓΒΕ</a:t>
              </a:r>
              <a:endParaRPr lang="el-GR" altLang="fr-FR"/>
            </a:p>
          </p:txBody>
        </p:sp>
        <p:sp>
          <p:nvSpPr>
            <p:cNvPr id="176720" name="Rectangle 592"/>
            <p:cNvSpPr>
              <a:spLocks noChangeArrowheads="1"/>
            </p:cNvSpPr>
            <p:nvPr/>
          </p:nvSpPr>
          <p:spPr bwMode="auto">
            <a:xfrm>
              <a:off x="4854" y="1595"/>
              <a:ext cx="22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721" name="Rectangle 593"/>
            <p:cNvSpPr>
              <a:spLocks noChangeArrowheads="1"/>
            </p:cNvSpPr>
            <p:nvPr/>
          </p:nvSpPr>
          <p:spPr bwMode="auto">
            <a:xfrm>
              <a:off x="4914" y="1577"/>
              <a:ext cx="9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722" name="Rectangle 594"/>
            <p:cNvSpPr>
              <a:spLocks noChangeArrowheads="1"/>
            </p:cNvSpPr>
            <p:nvPr/>
          </p:nvSpPr>
          <p:spPr bwMode="auto">
            <a:xfrm>
              <a:off x="4914" y="1611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(1)</a:t>
              </a:r>
              <a:endParaRPr lang="el-GR" altLang="fr-FR"/>
            </a:p>
          </p:txBody>
        </p:sp>
        <p:sp>
          <p:nvSpPr>
            <p:cNvPr id="176723" name="Rectangle 595"/>
            <p:cNvSpPr>
              <a:spLocks noChangeArrowheads="1"/>
            </p:cNvSpPr>
            <p:nvPr/>
          </p:nvSpPr>
          <p:spPr bwMode="auto">
            <a:xfrm>
              <a:off x="4753" y="2222"/>
              <a:ext cx="22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724" name="Rectangle 596"/>
            <p:cNvSpPr>
              <a:spLocks noChangeArrowheads="1"/>
            </p:cNvSpPr>
            <p:nvPr/>
          </p:nvSpPr>
          <p:spPr bwMode="auto">
            <a:xfrm>
              <a:off x="4813" y="2214"/>
              <a:ext cx="9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725" name="Rectangle 597"/>
            <p:cNvSpPr>
              <a:spLocks noChangeArrowheads="1"/>
            </p:cNvSpPr>
            <p:nvPr/>
          </p:nvSpPr>
          <p:spPr bwMode="auto">
            <a:xfrm>
              <a:off x="4813" y="2248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(1)</a:t>
              </a:r>
              <a:endParaRPr lang="el-GR" altLang="fr-FR"/>
            </a:p>
          </p:txBody>
        </p:sp>
        <p:sp>
          <p:nvSpPr>
            <p:cNvPr id="176726" name="Rectangle 598"/>
            <p:cNvSpPr>
              <a:spLocks noChangeArrowheads="1"/>
            </p:cNvSpPr>
            <p:nvPr/>
          </p:nvSpPr>
          <p:spPr bwMode="auto">
            <a:xfrm>
              <a:off x="3268" y="2967"/>
              <a:ext cx="22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727" name="Rectangle 599"/>
            <p:cNvSpPr>
              <a:spLocks noChangeArrowheads="1"/>
            </p:cNvSpPr>
            <p:nvPr/>
          </p:nvSpPr>
          <p:spPr bwMode="auto">
            <a:xfrm>
              <a:off x="3328" y="2994"/>
              <a:ext cx="9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728" name="Rectangle 600"/>
            <p:cNvSpPr>
              <a:spLocks noChangeArrowheads="1"/>
            </p:cNvSpPr>
            <p:nvPr/>
          </p:nvSpPr>
          <p:spPr bwMode="auto">
            <a:xfrm>
              <a:off x="3328" y="3029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(3)</a:t>
              </a:r>
              <a:endParaRPr lang="el-GR" altLang="fr-FR"/>
            </a:p>
          </p:txBody>
        </p:sp>
        <p:grpSp>
          <p:nvGrpSpPr>
            <p:cNvPr id="176785" name="Group 657"/>
            <p:cNvGrpSpPr>
              <a:grpSpLocks/>
            </p:cNvGrpSpPr>
            <p:nvPr/>
          </p:nvGrpSpPr>
          <p:grpSpPr bwMode="auto">
            <a:xfrm>
              <a:off x="2375" y="2395"/>
              <a:ext cx="637" cy="196"/>
              <a:chOff x="2375" y="2395"/>
              <a:chExt cx="637" cy="196"/>
            </a:xfrm>
          </p:grpSpPr>
          <p:sp>
            <p:nvSpPr>
              <p:cNvPr id="176729" name="Freeform 601"/>
              <p:cNvSpPr>
                <a:spLocks/>
              </p:cNvSpPr>
              <p:nvPr/>
            </p:nvSpPr>
            <p:spPr bwMode="auto">
              <a:xfrm>
                <a:off x="2375" y="2586"/>
                <a:ext cx="6" cy="5"/>
              </a:xfrm>
              <a:custGeom>
                <a:avLst/>
                <a:gdLst>
                  <a:gd name="T0" fmla="*/ 5 w 11"/>
                  <a:gd name="T1" fmla="*/ 0 h 10"/>
                  <a:gd name="T2" fmla="*/ 4 w 11"/>
                  <a:gd name="T3" fmla="*/ 2 h 10"/>
                  <a:gd name="T4" fmla="*/ 2 w 11"/>
                  <a:gd name="T5" fmla="*/ 3 h 10"/>
                  <a:gd name="T6" fmla="*/ 0 w 11"/>
                  <a:gd name="T7" fmla="*/ 5 h 10"/>
                  <a:gd name="T8" fmla="*/ 0 w 11"/>
                  <a:gd name="T9" fmla="*/ 5 h 10"/>
                  <a:gd name="T10" fmla="*/ 2 w 11"/>
                  <a:gd name="T11" fmla="*/ 6 h 10"/>
                  <a:gd name="T12" fmla="*/ 4 w 11"/>
                  <a:gd name="T13" fmla="*/ 8 h 10"/>
                  <a:gd name="T14" fmla="*/ 5 w 11"/>
                  <a:gd name="T15" fmla="*/ 10 h 10"/>
                  <a:gd name="T16" fmla="*/ 7 w 11"/>
                  <a:gd name="T17" fmla="*/ 10 h 10"/>
                  <a:gd name="T18" fmla="*/ 7 w 11"/>
                  <a:gd name="T19" fmla="*/ 10 h 10"/>
                  <a:gd name="T20" fmla="*/ 9 w 11"/>
                  <a:gd name="T21" fmla="*/ 8 h 10"/>
                  <a:gd name="T22" fmla="*/ 11 w 11"/>
                  <a:gd name="T23" fmla="*/ 6 h 10"/>
                  <a:gd name="T24" fmla="*/ 11 w 11"/>
                  <a:gd name="T25" fmla="*/ 5 h 10"/>
                  <a:gd name="T26" fmla="*/ 11 w 11"/>
                  <a:gd name="T27" fmla="*/ 3 h 10"/>
                  <a:gd name="T28" fmla="*/ 11 w 11"/>
                  <a:gd name="T29" fmla="*/ 2 h 10"/>
                  <a:gd name="T30" fmla="*/ 9 w 11"/>
                  <a:gd name="T31" fmla="*/ 0 h 10"/>
                  <a:gd name="T32" fmla="*/ 7 w 11"/>
                  <a:gd name="T33" fmla="*/ 0 h 10"/>
                  <a:gd name="T34" fmla="*/ 5 w 11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30" name="Freeform 602"/>
              <p:cNvSpPr>
                <a:spLocks/>
              </p:cNvSpPr>
              <p:nvPr/>
            </p:nvSpPr>
            <p:spPr bwMode="auto">
              <a:xfrm>
                <a:off x="2385" y="2583"/>
                <a:ext cx="6" cy="5"/>
              </a:xfrm>
              <a:custGeom>
                <a:avLst/>
                <a:gdLst>
                  <a:gd name="T0" fmla="*/ 5 w 11"/>
                  <a:gd name="T1" fmla="*/ 0 h 9"/>
                  <a:gd name="T2" fmla="*/ 3 w 11"/>
                  <a:gd name="T3" fmla="*/ 0 h 9"/>
                  <a:gd name="T4" fmla="*/ 1 w 11"/>
                  <a:gd name="T5" fmla="*/ 2 h 9"/>
                  <a:gd name="T6" fmla="*/ 0 w 11"/>
                  <a:gd name="T7" fmla="*/ 3 h 9"/>
                  <a:gd name="T8" fmla="*/ 0 w 11"/>
                  <a:gd name="T9" fmla="*/ 5 h 9"/>
                  <a:gd name="T10" fmla="*/ 1 w 11"/>
                  <a:gd name="T11" fmla="*/ 6 h 9"/>
                  <a:gd name="T12" fmla="*/ 3 w 11"/>
                  <a:gd name="T13" fmla="*/ 8 h 9"/>
                  <a:gd name="T14" fmla="*/ 5 w 11"/>
                  <a:gd name="T15" fmla="*/ 9 h 9"/>
                  <a:gd name="T16" fmla="*/ 7 w 11"/>
                  <a:gd name="T17" fmla="*/ 9 h 9"/>
                  <a:gd name="T18" fmla="*/ 7 w 11"/>
                  <a:gd name="T19" fmla="*/ 9 h 9"/>
                  <a:gd name="T20" fmla="*/ 9 w 11"/>
                  <a:gd name="T21" fmla="*/ 8 h 9"/>
                  <a:gd name="T22" fmla="*/ 11 w 11"/>
                  <a:gd name="T23" fmla="*/ 6 h 9"/>
                  <a:gd name="T24" fmla="*/ 11 w 11"/>
                  <a:gd name="T25" fmla="*/ 5 h 9"/>
                  <a:gd name="T26" fmla="*/ 11 w 11"/>
                  <a:gd name="T27" fmla="*/ 3 h 9"/>
                  <a:gd name="T28" fmla="*/ 11 w 11"/>
                  <a:gd name="T29" fmla="*/ 2 h 9"/>
                  <a:gd name="T30" fmla="*/ 9 w 11"/>
                  <a:gd name="T31" fmla="*/ 0 h 9"/>
                  <a:gd name="T32" fmla="*/ 7 w 11"/>
                  <a:gd name="T33" fmla="*/ 0 h 9"/>
                  <a:gd name="T34" fmla="*/ 5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31" name="Freeform 603"/>
              <p:cNvSpPr>
                <a:spLocks/>
              </p:cNvSpPr>
              <p:nvPr/>
            </p:nvSpPr>
            <p:spPr bwMode="auto">
              <a:xfrm>
                <a:off x="2397" y="2580"/>
                <a:ext cx="5" cy="5"/>
              </a:xfrm>
              <a:custGeom>
                <a:avLst/>
                <a:gdLst>
                  <a:gd name="T0" fmla="*/ 4 w 12"/>
                  <a:gd name="T1" fmla="*/ 0 h 9"/>
                  <a:gd name="T2" fmla="*/ 2 w 12"/>
                  <a:gd name="T3" fmla="*/ 0 h 9"/>
                  <a:gd name="T4" fmla="*/ 0 w 12"/>
                  <a:gd name="T5" fmla="*/ 1 h 9"/>
                  <a:gd name="T6" fmla="*/ 0 w 12"/>
                  <a:gd name="T7" fmla="*/ 3 h 9"/>
                  <a:gd name="T8" fmla="*/ 0 w 12"/>
                  <a:gd name="T9" fmla="*/ 4 h 9"/>
                  <a:gd name="T10" fmla="*/ 0 w 12"/>
                  <a:gd name="T11" fmla="*/ 6 h 9"/>
                  <a:gd name="T12" fmla="*/ 2 w 12"/>
                  <a:gd name="T13" fmla="*/ 8 h 9"/>
                  <a:gd name="T14" fmla="*/ 4 w 12"/>
                  <a:gd name="T15" fmla="*/ 9 h 9"/>
                  <a:gd name="T16" fmla="*/ 6 w 12"/>
                  <a:gd name="T17" fmla="*/ 9 h 9"/>
                  <a:gd name="T18" fmla="*/ 6 w 12"/>
                  <a:gd name="T19" fmla="*/ 9 h 9"/>
                  <a:gd name="T20" fmla="*/ 8 w 12"/>
                  <a:gd name="T21" fmla="*/ 8 h 9"/>
                  <a:gd name="T22" fmla="*/ 10 w 12"/>
                  <a:gd name="T23" fmla="*/ 6 h 9"/>
                  <a:gd name="T24" fmla="*/ 12 w 12"/>
                  <a:gd name="T25" fmla="*/ 4 h 9"/>
                  <a:gd name="T26" fmla="*/ 12 w 12"/>
                  <a:gd name="T27" fmla="*/ 3 h 9"/>
                  <a:gd name="T28" fmla="*/ 10 w 12"/>
                  <a:gd name="T29" fmla="*/ 1 h 9"/>
                  <a:gd name="T30" fmla="*/ 8 w 12"/>
                  <a:gd name="T31" fmla="*/ 0 h 9"/>
                  <a:gd name="T32" fmla="*/ 6 w 12"/>
                  <a:gd name="T33" fmla="*/ 0 h 9"/>
                  <a:gd name="T34" fmla="*/ 4 w 12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32" name="Freeform 604"/>
              <p:cNvSpPr>
                <a:spLocks/>
              </p:cNvSpPr>
              <p:nvPr/>
            </p:nvSpPr>
            <p:spPr bwMode="auto">
              <a:xfrm>
                <a:off x="2407" y="2577"/>
                <a:ext cx="6" cy="4"/>
              </a:xfrm>
              <a:custGeom>
                <a:avLst/>
                <a:gdLst>
                  <a:gd name="T0" fmla="*/ 4 w 11"/>
                  <a:gd name="T1" fmla="*/ 0 h 9"/>
                  <a:gd name="T2" fmla="*/ 2 w 11"/>
                  <a:gd name="T3" fmla="*/ 0 h 9"/>
                  <a:gd name="T4" fmla="*/ 0 w 11"/>
                  <a:gd name="T5" fmla="*/ 1 h 9"/>
                  <a:gd name="T6" fmla="*/ 0 w 11"/>
                  <a:gd name="T7" fmla="*/ 3 h 9"/>
                  <a:gd name="T8" fmla="*/ 0 w 11"/>
                  <a:gd name="T9" fmla="*/ 4 h 9"/>
                  <a:gd name="T10" fmla="*/ 0 w 11"/>
                  <a:gd name="T11" fmla="*/ 6 h 9"/>
                  <a:gd name="T12" fmla="*/ 2 w 11"/>
                  <a:gd name="T13" fmla="*/ 7 h 9"/>
                  <a:gd name="T14" fmla="*/ 4 w 11"/>
                  <a:gd name="T15" fmla="*/ 9 h 9"/>
                  <a:gd name="T16" fmla="*/ 6 w 11"/>
                  <a:gd name="T17" fmla="*/ 9 h 9"/>
                  <a:gd name="T18" fmla="*/ 6 w 11"/>
                  <a:gd name="T19" fmla="*/ 9 h 9"/>
                  <a:gd name="T20" fmla="*/ 8 w 11"/>
                  <a:gd name="T21" fmla="*/ 7 h 9"/>
                  <a:gd name="T22" fmla="*/ 9 w 11"/>
                  <a:gd name="T23" fmla="*/ 6 h 9"/>
                  <a:gd name="T24" fmla="*/ 11 w 11"/>
                  <a:gd name="T25" fmla="*/ 4 h 9"/>
                  <a:gd name="T26" fmla="*/ 11 w 11"/>
                  <a:gd name="T27" fmla="*/ 3 h 9"/>
                  <a:gd name="T28" fmla="*/ 9 w 11"/>
                  <a:gd name="T29" fmla="*/ 1 h 9"/>
                  <a:gd name="T30" fmla="*/ 8 w 11"/>
                  <a:gd name="T31" fmla="*/ 0 h 9"/>
                  <a:gd name="T32" fmla="*/ 6 w 11"/>
                  <a:gd name="T33" fmla="*/ 0 h 9"/>
                  <a:gd name="T34" fmla="*/ 4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33" name="Freeform 605"/>
              <p:cNvSpPr>
                <a:spLocks/>
              </p:cNvSpPr>
              <p:nvPr/>
            </p:nvSpPr>
            <p:spPr bwMode="auto">
              <a:xfrm>
                <a:off x="2417" y="2574"/>
                <a:ext cx="6" cy="4"/>
              </a:xfrm>
              <a:custGeom>
                <a:avLst/>
                <a:gdLst>
                  <a:gd name="T0" fmla="*/ 5 w 11"/>
                  <a:gd name="T1" fmla="*/ 0 h 10"/>
                  <a:gd name="T2" fmla="*/ 4 w 11"/>
                  <a:gd name="T3" fmla="*/ 0 h 10"/>
                  <a:gd name="T4" fmla="*/ 2 w 11"/>
                  <a:gd name="T5" fmla="*/ 2 h 10"/>
                  <a:gd name="T6" fmla="*/ 0 w 11"/>
                  <a:gd name="T7" fmla="*/ 3 h 10"/>
                  <a:gd name="T8" fmla="*/ 0 w 11"/>
                  <a:gd name="T9" fmla="*/ 5 h 10"/>
                  <a:gd name="T10" fmla="*/ 2 w 11"/>
                  <a:gd name="T11" fmla="*/ 7 h 10"/>
                  <a:gd name="T12" fmla="*/ 4 w 11"/>
                  <a:gd name="T13" fmla="*/ 8 h 10"/>
                  <a:gd name="T14" fmla="*/ 5 w 11"/>
                  <a:gd name="T15" fmla="*/ 10 h 10"/>
                  <a:gd name="T16" fmla="*/ 7 w 11"/>
                  <a:gd name="T17" fmla="*/ 10 h 10"/>
                  <a:gd name="T18" fmla="*/ 7 w 11"/>
                  <a:gd name="T19" fmla="*/ 10 h 10"/>
                  <a:gd name="T20" fmla="*/ 9 w 11"/>
                  <a:gd name="T21" fmla="*/ 8 h 10"/>
                  <a:gd name="T22" fmla="*/ 11 w 11"/>
                  <a:gd name="T23" fmla="*/ 7 h 10"/>
                  <a:gd name="T24" fmla="*/ 11 w 11"/>
                  <a:gd name="T25" fmla="*/ 5 h 10"/>
                  <a:gd name="T26" fmla="*/ 11 w 11"/>
                  <a:gd name="T27" fmla="*/ 3 h 10"/>
                  <a:gd name="T28" fmla="*/ 11 w 11"/>
                  <a:gd name="T29" fmla="*/ 2 h 10"/>
                  <a:gd name="T30" fmla="*/ 9 w 11"/>
                  <a:gd name="T31" fmla="*/ 0 h 10"/>
                  <a:gd name="T32" fmla="*/ 7 w 11"/>
                  <a:gd name="T33" fmla="*/ 0 h 10"/>
                  <a:gd name="T34" fmla="*/ 5 w 11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34" name="Freeform 606"/>
              <p:cNvSpPr>
                <a:spLocks/>
              </p:cNvSpPr>
              <p:nvPr/>
            </p:nvSpPr>
            <p:spPr bwMode="auto">
              <a:xfrm>
                <a:off x="2429" y="2571"/>
                <a:ext cx="5" cy="4"/>
              </a:xfrm>
              <a:custGeom>
                <a:avLst/>
                <a:gdLst>
                  <a:gd name="T0" fmla="*/ 4 w 12"/>
                  <a:gd name="T1" fmla="*/ 0 h 9"/>
                  <a:gd name="T2" fmla="*/ 2 w 12"/>
                  <a:gd name="T3" fmla="*/ 0 h 9"/>
                  <a:gd name="T4" fmla="*/ 0 w 12"/>
                  <a:gd name="T5" fmla="*/ 2 h 9"/>
                  <a:gd name="T6" fmla="*/ 0 w 12"/>
                  <a:gd name="T7" fmla="*/ 3 h 9"/>
                  <a:gd name="T8" fmla="*/ 0 w 12"/>
                  <a:gd name="T9" fmla="*/ 5 h 9"/>
                  <a:gd name="T10" fmla="*/ 0 w 12"/>
                  <a:gd name="T11" fmla="*/ 6 h 9"/>
                  <a:gd name="T12" fmla="*/ 2 w 12"/>
                  <a:gd name="T13" fmla="*/ 8 h 9"/>
                  <a:gd name="T14" fmla="*/ 4 w 12"/>
                  <a:gd name="T15" fmla="*/ 9 h 9"/>
                  <a:gd name="T16" fmla="*/ 6 w 12"/>
                  <a:gd name="T17" fmla="*/ 9 h 9"/>
                  <a:gd name="T18" fmla="*/ 6 w 12"/>
                  <a:gd name="T19" fmla="*/ 9 h 9"/>
                  <a:gd name="T20" fmla="*/ 8 w 12"/>
                  <a:gd name="T21" fmla="*/ 8 h 9"/>
                  <a:gd name="T22" fmla="*/ 10 w 12"/>
                  <a:gd name="T23" fmla="*/ 6 h 9"/>
                  <a:gd name="T24" fmla="*/ 12 w 12"/>
                  <a:gd name="T25" fmla="*/ 5 h 9"/>
                  <a:gd name="T26" fmla="*/ 12 w 12"/>
                  <a:gd name="T27" fmla="*/ 3 h 9"/>
                  <a:gd name="T28" fmla="*/ 10 w 12"/>
                  <a:gd name="T29" fmla="*/ 2 h 9"/>
                  <a:gd name="T30" fmla="*/ 8 w 12"/>
                  <a:gd name="T31" fmla="*/ 0 h 9"/>
                  <a:gd name="T32" fmla="*/ 6 w 12"/>
                  <a:gd name="T33" fmla="*/ 0 h 9"/>
                  <a:gd name="T34" fmla="*/ 4 w 12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35" name="Freeform 607"/>
              <p:cNvSpPr>
                <a:spLocks/>
              </p:cNvSpPr>
              <p:nvPr/>
            </p:nvSpPr>
            <p:spPr bwMode="auto">
              <a:xfrm>
                <a:off x="2439" y="2567"/>
                <a:ext cx="6" cy="5"/>
              </a:xfrm>
              <a:custGeom>
                <a:avLst/>
                <a:gdLst>
                  <a:gd name="T0" fmla="*/ 4 w 12"/>
                  <a:gd name="T1" fmla="*/ 0 h 9"/>
                  <a:gd name="T2" fmla="*/ 2 w 12"/>
                  <a:gd name="T3" fmla="*/ 0 h 9"/>
                  <a:gd name="T4" fmla="*/ 0 w 12"/>
                  <a:gd name="T5" fmla="*/ 1 h 9"/>
                  <a:gd name="T6" fmla="*/ 0 w 12"/>
                  <a:gd name="T7" fmla="*/ 3 h 9"/>
                  <a:gd name="T8" fmla="*/ 0 w 12"/>
                  <a:gd name="T9" fmla="*/ 4 h 9"/>
                  <a:gd name="T10" fmla="*/ 0 w 12"/>
                  <a:gd name="T11" fmla="*/ 6 h 9"/>
                  <a:gd name="T12" fmla="*/ 2 w 12"/>
                  <a:gd name="T13" fmla="*/ 8 h 9"/>
                  <a:gd name="T14" fmla="*/ 4 w 12"/>
                  <a:gd name="T15" fmla="*/ 9 h 9"/>
                  <a:gd name="T16" fmla="*/ 6 w 12"/>
                  <a:gd name="T17" fmla="*/ 9 h 9"/>
                  <a:gd name="T18" fmla="*/ 6 w 12"/>
                  <a:gd name="T19" fmla="*/ 9 h 9"/>
                  <a:gd name="T20" fmla="*/ 8 w 12"/>
                  <a:gd name="T21" fmla="*/ 8 h 9"/>
                  <a:gd name="T22" fmla="*/ 10 w 12"/>
                  <a:gd name="T23" fmla="*/ 6 h 9"/>
                  <a:gd name="T24" fmla="*/ 12 w 12"/>
                  <a:gd name="T25" fmla="*/ 4 h 9"/>
                  <a:gd name="T26" fmla="*/ 12 w 12"/>
                  <a:gd name="T27" fmla="*/ 3 h 9"/>
                  <a:gd name="T28" fmla="*/ 10 w 12"/>
                  <a:gd name="T29" fmla="*/ 1 h 9"/>
                  <a:gd name="T30" fmla="*/ 8 w 12"/>
                  <a:gd name="T31" fmla="*/ 0 h 9"/>
                  <a:gd name="T32" fmla="*/ 6 w 12"/>
                  <a:gd name="T33" fmla="*/ 0 h 9"/>
                  <a:gd name="T34" fmla="*/ 4 w 12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36" name="Freeform 608"/>
              <p:cNvSpPr>
                <a:spLocks/>
              </p:cNvSpPr>
              <p:nvPr/>
            </p:nvSpPr>
            <p:spPr bwMode="auto">
              <a:xfrm>
                <a:off x="2449" y="2564"/>
                <a:ext cx="6" cy="5"/>
              </a:xfrm>
              <a:custGeom>
                <a:avLst/>
                <a:gdLst>
                  <a:gd name="T0" fmla="*/ 6 w 11"/>
                  <a:gd name="T1" fmla="*/ 0 h 9"/>
                  <a:gd name="T2" fmla="*/ 4 w 11"/>
                  <a:gd name="T3" fmla="*/ 0 h 9"/>
                  <a:gd name="T4" fmla="*/ 2 w 11"/>
                  <a:gd name="T5" fmla="*/ 1 h 9"/>
                  <a:gd name="T6" fmla="*/ 0 w 11"/>
                  <a:gd name="T7" fmla="*/ 3 h 9"/>
                  <a:gd name="T8" fmla="*/ 0 w 11"/>
                  <a:gd name="T9" fmla="*/ 4 h 9"/>
                  <a:gd name="T10" fmla="*/ 2 w 11"/>
                  <a:gd name="T11" fmla="*/ 6 h 9"/>
                  <a:gd name="T12" fmla="*/ 4 w 11"/>
                  <a:gd name="T13" fmla="*/ 7 h 9"/>
                  <a:gd name="T14" fmla="*/ 6 w 11"/>
                  <a:gd name="T15" fmla="*/ 9 h 9"/>
                  <a:gd name="T16" fmla="*/ 8 w 11"/>
                  <a:gd name="T17" fmla="*/ 9 h 9"/>
                  <a:gd name="T18" fmla="*/ 8 w 11"/>
                  <a:gd name="T19" fmla="*/ 9 h 9"/>
                  <a:gd name="T20" fmla="*/ 9 w 11"/>
                  <a:gd name="T21" fmla="*/ 7 h 9"/>
                  <a:gd name="T22" fmla="*/ 11 w 11"/>
                  <a:gd name="T23" fmla="*/ 6 h 9"/>
                  <a:gd name="T24" fmla="*/ 11 w 11"/>
                  <a:gd name="T25" fmla="*/ 4 h 9"/>
                  <a:gd name="T26" fmla="*/ 11 w 11"/>
                  <a:gd name="T27" fmla="*/ 3 h 9"/>
                  <a:gd name="T28" fmla="*/ 11 w 11"/>
                  <a:gd name="T29" fmla="*/ 1 h 9"/>
                  <a:gd name="T30" fmla="*/ 9 w 11"/>
                  <a:gd name="T31" fmla="*/ 0 h 9"/>
                  <a:gd name="T32" fmla="*/ 8 w 11"/>
                  <a:gd name="T33" fmla="*/ 0 h 9"/>
                  <a:gd name="T34" fmla="*/ 6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37" name="Freeform 609"/>
              <p:cNvSpPr>
                <a:spLocks/>
              </p:cNvSpPr>
              <p:nvPr/>
            </p:nvSpPr>
            <p:spPr bwMode="auto">
              <a:xfrm>
                <a:off x="2460" y="2561"/>
                <a:ext cx="6" cy="5"/>
              </a:xfrm>
              <a:custGeom>
                <a:avLst/>
                <a:gdLst>
                  <a:gd name="T0" fmla="*/ 5 w 11"/>
                  <a:gd name="T1" fmla="*/ 0 h 10"/>
                  <a:gd name="T2" fmla="*/ 4 w 11"/>
                  <a:gd name="T3" fmla="*/ 0 h 10"/>
                  <a:gd name="T4" fmla="*/ 2 w 11"/>
                  <a:gd name="T5" fmla="*/ 2 h 10"/>
                  <a:gd name="T6" fmla="*/ 0 w 11"/>
                  <a:gd name="T7" fmla="*/ 3 h 10"/>
                  <a:gd name="T8" fmla="*/ 0 w 11"/>
                  <a:gd name="T9" fmla="*/ 5 h 10"/>
                  <a:gd name="T10" fmla="*/ 2 w 11"/>
                  <a:gd name="T11" fmla="*/ 7 h 10"/>
                  <a:gd name="T12" fmla="*/ 4 w 11"/>
                  <a:gd name="T13" fmla="*/ 8 h 10"/>
                  <a:gd name="T14" fmla="*/ 5 w 11"/>
                  <a:gd name="T15" fmla="*/ 10 h 10"/>
                  <a:gd name="T16" fmla="*/ 7 w 11"/>
                  <a:gd name="T17" fmla="*/ 10 h 10"/>
                  <a:gd name="T18" fmla="*/ 7 w 11"/>
                  <a:gd name="T19" fmla="*/ 10 h 10"/>
                  <a:gd name="T20" fmla="*/ 9 w 11"/>
                  <a:gd name="T21" fmla="*/ 8 h 10"/>
                  <a:gd name="T22" fmla="*/ 11 w 11"/>
                  <a:gd name="T23" fmla="*/ 7 h 10"/>
                  <a:gd name="T24" fmla="*/ 11 w 11"/>
                  <a:gd name="T25" fmla="*/ 5 h 10"/>
                  <a:gd name="T26" fmla="*/ 11 w 11"/>
                  <a:gd name="T27" fmla="*/ 3 h 10"/>
                  <a:gd name="T28" fmla="*/ 11 w 11"/>
                  <a:gd name="T29" fmla="*/ 2 h 10"/>
                  <a:gd name="T30" fmla="*/ 9 w 11"/>
                  <a:gd name="T31" fmla="*/ 0 h 10"/>
                  <a:gd name="T32" fmla="*/ 7 w 11"/>
                  <a:gd name="T33" fmla="*/ 0 h 10"/>
                  <a:gd name="T34" fmla="*/ 5 w 11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38" name="Freeform 610"/>
              <p:cNvSpPr>
                <a:spLocks/>
              </p:cNvSpPr>
              <p:nvPr/>
            </p:nvSpPr>
            <p:spPr bwMode="auto">
              <a:xfrm>
                <a:off x="2471" y="2558"/>
                <a:ext cx="6" cy="5"/>
              </a:xfrm>
              <a:custGeom>
                <a:avLst/>
                <a:gdLst>
                  <a:gd name="T0" fmla="*/ 4 w 12"/>
                  <a:gd name="T1" fmla="*/ 0 h 9"/>
                  <a:gd name="T2" fmla="*/ 2 w 12"/>
                  <a:gd name="T3" fmla="*/ 0 h 9"/>
                  <a:gd name="T4" fmla="*/ 0 w 12"/>
                  <a:gd name="T5" fmla="*/ 2 h 9"/>
                  <a:gd name="T6" fmla="*/ 0 w 12"/>
                  <a:gd name="T7" fmla="*/ 3 h 9"/>
                  <a:gd name="T8" fmla="*/ 0 w 12"/>
                  <a:gd name="T9" fmla="*/ 5 h 9"/>
                  <a:gd name="T10" fmla="*/ 0 w 12"/>
                  <a:gd name="T11" fmla="*/ 6 h 9"/>
                  <a:gd name="T12" fmla="*/ 2 w 12"/>
                  <a:gd name="T13" fmla="*/ 8 h 9"/>
                  <a:gd name="T14" fmla="*/ 4 w 12"/>
                  <a:gd name="T15" fmla="*/ 9 h 9"/>
                  <a:gd name="T16" fmla="*/ 6 w 12"/>
                  <a:gd name="T17" fmla="*/ 9 h 9"/>
                  <a:gd name="T18" fmla="*/ 6 w 12"/>
                  <a:gd name="T19" fmla="*/ 9 h 9"/>
                  <a:gd name="T20" fmla="*/ 8 w 12"/>
                  <a:gd name="T21" fmla="*/ 8 h 9"/>
                  <a:gd name="T22" fmla="*/ 10 w 12"/>
                  <a:gd name="T23" fmla="*/ 6 h 9"/>
                  <a:gd name="T24" fmla="*/ 12 w 12"/>
                  <a:gd name="T25" fmla="*/ 5 h 9"/>
                  <a:gd name="T26" fmla="*/ 12 w 12"/>
                  <a:gd name="T27" fmla="*/ 3 h 9"/>
                  <a:gd name="T28" fmla="*/ 10 w 12"/>
                  <a:gd name="T29" fmla="*/ 2 h 9"/>
                  <a:gd name="T30" fmla="*/ 8 w 12"/>
                  <a:gd name="T31" fmla="*/ 0 h 9"/>
                  <a:gd name="T32" fmla="*/ 6 w 12"/>
                  <a:gd name="T33" fmla="*/ 0 h 9"/>
                  <a:gd name="T34" fmla="*/ 4 w 12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39" name="Freeform 611"/>
              <p:cNvSpPr>
                <a:spLocks/>
              </p:cNvSpPr>
              <p:nvPr/>
            </p:nvSpPr>
            <p:spPr bwMode="auto">
              <a:xfrm>
                <a:off x="2482" y="2555"/>
                <a:ext cx="5" cy="5"/>
              </a:xfrm>
              <a:custGeom>
                <a:avLst/>
                <a:gdLst>
                  <a:gd name="T0" fmla="*/ 6 w 11"/>
                  <a:gd name="T1" fmla="*/ 0 h 9"/>
                  <a:gd name="T2" fmla="*/ 4 w 11"/>
                  <a:gd name="T3" fmla="*/ 0 h 9"/>
                  <a:gd name="T4" fmla="*/ 2 w 11"/>
                  <a:gd name="T5" fmla="*/ 1 h 9"/>
                  <a:gd name="T6" fmla="*/ 0 w 11"/>
                  <a:gd name="T7" fmla="*/ 3 h 9"/>
                  <a:gd name="T8" fmla="*/ 0 w 11"/>
                  <a:gd name="T9" fmla="*/ 4 h 9"/>
                  <a:gd name="T10" fmla="*/ 2 w 11"/>
                  <a:gd name="T11" fmla="*/ 6 h 9"/>
                  <a:gd name="T12" fmla="*/ 4 w 11"/>
                  <a:gd name="T13" fmla="*/ 8 h 9"/>
                  <a:gd name="T14" fmla="*/ 6 w 11"/>
                  <a:gd name="T15" fmla="*/ 9 h 9"/>
                  <a:gd name="T16" fmla="*/ 8 w 11"/>
                  <a:gd name="T17" fmla="*/ 9 h 9"/>
                  <a:gd name="T18" fmla="*/ 8 w 11"/>
                  <a:gd name="T19" fmla="*/ 9 h 9"/>
                  <a:gd name="T20" fmla="*/ 10 w 11"/>
                  <a:gd name="T21" fmla="*/ 8 h 9"/>
                  <a:gd name="T22" fmla="*/ 11 w 11"/>
                  <a:gd name="T23" fmla="*/ 6 h 9"/>
                  <a:gd name="T24" fmla="*/ 11 w 11"/>
                  <a:gd name="T25" fmla="*/ 4 h 9"/>
                  <a:gd name="T26" fmla="*/ 11 w 11"/>
                  <a:gd name="T27" fmla="*/ 3 h 9"/>
                  <a:gd name="T28" fmla="*/ 11 w 11"/>
                  <a:gd name="T29" fmla="*/ 1 h 9"/>
                  <a:gd name="T30" fmla="*/ 10 w 11"/>
                  <a:gd name="T31" fmla="*/ 0 h 9"/>
                  <a:gd name="T32" fmla="*/ 8 w 11"/>
                  <a:gd name="T33" fmla="*/ 0 h 9"/>
                  <a:gd name="T34" fmla="*/ 6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40" name="Freeform 612"/>
              <p:cNvSpPr>
                <a:spLocks/>
              </p:cNvSpPr>
              <p:nvPr/>
            </p:nvSpPr>
            <p:spPr bwMode="auto">
              <a:xfrm>
                <a:off x="2492" y="2552"/>
                <a:ext cx="6" cy="4"/>
              </a:xfrm>
              <a:custGeom>
                <a:avLst/>
                <a:gdLst>
                  <a:gd name="T0" fmla="*/ 6 w 11"/>
                  <a:gd name="T1" fmla="*/ 0 h 9"/>
                  <a:gd name="T2" fmla="*/ 4 w 11"/>
                  <a:gd name="T3" fmla="*/ 0 h 9"/>
                  <a:gd name="T4" fmla="*/ 2 w 11"/>
                  <a:gd name="T5" fmla="*/ 1 h 9"/>
                  <a:gd name="T6" fmla="*/ 0 w 11"/>
                  <a:gd name="T7" fmla="*/ 3 h 9"/>
                  <a:gd name="T8" fmla="*/ 0 w 11"/>
                  <a:gd name="T9" fmla="*/ 4 h 9"/>
                  <a:gd name="T10" fmla="*/ 2 w 11"/>
                  <a:gd name="T11" fmla="*/ 6 h 9"/>
                  <a:gd name="T12" fmla="*/ 4 w 11"/>
                  <a:gd name="T13" fmla="*/ 7 h 9"/>
                  <a:gd name="T14" fmla="*/ 6 w 11"/>
                  <a:gd name="T15" fmla="*/ 9 h 9"/>
                  <a:gd name="T16" fmla="*/ 7 w 11"/>
                  <a:gd name="T17" fmla="*/ 9 h 9"/>
                  <a:gd name="T18" fmla="*/ 7 w 11"/>
                  <a:gd name="T19" fmla="*/ 9 h 9"/>
                  <a:gd name="T20" fmla="*/ 9 w 11"/>
                  <a:gd name="T21" fmla="*/ 7 h 9"/>
                  <a:gd name="T22" fmla="*/ 11 w 11"/>
                  <a:gd name="T23" fmla="*/ 6 h 9"/>
                  <a:gd name="T24" fmla="*/ 11 w 11"/>
                  <a:gd name="T25" fmla="*/ 4 h 9"/>
                  <a:gd name="T26" fmla="*/ 11 w 11"/>
                  <a:gd name="T27" fmla="*/ 3 h 9"/>
                  <a:gd name="T28" fmla="*/ 11 w 11"/>
                  <a:gd name="T29" fmla="*/ 1 h 9"/>
                  <a:gd name="T30" fmla="*/ 9 w 11"/>
                  <a:gd name="T31" fmla="*/ 0 h 9"/>
                  <a:gd name="T32" fmla="*/ 7 w 11"/>
                  <a:gd name="T33" fmla="*/ 0 h 9"/>
                  <a:gd name="T34" fmla="*/ 6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41" name="Freeform 613"/>
              <p:cNvSpPr>
                <a:spLocks/>
              </p:cNvSpPr>
              <p:nvPr/>
            </p:nvSpPr>
            <p:spPr bwMode="auto">
              <a:xfrm>
                <a:off x="2503" y="2549"/>
                <a:ext cx="6" cy="4"/>
              </a:xfrm>
              <a:custGeom>
                <a:avLst/>
                <a:gdLst>
                  <a:gd name="T0" fmla="*/ 3 w 11"/>
                  <a:gd name="T1" fmla="*/ 0 h 10"/>
                  <a:gd name="T2" fmla="*/ 1 w 11"/>
                  <a:gd name="T3" fmla="*/ 0 h 10"/>
                  <a:gd name="T4" fmla="*/ 0 w 11"/>
                  <a:gd name="T5" fmla="*/ 2 h 10"/>
                  <a:gd name="T6" fmla="*/ 0 w 11"/>
                  <a:gd name="T7" fmla="*/ 3 h 10"/>
                  <a:gd name="T8" fmla="*/ 0 w 11"/>
                  <a:gd name="T9" fmla="*/ 5 h 10"/>
                  <a:gd name="T10" fmla="*/ 0 w 11"/>
                  <a:gd name="T11" fmla="*/ 7 h 10"/>
                  <a:gd name="T12" fmla="*/ 1 w 11"/>
                  <a:gd name="T13" fmla="*/ 8 h 10"/>
                  <a:gd name="T14" fmla="*/ 3 w 11"/>
                  <a:gd name="T15" fmla="*/ 10 h 10"/>
                  <a:gd name="T16" fmla="*/ 5 w 11"/>
                  <a:gd name="T17" fmla="*/ 10 h 10"/>
                  <a:gd name="T18" fmla="*/ 5 w 11"/>
                  <a:gd name="T19" fmla="*/ 10 h 10"/>
                  <a:gd name="T20" fmla="*/ 7 w 11"/>
                  <a:gd name="T21" fmla="*/ 8 h 10"/>
                  <a:gd name="T22" fmla="*/ 9 w 11"/>
                  <a:gd name="T23" fmla="*/ 7 h 10"/>
                  <a:gd name="T24" fmla="*/ 11 w 11"/>
                  <a:gd name="T25" fmla="*/ 5 h 10"/>
                  <a:gd name="T26" fmla="*/ 11 w 11"/>
                  <a:gd name="T27" fmla="*/ 3 h 10"/>
                  <a:gd name="T28" fmla="*/ 9 w 11"/>
                  <a:gd name="T29" fmla="*/ 2 h 10"/>
                  <a:gd name="T30" fmla="*/ 7 w 11"/>
                  <a:gd name="T31" fmla="*/ 0 h 10"/>
                  <a:gd name="T32" fmla="*/ 5 w 11"/>
                  <a:gd name="T33" fmla="*/ 0 h 10"/>
                  <a:gd name="T34" fmla="*/ 3 w 11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0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42" name="Freeform 614"/>
              <p:cNvSpPr>
                <a:spLocks/>
              </p:cNvSpPr>
              <p:nvPr/>
            </p:nvSpPr>
            <p:spPr bwMode="auto">
              <a:xfrm>
                <a:off x="2514" y="2546"/>
                <a:ext cx="5" cy="4"/>
              </a:xfrm>
              <a:custGeom>
                <a:avLst/>
                <a:gdLst>
                  <a:gd name="T0" fmla="*/ 4 w 12"/>
                  <a:gd name="T1" fmla="*/ 0 h 9"/>
                  <a:gd name="T2" fmla="*/ 2 w 12"/>
                  <a:gd name="T3" fmla="*/ 0 h 9"/>
                  <a:gd name="T4" fmla="*/ 0 w 12"/>
                  <a:gd name="T5" fmla="*/ 2 h 9"/>
                  <a:gd name="T6" fmla="*/ 0 w 12"/>
                  <a:gd name="T7" fmla="*/ 3 h 9"/>
                  <a:gd name="T8" fmla="*/ 0 w 12"/>
                  <a:gd name="T9" fmla="*/ 5 h 9"/>
                  <a:gd name="T10" fmla="*/ 0 w 12"/>
                  <a:gd name="T11" fmla="*/ 6 h 9"/>
                  <a:gd name="T12" fmla="*/ 2 w 12"/>
                  <a:gd name="T13" fmla="*/ 8 h 9"/>
                  <a:gd name="T14" fmla="*/ 4 w 12"/>
                  <a:gd name="T15" fmla="*/ 9 h 9"/>
                  <a:gd name="T16" fmla="*/ 6 w 12"/>
                  <a:gd name="T17" fmla="*/ 9 h 9"/>
                  <a:gd name="T18" fmla="*/ 6 w 12"/>
                  <a:gd name="T19" fmla="*/ 9 h 9"/>
                  <a:gd name="T20" fmla="*/ 8 w 12"/>
                  <a:gd name="T21" fmla="*/ 8 h 9"/>
                  <a:gd name="T22" fmla="*/ 10 w 12"/>
                  <a:gd name="T23" fmla="*/ 6 h 9"/>
                  <a:gd name="T24" fmla="*/ 12 w 12"/>
                  <a:gd name="T25" fmla="*/ 5 h 9"/>
                  <a:gd name="T26" fmla="*/ 12 w 12"/>
                  <a:gd name="T27" fmla="*/ 3 h 9"/>
                  <a:gd name="T28" fmla="*/ 10 w 12"/>
                  <a:gd name="T29" fmla="*/ 2 h 9"/>
                  <a:gd name="T30" fmla="*/ 8 w 12"/>
                  <a:gd name="T31" fmla="*/ 0 h 9"/>
                  <a:gd name="T32" fmla="*/ 6 w 12"/>
                  <a:gd name="T33" fmla="*/ 0 h 9"/>
                  <a:gd name="T34" fmla="*/ 4 w 12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43" name="Freeform 615"/>
              <p:cNvSpPr>
                <a:spLocks/>
              </p:cNvSpPr>
              <p:nvPr/>
            </p:nvSpPr>
            <p:spPr bwMode="auto">
              <a:xfrm>
                <a:off x="2524" y="2542"/>
                <a:ext cx="6" cy="5"/>
              </a:xfrm>
              <a:custGeom>
                <a:avLst/>
                <a:gdLst>
                  <a:gd name="T0" fmla="*/ 6 w 11"/>
                  <a:gd name="T1" fmla="*/ 0 h 9"/>
                  <a:gd name="T2" fmla="*/ 4 w 11"/>
                  <a:gd name="T3" fmla="*/ 0 h 9"/>
                  <a:gd name="T4" fmla="*/ 2 w 11"/>
                  <a:gd name="T5" fmla="*/ 1 h 9"/>
                  <a:gd name="T6" fmla="*/ 0 w 11"/>
                  <a:gd name="T7" fmla="*/ 3 h 9"/>
                  <a:gd name="T8" fmla="*/ 0 w 11"/>
                  <a:gd name="T9" fmla="*/ 4 h 9"/>
                  <a:gd name="T10" fmla="*/ 2 w 11"/>
                  <a:gd name="T11" fmla="*/ 6 h 9"/>
                  <a:gd name="T12" fmla="*/ 4 w 11"/>
                  <a:gd name="T13" fmla="*/ 8 h 9"/>
                  <a:gd name="T14" fmla="*/ 6 w 11"/>
                  <a:gd name="T15" fmla="*/ 9 h 9"/>
                  <a:gd name="T16" fmla="*/ 8 w 11"/>
                  <a:gd name="T17" fmla="*/ 9 h 9"/>
                  <a:gd name="T18" fmla="*/ 8 w 11"/>
                  <a:gd name="T19" fmla="*/ 9 h 9"/>
                  <a:gd name="T20" fmla="*/ 10 w 11"/>
                  <a:gd name="T21" fmla="*/ 8 h 9"/>
                  <a:gd name="T22" fmla="*/ 11 w 11"/>
                  <a:gd name="T23" fmla="*/ 6 h 9"/>
                  <a:gd name="T24" fmla="*/ 11 w 11"/>
                  <a:gd name="T25" fmla="*/ 4 h 9"/>
                  <a:gd name="T26" fmla="*/ 11 w 11"/>
                  <a:gd name="T27" fmla="*/ 3 h 9"/>
                  <a:gd name="T28" fmla="*/ 11 w 11"/>
                  <a:gd name="T29" fmla="*/ 1 h 9"/>
                  <a:gd name="T30" fmla="*/ 10 w 11"/>
                  <a:gd name="T31" fmla="*/ 0 h 9"/>
                  <a:gd name="T32" fmla="*/ 8 w 11"/>
                  <a:gd name="T33" fmla="*/ 0 h 9"/>
                  <a:gd name="T34" fmla="*/ 6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44" name="Freeform 616"/>
              <p:cNvSpPr>
                <a:spLocks/>
              </p:cNvSpPr>
              <p:nvPr/>
            </p:nvSpPr>
            <p:spPr bwMode="auto">
              <a:xfrm>
                <a:off x="2535" y="2539"/>
                <a:ext cx="6" cy="5"/>
              </a:xfrm>
              <a:custGeom>
                <a:avLst/>
                <a:gdLst>
                  <a:gd name="T0" fmla="*/ 4 w 11"/>
                  <a:gd name="T1" fmla="*/ 0 h 9"/>
                  <a:gd name="T2" fmla="*/ 2 w 11"/>
                  <a:gd name="T3" fmla="*/ 0 h 9"/>
                  <a:gd name="T4" fmla="*/ 0 w 11"/>
                  <a:gd name="T5" fmla="*/ 1 h 9"/>
                  <a:gd name="T6" fmla="*/ 0 w 11"/>
                  <a:gd name="T7" fmla="*/ 3 h 9"/>
                  <a:gd name="T8" fmla="*/ 0 w 11"/>
                  <a:gd name="T9" fmla="*/ 4 h 9"/>
                  <a:gd name="T10" fmla="*/ 0 w 11"/>
                  <a:gd name="T11" fmla="*/ 6 h 9"/>
                  <a:gd name="T12" fmla="*/ 2 w 11"/>
                  <a:gd name="T13" fmla="*/ 7 h 9"/>
                  <a:gd name="T14" fmla="*/ 4 w 11"/>
                  <a:gd name="T15" fmla="*/ 9 h 9"/>
                  <a:gd name="T16" fmla="*/ 5 w 11"/>
                  <a:gd name="T17" fmla="*/ 9 h 9"/>
                  <a:gd name="T18" fmla="*/ 5 w 11"/>
                  <a:gd name="T19" fmla="*/ 9 h 9"/>
                  <a:gd name="T20" fmla="*/ 7 w 11"/>
                  <a:gd name="T21" fmla="*/ 7 h 9"/>
                  <a:gd name="T22" fmla="*/ 9 w 11"/>
                  <a:gd name="T23" fmla="*/ 6 h 9"/>
                  <a:gd name="T24" fmla="*/ 11 w 11"/>
                  <a:gd name="T25" fmla="*/ 4 h 9"/>
                  <a:gd name="T26" fmla="*/ 11 w 11"/>
                  <a:gd name="T27" fmla="*/ 3 h 9"/>
                  <a:gd name="T28" fmla="*/ 9 w 11"/>
                  <a:gd name="T29" fmla="*/ 1 h 9"/>
                  <a:gd name="T30" fmla="*/ 7 w 11"/>
                  <a:gd name="T31" fmla="*/ 0 h 9"/>
                  <a:gd name="T32" fmla="*/ 5 w 11"/>
                  <a:gd name="T33" fmla="*/ 0 h 9"/>
                  <a:gd name="T34" fmla="*/ 4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45" name="Freeform 617"/>
              <p:cNvSpPr>
                <a:spLocks/>
              </p:cNvSpPr>
              <p:nvPr/>
            </p:nvSpPr>
            <p:spPr bwMode="auto">
              <a:xfrm>
                <a:off x="2546" y="2536"/>
                <a:ext cx="5" cy="5"/>
              </a:xfrm>
              <a:custGeom>
                <a:avLst/>
                <a:gdLst>
                  <a:gd name="T0" fmla="*/ 3 w 11"/>
                  <a:gd name="T1" fmla="*/ 0 h 10"/>
                  <a:gd name="T2" fmla="*/ 1 w 11"/>
                  <a:gd name="T3" fmla="*/ 0 h 10"/>
                  <a:gd name="T4" fmla="*/ 0 w 11"/>
                  <a:gd name="T5" fmla="*/ 2 h 10"/>
                  <a:gd name="T6" fmla="*/ 0 w 11"/>
                  <a:gd name="T7" fmla="*/ 3 h 10"/>
                  <a:gd name="T8" fmla="*/ 0 w 11"/>
                  <a:gd name="T9" fmla="*/ 5 h 10"/>
                  <a:gd name="T10" fmla="*/ 0 w 11"/>
                  <a:gd name="T11" fmla="*/ 7 h 10"/>
                  <a:gd name="T12" fmla="*/ 1 w 11"/>
                  <a:gd name="T13" fmla="*/ 8 h 10"/>
                  <a:gd name="T14" fmla="*/ 3 w 11"/>
                  <a:gd name="T15" fmla="*/ 10 h 10"/>
                  <a:gd name="T16" fmla="*/ 5 w 11"/>
                  <a:gd name="T17" fmla="*/ 10 h 10"/>
                  <a:gd name="T18" fmla="*/ 5 w 11"/>
                  <a:gd name="T19" fmla="*/ 10 h 10"/>
                  <a:gd name="T20" fmla="*/ 7 w 11"/>
                  <a:gd name="T21" fmla="*/ 8 h 10"/>
                  <a:gd name="T22" fmla="*/ 9 w 11"/>
                  <a:gd name="T23" fmla="*/ 7 h 10"/>
                  <a:gd name="T24" fmla="*/ 11 w 11"/>
                  <a:gd name="T25" fmla="*/ 5 h 10"/>
                  <a:gd name="T26" fmla="*/ 11 w 11"/>
                  <a:gd name="T27" fmla="*/ 3 h 10"/>
                  <a:gd name="T28" fmla="*/ 9 w 11"/>
                  <a:gd name="T29" fmla="*/ 2 h 10"/>
                  <a:gd name="T30" fmla="*/ 7 w 11"/>
                  <a:gd name="T31" fmla="*/ 0 h 10"/>
                  <a:gd name="T32" fmla="*/ 5 w 11"/>
                  <a:gd name="T33" fmla="*/ 0 h 10"/>
                  <a:gd name="T34" fmla="*/ 3 w 11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0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46" name="Freeform 618"/>
              <p:cNvSpPr>
                <a:spLocks/>
              </p:cNvSpPr>
              <p:nvPr/>
            </p:nvSpPr>
            <p:spPr bwMode="auto">
              <a:xfrm>
                <a:off x="2556" y="2533"/>
                <a:ext cx="6" cy="5"/>
              </a:xfrm>
              <a:custGeom>
                <a:avLst/>
                <a:gdLst>
                  <a:gd name="T0" fmla="*/ 6 w 12"/>
                  <a:gd name="T1" fmla="*/ 0 h 9"/>
                  <a:gd name="T2" fmla="*/ 4 w 12"/>
                  <a:gd name="T3" fmla="*/ 0 h 9"/>
                  <a:gd name="T4" fmla="*/ 2 w 12"/>
                  <a:gd name="T5" fmla="*/ 2 h 9"/>
                  <a:gd name="T6" fmla="*/ 0 w 12"/>
                  <a:gd name="T7" fmla="*/ 3 h 9"/>
                  <a:gd name="T8" fmla="*/ 0 w 12"/>
                  <a:gd name="T9" fmla="*/ 5 h 9"/>
                  <a:gd name="T10" fmla="*/ 2 w 12"/>
                  <a:gd name="T11" fmla="*/ 6 h 9"/>
                  <a:gd name="T12" fmla="*/ 4 w 12"/>
                  <a:gd name="T13" fmla="*/ 8 h 9"/>
                  <a:gd name="T14" fmla="*/ 6 w 12"/>
                  <a:gd name="T15" fmla="*/ 9 h 9"/>
                  <a:gd name="T16" fmla="*/ 8 w 12"/>
                  <a:gd name="T17" fmla="*/ 9 h 9"/>
                  <a:gd name="T18" fmla="*/ 8 w 12"/>
                  <a:gd name="T19" fmla="*/ 9 h 9"/>
                  <a:gd name="T20" fmla="*/ 10 w 12"/>
                  <a:gd name="T21" fmla="*/ 8 h 9"/>
                  <a:gd name="T22" fmla="*/ 12 w 12"/>
                  <a:gd name="T23" fmla="*/ 6 h 9"/>
                  <a:gd name="T24" fmla="*/ 12 w 12"/>
                  <a:gd name="T25" fmla="*/ 5 h 9"/>
                  <a:gd name="T26" fmla="*/ 12 w 12"/>
                  <a:gd name="T27" fmla="*/ 3 h 9"/>
                  <a:gd name="T28" fmla="*/ 12 w 12"/>
                  <a:gd name="T29" fmla="*/ 2 h 9"/>
                  <a:gd name="T30" fmla="*/ 10 w 12"/>
                  <a:gd name="T31" fmla="*/ 0 h 9"/>
                  <a:gd name="T32" fmla="*/ 8 w 12"/>
                  <a:gd name="T33" fmla="*/ 0 h 9"/>
                  <a:gd name="T34" fmla="*/ 6 w 12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9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47" name="Freeform 619"/>
              <p:cNvSpPr>
                <a:spLocks/>
              </p:cNvSpPr>
              <p:nvPr/>
            </p:nvSpPr>
            <p:spPr bwMode="auto">
              <a:xfrm>
                <a:off x="2567" y="2530"/>
                <a:ext cx="6" cy="5"/>
              </a:xfrm>
              <a:custGeom>
                <a:avLst/>
                <a:gdLst>
                  <a:gd name="T0" fmla="*/ 4 w 11"/>
                  <a:gd name="T1" fmla="*/ 0 h 9"/>
                  <a:gd name="T2" fmla="*/ 2 w 11"/>
                  <a:gd name="T3" fmla="*/ 0 h 9"/>
                  <a:gd name="T4" fmla="*/ 0 w 11"/>
                  <a:gd name="T5" fmla="*/ 1 h 9"/>
                  <a:gd name="T6" fmla="*/ 0 w 11"/>
                  <a:gd name="T7" fmla="*/ 3 h 9"/>
                  <a:gd name="T8" fmla="*/ 0 w 11"/>
                  <a:gd name="T9" fmla="*/ 5 h 9"/>
                  <a:gd name="T10" fmla="*/ 0 w 11"/>
                  <a:gd name="T11" fmla="*/ 6 h 9"/>
                  <a:gd name="T12" fmla="*/ 2 w 11"/>
                  <a:gd name="T13" fmla="*/ 8 h 9"/>
                  <a:gd name="T14" fmla="*/ 4 w 11"/>
                  <a:gd name="T15" fmla="*/ 9 h 9"/>
                  <a:gd name="T16" fmla="*/ 6 w 11"/>
                  <a:gd name="T17" fmla="*/ 9 h 9"/>
                  <a:gd name="T18" fmla="*/ 6 w 11"/>
                  <a:gd name="T19" fmla="*/ 9 h 9"/>
                  <a:gd name="T20" fmla="*/ 8 w 11"/>
                  <a:gd name="T21" fmla="*/ 8 h 9"/>
                  <a:gd name="T22" fmla="*/ 9 w 11"/>
                  <a:gd name="T23" fmla="*/ 6 h 9"/>
                  <a:gd name="T24" fmla="*/ 11 w 11"/>
                  <a:gd name="T25" fmla="*/ 5 h 9"/>
                  <a:gd name="T26" fmla="*/ 11 w 11"/>
                  <a:gd name="T27" fmla="*/ 3 h 9"/>
                  <a:gd name="T28" fmla="*/ 9 w 11"/>
                  <a:gd name="T29" fmla="*/ 1 h 9"/>
                  <a:gd name="T30" fmla="*/ 8 w 11"/>
                  <a:gd name="T31" fmla="*/ 0 h 9"/>
                  <a:gd name="T32" fmla="*/ 6 w 11"/>
                  <a:gd name="T33" fmla="*/ 0 h 9"/>
                  <a:gd name="T34" fmla="*/ 4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48" name="Freeform 620"/>
              <p:cNvSpPr>
                <a:spLocks/>
              </p:cNvSpPr>
              <p:nvPr/>
            </p:nvSpPr>
            <p:spPr bwMode="auto">
              <a:xfrm>
                <a:off x="2578" y="2527"/>
                <a:ext cx="6" cy="4"/>
              </a:xfrm>
              <a:custGeom>
                <a:avLst/>
                <a:gdLst>
                  <a:gd name="T0" fmla="*/ 4 w 11"/>
                  <a:gd name="T1" fmla="*/ 0 h 9"/>
                  <a:gd name="T2" fmla="*/ 2 w 11"/>
                  <a:gd name="T3" fmla="*/ 0 h 9"/>
                  <a:gd name="T4" fmla="*/ 0 w 11"/>
                  <a:gd name="T5" fmla="*/ 1 h 9"/>
                  <a:gd name="T6" fmla="*/ 0 w 11"/>
                  <a:gd name="T7" fmla="*/ 3 h 9"/>
                  <a:gd name="T8" fmla="*/ 0 w 11"/>
                  <a:gd name="T9" fmla="*/ 4 h 9"/>
                  <a:gd name="T10" fmla="*/ 0 w 11"/>
                  <a:gd name="T11" fmla="*/ 6 h 9"/>
                  <a:gd name="T12" fmla="*/ 2 w 11"/>
                  <a:gd name="T13" fmla="*/ 7 h 9"/>
                  <a:gd name="T14" fmla="*/ 4 w 11"/>
                  <a:gd name="T15" fmla="*/ 9 h 9"/>
                  <a:gd name="T16" fmla="*/ 5 w 11"/>
                  <a:gd name="T17" fmla="*/ 9 h 9"/>
                  <a:gd name="T18" fmla="*/ 5 w 11"/>
                  <a:gd name="T19" fmla="*/ 9 h 9"/>
                  <a:gd name="T20" fmla="*/ 7 w 11"/>
                  <a:gd name="T21" fmla="*/ 7 h 9"/>
                  <a:gd name="T22" fmla="*/ 9 w 11"/>
                  <a:gd name="T23" fmla="*/ 6 h 9"/>
                  <a:gd name="T24" fmla="*/ 11 w 11"/>
                  <a:gd name="T25" fmla="*/ 4 h 9"/>
                  <a:gd name="T26" fmla="*/ 11 w 11"/>
                  <a:gd name="T27" fmla="*/ 3 h 9"/>
                  <a:gd name="T28" fmla="*/ 9 w 11"/>
                  <a:gd name="T29" fmla="*/ 1 h 9"/>
                  <a:gd name="T30" fmla="*/ 7 w 11"/>
                  <a:gd name="T31" fmla="*/ 0 h 9"/>
                  <a:gd name="T32" fmla="*/ 5 w 11"/>
                  <a:gd name="T33" fmla="*/ 0 h 9"/>
                  <a:gd name="T34" fmla="*/ 4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49" name="Freeform 621"/>
              <p:cNvSpPr>
                <a:spLocks/>
              </p:cNvSpPr>
              <p:nvPr/>
            </p:nvSpPr>
            <p:spPr bwMode="auto">
              <a:xfrm>
                <a:off x="2588" y="2524"/>
                <a:ext cx="6" cy="4"/>
              </a:xfrm>
              <a:custGeom>
                <a:avLst/>
                <a:gdLst>
                  <a:gd name="T0" fmla="*/ 5 w 11"/>
                  <a:gd name="T1" fmla="*/ 0 h 10"/>
                  <a:gd name="T2" fmla="*/ 3 w 11"/>
                  <a:gd name="T3" fmla="*/ 0 h 10"/>
                  <a:gd name="T4" fmla="*/ 1 w 11"/>
                  <a:gd name="T5" fmla="*/ 2 h 10"/>
                  <a:gd name="T6" fmla="*/ 0 w 11"/>
                  <a:gd name="T7" fmla="*/ 3 h 10"/>
                  <a:gd name="T8" fmla="*/ 0 w 11"/>
                  <a:gd name="T9" fmla="*/ 5 h 10"/>
                  <a:gd name="T10" fmla="*/ 1 w 11"/>
                  <a:gd name="T11" fmla="*/ 7 h 10"/>
                  <a:gd name="T12" fmla="*/ 3 w 11"/>
                  <a:gd name="T13" fmla="*/ 8 h 10"/>
                  <a:gd name="T14" fmla="*/ 5 w 11"/>
                  <a:gd name="T15" fmla="*/ 10 h 10"/>
                  <a:gd name="T16" fmla="*/ 7 w 11"/>
                  <a:gd name="T17" fmla="*/ 10 h 10"/>
                  <a:gd name="T18" fmla="*/ 7 w 11"/>
                  <a:gd name="T19" fmla="*/ 10 h 10"/>
                  <a:gd name="T20" fmla="*/ 9 w 11"/>
                  <a:gd name="T21" fmla="*/ 8 h 10"/>
                  <a:gd name="T22" fmla="*/ 11 w 11"/>
                  <a:gd name="T23" fmla="*/ 7 h 10"/>
                  <a:gd name="T24" fmla="*/ 11 w 11"/>
                  <a:gd name="T25" fmla="*/ 5 h 10"/>
                  <a:gd name="T26" fmla="*/ 11 w 11"/>
                  <a:gd name="T27" fmla="*/ 3 h 10"/>
                  <a:gd name="T28" fmla="*/ 11 w 11"/>
                  <a:gd name="T29" fmla="*/ 2 h 10"/>
                  <a:gd name="T30" fmla="*/ 9 w 11"/>
                  <a:gd name="T31" fmla="*/ 0 h 10"/>
                  <a:gd name="T32" fmla="*/ 7 w 11"/>
                  <a:gd name="T33" fmla="*/ 0 h 10"/>
                  <a:gd name="T34" fmla="*/ 5 w 11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50" name="Freeform 622"/>
              <p:cNvSpPr>
                <a:spLocks/>
              </p:cNvSpPr>
              <p:nvPr/>
            </p:nvSpPr>
            <p:spPr bwMode="auto">
              <a:xfrm>
                <a:off x="2599" y="2521"/>
                <a:ext cx="5" cy="4"/>
              </a:xfrm>
              <a:custGeom>
                <a:avLst/>
                <a:gdLst>
                  <a:gd name="T0" fmla="*/ 6 w 12"/>
                  <a:gd name="T1" fmla="*/ 0 h 9"/>
                  <a:gd name="T2" fmla="*/ 4 w 12"/>
                  <a:gd name="T3" fmla="*/ 0 h 9"/>
                  <a:gd name="T4" fmla="*/ 2 w 12"/>
                  <a:gd name="T5" fmla="*/ 2 h 9"/>
                  <a:gd name="T6" fmla="*/ 0 w 12"/>
                  <a:gd name="T7" fmla="*/ 3 h 9"/>
                  <a:gd name="T8" fmla="*/ 0 w 12"/>
                  <a:gd name="T9" fmla="*/ 5 h 9"/>
                  <a:gd name="T10" fmla="*/ 2 w 12"/>
                  <a:gd name="T11" fmla="*/ 6 h 9"/>
                  <a:gd name="T12" fmla="*/ 4 w 12"/>
                  <a:gd name="T13" fmla="*/ 8 h 9"/>
                  <a:gd name="T14" fmla="*/ 6 w 12"/>
                  <a:gd name="T15" fmla="*/ 9 h 9"/>
                  <a:gd name="T16" fmla="*/ 8 w 12"/>
                  <a:gd name="T17" fmla="*/ 9 h 9"/>
                  <a:gd name="T18" fmla="*/ 8 w 12"/>
                  <a:gd name="T19" fmla="*/ 9 h 9"/>
                  <a:gd name="T20" fmla="*/ 10 w 12"/>
                  <a:gd name="T21" fmla="*/ 8 h 9"/>
                  <a:gd name="T22" fmla="*/ 12 w 12"/>
                  <a:gd name="T23" fmla="*/ 6 h 9"/>
                  <a:gd name="T24" fmla="*/ 12 w 12"/>
                  <a:gd name="T25" fmla="*/ 5 h 9"/>
                  <a:gd name="T26" fmla="*/ 12 w 12"/>
                  <a:gd name="T27" fmla="*/ 3 h 9"/>
                  <a:gd name="T28" fmla="*/ 12 w 12"/>
                  <a:gd name="T29" fmla="*/ 2 h 9"/>
                  <a:gd name="T30" fmla="*/ 10 w 12"/>
                  <a:gd name="T31" fmla="*/ 0 h 9"/>
                  <a:gd name="T32" fmla="*/ 8 w 12"/>
                  <a:gd name="T33" fmla="*/ 0 h 9"/>
                  <a:gd name="T34" fmla="*/ 6 w 12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9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51" name="Freeform 623"/>
              <p:cNvSpPr>
                <a:spLocks/>
              </p:cNvSpPr>
              <p:nvPr/>
            </p:nvSpPr>
            <p:spPr bwMode="auto">
              <a:xfrm>
                <a:off x="2610" y="2517"/>
                <a:ext cx="6" cy="5"/>
              </a:xfrm>
              <a:custGeom>
                <a:avLst/>
                <a:gdLst>
                  <a:gd name="T0" fmla="*/ 4 w 11"/>
                  <a:gd name="T1" fmla="*/ 0 h 9"/>
                  <a:gd name="T2" fmla="*/ 2 w 11"/>
                  <a:gd name="T3" fmla="*/ 0 h 9"/>
                  <a:gd name="T4" fmla="*/ 0 w 11"/>
                  <a:gd name="T5" fmla="*/ 1 h 9"/>
                  <a:gd name="T6" fmla="*/ 0 w 11"/>
                  <a:gd name="T7" fmla="*/ 3 h 9"/>
                  <a:gd name="T8" fmla="*/ 0 w 11"/>
                  <a:gd name="T9" fmla="*/ 5 h 9"/>
                  <a:gd name="T10" fmla="*/ 0 w 11"/>
                  <a:gd name="T11" fmla="*/ 6 h 9"/>
                  <a:gd name="T12" fmla="*/ 2 w 11"/>
                  <a:gd name="T13" fmla="*/ 8 h 9"/>
                  <a:gd name="T14" fmla="*/ 4 w 11"/>
                  <a:gd name="T15" fmla="*/ 9 h 9"/>
                  <a:gd name="T16" fmla="*/ 6 w 11"/>
                  <a:gd name="T17" fmla="*/ 9 h 9"/>
                  <a:gd name="T18" fmla="*/ 6 w 11"/>
                  <a:gd name="T19" fmla="*/ 9 h 9"/>
                  <a:gd name="T20" fmla="*/ 8 w 11"/>
                  <a:gd name="T21" fmla="*/ 8 h 9"/>
                  <a:gd name="T22" fmla="*/ 9 w 11"/>
                  <a:gd name="T23" fmla="*/ 6 h 9"/>
                  <a:gd name="T24" fmla="*/ 11 w 11"/>
                  <a:gd name="T25" fmla="*/ 5 h 9"/>
                  <a:gd name="T26" fmla="*/ 11 w 11"/>
                  <a:gd name="T27" fmla="*/ 3 h 9"/>
                  <a:gd name="T28" fmla="*/ 9 w 11"/>
                  <a:gd name="T29" fmla="*/ 1 h 9"/>
                  <a:gd name="T30" fmla="*/ 8 w 11"/>
                  <a:gd name="T31" fmla="*/ 0 h 9"/>
                  <a:gd name="T32" fmla="*/ 6 w 11"/>
                  <a:gd name="T33" fmla="*/ 0 h 9"/>
                  <a:gd name="T34" fmla="*/ 4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52" name="Freeform 624"/>
              <p:cNvSpPr>
                <a:spLocks/>
              </p:cNvSpPr>
              <p:nvPr/>
            </p:nvSpPr>
            <p:spPr bwMode="auto">
              <a:xfrm>
                <a:off x="2620" y="2514"/>
                <a:ext cx="6" cy="5"/>
              </a:xfrm>
              <a:custGeom>
                <a:avLst/>
                <a:gdLst>
                  <a:gd name="T0" fmla="*/ 5 w 11"/>
                  <a:gd name="T1" fmla="*/ 0 h 9"/>
                  <a:gd name="T2" fmla="*/ 3 w 11"/>
                  <a:gd name="T3" fmla="*/ 0 h 9"/>
                  <a:gd name="T4" fmla="*/ 2 w 11"/>
                  <a:gd name="T5" fmla="*/ 1 h 9"/>
                  <a:gd name="T6" fmla="*/ 0 w 11"/>
                  <a:gd name="T7" fmla="*/ 3 h 9"/>
                  <a:gd name="T8" fmla="*/ 0 w 11"/>
                  <a:gd name="T9" fmla="*/ 4 h 9"/>
                  <a:gd name="T10" fmla="*/ 2 w 11"/>
                  <a:gd name="T11" fmla="*/ 6 h 9"/>
                  <a:gd name="T12" fmla="*/ 3 w 11"/>
                  <a:gd name="T13" fmla="*/ 7 h 9"/>
                  <a:gd name="T14" fmla="*/ 5 w 11"/>
                  <a:gd name="T15" fmla="*/ 9 h 9"/>
                  <a:gd name="T16" fmla="*/ 7 w 11"/>
                  <a:gd name="T17" fmla="*/ 9 h 9"/>
                  <a:gd name="T18" fmla="*/ 7 w 11"/>
                  <a:gd name="T19" fmla="*/ 9 h 9"/>
                  <a:gd name="T20" fmla="*/ 9 w 11"/>
                  <a:gd name="T21" fmla="*/ 7 h 9"/>
                  <a:gd name="T22" fmla="*/ 11 w 11"/>
                  <a:gd name="T23" fmla="*/ 6 h 9"/>
                  <a:gd name="T24" fmla="*/ 11 w 11"/>
                  <a:gd name="T25" fmla="*/ 4 h 9"/>
                  <a:gd name="T26" fmla="*/ 11 w 11"/>
                  <a:gd name="T27" fmla="*/ 3 h 9"/>
                  <a:gd name="T28" fmla="*/ 11 w 11"/>
                  <a:gd name="T29" fmla="*/ 1 h 9"/>
                  <a:gd name="T30" fmla="*/ 9 w 11"/>
                  <a:gd name="T31" fmla="*/ 0 h 9"/>
                  <a:gd name="T32" fmla="*/ 7 w 11"/>
                  <a:gd name="T33" fmla="*/ 0 h 9"/>
                  <a:gd name="T34" fmla="*/ 5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53" name="Freeform 625"/>
              <p:cNvSpPr>
                <a:spLocks/>
              </p:cNvSpPr>
              <p:nvPr/>
            </p:nvSpPr>
            <p:spPr bwMode="auto">
              <a:xfrm>
                <a:off x="2631" y="2511"/>
                <a:ext cx="5" cy="5"/>
              </a:xfrm>
              <a:custGeom>
                <a:avLst/>
                <a:gdLst>
                  <a:gd name="T0" fmla="*/ 6 w 12"/>
                  <a:gd name="T1" fmla="*/ 0 h 10"/>
                  <a:gd name="T2" fmla="*/ 4 w 12"/>
                  <a:gd name="T3" fmla="*/ 0 h 10"/>
                  <a:gd name="T4" fmla="*/ 2 w 12"/>
                  <a:gd name="T5" fmla="*/ 2 h 10"/>
                  <a:gd name="T6" fmla="*/ 0 w 12"/>
                  <a:gd name="T7" fmla="*/ 3 h 10"/>
                  <a:gd name="T8" fmla="*/ 0 w 12"/>
                  <a:gd name="T9" fmla="*/ 5 h 10"/>
                  <a:gd name="T10" fmla="*/ 2 w 12"/>
                  <a:gd name="T11" fmla="*/ 7 h 10"/>
                  <a:gd name="T12" fmla="*/ 4 w 12"/>
                  <a:gd name="T13" fmla="*/ 8 h 10"/>
                  <a:gd name="T14" fmla="*/ 6 w 12"/>
                  <a:gd name="T15" fmla="*/ 10 h 10"/>
                  <a:gd name="T16" fmla="*/ 8 w 12"/>
                  <a:gd name="T17" fmla="*/ 10 h 10"/>
                  <a:gd name="T18" fmla="*/ 8 w 12"/>
                  <a:gd name="T19" fmla="*/ 10 h 10"/>
                  <a:gd name="T20" fmla="*/ 10 w 12"/>
                  <a:gd name="T21" fmla="*/ 8 h 10"/>
                  <a:gd name="T22" fmla="*/ 12 w 12"/>
                  <a:gd name="T23" fmla="*/ 7 h 10"/>
                  <a:gd name="T24" fmla="*/ 12 w 12"/>
                  <a:gd name="T25" fmla="*/ 5 h 10"/>
                  <a:gd name="T26" fmla="*/ 12 w 12"/>
                  <a:gd name="T27" fmla="*/ 3 h 10"/>
                  <a:gd name="T28" fmla="*/ 12 w 12"/>
                  <a:gd name="T29" fmla="*/ 2 h 10"/>
                  <a:gd name="T30" fmla="*/ 10 w 12"/>
                  <a:gd name="T31" fmla="*/ 0 h 10"/>
                  <a:gd name="T32" fmla="*/ 8 w 12"/>
                  <a:gd name="T33" fmla="*/ 0 h 10"/>
                  <a:gd name="T34" fmla="*/ 6 w 12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54" name="Freeform 626"/>
              <p:cNvSpPr>
                <a:spLocks/>
              </p:cNvSpPr>
              <p:nvPr/>
            </p:nvSpPr>
            <p:spPr bwMode="auto">
              <a:xfrm>
                <a:off x="2642" y="2508"/>
                <a:ext cx="6" cy="5"/>
              </a:xfrm>
              <a:custGeom>
                <a:avLst/>
                <a:gdLst>
                  <a:gd name="T0" fmla="*/ 4 w 11"/>
                  <a:gd name="T1" fmla="*/ 0 h 9"/>
                  <a:gd name="T2" fmla="*/ 2 w 11"/>
                  <a:gd name="T3" fmla="*/ 0 h 9"/>
                  <a:gd name="T4" fmla="*/ 0 w 11"/>
                  <a:gd name="T5" fmla="*/ 2 h 9"/>
                  <a:gd name="T6" fmla="*/ 0 w 11"/>
                  <a:gd name="T7" fmla="*/ 3 h 9"/>
                  <a:gd name="T8" fmla="*/ 0 w 11"/>
                  <a:gd name="T9" fmla="*/ 5 h 9"/>
                  <a:gd name="T10" fmla="*/ 0 w 11"/>
                  <a:gd name="T11" fmla="*/ 6 h 9"/>
                  <a:gd name="T12" fmla="*/ 2 w 11"/>
                  <a:gd name="T13" fmla="*/ 8 h 9"/>
                  <a:gd name="T14" fmla="*/ 4 w 11"/>
                  <a:gd name="T15" fmla="*/ 9 h 9"/>
                  <a:gd name="T16" fmla="*/ 6 w 11"/>
                  <a:gd name="T17" fmla="*/ 9 h 9"/>
                  <a:gd name="T18" fmla="*/ 6 w 11"/>
                  <a:gd name="T19" fmla="*/ 9 h 9"/>
                  <a:gd name="T20" fmla="*/ 8 w 11"/>
                  <a:gd name="T21" fmla="*/ 8 h 9"/>
                  <a:gd name="T22" fmla="*/ 10 w 11"/>
                  <a:gd name="T23" fmla="*/ 6 h 9"/>
                  <a:gd name="T24" fmla="*/ 11 w 11"/>
                  <a:gd name="T25" fmla="*/ 5 h 9"/>
                  <a:gd name="T26" fmla="*/ 11 w 11"/>
                  <a:gd name="T27" fmla="*/ 3 h 9"/>
                  <a:gd name="T28" fmla="*/ 10 w 11"/>
                  <a:gd name="T29" fmla="*/ 2 h 9"/>
                  <a:gd name="T30" fmla="*/ 8 w 11"/>
                  <a:gd name="T31" fmla="*/ 0 h 9"/>
                  <a:gd name="T32" fmla="*/ 6 w 11"/>
                  <a:gd name="T33" fmla="*/ 0 h 9"/>
                  <a:gd name="T34" fmla="*/ 4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55" name="Freeform 627"/>
              <p:cNvSpPr>
                <a:spLocks/>
              </p:cNvSpPr>
              <p:nvPr/>
            </p:nvSpPr>
            <p:spPr bwMode="auto">
              <a:xfrm>
                <a:off x="2652" y="2504"/>
                <a:ext cx="6" cy="5"/>
              </a:xfrm>
              <a:custGeom>
                <a:avLst/>
                <a:gdLst>
                  <a:gd name="T0" fmla="*/ 4 w 11"/>
                  <a:gd name="T1" fmla="*/ 0 h 10"/>
                  <a:gd name="T2" fmla="*/ 2 w 11"/>
                  <a:gd name="T3" fmla="*/ 2 h 10"/>
                  <a:gd name="T4" fmla="*/ 0 w 11"/>
                  <a:gd name="T5" fmla="*/ 3 h 10"/>
                  <a:gd name="T6" fmla="*/ 0 w 11"/>
                  <a:gd name="T7" fmla="*/ 5 h 10"/>
                  <a:gd name="T8" fmla="*/ 0 w 11"/>
                  <a:gd name="T9" fmla="*/ 7 h 10"/>
                  <a:gd name="T10" fmla="*/ 0 w 11"/>
                  <a:gd name="T11" fmla="*/ 8 h 10"/>
                  <a:gd name="T12" fmla="*/ 2 w 11"/>
                  <a:gd name="T13" fmla="*/ 10 h 10"/>
                  <a:gd name="T14" fmla="*/ 4 w 11"/>
                  <a:gd name="T15" fmla="*/ 10 h 10"/>
                  <a:gd name="T16" fmla="*/ 6 w 11"/>
                  <a:gd name="T17" fmla="*/ 10 h 10"/>
                  <a:gd name="T18" fmla="*/ 6 w 11"/>
                  <a:gd name="T19" fmla="*/ 10 h 10"/>
                  <a:gd name="T20" fmla="*/ 7 w 11"/>
                  <a:gd name="T21" fmla="*/ 10 h 10"/>
                  <a:gd name="T22" fmla="*/ 9 w 11"/>
                  <a:gd name="T23" fmla="*/ 8 h 10"/>
                  <a:gd name="T24" fmla="*/ 11 w 11"/>
                  <a:gd name="T25" fmla="*/ 7 h 10"/>
                  <a:gd name="T26" fmla="*/ 11 w 11"/>
                  <a:gd name="T27" fmla="*/ 5 h 10"/>
                  <a:gd name="T28" fmla="*/ 9 w 11"/>
                  <a:gd name="T29" fmla="*/ 3 h 10"/>
                  <a:gd name="T30" fmla="*/ 7 w 11"/>
                  <a:gd name="T31" fmla="*/ 2 h 10"/>
                  <a:gd name="T32" fmla="*/ 6 w 11"/>
                  <a:gd name="T33" fmla="*/ 0 h 10"/>
                  <a:gd name="T34" fmla="*/ 4 w 11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0">
                    <a:moveTo>
                      <a:pt x="4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56" name="Freeform 628"/>
              <p:cNvSpPr>
                <a:spLocks/>
              </p:cNvSpPr>
              <p:nvPr/>
            </p:nvSpPr>
            <p:spPr bwMode="auto">
              <a:xfrm>
                <a:off x="2663" y="2501"/>
                <a:ext cx="6" cy="5"/>
              </a:xfrm>
              <a:custGeom>
                <a:avLst/>
                <a:gdLst>
                  <a:gd name="T0" fmla="*/ 5 w 11"/>
                  <a:gd name="T1" fmla="*/ 0 h 9"/>
                  <a:gd name="T2" fmla="*/ 3 w 11"/>
                  <a:gd name="T3" fmla="*/ 2 h 9"/>
                  <a:gd name="T4" fmla="*/ 2 w 11"/>
                  <a:gd name="T5" fmla="*/ 3 h 9"/>
                  <a:gd name="T6" fmla="*/ 0 w 11"/>
                  <a:gd name="T7" fmla="*/ 5 h 9"/>
                  <a:gd name="T8" fmla="*/ 0 w 11"/>
                  <a:gd name="T9" fmla="*/ 6 h 9"/>
                  <a:gd name="T10" fmla="*/ 2 w 11"/>
                  <a:gd name="T11" fmla="*/ 8 h 9"/>
                  <a:gd name="T12" fmla="*/ 3 w 11"/>
                  <a:gd name="T13" fmla="*/ 9 h 9"/>
                  <a:gd name="T14" fmla="*/ 5 w 11"/>
                  <a:gd name="T15" fmla="*/ 9 h 9"/>
                  <a:gd name="T16" fmla="*/ 7 w 11"/>
                  <a:gd name="T17" fmla="*/ 9 h 9"/>
                  <a:gd name="T18" fmla="*/ 7 w 11"/>
                  <a:gd name="T19" fmla="*/ 9 h 9"/>
                  <a:gd name="T20" fmla="*/ 9 w 11"/>
                  <a:gd name="T21" fmla="*/ 9 h 9"/>
                  <a:gd name="T22" fmla="*/ 11 w 11"/>
                  <a:gd name="T23" fmla="*/ 8 h 9"/>
                  <a:gd name="T24" fmla="*/ 11 w 11"/>
                  <a:gd name="T25" fmla="*/ 6 h 9"/>
                  <a:gd name="T26" fmla="*/ 11 w 11"/>
                  <a:gd name="T27" fmla="*/ 5 h 9"/>
                  <a:gd name="T28" fmla="*/ 11 w 11"/>
                  <a:gd name="T29" fmla="*/ 3 h 9"/>
                  <a:gd name="T30" fmla="*/ 9 w 11"/>
                  <a:gd name="T31" fmla="*/ 2 h 9"/>
                  <a:gd name="T32" fmla="*/ 7 w 11"/>
                  <a:gd name="T33" fmla="*/ 0 h 9"/>
                  <a:gd name="T34" fmla="*/ 5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5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57" name="Freeform 629"/>
              <p:cNvSpPr>
                <a:spLocks/>
              </p:cNvSpPr>
              <p:nvPr/>
            </p:nvSpPr>
            <p:spPr bwMode="auto">
              <a:xfrm>
                <a:off x="2674" y="2498"/>
                <a:ext cx="6" cy="5"/>
              </a:xfrm>
              <a:custGeom>
                <a:avLst/>
                <a:gdLst>
                  <a:gd name="T0" fmla="*/ 4 w 12"/>
                  <a:gd name="T1" fmla="*/ 0 h 9"/>
                  <a:gd name="T2" fmla="*/ 2 w 12"/>
                  <a:gd name="T3" fmla="*/ 1 h 9"/>
                  <a:gd name="T4" fmla="*/ 0 w 12"/>
                  <a:gd name="T5" fmla="*/ 3 h 9"/>
                  <a:gd name="T6" fmla="*/ 0 w 12"/>
                  <a:gd name="T7" fmla="*/ 4 h 9"/>
                  <a:gd name="T8" fmla="*/ 0 w 12"/>
                  <a:gd name="T9" fmla="*/ 6 h 9"/>
                  <a:gd name="T10" fmla="*/ 0 w 12"/>
                  <a:gd name="T11" fmla="*/ 8 h 9"/>
                  <a:gd name="T12" fmla="*/ 2 w 12"/>
                  <a:gd name="T13" fmla="*/ 9 h 9"/>
                  <a:gd name="T14" fmla="*/ 4 w 12"/>
                  <a:gd name="T15" fmla="*/ 9 h 9"/>
                  <a:gd name="T16" fmla="*/ 6 w 12"/>
                  <a:gd name="T17" fmla="*/ 9 h 9"/>
                  <a:gd name="T18" fmla="*/ 6 w 12"/>
                  <a:gd name="T19" fmla="*/ 9 h 9"/>
                  <a:gd name="T20" fmla="*/ 8 w 12"/>
                  <a:gd name="T21" fmla="*/ 9 h 9"/>
                  <a:gd name="T22" fmla="*/ 10 w 12"/>
                  <a:gd name="T23" fmla="*/ 8 h 9"/>
                  <a:gd name="T24" fmla="*/ 12 w 12"/>
                  <a:gd name="T25" fmla="*/ 6 h 9"/>
                  <a:gd name="T26" fmla="*/ 12 w 12"/>
                  <a:gd name="T27" fmla="*/ 4 h 9"/>
                  <a:gd name="T28" fmla="*/ 10 w 12"/>
                  <a:gd name="T29" fmla="*/ 3 h 9"/>
                  <a:gd name="T30" fmla="*/ 8 w 12"/>
                  <a:gd name="T31" fmla="*/ 1 h 9"/>
                  <a:gd name="T32" fmla="*/ 6 w 12"/>
                  <a:gd name="T33" fmla="*/ 0 h 9"/>
                  <a:gd name="T34" fmla="*/ 4 w 12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9">
                    <a:moveTo>
                      <a:pt x="4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58" name="Freeform 630"/>
              <p:cNvSpPr>
                <a:spLocks/>
              </p:cNvSpPr>
              <p:nvPr/>
            </p:nvSpPr>
            <p:spPr bwMode="auto">
              <a:xfrm>
                <a:off x="2685" y="2495"/>
                <a:ext cx="5" cy="4"/>
              </a:xfrm>
              <a:custGeom>
                <a:avLst/>
                <a:gdLst>
                  <a:gd name="T0" fmla="*/ 4 w 11"/>
                  <a:gd name="T1" fmla="*/ 0 h 9"/>
                  <a:gd name="T2" fmla="*/ 2 w 11"/>
                  <a:gd name="T3" fmla="*/ 1 h 9"/>
                  <a:gd name="T4" fmla="*/ 0 w 11"/>
                  <a:gd name="T5" fmla="*/ 3 h 9"/>
                  <a:gd name="T6" fmla="*/ 0 w 11"/>
                  <a:gd name="T7" fmla="*/ 4 h 9"/>
                  <a:gd name="T8" fmla="*/ 0 w 11"/>
                  <a:gd name="T9" fmla="*/ 6 h 9"/>
                  <a:gd name="T10" fmla="*/ 0 w 11"/>
                  <a:gd name="T11" fmla="*/ 7 h 9"/>
                  <a:gd name="T12" fmla="*/ 2 w 11"/>
                  <a:gd name="T13" fmla="*/ 9 h 9"/>
                  <a:gd name="T14" fmla="*/ 4 w 11"/>
                  <a:gd name="T15" fmla="*/ 9 h 9"/>
                  <a:gd name="T16" fmla="*/ 6 w 11"/>
                  <a:gd name="T17" fmla="*/ 9 h 9"/>
                  <a:gd name="T18" fmla="*/ 6 w 11"/>
                  <a:gd name="T19" fmla="*/ 9 h 9"/>
                  <a:gd name="T20" fmla="*/ 8 w 11"/>
                  <a:gd name="T21" fmla="*/ 9 h 9"/>
                  <a:gd name="T22" fmla="*/ 10 w 11"/>
                  <a:gd name="T23" fmla="*/ 7 h 9"/>
                  <a:gd name="T24" fmla="*/ 11 w 11"/>
                  <a:gd name="T25" fmla="*/ 6 h 9"/>
                  <a:gd name="T26" fmla="*/ 11 w 11"/>
                  <a:gd name="T27" fmla="*/ 4 h 9"/>
                  <a:gd name="T28" fmla="*/ 10 w 11"/>
                  <a:gd name="T29" fmla="*/ 3 h 9"/>
                  <a:gd name="T30" fmla="*/ 8 w 11"/>
                  <a:gd name="T31" fmla="*/ 1 h 9"/>
                  <a:gd name="T32" fmla="*/ 6 w 11"/>
                  <a:gd name="T33" fmla="*/ 0 h 9"/>
                  <a:gd name="T34" fmla="*/ 4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4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59" name="Freeform 631"/>
              <p:cNvSpPr>
                <a:spLocks/>
              </p:cNvSpPr>
              <p:nvPr/>
            </p:nvSpPr>
            <p:spPr bwMode="auto">
              <a:xfrm>
                <a:off x="2695" y="2492"/>
                <a:ext cx="6" cy="4"/>
              </a:xfrm>
              <a:custGeom>
                <a:avLst/>
                <a:gdLst>
                  <a:gd name="T0" fmla="*/ 6 w 11"/>
                  <a:gd name="T1" fmla="*/ 0 h 10"/>
                  <a:gd name="T2" fmla="*/ 4 w 11"/>
                  <a:gd name="T3" fmla="*/ 2 h 10"/>
                  <a:gd name="T4" fmla="*/ 2 w 11"/>
                  <a:gd name="T5" fmla="*/ 3 h 10"/>
                  <a:gd name="T6" fmla="*/ 0 w 11"/>
                  <a:gd name="T7" fmla="*/ 5 h 10"/>
                  <a:gd name="T8" fmla="*/ 0 w 11"/>
                  <a:gd name="T9" fmla="*/ 7 h 10"/>
                  <a:gd name="T10" fmla="*/ 2 w 11"/>
                  <a:gd name="T11" fmla="*/ 8 h 10"/>
                  <a:gd name="T12" fmla="*/ 4 w 11"/>
                  <a:gd name="T13" fmla="*/ 10 h 10"/>
                  <a:gd name="T14" fmla="*/ 6 w 11"/>
                  <a:gd name="T15" fmla="*/ 10 h 10"/>
                  <a:gd name="T16" fmla="*/ 7 w 11"/>
                  <a:gd name="T17" fmla="*/ 10 h 10"/>
                  <a:gd name="T18" fmla="*/ 7 w 11"/>
                  <a:gd name="T19" fmla="*/ 10 h 10"/>
                  <a:gd name="T20" fmla="*/ 9 w 11"/>
                  <a:gd name="T21" fmla="*/ 10 h 10"/>
                  <a:gd name="T22" fmla="*/ 11 w 11"/>
                  <a:gd name="T23" fmla="*/ 8 h 10"/>
                  <a:gd name="T24" fmla="*/ 11 w 11"/>
                  <a:gd name="T25" fmla="*/ 7 h 10"/>
                  <a:gd name="T26" fmla="*/ 11 w 11"/>
                  <a:gd name="T27" fmla="*/ 5 h 10"/>
                  <a:gd name="T28" fmla="*/ 11 w 11"/>
                  <a:gd name="T29" fmla="*/ 3 h 10"/>
                  <a:gd name="T30" fmla="*/ 9 w 11"/>
                  <a:gd name="T31" fmla="*/ 2 h 10"/>
                  <a:gd name="T32" fmla="*/ 7 w 11"/>
                  <a:gd name="T33" fmla="*/ 0 h 10"/>
                  <a:gd name="T34" fmla="*/ 6 w 11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60" name="Freeform 632"/>
              <p:cNvSpPr>
                <a:spLocks/>
              </p:cNvSpPr>
              <p:nvPr/>
            </p:nvSpPr>
            <p:spPr bwMode="auto">
              <a:xfrm>
                <a:off x="2706" y="2489"/>
                <a:ext cx="6" cy="4"/>
              </a:xfrm>
              <a:custGeom>
                <a:avLst/>
                <a:gdLst>
                  <a:gd name="T0" fmla="*/ 3 w 11"/>
                  <a:gd name="T1" fmla="*/ 0 h 9"/>
                  <a:gd name="T2" fmla="*/ 1 w 11"/>
                  <a:gd name="T3" fmla="*/ 2 h 9"/>
                  <a:gd name="T4" fmla="*/ 0 w 11"/>
                  <a:gd name="T5" fmla="*/ 3 h 9"/>
                  <a:gd name="T6" fmla="*/ 0 w 11"/>
                  <a:gd name="T7" fmla="*/ 5 h 9"/>
                  <a:gd name="T8" fmla="*/ 0 w 11"/>
                  <a:gd name="T9" fmla="*/ 6 h 9"/>
                  <a:gd name="T10" fmla="*/ 0 w 11"/>
                  <a:gd name="T11" fmla="*/ 8 h 9"/>
                  <a:gd name="T12" fmla="*/ 1 w 11"/>
                  <a:gd name="T13" fmla="*/ 9 h 9"/>
                  <a:gd name="T14" fmla="*/ 3 w 11"/>
                  <a:gd name="T15" fmla="*/ 9 h 9"/>
                  <a:gd name="T16" fmla="*/ 5 w 11"/>
                  <a:gd name="T17" fmla="*/ 9 h 9"/>
                  <a:gd name="T18" fmla="*/ 5 w 11"/>
                  <a:gd name="T19" fmla="*/ 9 h 9"/>
                  <a:gd name="T20" fmla="*/ 7 w 11"/>
                  <a:gd name="T21" fmla="*/ 9 h 9"/>
                  <a:gd name="T22" fmla="*/ 9 w 11"/>
                  <a:gd name="T23" fmla="*/ 8 h 9"/>
                  <a:gd name="T24" fmla="*/ 11 w 11"/>
                  <a:gd name="T25" fmla="*/ 6 h 9"/>
                  <a:gd name="T26" fmla="*/ 11 w 11"/>
                  <a:gd name="T27" fmla="*/ 5 h 9"/>
                  <a:gd name="T28" fmla="*/ 9 w 11"/>
                  <a:gd name="T29" fmla="*/ 3 h 9"/>
                  <a:gd name="T30" fmla="*/ 7 w 11"/>
                  <a:gd name="T31" fmla="*/ 2 h 9"/>
                  <a:gd name="T32" fmla="*/ 5 w 11"/>
                  <a:gd name="T33" fmla="*/ 0 h 9"/>
                  <a:gd name="T34" fmla="*/ 3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3" y="0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61" name="Freeform 633"/>
              <p:cNvSpPr>
                <a:spLocks/>
              </p:cNvSpPr>
              <p:nvPr/>
            </p:nvSpPr>
            <p:spPr bwMode="auto">
              <a:xfrm>
                <a:off x="2717" y="2485"/>
                <a:ext cx="5" cy="5"/>
              </a:xfrm>
              <a:custGeom>
                <a:avLst/>
                <a:gdLst>
                  <a:gd name="T0" fmla="*/ 4 w 12"/>
                  <a:gd name="T1" fmla="*/ 0 h 9"/>
                  <a:gd name="T2" fmla="*/ 2 w 12"/>
                  <a:gd name="T3" fmla="*/ 1 h 9"/>
                  <a:gd name="T4" fmla="*/ 0 w 12"/>
                  <a:gd name="T5" fmla="*/ 3 h 9"/>
                  <a:gd name="T6" fmla="*/ 0 w 12"/>
                  <a:gd name="T7" fmla="*/ 5 h 9"/>
                  <a:gd name="T8" fmla="*/ 0 w 12"/>
                  <a:gd name="T9" fmla="*/ 6 h 9"/>
                  <a:gd name="T10" fmla="*/ 0 w 12"/>
                  <a:gd name="T11" fmla="*/ 8 h 9"/>
                  <a:gd name="T12" fmla="*/ 2 w 12"/>
                  <a:gd name="T13" fmla="*/ 9 h 9"/>
                  <a:gd name="T14" fmla="*/ 4 w 12"/>
                  <a:gd name="T15" fmla="*/ 9 h 9"/>
                  <a:gd name="T16" fmla="*/ 6 w 12"/>
                  <a:gd name="T17" fmla="*/ 9 h 9"/>
                  <a:gd name="T18" fmla="*/ 6 w 12"/>
                  <a:gd name="T19" fmla="*/ 9 h 9"/>
                  <a:gd name="T20" fmla="*/ 8 w 12"/>
                  <a:gd name="T21" fmla="*/ 9 h 9"/>
                  <a:gd name="T22" fmla="*/ 10 w 12"/>
                  <a:gd name="T23" fmla="*/ 8 h 9"/>
                  <a:gd name="T24" fmla="*/ 12 w 12"/>
                  <a:gd name="T25" fmla="*/ 6 h 9"/>
                  <a:gd name="T26" fmla="*/ 12 w 12"/>
                  <a:gd name="T27" fmla="*/ 5 h 9"/>
                  <a:gd name="T28" fmla="*/ 10 w 12"/>
                  <a:gd name="T29" fmla="*/ 3 h 9"/>
                  <a:gd name="T30" fmla="*/ 8 w 12"/>
                  <a:gd name="T31" fmla="*/ 1 h 9"/>
                  <a:gd name="T32" fmla="*/ 6 w 12"/>
                  <a:gd name="T33" fmla="*/ 0 h 9"/>
                  <a:gd name="T34" fmla="*/ 4 w 12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9">
                    <a:moveTo>
                      <a:pt x="4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62" name="Freeform 634"/>
              <p:cNvSpPr>
                <a:spLocks/>
              </p:cNvSpPr>
              <p:nvPr/>
            </p:nvSpPr>
            <p:spPr bwMode="auto">
              <a:xfrm>
                <a:off x="2727" y="2482"/>
                <a:ext cx="6" cy="5"/>
              </a:xfrm>
              <a:custGeom>
                <a:avLst/>
                <a:gdLst>
                  <a:gd name="T0" fmla="*/ 6 w 11"/>
                  <a:gd name="T1" fmla="*/ 0 h 9"/>
                  <a:gd name="T2" fmla="*/ 4 w 11"/>
                  <a:gd name="T3" fmla="*/ 1 h 9"/>
                  <a:gd name="T4" fmla="*/ 2 w 11"/>
                  <a:gd name="T5" fmla="*/ 3 h 9"/>
                  <a:gd name="T6" fmla="*/ 0 w 11"/>
                  <a:gd name="T7" fmla="*/ 4 h 9"/>
                  <a:gd name="T8" fmla="*/ 0 w 11"/>
                  <a:gd name="T9" fmla="*/ 6 h 9"/>
                  <a:gd name="T10" fmla="*/ 2 w 11"/>
                  <a:gd name="T11" fmla="*/ 7 h 9"/>
                  <a:gd name="T12" fmla="*/ 4 w 11"/>
                  <a:gd name="T13" fmla="*/ 9 h 9"/>
                  <a:gd name="T14" fmla="*/ 6 w 11"/>
                  <a:gd name="T15" fmla="*/ 9 h 9"/>
                  <a:gd name="T16" fmla="*/ 8 w 11"/>
                  <a:gd name="T17" fmla="*/ 9 h 9"/>
                  <a:gd name="T18" fmla="*/ 8 w 11"/>
                  <a:gd name="T19" fmla="*/ 9 h 9"/>
                  <a:gd name="T20" fmla="*/ 10 w 11"/>
                  <a:gd name="T21" fmla="*/ 9 h 9"/>
                  <a:gd name="T22" fmla="*/ 11 w 11"/>
                  <a:gd name="T23" fmla="*/ 7 h 9"/>
                  <a:gd name="T24" fmla="*/ 11 w 11"/>
                  <a:gd name="T25" fmla="*/ 6 h 9"/>
                  <a:gd name="T26" fmla="*/ 11 w 11"/>
                  <a:gd name="T27" fmla="*/ 4 h 9"/>
                  <a:gd name="T28" fmla="*/ 11 w 11"/>
                  <a:gd name="T29" fmla="*/ 3 h 9"/>
                  <a:gd name="T30" fmla="*/ 10 w 11"/>
                  <a:gd name="T31" fmla="*/ 1 h 9"/>
                  <a:gd name="T32" fmla="*/ 8 w 11"/>
                  <a:gd name="T33" fmla="*/ 0 h 9"/>
                  <a:gd name="T34" fmla="*/ 6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6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63" name="Freeform 635"/>
              <p:cNvSpPr>
                <a:spLocks/>
              </p:cNvSpPr>
              <p:nvPr/>
            </p:nvSpPr>
            <p:spPr bwMode="auto">
              <a:xfrm>
                <a:off x="2737" y="2479"/>
                <a:ext cx="6" cy="5"/>
              </a:xfrm>
              <a:custGeom>
                <a:avLst/>
                <a:gdLst>
                  <a:gd name="T0" fmla="*/ 6 w 11"/>
                  <a:gd name="T1" fmla="*/ 0 h 10"/>
                  <a:gd name="T2" fmla="*/ 4 w 11"/>
                  <a:gd name="T3" fmla="*/ 2 h 10"/>
                  <a:gd name="T4" fmla="*/ 2 w 11"/>
                  <a:gd name="T5" fmla="*/ 3 h 10"/>
                  <a:gd name="T6" fmla="*/ 0 w 11"/>
                  <a:gd name="T7" fmla="*/ 5 h 10"/>
                  <a:gd name="T8" fmla="*/ 0 w 11"/>
                  <a:gd name="T9" fmla="*/ 7 h 10"/>
                  <a:gd name="T10" fmla="*/ 2 w 11"/>
                  <a:gd name="T11" fmla="*/ 8 h 10"/>
                  <a:gd name="T12" fmla="*/ 4 w 11"/>
                  <a:gd name="T13" fmla="*/ 10 h 10"/>
                  <a:gd name="T14" fmla="*/ 6 w 11"/>
                  <a:gd name="T15" fmla="*/ 10 h 10"/>
                  <a:gd name="T16" fmla="*/ 7 w 11"/>
                  <a:gd name="T17" fmla="*/ 10 h 10"/>
                  <a:gd name="T18" fmla="*/ 7 w 11"/>
                  <a:gd name="T19" fmla="*/ 10 h 10"/>
                  <a:gd name="T20" fmla="*/ 9 w 11"/>
                  <a:gd name="T21" fmla="*/ 10 h 10"/>
                  <a:gd name="T22" fmla="*/ 11 w 11"/>
                  <a:gd name="T23" fmla="*/ 8 h 10"/>
                  <a:gd name="T24" fmla="*/ 11 w 11"/>
                  <a:gd name="T25" fmla="*/ 7 h 10"/>
                  <a:gd name="T26" fmla="*/ 11 w 11"/>
                  <a:gd name="T27" fmla="*/ 5 h 10"/>
                  <a:gd name="T28" fmla="*/ 11 w 11"/>
                  <a:gd name="T29" fmla="*/ 3 h 10"/>
                  <a:gd name="T30" fmla="*/ 9 w 11"/>
                  <a:gd name="T31" fmla="*/ 2 h 10"/>
                  <a:gd name="T32" fmla="*/ 7 w 11"/>
                  <a:gd name="T33" fmla="*/ 0 h 10"/>
                  <a:gd name="T34" fmla="*/ 6 w 11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64" name="Freeform 636"/>
              <p:cNvSpPr>
                <a:spLocks/>
              </p:cNvSpPr>
              <p:nvPr/>
            </p:nvSpPr>
            <p:spPr bwMode="auto">
              <a:xfrm>
                <a:off x="2749" y="2476"/>
                <a:ext cx="5" cy="5"/>
              </a:xfrm>
              <a:custGeom>
                <a:avLst/>
                <a:gdLst>
                  <a:gd name="T0" fmla="*/ 3 w 11"/>
                  <a:gd name="T1" fmla="*/ 0 h 9"/>
                  <a:gd name="T2" fmla="*/ 1 w 11"/>
                  <a:gd name="T3" fmla="*/ 2 h 9"/>
                  <a:gd name="T4" fmla="*/ 0 w 11"/>
                  <a:gd name="T5" fmla="*/ 3 h 9"/>
                  <a:gd name="T6" fmla="*/ 0 w 11"/>
                  <a:gd name="T7" fmla="*/ 5 h 9"/>
                  <a:gd name="T8" fmla="*/ 0 w 11"/>
                  <a:gd name="T9" fmla="*/ 6 h 9"/>
                  <a:gd name="T10" fmla="*/ 0 w 11"/>
                  <a:gd name="T11" fmla="*/ 8 h 9"/>
                  <a:gd name="T12" fmla="*/ 1 w 11"/>
                  <a:gd name="T13" fmla="*/ 9 h 9"/>
                  <a:gd name="T14" fmla="*/ 3 w 11"/>
                  <a:gd name="T15" fmla="*/ 9 h 9"/>
                  <a:gd name="T16" fmla="*/ 5 w 11"/>
                  <a:gd name="T17" fmla="*/ 9 h 9"/>
                  <a:gd name="T18" fmla="*/ 5 w 11"/>
                  <a:gd name="T19" fmla="*/ 9 h 9"/>
                  <a:gd name="T20" fmla="*/ 7 w 11"/>
                  <a:gd name="T21" fmla="*/ 9 h 9"/>
                  <a:gd name="T22" fmla="*/ 9 w 11"/>
                  <a:gd name="T23" fmla="*/ 8 h 9"/>
                  <a:gd name="T24" fmla="*/ 11 w 11"/>
                  <a:gd name="T25" fmla="*/ 6 h 9"/>
                  <a:gd name="T26" fmla="*/ 11 w 11"/>
                  <a:gd name="T27" fmla="*/ 5 h 9"/>
                  <a:gd name="T28" fmla="*/ 9 w 11"/>
                  <a:gd name="T29" fmla="*/ 3 h 9"/>
                  <a:gd name="T30" fmla="*/ 7 w 11"/>
                  <a:gd name="T31" fmla="*/ 2 h 9"/>
                  <a:gd name="T32" fmla="*/ 5 w 11"/>
                  <a:gd name="T33" fmla="*/ 0 h 9"/>
                  <a:gd name="T34" fmla="*/ 3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3" y="0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65" name="Freeform 637"/>
              <p:cNvSpPr>
                <a:spLocks/>
              </p:cNvSpPr>
              <p:nvPr/>
            </p:nvSpPr>
            <p:spPr bwMode="auto">
              <a:xfrm>
                <a:off x="2759" y="2473"/>
                <a:ext cx="6" cy="5"/>
              </a:xfrm>
              <a:custGeom>
                <a:avLst/>
                <a:gdLst>
                  <a:gd name="T0" fmla="*/ 6 w 12"/>
                  <a:gd name="T1" fmla="*/ 0 h 9"/>
                  <a:gd name="T2" fmla="*/ 4 w 12"/>
                  <a:gd name="T3" fmla="*/ 1 h 9"/>
                  <a:gd name="T4" fmla="*/ 2 w 12"/>
                  <a:gd name="T5" fmla="*/ 3 h 9"/>
                  <a:gd name="T6" fmla="*/ 0 w 12"/>
                  <a:gd name="T7" fmla="*/ 5 h 9"/>
                  <a:gd name="T8" fmla="*/ 0 w 12"/>
                  <a:gd name="T9" fmla="*/ 6 h 9"/>
                  <a:gd name="T10" fmla="*/ 2 w 12"/>
                  <a:gd name="T11" fmla="*/ 8 h 9"/>
                  <a:gd name="T12" fmla="*/ 4 w 12"/>
                  <a:gd name="T13" fmla="*/ 9 h 9"/>
                  <a:gd name="T14" fmla="*/ 6 w 12"/>
                  <a:gd name="T15" fmla="*/ 9 h 9"/>
                  <a:gd name="T16" fmla="*/ 8 w 12"/>
                  <a:gd name="T17" fmla="*/ 9 h 9"/>
                  <a:gd name="T18" fmla="*/ 8 w 12"/>
                  <a:gd name="T19" fmla="*/ 9 h 9"/>
                  <a:gd name="T20" fmla="*/ 10 w 12"/>
                  <a:gd name="T21" fmla="*/ 9 h 9"/>
                  <a:gd name="T22" fmla="*/ 12 w 12"/>
                  <a:gd name="T23" fmla="*/ 8 h 9"/>
                  <a:gd name="T24" fmla="*/ 12 w 12"/>
                  <a:gd name="T25" fmla="*/ 6 h 9"/>
                  <a:gd name="T26" fmla="*/ 12 w 12"/>
                  <a:gd name="T27" fmla="*/ 5 h 9"/>
                  <a:gd name="T28" fmla="*/ 12 w 12"/>
                  <a:gd name="T29" fmla="*/ 3 h 9"/>
                  <a:gd name="T30" fmla="*/ 10 w 12"/>
                  <a:gd name="T31" fmla="*/ 1 h 9"/>
                  <a:gd name="T32" fmla="*/ 8 w 12"/>
                  <a:gd name="T33" fmla="*/ 0 h 9"/>
                  <a:gd name="T34" fmla="*/ 6 w 12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9">
                    <a:moveTo>
                      <a:pt x="6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66" name="Freeform 638"/>
              <p:cNvSpPr>
                <a:spLocks/>
              </p:cNvSpPr>
              <p:nvPr/>
            </p:nvSpPr>
            <p:spPr bwMode="auto">
              <a:xfrm>
                <a:off x="2770" y="2470"/>
                <a:ext cx="5" cy="4"/>
              </a:xfrm>
              <a:custGeom>
                <a:avLst/>
                <a:gdLst>
                  <a:gd name="T0" fmla="*/ 6 w 11"/>
                  <a:gd name="T1" fmla="*/ 0 h 9"/>
                  <a:gd name="T2" fmla="*/ 4 w 11"/>
                  <a:gd name="T3" fmla="*/ 1 h 9"/>
                  <a:gd name="T4" fmla="*/ 2 w 11"/>
                  <a:gd name="T5" fmla="*/ 3 h 9"/>
                  <a:gd name="T6" fmla="*/ 0 w 11"/>
                  <a:gd name="T7" fmla="*/ 4 h 9"/>
                  <a:gd name="T8" fmla="*/ 0 w 11"/>
                  <a:gd name="T9" fmla="*/ 6 h 9"/>
                  <a:gd name="T10" fmla="*/ 2 w 11"/>
                  <a:gd name="T11" fmla="*/ 7 h 9"/>
                  <a:gd name="T12" fmla="*/ 4 w 11"/>
                  <a:gd name="T13" fmla="*/ 9 h 9"/>
                  <a:gd name="T14" fmla="*/ 6 w 11"/>
                  <a:gd name="T15" fmla="*/ 9 h 9"/>
                  <a:gd name="T16" fmla="*/ 8 w 11"/>
                  <a:gd name="T17" fmla="*/ 9 h 9"/>
                  <a:gd name="T18" fmla="*/ 8 w 11"/>
                  <a:gd name="T19" fmla="*/ 9 h 9"/>
                  <a:gd name="T20" fmla="*/ 9 w 11"/>
                  <a:gd name="T21" fmla="*/ 9 h 9"/>
                  <a:gd name="T22" fmla="*/ 11 w 11"/>
                  <a:gd name="T23" fmla="*/ 7 h 9"/>
                  <a:gd name="T24" fmla="*/ 11 w 11"/>
                  <a:gd name="T25" fmla="*/ 6 h 9"/>
                  <a:gd name="T26" fmla="*/ 11 w 11"/>
                  <a:gd name="T27" fmla="*/ 4 h 9"/>
                  <a:gd name="T28" fmla="*/ 11 w 11"/>
                  <a:gd name="T29" fmla="*/ 3 h 9"/>
                  <a:gd name="T30" fmla="*/ 9 w 11"/>
                  <a:gd name="T31" fmla="*/ 1 h 9"/>
                  <a:gd name="T32" fmla="*/ 8 w 11"/>
                  <a:gd name="T33" fmla="*/ 0 h 9"/>
                  <a:gd name="T34" fmla="*/ 6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6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67" name="Freeform 639"/>
              <p:cNvSpPr>
                <a:spLocks/>
              </p:cNvSpPr>
              <p:nvPr/>
            </p:nvSpPr>
            <p:spPr bwMode="auto">
              <a:xfrm>
                <a:off x="2781" y="2467"/>
                <a:ext cx="6" cy="4"/>
              </a:xfrm>
              <a:custGeom>
                <a:avLst/>
                <a:gdLst>
                  <a:gd name="T0" fmla="*/ 3 w 11"/>
                  <a:gd name="T1" fmla="*/ 0 h 10"/>
                  <a:gd name="T2" fmla="*/ 2 w 11"/>
                  <a:gd name="T3" fmla="*/ 2 h 10"/>
                  <a:gd name="T4" fmla="*/ 0 w 11"/>
                  <a:gd name="T5" fmla="*/ 3 h 10"/>
                  <a:gd name="T6" fmla="*/ 0 w 11"/>
                  <a:gd name="T7" fmla="*/ 5 h 10"/>
                  <a:gd name="T8" fmla="*/ 0 w 11"/>
                  <a:gd name="T9" fmla="*/ 7 h 10"/>
                  <a:gd name="T10" fmla="*/ 0 w 11"/>
                  <a:gd name="T11" fmla="*/ 8 h 10"/>
                  <a:gd name="T12" fmla="*/ 2 w 11"/>
                  <a:gd name="T13" fmla="*/ 10 h 10"/>
                  <a:gd name="T14" fmla="*/ 3 w 11"/>
                  <a:gd name="T15" fmla="*/ 10 h 10"/>
                  <a:gd name="T16" fmla="*/ 5 w 11"/>
                  <a:gd name="T17" fmla="*/ 10 h 10"/>
                  <a:gd name="T18" fmla="*/ 5 w 11"/>
                  <a:gd name="T19" fmla="*/ 10 h 10"/>
                  <a:gd name="T20" fmla="*/ 7 w 11"/>
                  <a:gd name="T21" fmla="*/ 10 h 10"/>
                  <a:gd name="T22" fmla="*/ 9 w 11"/>
                  <a:gd name="T23" fmla="*/ 8 h 10"/>
                  <a:gd name="T24" fmla="*/ 11 w 11"/>
                  <a:gd name="T25" fmla="*/ 7 h 10"/>
                  <a:gd name="T26" fmla="*/ 11 w 11"/>
                  <a:gd name="T27" fmla="*/ 5 h 10"/>
                  <a:gd name="T28" fmla="*/ 9 w 11"/>
                  <a:gd name="T29" fmla="*/ 3 h 10"/>
                  <a:gd name="T30" fmla="*/ 7 w 11"/>
                  <a:gd name="T31" fmla="*/ 2 h 10"/>
                  <a:gd name="T32" fmla="*/ 5 w 11"/>
                  <a:gd name="T33" fmla="*/ 0 h 10"/>
                  <a:gd name="T34" fmla="*/ 3 w 11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0">
                    <a:moveTo>
                      <a:pt x="3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68" name="Freeform 640"/>
              <p:cNvSpPr>
                <a:spLocks/>
              </p:cNvSpPr>
              <p:nvPr/>
            </p:nvSpPr>
            <p:spPr bwMode="auto">
              <a:xfrm>
                <a:off x="2791" y="2464"/>
                <a:ext cx="6" cy="4"/>
              </a:xfrm>
              <a:custGeom>
                <a:avLst/>
                <a:gdLst>
                  <a:gd name="T0" fmla="*/ 4 w 12"/>
                  <a:gd name="T1" fmla="*/ 0 h 9"/>
                  <a:gd name="T2" fmla="*/ 2 w 12"/>
                  <a:gd name="T3" fmla="*/ 2 h 9"/>
                  <a:gd name="T4" fmla="*/ 0 w 12"/>
                  <a:gd name="T5" fmla="*/ 3 h 9"/>
                  <a:gd name="T6" fmla="*/ 0 w 12"/>
                  <a:gd name="T7" fmla="*/ 5 h 9"/>
                  <a:gd name="T8" fmla="*/ 0 w 12"/>
                  <a:gd name="T9" fmla="*/ 6 h 9"/>
                  <a:gd name="T10" fmla="*/ 0 w 12"/>
                  <a:gd name="T11" fmla="*/ 8 h 9"/>
                  <a:gd name="T12" fmla="*/ 2 w 12"/>
                  <a:gd name="T13" fmla="*/ 9 h 9"/>
                  <a:gd name="T14" fmla="*/ 4 w 12"/>
                  <a:gd name="T15" fmla="*/ 9 h 9"/>
                  <a:gd name="T16" fmla="*/ 6 w 12"/>
                  <a:gd name="T17" fmla="*/ 9 h 9"/>
                  <a:gd name="T18" fmla="*/ 6 w 12"/>
                  <a:gd name="T19" fmla="*/ 9 h 9"/>
                  <a:gd name="T20" fmla="*/ 8 w 12"/>
                  <a:gd name="T21" fmla="*/ 9 h 9"/>
                  <a:gd name="T22" fmla="*/ 10 w 12"/>
                  <a:gd name="T23" fmla="*/ 8 h 9"/>
                  <a:gd name="T24" fmla="*/ 12 w 12"/>
                  <a:gd name="T25" fmla="*/ 6 h 9"/>
                  <a:gd name="T26" fmla="*/ 12 w 12"/>
                  <a:gd name="T27" fmla="*/ 5 h 9"/>
                  <a:gd name="T28" fmla="*/ 10 w 12"/>
                  <a:gd name="T29" fmla="*/ 3 h 9"/>
                  <a:gd name="T30" fmla="*/ 8 w 12"/>
                  <a:gd name="T31" fmla="*/ 2 h 9"/>
                  <a:gd name="T32" fmla="*/ 6 w 12"/>
                  <a:gd name="T33" fmla="*/ 0 h 9"/>
                  <a:gd name="T34" fmla="*/ 4 w 12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9">
                    <a:moveTo>
                      <a:pt x="4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69" name="Freeform 641"/>
              <p:cNvSpPr>
                <a:spLocks/>
              </p:cNvSpPr>
              <p:nvPr/>
            </p:nvSpPr>
            <p:spPr bwMode="auto">
              <a:xfrm>
                <a:off x="2802" y="2460"/>
                <a:ext cx="5" cy="5"/>
              </a:xfrm>
              <a:custGeom>
                <a:avLst/>
                <a:gdLst>
                  <a:gd name="T0" fmla="*/ 6 w 12"/>
                  <a:gd name="T1" fmla="*/ 0 h 9"/>
                  <a:gd name="T2" fmla="*/ 4 w 12"/>
                  <a:gd name="T3" fmla="*/ 1 h 9"/>
                  <a:gd name="T4" fmla="*/ 2 w 12"/>
                  <a:gd name="T5" fmla="*/ 3 h 9"/>
                  <a:gd name="T6" fmla="*/ 0 w 12"/>
                  <a:gd name="T7" fmla="*/ 5 h 9"/>
                  <a:gd name="T8" fmla="*/ 0 w 12"/>
                  <a:gd name="T9" fmla="*/ 6 h 9"/>
                  <a:gd name="T10" fmla="*/ 2 w 12"/>
                  <a:gd name="T11" fmla="*/ 8 h 9"/>
                  <a:gd name="T12" fmla="*/ 4 w 12"/>
                  <a:gd name="T13" fmla="*/ 9 h 9"/>
                  <a:gd name="T14" fmla="*/ 6 w 12"/>
                  <a:gd name="T15" fmla="*/ 9 h 9"/>
                  <a:gd name="T16" fmla="*/ 8 w 12"/>
                  <a:gd name="T17" fmla="*/ 9 h 9"/>
                  <a:gd name="T18" fmla="*/ 8 w 12"/>
                  <a:gd name="T19" fmla="*/ 9 h 9"/>
                  <a:gd name="T20" fmla="*/ 10 w 12"/>
                  <a:gd name="T21" fmla="*/ 9 h 9"/>
                  <a:gd name="T22" fmla="*/ 12 w 12"/>
                  <a:gd name="T23" fmla="*/ 8 h 9"/>
                  <a:gd name="T24" fmla="*/ 12 w 12"/>
                  <a:gd name="T25" fmla="*/ 6 h 9"/>
                  <a:gd name="T26" fmla="*/ 12 w 12"/>
                  <a:gd name="T27" fmla="*/ 5 h 9"/>
                  <a:gd name="T28" fmla="*/ 12 w 12"/>
                  <a:gd name="T29" fmla="*/ 3 h 9"/>
                  <a:gd name="T30" fmla="*/ 10 w 12"/>
                  <a:gd name="T31" fmla="*/ 1 h 9"/>
                  <a:gd name="T32" fmla="*/ 8 w 12"/>
                  <a:gd name="T33" fmla="*/ 0 h 9"/>
                  <a:gd name="T34" fmla="*/ 6 w 12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9">
                    <a:moveTo>
                      <a:pt x="6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70" name="Freeform 642"/>
              <p:cNvSpPr>
                <a:spLocks/>
              </p:cNvSpPr>
              <p:nvPr/>
            </p:nvSpPr>
            <p:spPr bwMode="auto">
              <a:xfrm>
                <a:off x="2813" y="2457"/>
                <a:ext cx="6" cy="5"/>
              </a:xfrm>
              <a:custGeom>
                <a:avLst/>
                <a:gdLst>
                  <a:gd name="T0" fmla="*/ 4 w 11"/>
                  <a:gd name="T1" fmla="*/ 0 h 9"/>
                  <a:gd name="T2" fmla="*/ 2 w 11"/>
                  <a:gd name="T3" fmla="*/ 1 h 9"/>
                  <a:gd name="T4" fmla="*/ 0 w 11"/>
                  <a:gd name="T5" fmla="*/ 3 h 9"/>
                  <a:gd name="T6" fmla="*/ 0 w 11"/>
                  <a:gd name="T7" fmla="*/ 4 h 9"/>
                  <a:gd name="T8" fmla="*/ 0 w 11"/>
                  <a:gd name="T9" fmla="*/ 6 h 9"/>
                  <a:gd name="T10" fmla="*/ 0 w 11"/>
                  <a:gd name="T11" fmla="*/ 7 h 9"/>
                  <a:gd name="T12" fmla="*/ 2 w 11"/>
                  <a:gd name="T13" fmla="*/ 9 h 9"/>
                  <a:gd name="T14" fmla="*/ 4 w 11"/>
                  <a:gd name="T15" fmla="*/ 9 h 9"/>
                  <a:gd name="T16" fmla="*/ 6 w 11"/>
                  <a:gd name="T17" fmla="*/ 9 h 9"/>
                  <a:gd name="T18" fmla="*/ 6 w 11"/>
                  <a:gd name="T19" fmla="*/ 9 h 9"/>
                  <a:gd name="T20" fmla="*/ 7 w 11"/>
                  <a:gd name="T21" fmla="*/ 9 h 9"/>
                  <a:gd name="T22" fmla="*/ 9 w 11"/>
                  <a:gd name="T23" fmla="*/ 7 h 9"/>
                  <a:gd name="T24" fmla="*/ 11 w 11"/>
                  <a:gd name="T25" fmla="*/ 6 h 9"/>
                  <a:gd name="T26" fmla="*/ 11 w 11"/>
                  <a:gd name="T27" fmla="*/ 4 h 9"/>
                  <a:gd name="T28" fmla="*/ 9 w 11"/>
                  <a:gd name="T29" fmla="*/ 3 h 9"/>
                  <a:gd name="T30" fmla="*/ 7 w 11"/>
                  <a:gd name="T31" fmla="*/ 1 h 9"/>
                  <a:gd name="T32" fmla="*/ 6 w 11"/>
                  <a:gd name="T33" fmla="*/ 0 h 9"/>
                  <a:gd name="T34" fmla="*/ 4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4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71" name="Freeform 643"/>
              <p:cNvSpPr>
                <a:spLocks/>
              </p:cNvSpPr>
              <p:nvPr/>
            </p:nvSpPr>
            <p:spPr bwMode="auto">
              <a:xfrm>
                <a:off x="2823" y="2454"/>
                <a:ext cx="6" cy="5"/>
              </a:xfrm>
              <a:custGeom>
                <a:avLst/>
                <a:gdLst>
                  <a:gd name="T0" fmla="*/ 3 w 11"/>
                  <a:gd name="T1" fmla="*/ 0 h 10"/>
                  <a:gd name="T2" fmla="*/ 2 w 11"/>
                  <a:gd name="T3" fmla="*/ 2 h 10"/>
                  <a:gd name="T4" fmla="*/ 0 w 11"/>
                  <a:gd name="T5" fmla="*/ 3 h 10"/>
                  <a:gd name="T6" fmla="*/ 0 w 11"/>
                  <a:gd name="T7" fmla="*/ 5 h 10"/>
                  <a:gd name="T8" fmla="*/ 0 w 11"/>
                  <a:gd name="T9" fmla="*/ 7 h 10"/>
                  <a:gd name="T10" fmla="*/ 0 w 11"/>
                  <a:gd name="T11" fmla="*/ 8 h 10"/>
                  <a:gd name="T12" fmla="*/ 2 w 11"/>
                  <a:gd name="T13" fmla="*/ 10 h 10"/>
                  <a:gd name="T14" fmla="*/ 3 w 11"/>
                  <a:gd name="T15" fmla="*/ 10 h 10"/>
                  <a:gd name="T16" fmla="*/ 5 w 11"/>
                  <a:gd name="T17" fmla="*/ 10 h 10"/>
                  <a:gd name="T18" fmla="*/ 5 w 11"/>
                  <a:gd name="T19" fmla="*/ 10 h 10"/>
                  <a:gd name="T20" fmla="*/ 7 w 11"/>
                  <a:gd name="T21" fmla="*/ 10 h 10"/>
                  <a:gd name="T22" fmla="*/ 9 w 11"/>
                  <a:gd name="T23" fmla="*/ 8 h 10"/>
                  <a:gd name="T24" fmla="*/ 11 w 11"/>
                  <a:gd name="T25" fmla="*/ 7 h 10"/>
                  <a:gd name="T26" fmla="*/ 11 w 11"/>
                  <a:gd name="T27" fmla="*/ 5 h 10"/>
                  <a:gd name="T28" fmla="*/ 9 w 11"/>
                  <a:gd name="T29" fmla="*/ 3 h 10"/>
                  <a:gd name="T30" fmla="*/ 7 w 11"/>
                  <a:gd name="T31" fmla="*/ 2 h 10"/>
                  <a:gd name="T32" fmla="*/ 5 w 11"/>
                  <a:gd name="T33" fmla="*/ 0 h 10"/>
                  <a:gd name="T34" fmla="*/ 3 w 11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0">
                    <a:moveTo>
                      <a:pt x="3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72" name="Freeform 644"/>
              <p:cNvSpPr>
                <a:spLocks/>
              </p:cNvSpPr>
              <p:nvPr/>
            </p:nvSpPr>
            <p:spPr bwMode="auto">
              <a:xfrm>
                <a:off x="2834" y="2451"/>
                <a:ext cx="5" cy="5"/>
              </a:xfrm>
              <a:custGeom>
                <a:avLst/>
                <a:gdLst>
                  <a:gd name="T0" fmla="*/ 6 w 12"/>
                  <a:gd name="T1" fmla="*/ 0 h 9"/>
                  <a:gd name="T2" fmla="*/ 4 w 12"/>
                  <a:gd name="T3" fmla="*/ 2 h 9"/>
                  <a:gd name="T4" fmla="*/ 2 w 12"/>
                  <a:gd name="T5" fmla="*/ 3 h 9"/>
                  <a:gd name="T6" fmla="*/ 0 w 12"/>
                  <a:gd name="T7" fmla="*/ 5 h 9"/>
                  <a:gd name="T8" fmla="*/ 0 w 12"/>
                  <a:gd name="T9" fmla="*/ 6 h 9"/>
                  <a:gd name="T10" fmla="*/ 2 w 12"/>
                  <a:gd name="T11" fmla="*/ 8 h 9"/>
                  <a:gd name="T12" fmla="*/ 4 w 12"/>
                  <a:gd name="T13" fmla="*/ 9 h 9"/>
                  <a:gd name="T14" fmla="*/ 6 w 12"/>
                  <a:gd name="T15" fmla="*/ 9 h 9"/>
                  <a:gd name="T16" fmla="*/ 8 w 12"/>
                  <a:gd name="T17" fmla="*/ 9 h 9"/>
                  <a:gd name="T18" fmla="*/ 8 w 12"/>
                  <a:gd name="T19" fmla="*/ 9 h 9"/>
                  <a:gd name="T20" fmla="*/ 10 w 12"/>
                  <a:gd name="T21" fmla="*/ 9 h 9"/>
                  <a:gd name="T22" fmla="*/ 12 w 12"/>
                  <a:gd name="T23" fmla="*/ 8 h 9"/>
                  <a:gd name="T24" fmla="*/ 12 w 12"/>
                  <a:gd name="T25" fmla="*/ 6 h 9"/>
                  <a:gd name="T26" fmla="*/ 12 w 12"/>
                  <a:gd name="T27" fmla="*/ 5 h 9"/>
                  <a:gd name="T28" fmla="*/ 12 w 12"/>
                  <a:gd name="T29" fmla="*/ 3 h 9"/>
                  <a:gd name="T30" fmla="*/ 10 w 12"/>
                  <a:gd name="T31" fmla="*/ 2 h 9"/>
                  <a:gd name="T32" fmla="*/ 8 w 12"/>
                  <a:gd name="T33" fmla="*/ 0 h 9"/>
                  <a:gd name="T34" fmla="*/ 6 w 12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9">
                    <a:moveTo>
                      <a:pt x="6" y="0"/>
                    </a:move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73" name="Freeform 645"/>
              <p:cNvSpPr>
                <a:spLocks/>
              </p:cNvSpPr>
              <p:nvPr/>
            </p:nvSpPr>
            <p:spPr bwMode="auto">
              <a:xfrm>
                <a:off x="2844" y="2448"/>
                <a:ext cx="7" cy="5"/>
              </a:xfrm>
              <a:custGeom>
                <a:avLst/>
                <a:gdLst>
                  <a:gd name="T0" fmla="*/ 6 w 13"/>
                  <a:gd name="T1" fmla="*/ 0 h 9"/>
                  <a:gd name="T2" fmla="*/ 4 w 13"/>
                  <a:gd name="T3" fmla="*/ 1 h 9"/>
                  <a:gd name="T4" fmla="*/ 2 w 13"/>
                  <a:gd name="T5" fmla="*/ 3 h 9"/>
                  <a:gd name="T6" fmla="*/ 0 w 13"/>
                  <a:gd name="T7" fmla="*/ 5 h 9"/>
                  <a:gd name="T8" fmla="*/ 0 w 13"/>
                  <a:gd name="T9" fmla="*/ 6 h 9"/>
                  <a:gd name="T10" fmla="*/ 2 w 13"/>
                  <a:gd name="T11" fmla="*/ 8 h 9"/>
                  <a:gd name="T12" fmla="*/ 4 w 13"/>
                  <a:gd name="T13" fmla="*/ 9 h 9"/>
                  <a:gd name="T14" fmla="*/ 6 w 13"/>
                  <a:gd name="T15" fmla="*/ 9 h 9"/>
                  <a:gd name="T16" fmla="*/ 8 w 13"/>
                  <a:gd name="T17" fmla="*/ 9 h 9"/>
                  <a:gd name="T18" fmla="*/ 8 w 13"/>
                  <a:gd name="T19" fmla="*/ 9 h 9"/>
                  <a:gd name="T20" fmla="*/ 10 w 13"/>
                  <a:gd name="T21" fmla="*/ 9 h 9"/>
                  <a:gd name="T22" fmla="*/ 12 w 13"/>
                  <a:gd name="T23" fmla="*/ 8 h 9"/>
                  <a:gd name="T24" fmla="*/ 13 w 13"/>
                  <a:gd name="T25" fmla="*/ 6 h 9"/>
                  <a:gd name="T26" fmla="*/ 13 w 13"/>
                  <a:gd name="T27" fmla="*/ 5 h 9"/>
                  <a:gd name="T28" fmla="*/ 12 w 13"/>
                  <a:gd name="T29" fmla="*/ 3 h 9"/>
                  <a:gd name="T30" fmla="*/ 10 w 13"/>
                  <a:gd name="T31" fmla="*/ 1 h 9"/>
                  <a:gd name="T32" fmla="*/ 8 w 13"/>
                  <a:gd name="T33" fmla="*/ 0 h 9"/>
                  <a:gd name="T34" fmla="*/ 6 w 13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74" name="Freeform 646"/>
              <p:cNvSpPr>
                <a:spLocks/>
              </p:cNvSpPr>
              <p:nvPr/>
            </p:nvSpPr>
            <p:spPr bwMode="auto">
              <a:xfrm>
                <a:off x="2855" y="2445"/>
                <a:ext cx="6" cy="5"/>
              </a:xfrm>
              <a:custGeom>
                <a:avLst/>
                <a:gdLst>
                  <a:gd name="T0" fmla="*/ 4 w 11"/>
                  <a:gd name="T1" fmla="*/ 0 h 9"/>
                  <a:gd name="T2" fmla="*/ 2 w 11"/>
                  <a:gd name="T3" fmla="*/ 1 h 9"/>
                  <a:gd name="T4" fmla="*/ 0 w 11"/>
                  <a:gd name="T5" fmla="*/ 3 h 9"/>
                  <a:gd name="T6" fmla="*/ 0 w 11"/>
                  <a:gd name="T7" fmla="*/ 4 h 9"/>
                  <a:gd name="T8" fmla="*/ 0 w 11"/>
                  <a:gd name="T9" fmla="*/ 6 h 9"/>
                  <a:gd name="T10" fmla="*/ 0 w 11"/>
                  <a:gd name="T11" fmla="*/ 7 h 9"/>
                  <a:gd name="T12" fmla="*/ 2 w 11"/>
                  <a:gd name="T13" fmla="*/ 9 h 9"/>
                  <a:gd name="T14" fmla="*/ 4 w 11"/>
                  <a:gd name="T15" fmla="*/ 9 h 9"/>
                  <a:gd name="T16" fmla="*/ 6 w 11"/>
                  <a:gd name="T17" fmla="*/ 9 h 9"/>
                  <a:gd name="T18" fmla="*/ 6 w 11"/>
                  <a:gd name="T19" fmla="*/ 9 h 9"/>
                  <a:gd name="T20" fmla="*/ 7 w 11"/>
                  <a:gd name="T21" fmla="*/ 9 h 9"/>
                  <a:gd name="T22" fmla="*/ 9 w 11"/>
                  <a:gd name="T23" fmla="*/ 7 h 9"/>
                  <a:gd name="T24" fmla="*/ 11 w 11"/>
                  <a:gd name="T25" fmla="*/ 6 h 9"/>
                  <a:gd name="T26" fmla="*/ 11 w 11"/>
                  <a:gd name="T27" fmla="*/ 4 h 9"/>
                  <a:gd name="T28" fmla="*/ 9 w 11"/>
                  <a:gd name="T29" fmla="*/ 3 h 9"/>
                  <a:gd name="T30" fmla="*/ 7 w 11"/>
                  <a:gd name="T31" fmla="*/ 1 h 9"/>
                  <a:gd name="T32" fmla="*/ 6 w 11"/>
                  <a:gd name="T33" fmla="*/ 0 h 9"/>
                  <a:gd name="T34" fmla="*/ 4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4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75" name="Freeform 647"/>
              <p:cNvSpPr>
                <a:spLocks/>
              </p:cNvSpPr>
              <p:nvPr/>
            </p:nvSpPr>
            <p:spPr bwMode="auto">
              <a:xfrm>
                <a:off x="2866" y="2442"/>
                <a:ext cx="5" cy="4"/>
              </a:xfrm>
              <a:custGeom>
                <a:avLst/>
                <a:gdLst>
                  <a:gd name="T0" fmla="*/ 5 w 11"/>
                  <a:gd name="T1" fmla="*/ 0 h 10"/>
                  <a:gd name="T2" fmla="*/ 3 w 11"/>
                  <a:gd name="T3" fmla="*/ 2 h 10"/>
                  <a:gd name="T4" fmla="*/ 2 w 11"/>
                  <a:gd name="T5" fmla="*/ 4 h 10"/>
                  <a:gd name="T6" fmla="*/ 0 w 11"/>
                  <a:gd name="T7" fmla="*/ 5 h 10"/>
                  <a:gd name="T8" fmla="*/ 0 w 11"/>
                  <a:gd name="T9" fmla="*/ 7 h 10"/>
                  <a:gd name="T10" fmla="*/ 2 w 11"/>
                  <a:gd name="T11" fmla="*/ 8 h 10"/>
                  <a:gd name="T12" fmla="*/ 3 w 11"/>
                  <a:gd name="T13" fmla="*/ 10 h 10"/>
                  <a:gd name="T14" fmla="*/ 5 w 11"/>
                  <a:gd name="T15" fmla="*/ 10 h 10"/>
                  <a:gd name="T16" fmla="*/ 7 w 11"/>
                  <a:gd name="T17" fmla="*/ 10 h 10"/>
                  <a:gd name="T18" fmla="*/ 7 w 11"/>
                  <a:gd name="T19" fmla="*/ 10 h 10"/>
                  <a:gd name="T20" fmla="*/ 9 w 11"/>
                  <a:gd name="T21" fmla="*/ 10 h 10"/>
                  <a:gd name="T22" fmla="*/ 11 w 11"/>
                  <a:gd name="T23" fmla="*/ 8 h 10"/>
                  <a:gd name="T24" fmla="*/ 11 w 11"/>
                  <a:gd name="T25" fmla="*/ 7 h 10"/>
                  <a:gd name="T26" fmla="*/ 11 w 11"/>
                  <a:gd name="T27" fmla="*/ 5 h 10"/>
                  <a:gd name="T28" fmla="*/ 11 w 11"/>
                  <a:gd name="T29" fmla="*/ 4 h 10"/>
                  <a:gd name="T30" fmla="*/ 9 w 11"/>
                  <a:gd name="T31" fmla="*/ 2 h 10"/>
                  <a:gd name="T32" fmla="*/ 7 w 11"/>
                  <a:gd name="T33" fmla="*/ 0 h 10"/>
                  <a:gd name="T34" fmla="*/ 5 w 11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76" name="Freeform 648"/>
              <p:cNvSpPr>
                <a:spLocks/>
              </p:cNvSpPr>
              <p:nvPr/>
            </p:nvSpPr>
            <p:spPr bwMode="auto">
              <a:xfrm>
                <a:off x="2876" y="2439"/>
                <a:ext cx="6" cy="4"/>
              </a:xfrm>
              <a:custGeom>
                <a:avLst/>
                <a:gdLst>
                  <a:gd name="T0" fmla="*/ 6 w 12"/>
                  <a:gd name="T1" fmla="*/ 0 h 10"/>
                  <a:gd name="T2" fmla="*/ 4 w 12"/>
                  <a:gd name="T3" fmla="*/ 2 h 10"/>
                  <a:gd name="T4" fmla="*/ 2 w 12"/>
                  <a:gd name="T5" fmla="*/ 3 h 10"/>
                  <a:gd name="T6" fmla="*/ 0 w 12"/>
                  <a:gd name="T7" fmla="*/ 5 h 10"/>
                  <a:gd name="T8" fmla="*/ 0 w 12"/>
                  <a:gd name="T9" fmla="*/ 6 h 10"/>
                  <a:gd name="T10" fmla="*/ 2 w 12"/>
                  <a:gd name="T11" fmla="*/ 8 h 10"/>
                  <a:gd name="T12" fmla="*/ 4 w 12"/>
                  <a:gd name="T13" fmla="*/ 10 h 10"/>
                  <a:gd name="T14" fmla="*/ 6 w 12"/>
                  <a:gd name="T15" fmla="*/ 10 h 10"/>
                  <a:gd name="T16" fmla="*/ 8 w 12"/>
                  <a:gd name="T17" fmla="*/ 10 h 10"/>
                  <a:gd name="T18" fmla="*/ 8 w 12"/>
                  <a:gd name="T19" fmla="*/ 10 h 10"/>
                  <a:gd name="T20" fmla="*/ 10 w 12"/>
                  <a:gd name="T21" fmla="*/ 10 h 10"/>
                  <a:gd name="T22" fmla="*/ 12 w 12"/>
                  <a:gd name="T23" fmla="*/ 8 h 10"/>
                  <a:gd name="T24" fmla="*/ 12 w 12"/>
                  <a:gd name="T25" fmla="*/ 6 h 10"/>
                  <a:gd name="T26" fmla="*/ 12 w 12"/>
                  <a:gd name="T27" fmla="*/ 5 h 10"/>
                  <a:gd name="T28" fmla="*/ 12 w 12"/>
                  <a:gd name="T29" fmla="*/ 3 h 10"/>
                  <a:gd name="T30" fmla="*/ 10 w 12"/>
                  <a:gd name="T31" fmla="*/ 2 h 10"/>
                  <a:gd name="T32" fmla="*/ 8 w 12"/>
                  <a:gd name="T33" fmla="*/ 0 h 10"/>
                  <a:gd name="T34" fmla="*/ 6 w 12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77" name="Freeform 649"/>
              <p:cNvSpPr>
                <a:spLocks/>
              </p:cNvSpPr>
              <p:nvPr/>
            </p:nvSpPr>
            <p:spPr bwMode="auto">
              <a:xfrm>
                <a:off x="2888" y="2435"/>
                <a:ext cx="5" cy="5"/>
              </a:xfrm>
              <a:custGeom>
                <a:avLst/>
                <a:gdLst>
                  <a:gd name="T0" fmla="*/ 4 w 11"/>
                  <a:gd name="T1" fmla="*/ 0 h 9"/>
                  <a:gd name="T2" fmla="*/ 2 w 11"/>
                  <a:gd name="T3" fmla="*/ 1 h 9"/>
                  <a:gd name="T4" fmla="*/ 0 w 11"/>
                  <a:gd name="T5" fmla="*/ 3 h 9"/>
                  <a:gd name="T6" fmla="*/ 0 w 11"/>
                  <a:gd name="T7" fmla="*/ 5 h 9"/>
                  <a:gd name="T8" fmla="*/ 0 w 11"/>
                  <a:gd name="T9" fmla="*/ 6 h 9"/>
                  <a:gd name="T10" fmla="*/ 0 w 11"/>
                  <a:gd name="T11" fmla="*/ 8 h 9"/>
                  <a:gd name="T12" fmla="*/ 2 w 11"/>
                  <a:gd name="T13" fmla="*/ 9 h 9"/>
                  <a:gd name="T14" fmla="*/ 4 w 11"/>
                  <a:gd name="T15" fmla="*/ 9 h 9"/>
                  <a:gd name="T16" fmla="*/ 6 w 11"/>
                  <a:gd name="T17" fmla="*/ 9 h 9"/>
                  <a:gd name="T18" fmla="*/ 6 w 11"/>
                  <a:gd name="T19" fmla="*/ 9 h 9"/>
                  <a:gd name="T20" fmla="*/ 8 w 11"/>
                  <a:gd name="T21" fmla="*/ 9 h 9"/>
                  <a:gd name="T22" fmla="*/ 10 w 11"/>
                  <a:gd name="T23" fmla="*/ 8 h 9"/>
                  <a:gd name="T24" fmla="*/ 11 w 11"/>
                  <a:gd name="T25" fmla="*/ 6 h 9"/>
                  <a:gd name="T26" fmla="*/ 11 w 11"/>
                  <a:gd name="T27" fmla="*/ 5 h 9"/>
                  <a:gd name="T28" fmla="*/ 10 w 11"/>
                  <a:gd name="T29" fmla="*/ 3 h 9"/>
                  <a:gd name="T30" fmla="*/ 8 w 11"/>
                  <a:gd name="T31" fmla="*/ 1 h 9"/>
                  <a:gd name="T32" fmla="*/ 6 w 11"/>
                  <a:gd name="T33" fmla="*/ 0 h 9"/>
                  <a:gd name="T34" fmla="*/ 4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4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78" name="Freeform 650"/>
              <p:cNvSpPr>
                <a:spLocks/>
              </p:cNvSpPr>
              <p:nvPr/>
            </p:nvSpPr>
            <p:spPr bwMode="auto">
              <a:xfrm>
                <a:off x="2898" y="2432"/>
                <a:ext cx="6" cy="5"/>
              </a:xfrm>
              <a:custGeom>
                <a:avLst/>
                <a:gdLst>
                  <a:gd name="T0" fmla="*/ 5 w 11"/>
                  <a:gd name="T1" fmla="*/ 0 h 9"/>
                  <a:gd name="T2" fmla="*/ 4 w 11"/>
                  <a:gd name="T3" fmla="*/ 1 h 9"/>
                  <a:gd name="T4" fmla="*/ 2 w 11"/>
                  <a:gd name="T5" fmla="*/ 3 h 9"/>
                  <a:gd name="T6" fmla="*/ 0 w 11"/>
                  <a:gd name="T7" fmla="*/ 4 h 9"/>
                  <a:gd name="T8" fmla="*/ 0 w 11"/>
                  <a:gd name="T9" fmla="*/ 4 h 9"/>
                  <a:gd name="T10" fmla="*/ 2 w 11"/>
                  <a:gd name="T11" fmla="*/ 6 h 9"/>
                  <a:gd name="T12" fmla="*/ 4 w 11"/>
                  <a:gd name="T13" fmla="*/ 7 h 9"/>
                  <a:gd name="T14" fmla="*/ 5 w 11"/>
                  <a:gd name="T15" fmla="*/ 9 h 9"/>
                  <a:gd name="T16" fmla="*/ 7 w 11"/>
                  <a:gd name="T17" fmla="*/ 9 h 9"/>
                  <a:gd name="T18" fmla="*/ 7 w 11"/>
                  <a:gd name="T19" fmla="*/ 9 h 9"/>
                  <a:gd name="T20" fmla="*/ 7 w 11"/>
                  <a:gd name="T21" fmla="*/ 7 h 9"/>
                  <a:gd name="T22" fmla="*/ 9 w 11"/>
                  <a:gd name="T23" fmla="*/ 6 h 9"/>
                  <a:gd name="T24" fmla="*/ 11 w 11"/>
                  <a:gd name="T25" fmla="*/ 4 h 9"/>
                  <a:gd name="T26" fmla="*/ 11 w 11"/>
                  <a:gd name="T27" fmla="*/ 4 h 9"/>
                  <a:gd name="T28" fmla="*/ 9 w 11"/>
                  <a:gd name="T29" fmla="*/ 3 h 9"/>
                  <a:gd name="T30" fmla="*/ 7 w 11"/>
                  <a:gd name="T31" fmla="*/ 1 h 9"/>
                  <a:gd name="T32" fmla="*/ 5 w 11"/>
                  <a:gd name="T33" fmla="*/ 0 h 9"/>
                  <a:gd name="T34" fmla="*/ 5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5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79" name="Freeform 651"/>
              <p:cNvSpPr>
                <a:spLocks/>
              </p:cNvSpPr>
              <p:nvPr/>
            </p:nvSpPr>
            <p:spPr bwMode="auto">
              <a:xfrm>
                <a:off x="2908" y="2429"/>
                <a:ext cx="6" cy="5"/>
              </a:xfrm>
              <a:custGeom>
                <a:avLst/>
                <a:gdLst>
                  <a:gd name="T0" fmla="*/ 5 w 11"/>
                  <a:gd name="T1" fmla="*/ 0 h 10"/>
                  <a:gd name="T2" fmla="*/ 3 w 11"/>
                  <a:gd name="T3" fmla="*/ 2 h 10"/>
                  <a:gd name="T4" fmla="*/ 1 w 11"/>
                  <a:gd name="T5" fmla="*/ 4 h 10"/>
                  <a:gd name="T6" fmla="*/ 0 w 11"/>
                  <a:gd name="T7" fmla="*/ 5 h 10"/>
                  <a:gd name="T8" fmla="*/ 0 w 11"/>
                  <a:gd name="T9" fmla="*/ 7 h 10"/>
                  <a:gd name="T10" fmla="*/ 1 w 11"/>
                  <a:gd name="T11" fmla="*/ 8 h 10"/>
                  <a:gd name="T12" fmla="*/ 3 w 11"/>
                  <a:gd name="T13" fmla="*/ 10 h 10"/>
                  <a:gd name="T14" fmla="*/ 5 w 11"/>
                  <a:gd name="T15" fmla="*/ 10 h 10"/>
                  <a:gd name="T16" fmla="*/ 7 w 11"/>
                  <a:gd name="T17" fmla="*/ 10 h 10"/>
                  <a:gd name="T18" fmla="*/ 7 w 11"/>
                  <a:gd name="T19" fmla="*/ 10 h 10"/>
                  <a:gd name="T20" fmla="*/ 9 w 11"/>
                  <a:gd name="T21" fmla="*/ 10 h 10"/>
                  <a:gd name="T22" fmla="*/ 11 w 11"/>
                  <a:gd name="T23" fmla="*/ 8 h 10"/>
                  <a:gd name="T24" fmla="*/ 11 w 11"/>
                  <a:gd name="T25" fmla="*/ 7 h 10"/>
                  <a:gd name="T26" fmla="*/ 11 w 11"/>
                  <a:gd name="T27" fmla="*/ 5 h 10"/>
                  <a:gd name="T28" fmla="*/ 11 w 11"/>
                  <a:gd name="T29" fmla="*/ 4 h 10"/>
                  <a:gd name="T30" fmla="*/ 9 w 11"/>
                  <a:gd name="T31" fmla="*/ 2 h 10"/>
                  <a:gd name="T32" fmla="*/ 7 w 11"/>
                  <a:gd name="T33" fmla="*/ 0 h 10"/>
                  <a:gd name="T34" fmla="*/ 5 w 11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80" name="Freeform 652"/>
              <p:cNvSpPr>
                <a:spLocks/>
              </p:cNvSpPr>
              <p:nvPr/>
            </p:nvSpPr>
            <p:spPr bwMode="auto">
              <a:xfrm>
                <a:off x="2920" y="2426"/>
                <a:ext cx="5" cy="5"/>
              </a:xfrm>
              <a:custGeom>
                <a:avLst/>
                <a:gdLst>
                  <a:gd name="T0" fmla="*/ 4 w 12"/>
                  <a:gd name="T1" fmla="*/ 0 h 10"/>
                  <a:gd name="T2" fmla="*/ 2 w 12"/>
                  <a:gd name="T3" fmla="*/ 0 h 10"/>
                  <a:gd name="T4" fmla="*/ 0 w 12"/>
                  <a:gd name="T5" fmla="*/ 2 h 10"/>
                  <a:gd name="T6" fmla="*/ 0 w 12"/>
                  <a:gd name="T7" fmla="*/ 3 h 10"/>
                  <a:gd name="T8" fmla="*/ 0 w 12"/>
                  <a:gd name="T9" fmla="*/ 5 h 10"/>
                  <a:gd name="T10" fmla="*/ 0 w 12"/>
                  <a:gd name="T11" fmla="*/ 6 h 10"/>
                  <a:gd name="T12" fmla="*/ 2 w 12"/>
                  <a:gd name="T13" fmla="*/ 8 h 10"/>
                  <a:gd name="T14" fmla="*/ 4 w 12"/>
                  <a:gd name="T15" fmla="*/ 10 h 10"/>
                  <a:gd name="T16" fmla="*/ 6 w 12"/>
                  <a:gd name="T17" fmla="*/ 10 h 10"/>
                  <a:gd name="T18" fmla="*/ 6 w 12"/>
                  <a:gd name="T19" fmla="*/ 10 h 10"/>
                  <a:gd name="T20" fmla="*/ 8 w 12"/>
                  <a:gd name="T21" fmla="*/ 8 h 10"/>
                  <a:gd name="T22" fmla="*/ 10 w 12"/>
                  <a:gd name="T23" fmla="*/ 6 h 10"/>
                  <a:gd name="T24" fmla="*/ 12 w 12"/>
                  <a:gd name="T25" fmla="*/ 5 h 10"/>
                  <a:gd name="T26" fmla="*/ 12 w 12"/>
                  <a:gd name="T27" fmla="*/ 3 h 10"/>
                  <a:gd name="T28" fmla="*/ 10 w 12"/>
                  <a:gd name="T29" fmla="*/ 2 h 10"/>
                  <a:gd name="T30" fmla="*/ 8 w 12"/>
                  <a:gd name="T31" fmla="*/ 0 h 10"/>
                  <a:gd name="T32" fmla="*/ 6 w 12"/>
                  <a:gd name="T33" fmla="*/ 0 h 10"/>
                  <a:gd name="T34" fmla="*/ 4 w 12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81" name="Freeform 653"/>
              <p:cNvSpPr>
                <a:spLocks/>
              </p:cNvSpPr>
              <p:nvPr/>
            </p:nvSpPr>
            <p:spPr bwMode="auto">
              <a:xfrm>
                <a:off x="2930" y="2423"/>
                <a:ext cx="6" cy="5"/>
              </a:xfrm>
              <a:custGeom>
                <a:avLst/>
                <a:gdLst>
                  <a:gd name="T0" fmla="*/ 4 w 11"/>
                  <a:gd name="T1" fmla="*/ 0 h 9"/>
                  <a:gd name="T2" fmla="*/ 2 w 11"/>
                  <a:gd name="T3" fmla="*/ 0 h 9"/>
                  <a:gd name="T4" fmla="*/ 0 w 11"/>
                  <a:gd name="T5" fmla="*/ 1 h 9"/>
                  <a:gd name="T6" fmla="*/ 0 w 11"/>
                  <a:gd name="T7" fmla="*/ 3 h 9"/>
                  <a:gd name="T8" fmla="*/ 0 w 11"/>
                  <a:gd name="T9" fmla="*/ 5 h 9"/>
                  <a:gd name="T10" fmla="*/ 0 w 11"/>
                  <a:gd name="T11" fmla="*/ 6 h 9"/>
                  <a:gd name="T12" fmla="*/ 2 w 11"/>
                  <a:gd name="T13" fmla="*/ 8 h 9"/>
                  <a:gd name="T14" fmla="*/ 4 w 11"/>
                  <a:gd name="T15" fmla="*/ 9 h 9"/>
                  <a:gd name="T16" fmla="*/ 6 w 11"/>
                  <a:gd name="T17" fmla="*/ 9 h 9"/>
                  <a:gd name="T18" fmla="*/ 6 w 11"/>
                  <a:gd name="T19" fmla="*/ 9 h 9"/>
                  <a:gd name="T20" fmla="*/ 8 w 11"/>
                  <a:gd name="T21" fmla="*/ 8 h 9"/>
                  <a:gd name="T22" fmla="*/ 9 w 11"/>
                  <a:gd name="T23" fmla="*/ 6 h 9"/>
                  <a:gd name="T24" fmla="*/ 11 w 11"/>
                  <a:gd name="T25" fmla="*/ 5 h 9"/>
                  <a:gd name="T26" fmla="*/ 11 w 11"/>
                  <a:gd name="T27" fmla="*/ 3 h 9"/>
                  <a:gd name="T28" fmla="*/ 9 w 11"/>
                  <a:gd name="T29" fmla="*/ 1 h 9"/>
                  <a:gd name="T30" fmla="*/ 8 w 11"/>
                  <a:gd name="T31" fmla="*/ 0 h 9"/>
                  <a:gd name="T32" fmla="*/ 6 w 11"/>
                  <a:gd name="T33" fmla="*/ 0 h 9"/>
                  <a:gd name="T34" fmla="*/ 4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82" name="Freeform 654"/>
              <p:cNvSpPr>
                <a:spLocks/>
              </p:cNvSpPr>
              <p:nvPr/>
            </p:nvSpPr>
            <p:spPr bwMode="auto">
              <a:xfrm>
                <a:off x="2940" y="2420"/>
                <a:ext cx="6" cy="5"/>
              </a:xfrm>
              <a:custGeom>
                <a:avLst/>
                <a:gdLst>
                  <a:gd name="T0" fmla="*/ 5 w 11"/>
                  <a:gd name="T1" fmla="*/ 0 h 9"/>
                  <a:gd name="T2" fmla="*/ 4 w 11"/>
                  <a:gd name="T3" fmla="*/ 0 h 9"/>
                  <a:gd name="T4" fmla="*/ 2 w 11"/>
                  <a:gd name="T5" fmla="*/ 1 h 9"/>
                  <a:gd name="T6" fmla="*/ 0 w 11"/>
                  <a:gd name="T7" fmla="*/ 3 h 9"/>
                  <a:gd name="T8" fmla="*/ 0 w 11"/>
                  <a:gd name="T9" fmla="*/ 4 h 9"/>
                  <a:gd name="T10" fmla="*/ 2 w 11"/>
                  <a:gd name="T11" fmla="*/ 6 h 9"/>
                  <a:gd name="T12" fmla="*/ 4 w 11"/>
                  <a:gd name="T13" fmla="*/ 7 h 9"/>
                  <a:gd name="T14" fmla="*/ 5 w 11"/>
                  <a:gd name="T15" fmla="*/ 9 h 9"/>
                  <a:gd name="T16" fmla="*/ 7 w 11"/>
                  <a:gd name="T17" fmla="*/ 9 h 9"/>
                  <a:gd name="T18" fmla="*/ 7 w 11"/>
                  <a:gd name="T19" fmla="*/ 9 h 9"/>
                  <a:gd name="T20" fmla="*/ 9 w 11"/>
                  <a:gd name="T21" fmla="*/ 7 h 9"/>
                  <a:gd name="T22" fmla="*/ 11 w 11"/>
                  <a:gd name="T23" fmla="*/ 6 h 9"/>
                  <a:gd name="T24" fmla="*/ 11 w 11"/>
                  <a:gd name="T25" fmla="*/ 4 h 9"/>
                  <a:gd name="T26" fmla="*/ 11 w 11"/>
                  <a:gd name="T27" fmla="*/ 3 h 9"/>
                  <a:gd name="T28" fmla="*/ 11 w 11"/>
                  <a:gd name="T29" fmla="*/ 1 h 9"/>
                  <a:gd name="T30" fmla="*/ 9 w 11"/>
                  <a:gd name="T31" fmla="*/ 0 h 9"/>
                  <a:gd name="T32" fmla="*/ 7 w 11"/>
                  <a:gd name="T33" fmla="*/ 0 h 9"/>
                  <a:gd name="T34" fmla="*/ 5 w 11"/>
                  <a:gd name="T3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83" name="Freeform 655"/>
              <p:cNvSpPr>
                <a:spLocks/>
              </p:cNvSpPr>
              <p:nvPr/>
            </p:nvSpPr>
            <p:spPr bwMode="auto">
              <a:xfrm>
                <a:off x="2952" y="2417"/>
                <a:ext cx="5" cy="4"/>
              </a:xfrm>
              <a:custGeom>
                <a:avLst/>
                <a:gdLst>
                  <a:gd name="T0" fmla="*/ 4 w 12"/>
                  <a:gd name="T1" fmla="*/ 0 h 10"/>
                  <a:gd name="T2" fmla="*/ 2 w 12"/>
                  <a:gd name="T3" fmla="*/ 0 h 10"/>
                  <a:gd name="T4" fmla="*/ 0 w 12"/>
                  <a:gd name="T5" fmla="*/ 2 h 10"/>
                  <a:gd name="T6" fmla="*/ 0 w 12"/>
                  <a:gd name="T7" fmla="*/ 4 h 10"/>
                  <a:gd name="T8" fmla="*/ 0 w 12"/>
                  <a:gd name="T9" fmla="*/ 5 h 10"/>
                  <a:gd name="T10" fmla="*/ 0 w 12"/>
                  <a:gd name="T11" fmla="*/ 7 h 10"/>
                  <a:gd name="T12" fmla="*/ 2 w 12"/>
                  <a:gd name="T13" fmla="*/ 8 h 10"/>
                  <a:gd name="T14" fmla="*/ 4 w 12"/>
                  <a:gd name="T15" fmla="*/ 10 h 10"/>
                  <a:gd name="T16" fmla="*/ 6 w 12"/>
                  <a:gd name="T17" fmla="*/ 10 h 10"/>
                  <a:gd name="T18" fmla="*/ 6 w 12"/>
                  <a:gd name="T19" fmla="*/ 10 h 10"/>
                  <a:gd name="T20" fmla="*/ 8 w 12"/>
                  <a:gd name="T21" fmla="*/ 8 h 10"/>
                  <a:gd name="T22" fmla="*/ 10 w 12"/>
                  <a:gd name="T23" fmla="*/ 7 h 10"/>
                  <a:gd name="T24" fmla="*/ 12 w 12"/>
                  <a:gd name="T25" fmla="*/ 5 h 10"/>
                  <a:gd name="T26" fmla="*/ 12 w 12"/>
                  <a:gd name="T27" fmla="*/ 4 h 10"/>
                  <a:gd name="T28" fmla="*/ 10 w 12"/>
                  <a:gd name="T29" fmla="*/ 2 h 10"/>
                  <a:gd name="T30" fmla="*/ 8 w 12"/>
                  <a:gd name="T31" fmla="*/ 0 h 10"/>
                  <a:gd name="T32" fmla="*/ 6 w 12"/>
                  <a:gd name="T33" fmla="*/ 0 h 10"/>
                  <a:gd name="T34" fmla="*/ 4 w 12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84" name="Freeform 656"/>
              <p:cNvSpPr>
                <a:spLocks/>
              </p:cNvSpPr>
              <p:nvPr/>
            </p:nvSpPr>
            <p:spPr bwMode="auto">
              <a:xfrm>
                <a:off x="2947" y="2395"/>
                <a:ext cx="65" cy="46"/>
              </a:xfrm>
              <a:custGeom>
                <a:avLst/>
                <a:gdLst>
                  <a:gd name="T0" fmla="*/ 42 w 130"/>
                  <a:gd name="T1" fmla="*/ 92 h 92"/>
                  <a:gd name="T2" fmla="*/ 130 w 130"/>
                  <a:gd name="T3" fmla="*/ 12 h 92"/>
                  <a:gd name="T4" fmla="*/ 0 w 130"/>
                  <a:gd name="T5" fmla="*/ 0 h 92"/>
                  <a:gd name="T6" fmla="*/ 42 w 130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92">
                    <a:moveTo>
                      <a:pt x="42" y="92"/>
                    </a:moveTo>
                    <a:lnTo>
                      <a:pt x="130" y="12"/>
                    </a:lnTo>
                    <a:lnTo>
                      <a:pt x="0" y="0"/>
                    </a:lnTo>
                    <a:lnTo>
                      <a:pt x="4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6786" name="Rectangle 658"/>
            <p:cNvSpPr>
              <a:spLocks noChangeArrowheads="1"/>
            </p:cNvSpPr>
            <p:nvPr/>
          </p:nvSpPr>
          <p:spPr bwMode="auto">
            <a:xfrm>
              <a:off x="2695" y="2476"/>
              <a:ext cx="9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787" name="Rectangle 659"/>
            <p:cNvSpPr>
              <a:spLocks noChangeArrowheads="1"/>
            </p:cNvSpPr>
            <p:nvPr/>
          </p:nvSpPr>
          <p:spPr bwMode="auto">
            <a:xfrm>
              <a:off x="2695" y="2511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(3)</a:t>
              </a:r>
              <a:endParaRPr lang="el-GR" altLang="fr-FR"/>
            </a:p>
          </p:txBody>
        </p:sp>
        <p:grpSp>
          <p:nvGrpSpPr>
            <p:cNvPr id="176818" name="Group 690"/>
            <p:cNvGrpSpPr>
              <a:grpSpLocks/>
            </p:cNvGrpSpPr>
            <p:nvPr/>
          </p:nvGrpSpPr>
          <p:grpSpPr bwMode="auto">
            <a:xfrm>
              <a:off x="2375" y="2586"/>
              <a:ext cx="682" cy="565"/>
              <a:chOff x="2375" y="2586"/>
              <a:chExt cx="682" cy="565"/>
            </a:xfrm>
          </p:grpSpPr>
          <p:sp>
            <p:nvSpPr>
              <p:cNvPr id="176788" name="Freeform 660"/>
              <p:cNvSpPr>
                <a:spLocks/>
              </p:cNvSpPr>
              <p:nvPr/>
            </p:nvSpPr>
            <p:spPr bwMode="auto">
              <a:xfrm>
                <a:off x="2375" y="2586"/>
                <a:ext cx="22" cy="18"/>
              </a:xfrm>
              <a:custGeom>
                <a:avLst/>
                <a:gdLst>
                  <a:gd name="T0" fmla="*/ 11 w 43"/>
                  <a:gd name="T1" fmla="*/ 3 h 36"/>
                  <a:gd name="T2" fmla="*/ 7 w 43"/>
                  <a:gd name="T3" fmla="*/ 2 h 36"/>
                  <a:gd name="T4" fmla="*/ 5 w 43"/>
                  <a:gd name="T5" fmla="*/ 0 h 36"/>
                  <a:gd name="T6" fmla="*/ 5 w 43"/>
                  <a:gd name="T7" fmla="*/ 0 h 36"/>
                  <a:gd name="T8" fmla="*/ 4 w 43"/>
                  <a:gd name="T9" fmla="*/ 2 h 36"/>
                  <a:gd name="T10" fmla="*/ 2 w 43"/>
                  <a:gd name="T11" fmla="*/ 3 h 36"/>
                  <a:gd name="T12" fmla="*/ 0 w 43"/>
                  <a:gd name="T13" fmla="*/ 5 h 36"/>
                  <a:gd name="T14" fmla="*/ 0 w 43"/>
                  <a:gd name="T15" fmla="*/ 5 h 36"/>
                  <a:gd name="T16" fmla="*/ 2 w 43"/>
                  <a:gd name="T17" fmla="*/ 8 h 36"/>
                  <a:gd name="T18" fmla="*/ 32 w 43"/>
                  <a:gd name="T19" fmla="*/ 33 h 36"/>
                  <a:gd name="T20" fmla="*/ 34 w 43"/>
                  <a:gd name="T21" fmla="*/ 35 h 36"/>
                  <a:gd name="T22" fmla="*/ 36 w 43"/>
                  <a:gd name="T23" fmla="*/ 36 h 36"/>
                  <a:gd name="T24" fmla="*/ 38 w 43"/>
                  <a:gd name="T25" fmla="*/ 36 h 36"/>
                  <a:gd name="T26" fmla="*/ 39 w 43"/>
                  <a:gd name="T27" fmla="*/ 35 h 36"/>
                  <a:gd name="T28" fmla="*/ 41 w 43"/>
                  <a:gd name="T29" fmla="*/ 33 h 36"/>
                  <a:gd name="T30" fmla="*/ 43 w 43"/>
                  <a:gd name="T31" fmla="*/ 31 h 36"/>
                  <a:gd name="T32" fmla="*/ 43 w 43"/>
                  <a:gd name="T33" fmla="*/ 30 h 36"/>
                  <a:gd name="T34" fmla="*/ 41 w 43"/>
                  <a:gd name="T35" fmla="*/ 28 h 36"/>
                  <a:gd name="T36" fmla="*/ 11 w 43"/>
                  <a:gd name="T3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36">
                    <a:moveTo>
                      <a:pt x="11" y="3"/>
                    </a:move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9" y="35"/>
                    </a:lnTo>
                    <a:lnTo>
                      <a:pt x="41" y="33"/>
                    </a:lnTo>
                    <a:lnTo>
                      <a:pt x="43" y="31"/>
                    </a:lnTo>
                    <a:lnTo>
                      <a:pt x="43" y="30"/>
                    </a:lnTo>
                    <a:lnTo>
                      <a:pt x="41" y="28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89" name="Freeform 661"/>
              <p:cNvSpPr>
                <a:spLocks/>
              </p:cNvSpPr>
              <p:nvPr/>
            </p:nvSpPr>
            <p:spPr bwMode="auto">
              <a:xfrm>
                <a:off x="2403" y="2610"/>
                <a:ext cx="10" cy="7"/>
              </a:xfrm>
              <a:custGeom>
                <a:avLst/>
                <a:gdLst>
                  <a:gd name="T0" fmla="*/ 10 w 19"/>
                  <a:gd name="T1" fmla="*/ 2 h 16"/>
                  <a:gd name="T2" fmla="*/ 8 w 19"/>
                  <a:gd name="T3" fmla="*/ 0 h 16"/>
                  <a:gd name="T4" fmla="*/ 6 w 19"/>
                  <a:gd name="T5" fmla="*/ 0 h 16"/>
                  <a:gd name="T6" fmla="*/ 4 w 19"/>
                  <a:gd name="T7" fmla="*/ 0 h 16"/>
                  <a:gd name="T8" fmla="*/ 2 w 19"/>
                  <a:gd name="T9" fmla="*/ 0 h 16"/>
                  <a:gd name="T10" fmla="*/ 0 w 19"/>
                  <a:gd name="T11" fmla="*/ 2 h 16"/>
                  <a:gd name="T12" fmla="*/ 0 w 19"/>
                  <a:gd name="T13" fmla="*/ 3 h 16"/>
                  <a:gd name="T14" fmla="*/ 0 w 19"/>
                  <a:gd name="T15" fmla="*/ 5 h 16"/>
                  <a:gd name="T16" fmla="*/ 0 w 19"/>
                  <a:gd name="T17" fmla="*/ 6 h 16"/>
                  <a:gd name="T18" fmla="*/ 8 w 19"/>
                  <a:gd name="T19" fmla="*/ 13 h 16"/>
                  <a:gd name="T20" fmla="*/ 10 w 19"/>
                  <a:gd name="T21" fmla="*/ 14 h 16"/>
                  <a:gd name="T22" fmla="*/ 12 w 19"/>
                  <a:gd name="T23" fmla="*/ 16 h 16"/>
                  <a:gd name="T24" fmla="*/ 14 w 19"/>
                  <a:gd name="T25" fmla="*/ 16 h 16"/>
                  <a:gd name="T26" fmla="*/ 16 w 19"/>
                  <a:gd name="T27" fmla="*/ 14 h 16"/>
                  <a:gd name="T28" fmla="*/ 17 w 19"/>
                  <a:gd name="T29" fmla="*/ 13 h 16"/>
                  <a:gd name="T30" fmla="*/ 19 w 19"/>
                  <a:gd name="T31" fmla="*/ 11 h 16"/>
                  <a:gd name="T32" fmla="*/ 19 w 19"/>
                  <a:gd name="T33" fmla="*/ 9 h 16"/>
                  <a:gd name="T34" fmla="*/ 17 w 19"/>
                  <a:gd name="T35" fmla="*/ 8 h 16"/>
                  <a:gd name="T36" fmla="*/ 10 w 19"/>
                  <a:gd name="T37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16">
                    <a:moveTo>
                      <a:pt x="10" y="2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7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7" y="8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90" name="Freeform 662"/>
              <p:cNvSpPr>
                <a:spLocks/>
              </p:cNvSpPr>
              <p:nvPr/>
            </p:nvSpPr>
            <p:spPr bwMode="auto">
              <a:xfrm>
                <a:off x="2419" y="2623"/>
                <a:ext cx="22" cy="18"/>
              </a:xfrm>
              <a:custGeom>
                <a:avLst/>
                <a:gdLst>
                  <a:gd name="T0" fmla="*/ 9 w 43"/>
                  <a:gd name="T1" fmla="*/ 1 h 36"/>
                  <a:gd name="T2" fmla="*/ 7 w 43"/>
                  <a:gd name="T3" fmla="*/ 0 h 36"/>
                  <a:gd name="T4" fmla="*/ 5 w 43"/>
                  <a:gd name="T5" fmla="*/ 0 h 36"/>
                  <a:gd name="T6" fmla="*/ 3 w 43"/>
                  <a:gd name="T7" fmla="*/ 0 h 36"/>
                  <a:gd name="T8" fmla="*/ 1 w 43"/>
                  <a:gd name="T9" fmla="*/ 0 h 36"/>
                  <a:gd name="T10" fmla="*/ 0 w 43"/>
                  <a:gd name="T11" fmla="*/ 1 h 36"/>
                  <a:gd name="T12" fmla="*/ 0 w 43"/>
                  <a:gd name="T13" fmla="*/ 3 h 36"/>
                  <a:gd name="T14" fmla="*/ 0 w 43"/>
                  <a:gd name="T15" fmla="*/ 4 h 36"/>
                  <a:gd name="T16" fmla="*/ 0 w 43"/>
                  <a:gd name="T17" fmla="*/ 6 h 36"/>
                  <a:gd name="T18" fmla="*/ 32 w 43"/>
                  <a:gd name="T19" fmla="*/ 32 h 36"/>
                  <a:gd name="T20" fmla="*/ 34 w 43"/>
                  <a:gd name="T21" fmla="*/ 34 h 36"/>
                  <a:gd name="T22" fmla="*/ 35 w 43"/>
                  <a:gd name="T23" fmla="*/ 36 h 36"/>
                  <a:gd name="T24" fmla="*/ 37 w 43"/>
                  <a:gd name="T25" fmla="*/ 36 h 36"/>
                  <a:gd name="T26" fmla="*/ 39 w 43"/>
                  <a:gd name="T27" fmla="*/ 34 h 36"/>
                  <a:gd name="T28" fmla="*/ 41 w 43"/>
                  <a:gd name="T29" fmla="*/ 32 h 36"/>
                  <a:gd name="T30" fmla="*/ 43 w 43"/>
                  <a:gd name="T31" fmla="*/ 31 h 36"/>
                  <a:gd name="T32" fmla="*/ 43 w 43"/>
                  <a:gd name="T33" fmla="*/ 29 h 36"/>
                  <a:gd name="T34" fmla="*/ 41 w 43"/>
                  <a:gd name="T35" fmla="*/ 28 h 36"/>
                  <a:gd name="T36" fmla="*/ 9 w 43"/>
                  <a:gd name="T37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36">
                    <a:moveTo>
                      <a:pt x="9" y="1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2" y="32"/>
                    </a:lnTo>
                    <a:lnTo>
                      <a:pt x="34" y="34"/>
                    </a:lnTo>
                    <a:lnTo>
                      <a:pt x="35" y="36"/>
                    </a:lnTo>
                    <a:lnTo>
                      <a:pt x="37" y="36"/>
                    </a:lnTo>
                    <a:lnTo>
                      <a:pt x="39" y="34"/>
                    </a:lnTo>
                    <a:lnTo>
                      <a:pt x="41" y="32"/>
                    </a:lnTo>
                    <a:lnTo>
                      <a:pt x="43" y="31"/>
                    </a:lnTo>
                    <a:lnTo>
                      <a:pt x="43" y="29"/>
                    </a:lnTo>
                    <a:lnTo>
                      <a:pt x="41" y="28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91" name="Freeform 663"/>
              <p:cNvSpPr>
                <a:spLocks/>
              </p:cNvSpPr>
              <p:nvPr/>
            </p:nvSpPr>
            <p:spPr bwMode="auto">
              <a:xfrm>
                <a:off x="2447" y="2645"/>
                <a:ext cx="10" cy="9"/>
              </a:xfrm>
              <a:custGeom>
                <a:avLst/>
                <a:gdLst>
                  <a:gd name="T0" fmla="*/ 12 w 21"/>
                  <a:gd name="T1" fmla="*/ 3 h 17"/>
                  <a:gd name="T2" fmla="*/ 10 w 21"/>
                  <a:gd name="T3" fmla="*/ 1 h 17"/>
                  <a:gd name="T4" fmla="*/ 8 w 21"/>
                  <a:gd name="T5" fmla="*/ 0 h 17"/>
                  <a:gd name="T6" fmla="*/ 6 w 21"/>
                  <a:gd name="T7" fmla="*/ 0 h 17"/>
                  <a:gd name="T8" fmla="*/ 4 w 21"/>
                  <a:gd name="T9" fmla="*/ 1 h 17"/>
                  <a:gd name="T10" fmla="*/ 2 w 21"/>
                  <a:gd name="T11" fmla="*/ 3 h 17"/>
                  <a:gd name="T12" fmla="*/ 0 w 21"/>
                  <a:gd name="T13" fmla="*/ 5 h 17"/>
                  <a:gd name="T14" fmla="*/ 0 w 21"/>
                  <a:gd name="T15" fmla="*/ 6 h 17"/>
                  <a:gd name="T16" fmla="*/ 2 w 21"/>
                  <a:gd name="T17" fmla="*/ 8 h 17"/>
                  <a:gd name="T18" fmla="*/ 10 w 21"/>
                  <a:gd name="T19" fmla="*/ 14 h 17"/>
                  <a:gd name="T20" fmla="*/ 12 w 21"/>
                  <a:gd name="T21" fmla="*/ 16 h 17"/>
                  <a:gd name="T22" fmla="*/ 14 w 21"/>
                  <a:gd name="T23" fmla="*/ 17 h 17"/>
                  <a:gd name="T24" fmla="*/ 15 w 21"/>
                  <a:gd name="T25" fmla="*/ 17 h 17"/>
                  <a:gd name="T26" fmla="*/ 17 w 21"/>
                  <a:gd name="T27" fmla="*/ 16 h 17"/>
                  <a:gd name="T28" fmla="*/ 19 w 21"/>
                  <a:gd name="T29" fmla="*/ 14 h 17"/>
                  <a:gd name="T30" fmla="*/ 21 w 21"/>
                  <a:gd name="T31" fmla="*/ 12 h 17"/>
                  <a:gd name="T32" fmla="*/ 21 w 21"/>
                  <a:gd name="T33" fmla="*/ 11 h 17"/>
                  <a:gd name="T34" fmla="*/ 19 w 21"/>
                  <a:gd name="T35" fmla="*/ 9 h 17"/>
                  <a:gd name="T36" fmla="*/ 12 w 21"/>
                  <a:gd name="T3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17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19" y="9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92" name="Freeform 664"/>
              <p:cNvSpPr>
                <a:spLocks/>
              </p:cNvSpPr>
              <p:nvPr/>
            </p:nvSpPr>
            <p:spPr bwMode="auto">
              <a:xfrm>
                <a:off x="2463" y="2659"/>
                <a:ext cx="21" cy="18"/>
              </a:xfrm>
              <a:custGeom>
                <a:avLst/>
                <a:gdLst>
                  <a:gd name="T0" fmla="*/ 12 w 44"/>
                  <a:gd name="T1" fmla="*/ 4 h 36"/>
                  <a:gd name="T2" fmla="*/ 10 w 44"/>
                  <a:gd name="T3" fmla="*/ 2 h 36"/>
                  <a:gd name="T4" fmla="*/ 8 w 44"/>
                  <a:gd name="T5" fmla="*/ 0 h 36"/>
                  <a:gd name="T6" fmla="*/ 6 w 44"/>
                  <a:gd name="T7" fmla="*/ 0 h 36"/>
                  <a:gd name="T8" fmla="*/ 4 w 44"/>
                  <a:gd name="T9" fmla="*/ 2 h 36"/>
                  <a:gd name="T10" fmla="*/ 2 w 44"/>
                  <a:gd name="T11" fmla="*/ 4 h 36"/>
                  <a:gd name="T12" fmla="*/ 0 w 44"/>
                  <a:gd name="T13" fmla="*/ 5 h 36"/>
                  <a:gd name="T14" fmla="*/ 0 w 44"/>
                  <a:gd name="T15" fmla="*/ 7 h 36"/>
                  <a:gd name="T16" fmla="*/ 2 w 44"/>
                  <a:gd name="T17" fmla="*/ 8 h 36"/>
                  <a:gd name="T18" fmla="*/ 34 w 44"/>
                  <a:gd name="T19" fmla="*/ 35 h 36"/>
                  <a:gd name="T20" fmla="*/ 36 w 44"/>
                  <a:gd name="T21" fmla="*/ 36 h 36"/>
                  <a:gd name="T22" fmla="*/ 38 w 44"/>
                  <a:gd name="T23" fmla="*/ 36 h 36"/>
                  <a:gd name="T24" fmla="*/ 40 w 44"/>
                  <a:gd name="T25" fmla="*/ 36 h 36"/>
                  <a:gd name="T26" fmla="*/ 42 w 44"/>
                  <a:gd name="T27" fmla="*/ 36 h 36"/>
                  <a:gd name="T28" fmla="*/ 44 w 44"/>
                  <a:gd name="T29" fmla="*/ 35 h 36"/>
                  <a:gd name="T30" fmla="*/ 44 w 44"/>
                  <a:gd name="T31" fmla="*/ 33 h 36"/>
                  <a:gd name="T32" fmla="*/ 44 w 44"/>
                  <a:gd name="T33" fmla="*/ 32 h 36"/>
                  <a:gd name="T34" fmla="*/ 44 w 44"/>
                  <a:gd name="T35" fmla="*/ 30 h 36"/>
                  <a:gd name="T36" fmla="*/ 12 w 44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6">
                    <a:moveTo>
                      <a:pt x="12" y="4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4" y="35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4" y="35"/>
                    </a:lnTo>
                    <a:lnTo>
                      <a:pt x="44" y="33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93" name="Freeform 665"/>
              <p:cNvSpPr>
                <a:spLocks/>
              </p:cNvSpPr>
              <p:nvPr/>
            </p:nvSpPr>
            <p:spPr bwMode="auto">
              <a:xfrm>
                <a:off x="2491" y="2682"/>
                <a:ext cx="9" cy="8"/>
              </a:xfrm>
              <a:custGeom>
                <a:avLst/>
                <a:gdLst>
                  <a:gd name="T0" fmla="*/ 11 w 19"/>
                  <a:gd name="T1" fmla="*/ 3 h 16"/>
                  <a:gd name="T2" fmla="*/ 8 w 19"/>
                  <a:gd name="T3" fmla="*/ 2 h 16"/>
                  <a:gd name="T4" fmla="*/ 6 w 19"/>
                  <a:gd name="T5" fmla="*/ 0 h 16"/>
                  <a:gd name="T6" fmla="*/ 6 w 19"/>
                  <a:gd name="T7" fmla="*/ 0 h 16"/>
                  <a:gd name="T8" fmla="*/ 4 w 19"/>
                  <a:gd name="T9" fmla="*/ 2 h 16"/>
                  <a:gd name="T10" fmla="*/ 2 w 19"/>
                  <a:gd name="T11" fmla="*/ 3 h 16"/>
                  <a:gd name="T12" fmla="*/ 0 w 19"/>
                  <a:gd name="T13" fmla="*/ 5 h 16"/>
                  <a:gd name="T14" fmla="*/ 0 w 19"/>
                  <a:gd name="T15" fmla="*/ 5 h 16"/>
                  <a:gd name="T16" fmla="*/ 2 w 19"/>
                  <a:gd name="T17" fmla="*/ 8 h 16"/>
                  <a:gd name="T18" fmla="*/ 9 w 19"/>
                  <a:gd name="T19" fmla="*/ 14 h 16"/>
                  <a:gd name="T20" fmla="*/ 11 w 19"/>
                  <a:gd name="T21" fmla="*/ 16 h 16"/>
                  <a:gd name="T22" fmla="*/ 13 w 19"/>
                  <a:gd name="T23" fmla="*/ 16 h 16"/>
                  <a:gd name="T24" fmla="*/ 15 w 19"/>
                  <a:gd name="T25" fmla="*/ 16 h 16"/>
                  <a:gd name="T26" fmla="*/ 17 w 19"/>
                  <a:gd name="T27" fmla="*/ 16 h 16"/>
                  <a:gd name="T28" fmla="*/ 19 w 19"/>
                  <a:gd name="T29" fmla="*/ 14 h 16"/>
                  <a:gd name="T30" fmla="*/ 19 w 19"/>
                  <a:gd name="T31" fmla="*/ 13 h 16"/>
                  <a:gd name="T32" fmla="*/ 19 w 19"/>
                  <a:gd name="T33" fmla="*/ 11 h 16"/>
                  <a:gd name="T34" fmla="*/ 19 w 19"/>
                  <a:gd name="T35" fmla="*/ 10 h 16"/>
                  <a:gd name="T36" fmla="*/ 11 w 19"/>
                  <a:gd name="T3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16">
                    <a:moveTo>
                      <a:pt x="11" y="3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9" y="14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94" name="Freeform 666"/>
              <p:cNvSpPr>
                <a:spLocks/>
              </p:cNvSpPr>
              <p:nvPr/>
            </p:nvSpPr>
            <p:spPr bwMode="auto">
              <a:xfrm>
                <a:off x="2507" y="2695"/>
                <a:ext cx="22" cy="18"/>
              </a:xfrm>
              <a:custGeom>
                <a:avLst/>
                <a:gdLst>
                  <a:gd name="T0" fmla="*/ 11 w 44"/>
                  <a:gd name="T1" fmla="*/ 3 h 36"/>
                  <a:gd name="T2" fmla="*/ 8 w 44"/>
                  <a:gd name="T3" fmla="*/ 1 h 36"/>
                  <a:gd name="T4" fmla="*/ 6 w 44"/>
                  <a:gd name="T5" fmla="*/ 0 h 36"/>
                  <a:gd name="T6" fmla="*/ 6 w 44"/>
                  <a:gd name="T7" fmla="*/ 0 h 36"/>
                  <a:gd name="T8" fmla="*/ 4 w 44"/>
                  <a:gd name="T9" fmla="*/ 1 h 36"/>
                  <a:gd name="T10" fmla="*/ 2 w 44"/>
                  <a:gd name="T11" fmla="*/ 3 h 36"/>
                  <a:gd name="T12" fmla="*/ 0 w 44"/>
                  <a:gd name="T13" fmla="*/ 5 h 36"/>
                  <a:gd name="T14" fmla="*/ 0 w 44"/>
                  <a:gd name="T15" fmla="*/ 5 h 36"/>
                  <a:gd name="T16" fmla="*/ 2 w 44"/>
                  <a:gd name="T17" fmla="*/ 8 h 36"/>
                  <a:gd name="T18" fmla="*/ 32 w 44"/>
                  <a:gd name="T19" fmla="*/ 33 h 36"/>
                  <a:gd name="T20" fmla="*/ 34 w 44"/>
                  <a:gd name="T21" fmla="*/ 34 h 36"/>
                  <a:gd name="T22" fmla="*/ 36 w 44"/>
                  <a:gd name="T23" fmla="*/ 36 h 36"/>
                  <a:gd name="T24" fmla="*/ 38 w 44"/>
                  <a:gd name="T25" fmla="*/ 36 h 36"/>
                  <a:gd name="T26" fmla="*/ 40 w 44"/>
                  <a:gd name="T27" fmla="*/ 34 h 36"/>
                  <a:gd name="T28" fmla="*/ 42 w 44"/>
                  <a:gd name="T29" fmla="*/ 33 h 36"/>
                  <a:gd name="T30" fmla="*/ 44 w 44"/>
                  <a:gd name="T31" fmla="*/ 31 h 36"/>
                  <a:gd name="T32" fmla="*/ 44 w 44"/>
                  <a:gd name="T33" fmla="*/ 30 h 36"/>
                  <a:gd name="T34" fmla="*/ 42 w 44"/>
                  <a:gd name="T35" fmla="*/ 28 h 36"/>
                  <a:gd name="T36" fmla="*/ 11 w 44"/>
                  <a:gd name="T3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6">
                    <a:moveTo>
                      <a:pt x="11" y="3"/>
                    </a:move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2" y="33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0" y="34"/>
                    </a:lnTo>
                    <a:lnTo>
                      <a:pt x="42" y="33"/>
                    </a:lnTo>
                    <a:lnTo>
                      <a:pt x="44" y="31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95" name="Freeform 667"/>
              <p:cNvSpPr>
                <a:spLocks/>
              </p:cNvSpPr>
              <p:nvPr/>
            </p:nvSpPr>
            <p:spPr bwMode="auto">
              <a:xfrm>
                <a:off x="2535" y="2719"/>
                <a:ext cx="10" cy="8"/>
              </a:xfrm>
              <a:custGeom>
                <a:avLst/>
                <a:gdLst>
                  <a:gd name="T0" fmla="*/ 9 w 19"/>
                  <a:gd name="T1" fmla="*/ 1 h 15"/>
                  <a:gd name="T2" fmla="*/ 7 w 19"/>
                  <a:gd name="T3" fmla="*/ 0 h 15"/>
                  <a:gd name="T4" fmla="*/ 5 w 19"/>
                  <a:gd name="T5" fmla="*/ 0 h 15"/>
                  <a:gd name="T6" fmla="*/ 4 w 19"/>
                  <a:gd name="T7" fmla="*/ 0 h 15"/>
                  <a:gd name="T8" fmla="*/ 2 w 19"/>
                  <a:gd name="T9" fmla="*/ 0 h 15"/>
                  <a:gd name="T10" fmla="*/ 0 w 19"/>
                  <a:gd name="T11" fmla="*/ 1 h 15"/>
                  <a:gd name="T12" fmla="*/ 0 w 19"/>
                  <a:gd name="T13" fmla="*/ 3 h 15"/>
                  <a:gd name="T14" fmla="*/ 0 w 19"/>
                  <a:gd name="T15" fmla="*/ 4 h 15"/>
                  <a:gd name="T16" fmla="*/ 0 w 19"/>
                  <a:gd name="T17" fmla="*/ 6 h 15"/>
                  <a:gd name="T18" fmla="*/ 7 w 19"/>
                  <a:gd name="T19" fmla="*/ 12 h 15"/>
                  <a:gd name="T20" fmla="*/ 9 w 19"/>
                  <a:gd name="T21" fmla="*/ 14 h 15"/>
                  <a:gd name="T22" fmla="*/ 11 w 19"/>
                  <a:gd name="T23" fmla="*/ 15 h 15"/>
                  <a:gd name="T24" fmla="*/ 13 w 19"/>
                  <a:gd name="T25" fmla="*/ 15 h 15"/>
                  <a:gd name="T26" fmla="*/ 15 w 19"/>
                  <a:gd name="T27" fmla="*/ 14 h 15"/>
                  <a:gd name="T28" fmla="*/ 17 w 19"/>
                  <a:gd name="T29" fmla="*/ 12 h 15"/>
                  <a:gd name="T30" fmla="*/ 19 w 19"/>
                  <a:gd name="T31" fmla="*/ 11 h 15"/>
                  <a:gd name="T32" fmla="*/ 19 w 19"/>
                  <a:gd name="T33" fmla="*/ 9 h 15"/>
                  <a:gd name="T34" fmla="*/ 17 w 19"/>
                  <a:gd name="T35" fmla="*/ 7 h 15"/>
                  <a:gd name="T36" fmla="*/ 9 w 19"/>
                  <a:gd name="T3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15">
                    <a:moveTo>
                      <a:pt x="9" y="1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7" y="7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96" name="Freeform 668"/>
              <p:cNvSpPr>
                <a:spLocks/>
              </p:cNvSpPr>
              <p:nvPr/>
            </p:nvSpPr>
            <p:spPr bwMode="auto">
              <a:xfrm>
                <a:off x="2551" y="2732"/>
                <a:ext cx="22" cy="18"/>
              </a:xfrm>
              <a:custGeom>
                <a:avLst/>
                <a:gdLst>
                  <a:gd name="T0" fmla="*/ 9 w 43"/>
                  <a:gd name="T1" fmla="*/ 2 h 36"/>
                  <a:gd name="T2" fmla="*/ 7 w 43"/>
                  <a:gd name="T3" fmla="*/ 0 h 36"/>
                  <a:gd name="T4" fmla="*/ 6 w 43"/>
                  <a:gd name="T5" fmla="*/ 0 h 36"/>
                  <a:gd name="T6" fmla="*/ 4 w 43"/>
                  <a:gd name="T7" fmla="*/ 0 h 36"/>
                  <a:gd name="T8" fmla="*/ 2 w 43"/>
                  <a:gd name="T9" fmla="*/ 0 h 36"/>
                  <a:gd name="T10" fmla="*/ 0 w 43"/>
                  <a:gd name="T11" fmla="*/ 2 h 36"/>
                  <a:gd name="T12" fmla="*/ 0 w 43"/>
                  <a:gd name="T13" fmla="*/ 3 h 36"/>
                  <a:gd name="T14" fmla="*/ 0 w 43"/>
                  <a:gd name="T15" fmla="*/ 5 h 36"/>
                  <a:gd name="T16" fmla="*/ 0 w 43"/>
                  <a:gd name="T17" fmla="*/ 6 h 36"/>
                  <a:gd name="T18" fmla="*/ 32 w 43"/>
                  <a:gd name="T19" fmla="*/ 33 h 36"/>
                  <a:gd name="T20" fmla="*/ 34 w 43"/>
                  <a:gd name="T21" fmla="*/ 35 h 36"/>
                  <a:gd name="T22" fmla="*/ 36 w 43"/>
                  <a:gd name="T23" fmla="*/ 36 h 36"/>
                  <a:gd name="T24" fmla="*/ 38 w 43"/>
                  <a:gd name="T25" fmla="*/ 36 h 36"/>
                  <a:gd name="T26" fmla="*/ 40 w 43"/>
                  <a:gd name="T27" fmla="*/ 35 h 36"/>
                  <a:gd name="T28" fmla="*/ 41 w 43"/>
                  <a:gd name="T29" fmla="*/ 33 h 36"/>
                  <a:gd name="T30" fmla="*/ 43 w 43"/>
                  <a:gd name="T31" fmla="*/ 31 h 36"/>
                  <a:gd name="T32" fmla="*/ 43 w 43"/>
                  <a:gd name="T33" fmla="*/ 30 h 36"/>
                  <a:gd name="T34" fmla="*/ 41 w 43"/>
                  <a:gd name="T35" fmla="*/ 28 h 36"/>
                  <a:gd name="T36" fmla="*/ 9 w 43"/>
                  <a:gd name="T37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36">
                    <a:moveTo>
                      <a:pt x="9" y="2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0" y="35"/>
                    </a:lnTo>
                    <a:lnTo>
                      <a:pt x="41" y="33"/>
                    </a:lnTo>
                    <a:lnTo>
                      <a:pt x="43" y="31"/>
                    </a:lnTo>
                    <a:lnTo>
                      <a:pt x="43" y="30"/>
                    </a:lnTo>
                    <a:lnTo>
                      <a:pt x="41" y="28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97" name="Freeform 669"/>
              <p:cNvSpPr>
                <a:spLocks/>
              </p:cNvSpPr>
              <p:nvPr/>
            </p:nvSpPr>
            <p:spPr bwMode="auto">
              <a:xfrm>
                <a:off x="2579" y="2755"/>
                <a:ext cx="10" cy="8"/>
              </a:xfrm>
              <a:custGeom>
                <a:avLst/>
                <a:gdLst>
                  <a:gd name="T0" fmla="*/ 11 w 20"/>
                  <a:gd name="T1" fmla="*/ 3 h 17"/>
                  <a:gd name="T2" fmla="*/ 9 w 20"/>
                  <a:gd name="T3" fmla="*/ 1 h 17"/>
                  <a:gd name="T4" fmla="*/ 7 w 20"/>
                  <a:gd name="T5" fmla="*/ 0 h 17"/>
                  <a:gd name="T6" fmla="*/ 5 w 20"/>
                  <a:gd name="T7" fmla="*/ 0 h 17"/>
                  <a:gd name="T8" fmla="*/ 3 w 20"/>
                  <a:gd name="T9" fmla="*/ 1 h 17"/>
                  <a:gd name="T10" fmla="*/ 2 w 20"/>
                  <a:gd name="T11" fmla="*/ 3 h 17"/>
                  <a:gd name="T12" fmla="*/ 0 w 20"/>
                  <a:gd name="T13" fmla="*/ 4 h 17"/>
                  <a:gd name="T14" fmla="*/ 0 w 20"/>
                  <a:gd name="T15" fmla="*/ 6 h 17"/>
                  <a:gd name="T16" fmla="*/ 2 w 20"/>
                  <a:gd name="T17" fmla="*/ 7 h 17"/>
                  <a:gd name="T18" fmla="*/ 9 w 20"/>
                  <a:gd name="T19" fmla="*/ 14 h 17"/>
                  <a:gd name="T20" fmla="*/ 11 w 20"/>
                  <a:gd name="T21" fmla="*/ 15 h 17"/>
                  <a:gd name="T22" fmla="*/ 13 w 20"/>
                  <a:gd name="T23" fmla="*/ 17 h 17"/>
                  <a:gd name="T24" fmla="*/ 15 w 20"/>
                  <a:gd name="T25" fmla="*/ 17 h 17"/>
                  <a:gd name="T26" fmla="*/ 17 w 20"/>
                  <a:gd name="T27" fmla="*/ 15 h 17"/>
                  <a:gd name="T28" fmla="*/ 19 w 20"/>
                  <a:gd name="T29" fmla="*/ 14 h 17"/>
                  <a:gd name="T30" fmla="*/ 20 w 20"/>
                  <a:gd name="T31" fmla="*/ 12 h 17"/>
                  <a:gd name="T32" fmla="*/ 20 w 20"/>
                  <a:gd name="T33" fmla="*/ 10 h 17"/>
                  <a:gd name="T34" fmla="*/ 19 w 20"/>
                  <a:gd name="T35" fmla="*/ 9 h 17"/>
                  <a:gd name="T36" fmla="*/ 11 w 20"/>
                  <a:gd name="T3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17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9" y="14"/>
                    </a:lnTo>
                    <a:lnTo>
                      <a:pt x="11" y="15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5"/>
                    </a:lnTo>
                    <a:lnTo>
                      <a:pt x="19" y="14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19" y="9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98" name="Freeform 670"/>
              <p:cNvSpPr>
                <a:spLocks/>
              </p:cNvSpPr>
              <p:nvPr/>
            </p:nvSpPr>
            <p:spPr bwMode="auto">
              <a:xfrm>
                <a:off x="2595" y="2768"/>
                <a:ext cx="22" cy="18"/>
              </a:xfrm>
              <a:custGeom>
                <a:avLst/>
                <a:gdLst>
                  <a:gd name="T0" fmla="*/ 11 w 43"/>
                  <a:gd name="T1" fmla="*/ 3 h 36"/>
                  <a:gd name="T2" fmla="*/ 9 w 43"/>
                  <a:gd name="T3" fmla="*/ 2 h 36"/>
                  <a:gd name="T4" fmla="*/ 7 w 43"/>
                  <a:gd name="T5" fmla="*/ 0 h 36"/>
                  <a:gd name="T6" fmla="*/ 5 w 43"/>
                  <a:gd name="T7" fmla="*/ 0 h 36"/>
                  <a:gd name="T8" fmla="*/ 4 w 43"/>
                  <a:gd name="T9" fmla="*/ 2 h 36"/>
                  <a:gd name="T10" fmla="*/ 2 w 43"/>
                  <a:gd name="T11" fmla="*/ 3 h 36"/>
                  <a:gd name="T12" fmla="*/ 0 w 43"/>
                  <a:gd name="T13" fmla="*/ 5 h 36"/>
                  <a:gd name="T14" fmla="*/ 0 w 43"/>
                  <a:gd name="T15" fmla="*/ 6 h 36"/>
                  <a:gd name="T16" fmla="*/ 2 w 43"/>
                  <a:gd name="T17" fmla="*/ 8 h 36"/>
                  <a:gd name="T18" fmla="*/ 34 w 43"/>
                  <a:gd name="T19" fmla="*/ 34 h 36"/>
                  <a:gd name="T20" fmla="*/ 36 w 43"/>
                  <a:gd name="T21" fmla="*/ 36 h 36"/>
                  <a:gd name="T22" fmla="*/ 38 w 43"/>
                  <a:gd name="T23" fmla="*/ 36 h 36"/>
                  <a:gd name="T24" fmla="*/ 39 w 43"/>
                  <a:gd name="T25" fmla="*/ 36 h 36"/>
                  <a:gd name="T26" fmla="*/ 41 w 43"/>
                  <a:gd name="T27" fmla="*/ 36 h 36"/>
                  <a:gd name="T28" fmla="*/ 43 w 43"/>
                  <a:gd name="T29" fmla="*/ 34 h 36"/>
                  <a:gd name="T30" fmla="*/ 43 w 43"/>
                  <a:gd name="T31" fmla="*/ 33 h 36"/>
                  <a:gd name="T32" fmla="*/ 43 w 43"/>
                  <a:gd name="T33" fmla="*/ 31 h 36"/>
                  <a:gd name="T34" fmla="*/ 43 w 43"/>
                  <a:gd name="T35" fmla="*/ 30 h 36"/>
                  <a:gd name="T36" fmla="*/ 11 w 43"/>
                  <a:gd name="T3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36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9" y="36"/>
                    </a:lnTo>
                    <a:lnTo>
                      <a:pt x="41" y="36"/>
                    </a:lnTo>
                    <a:lnTo>
                      <a:pt x="43" y="34"/>
                    </a:lnTo>
                    <a:lnTo>
                      <a:pt x="43" y="33"/>
                    </a:lnTo>
                    <a:lnTo>
                      <a:pt x="43" y="31"/>
                    </a:lnTo>
                    <a:lnTo>
                      <a:pt x="43" y="30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99" name="Freeform 671"/>
              <p:cNvSpPr>
                <a:spLocks/>
              </p:cNvSpPr>
              <p:nvPr/>
            </p:nvSpPr>
            <p:spPr bwMode="auto">
              <a:xfrm>
                <a:off x="2623" y="2791"/>
                <a:ext cx="10" cy="8"/>
              </a:xfrm>
              <a:custGeom>
                <a:avLst/>
                <a:gdLst>
                  <a:gd name="T0" fmla="*/ 12 w 19"/>
                  <a:gd name="T1" fmla="*/ 3 h 16"/>
                  <a:gd name="T2" fmla="*/ 8 w 19"/>
                  <a:gd name="T3" fmla="*/ 1 h 16"/>
                  <a:gd name="T4" fmla="*/ 6 w 19"/>
                  <a:gd name="T5" fmla="*/ 0 h 16"/>
                  <a:gd name="T6" fmla="*/ 6 w 19"/>
                  <a:gd name="T7" fmla="*/ 0 h 16"/>
                  <a:gd name="T8" fmla="*/ 4 w 19"/>
                  <a:gd name="T9" fmla="*/ 1 h 16"/>
                  <a:gd name="T10" fmla="*/ 2 w 19"/>
                  <a:gd name="T11" fmla="*/ 3 h 16"/>
                  <a:gd name="T12" fmla="*/ 0 w 19"/>
                  <a:gd name="T13" fmla="*/ 5 h 16"/>
                  <a:gd name="T14" fmla="*/ 0 w 19"/>
                  <a:gd name="T15" fmla="*/ 5 h 16"/>
                  <a:gd name="T16" fmla="*/ 2 w 19"/>
                  <a:gd name="T17" fmla="*/ 8 h 16"/>
                  <a:gd name="T18" fmla="*/ 10 w 19"/>
                  <a:gd name="T19" fmla="*/ 14 h 16"/>
                  <a:gd name="T20" fmla="*/ 12 w 19"/>
                  <a:gd name="T21" fmla="*/ 16 h 16"/>
                  <a:gd name="T22" fmla="*/ 14 w 19"/>
                  <a:gd name="T23" fmla="*/ 16 h 16"/>
                  <a:gd name="T24" fmla="*/ 15 w 19"/>
                  <a:gd name="T25" fmla="*/ 16 h 16"/>
                  <a:gd name="T26" fmla="*/ 17 w 19"/>
                  <a:gd name="T27" fmla="*/ 16 h 16"/>
                  <a:gd name="T28" fmla="*/ 19 w 19"/>
                  <a:gd name="T29" fmla="*/ 14 h 16"/>
                  <a:gd name="T30" fmla="*/ 19 w 19"/>
                  <a:gd name="T31" fmla="*/ 12 h 16"/>
                  <a:gd name="T32" fmla="*/ 19 w 19"/>
                  <a:gd name="T33" fmla="*/ 11 h 16"/>
                  <a:gd name="T34" fmla="*/ 19 w 19"/>
                  <a:gd name="T35" fmla="*/ 9 h 16"/>
                  <a:gd name="T36" fmla="*/ 12 w 19"/>
                  <a:gd name="T3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16">
                    <a:moveTo>
                      <a:pt x="12" y="3"/>
                    </a:move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00" name="Freeform 672"/>
              <p:cNvSpPr>
                <a:spLocks/>
              </p:cNvSpPr>
              <p:nvPr/>
            </p:nvSpPr>
            <p:spPr bwMode="auto">
              <a:xfrm>
                <a:off x="2639" y="2805"/>
                <a:ext cx="22" cy="18"/>
              </a:xfrm>
              <a:custGeom>
                <a:avLst/>
                <a:gdLst>
                  <a:gd name="T0" fmla="*/ 12 w 44"/>
                  <a:gd name="T1" fmla="*/ 4 h 36"/>
                  <a:gd name="T2" fmla="*/ 8 w 44"/>
                  <a:gd name="T3" fmla="*/ 2 h 36"/>
                  <a:gd name="T4" fmla="*/ 6 w 44"/>
                  <a:gd name="T5" fmla="*/ 0 h 36"/>
                  <a:gd name="T6" fmla="*/ 6 w 44"/>
                  <a:gd name="T7" fmla="*/ 0 h 36"/>
                  <a:gd name="T8" fmla="*/ 4 w 44"/>
                  <a:gd name="T9" fmla="*/ 2 h 36"/>
                  <a:gd name="T10" fmla="*/ 2 w 44"/>
                  <a:gd name="T11" fmla="*/ 4 h 36"/>
                  <a:gd name="T12" fmla="*/ 0 w 44"/>
                  <a:gd name="T13" fmla="*/ 5 h 36"/>
                  <a:gd name="T14" fmla="*/ 0 w 44"/>
                  <a:gd name="T15" fmla="*/ 5 h 36"/>
                  <a:gd name="T16" fmla="*/ 2 w 44"/>
                  <a:gd name="T17" fmla="*/ 8 h 36"/>
                  <a:gd name="T18" fmla="*/ 33 w 44"/>
                  <a:gd name="T19" fmla="*/ 33 h 36"/>
                  <a:gd name="T20" fmla="*/ 34 w 44"/>
                  <a:gd name="T21" fmla="*/ 35 h 36"/>
                  <a:gd name="T22" fmla="*/ 36 w 44"/>
                  <a:gd name="T23" fmla="*/ 36 h 36"/>
                  <a:gd name="T24" fmla="*/ 38 w 44"/>
                  <a:gd name="T25" fmla="*/ 36 h 36"/>
                  <a:gd name="T26" fmla="*/ 40 w 44"/>
                  <a:gd name="T27" fmla="*/ 35 h 36"/>
                  <a:gd name="T28" fmla="*/ 42 w 44"/>
                  <a:gd name="T29" fmla="*/ 33 h 36"/>
                  <a:gd name="T30" fmla="*/ 44 w 44"/>
                  <a:gd name="T31" fmla="*/ 32 h 36"/>
                  <a:gd name="T32" fmla="*/ 44 w 44"/>
                  <a:gd name="T33" fmla="*/ 30 h 36"/>
                  <a:gd name="T34" fmla="*/ 42 w 44"/>
                  <a:gd name="T35" fmla="*/ 29 h 36"/>
                  <a:gd name="T36" fmla="*/ 12 w 44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6">
                    <a:moveTo>
                      <a:pt x="12" y="4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3" y="33"/>
                    </a:lnTo>
                    <a:lnTo>
                      <a:pt x="34" y="35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0" y="35"/>
                    </a:lnTo>
                    <a:lnTo>
                      <a:pt x="42" y="33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2" y="29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01" name="Freeform 673"/>
              <p:cNvSpPr>
                <a:spLocks/>
              </p:cNvSpPr>
              <p:nvPr/>
            </p:nvSpPr>
            <p:spPr bwMode="auto">
              <a:xfrm>
                <a:off x="2668" y="2828"/>
                <a:ext cx="9" cy="8"/>
              </a:xfrm>
              <a:custGeom>
                <a:avLst/>
                <a:gdLst>
                  <a:gd name="T0" fmla="*/ 10 w 19"/>
                  <a:gd name="T1" fmla="*/ 2 h 16"/>
                  <a:gd name="T2" fmla="*/ 8 w 19"/>
                  <a:gd name="T3" fmla="*/ 0 h 16"/>
                  <a:gd name="T4" fmla="*/ 6 w 19"/>
                  <a:gd name="T5" fmla="*/ 0 h 16"/>
                  <a:gd name="T6" fmla="*/ 4 w 19"/>
                  <a:gd name="T7" fmla="*/ 0 h 16"/>
                  <a:gd name="T8" fmla="*/ 2 w 19"/>
                  <a:gd name="T9" fmla="*/ 0 h 16"/>
                  <a:gd name="T10" fmla="*/ 0 w 19"/>
                  <a:gd name="T11" fmla="*/ 2 h 16"/>
                  <a:gd name="T12" fmla="*/ 0 w 19"/>
                  <a:gd name="T13" fmla="*/ 3 h 16"/>
                  <a:gd name="T14" fmla="*/ 0 w 19"/>
                  <a:gd name="T15" fmla="*/ 5 h 16"/>
                  <a:gd name="T16" fmla="*/ 0 w 19"/>
                  <a:gd name="T17" fmla="*/ 7 h 16"/>
                  <a:gd name="T18" fmla="*/ 8 w 19"/>
                  <a:gd name="T19" fmla="*/ 13 h 16"/>
                  <a:gd name="T20" fmla="*/ 10 w 19"/>
                  <a:gd name="T21" fmla="*/ 14 h 16"/>
                  <a:gd name="T22" fmla="*/ 11 w 19"/>
                  <a:gd name="T23" fmla="*/ 16 h 16"/>
                  <a:gd name="T24" fmla="*/ 13 w 19"/>
                  <a:gd name="T25" fmla="*/ 16 h 16"/>
                  <a:gd name="T26" fmla="*/ 15 w 19"/>
                  <a:gd name="T27" fmla="*/ 14 h 16"/>
                  <a:gd name="T28" fmla="*/ 17 w 19"/>
                  <a:gd name="T29" fmla="*/ 13 h 16"/>
                  <a:gd name="T30" fmla="*/ 19 w 19"/>
                  <a:gd name="T31" fmla="*/ 11 h 16"/>
                  <a:gd name="T32" fmla="*/ 19 w 19"/>
                  <a:gd name="T33" fmla="*/ 10 h 16"/>
                  <a:gd name="T34" fmla="*/ 17 w 19"/>
                  <a:gd name="T35" fmla="*/ 8 h 16"/>
                  <a:gd name="T36" fmla="*/ 10 w 19"/>
                  <a:gd name="T37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16">
                    <a:moveTo>
                      <a:pt x="10" y="2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7" y="13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7" y="8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02" name="Freeform 674"/>
              <p:cNvSpPr>
                <a:spLocks/>
              </p:cNvSpPr>
              <p:nvPr/>
            </p:nvSpPr>
            <p:spPr bwMode="auto">
              <a:xfrm>
                <a:off x="2684" y="2841"/>
                <a:ext cx="21" cy="18"/>
              </a:xfrm>
              <a:custGeom>
                <a:avLst/>
                <a:gdLst>
                  <a:gd name="T0" fmla="*/ 10 w 44"/>
                  <a:gd name="T1" fmla="*/ 1 h 36"/>
                  <a:gd name="T2" fmla="*/ 8 w 44"/>
                  <a:gd name="T3" fmla="*/ 0 h 36"/>
                  <a:gd name="T4" fmla="*/ 6 w 44"/>
                  <a:gd name="T5" fmla="*/ 0 h 36"/>
                  <a:gd name="T6" fmla="*/ 4 w 44"/>
                  <a:gd name="T7" fmla="*/ 0 h 36"/>
                  <a:gd name="T8" fmla="*/ 2 w 44"/>
                  <a:gd name="T9" fmla="*/ 0 h 36"/>
                  <a:gd name="T10" fmla="*/ 0 w 44"/>
                  <a:gd name="T11" fmla="*/ 1 h 36"/>
                  <a:gd name="T12" fmla="*/ 0 w 44"/>
                  <a:gd name="T13" fmla="*/ 3 h 36"/>
                  <a:gd name="T14" fmla="*/ 0 w 44"/>
                  <a:gd name="T15" fmla="*/ 4 h 36"/>
                  <a:gd name="T16" fmla="*/ 0 w 44"/>
                  <a:gd name="T17" fmla="*/ 6 h 36"/>
                  <a:gd name="T18" fmla="*/ 32 w 44"/>
                  <a:gd name="T19" fmla="*/ 33 h 36"/>
                  <a:gd name="T20" fmla="*/ 34 w 44"/>
                  <a:gd name="T21" fmla="*/ 34 h 36"/>
                  <a:gd name="T22" fmla="*/ 36 w 44"/>
                  <a:gd name="T23" fmla="*/ 36 h 36"/>
                  <a:gd name="T24" fmla="*/ 38 w 44"/>
                  <a:gd name="T25" fmla="*/ 36 h 36"/>
                  <a:gd name="T26" fmla="*/ 40 w 44"/>
                  <a:gd name="T27" fmla="*/ 34 h 36"/>
                  <a:gd name="T28" fmla="*/ 42 w 44"/>
                  <a:gd name="T29" fmla="*/ 33 h 36"/>
                  <a:gd name="T30" fmla="*/ 44 w 44"/>
                  <a:gd name="T31" fmla="*/ 31 h 36"/>
                  <a:gd name="T32" fmla="*/ 44 w 44"/>
                  <a:gd name="T33" fmla="*/ 29 h 36"/>
                  <a:gd name="T34" fmla="*/ 42 w 44"/>
                  <a:gd name="T35" fmla="*/ 28 h 36"/>
                  <a:gd name="T36" fmla="*/ 10 w 44"/>
                  <a:gd name="T37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6">
                    <a:moveTo>
                      <a:pt x="10" y="1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2" y="33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0" y="34"/>
                    </a:lnTo>
                    <a:lnTo>
                      <a:pt x="42" y="33"/>
                    </a:lnTo>
                    <a:lnTo>
                      <a:pt x="44" y="31"/>
                    </a:lnTo>
                    <a:lnTo>
                      <a:pt x="44" y="29"/>
                    </a:lnTo>
                    <a:lnTo>
                      <a:pt x="42" y="28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03" name="Freeform 675"/>
              <p:cNvSpPr>
                <a:spLocks/>
              </p:cNvSpPr>
              <p:nvPr/>
            </p:nvSpPr>
            <p:spPr bwMode="auto">
              <a:xfrm>
                <a:off x="2711" y="2864"/>
                <a:ext cx="10" cy="9"/>
              </a:xfrm>
              <a:custGeom>
                <a:avLst/>
                <a:gdLst>
                  <a:gd name="T0" fmla="*/ 11 w 21"/>
                  <a:gd name="T1" fmla="*/ 3 h 17"/>
                  <a:gd name="T2" fmla="*/ 9 w 21"/>
                  <a:gd name="T3" fmla="*/ 2 h 17"/>
                  <a:gd name="T4" fmla="*/ 8 w 21"/>
                  <a:gd name="T5" fmla="*/ 0 h 17"/>
                  <a:gd name="T6" fmla="*/ 6 w 21"/>
                  <a:gd name="T7" fmla="*/ 0 h 17"/>
                  <a:gd name="T8" fmla="*/ 4 w 21"/>
                  <a:gd name="T9" fmla="*/ 2 h 17"/>
                  <a:gd name="T10" fmla="*/ 2 w 21"/>
                  <a:gd name="T11" fmla="*/ 3 h 17"/>
                  <a:gd name="T12" fmla="*/ 0 w 21"/>
                  <a:gd name="T13" fmla="*/ 5 h 17"/>
                  <a:gd name="T14" fmla="*/ 0 w 21"/>
                  <a:gd name="T15" fmla="*/ 6 h 17"/>
                  <a:gd name="T16" fmla="*/ 2 w 21"/>
                  <a:gd name="T17" fmla="*/ 8 h 17"/>
                  <a:gd name="T18" fmla="*/ 9 w 21"/>
                  <a:gd name="T19" fmla="*/ 14 h 17"/>
                  <a:gd name="T20" fmla="*/ 11 w 21"/>
                  <a:gd name="T21" fmla="*/ 16 h 17"/>
                  <a:gd name="T22" fmla="*/ 13 w 21"/>
                  <a:gd name="T23" fmla="*/ 17 h 17"/>
                  <a:gd name="T24" fmla="*/ 15 w 21"/>
                  <a:gd name="T25" fmla="*/ 17 h 17"/>
                  <a:gd name="T26" fmla="*/ 17 w 21"/>
                  <a:gd name="T27" fmla="*/ 16 h 17"/>
                  <a:gd name="T28" fmla="*/ 19 w 21"/>
                  <a:gd name="T29" fmla="*/ 14 h 17"/>
                  <a:gd name="T30" fmla="*/ 21 w 21"/>
                  <a:gd name="T31" fmla="*/ 13 h 17"/>
                  <a:gd name="T32" fmla="*/ 21 w 21"/>
                  <a:gd name="T33" fmla="*/ 11 h 17"/>
                  <a:gd name="T34" fmla="*/ 19 w 21"/>
                  <a:gd name="T35" fmla="*/ 9 h 17"/>
                  <a:gd name="T36" fmla="*/ 11 w 21"/>
                  <a:gd name="T3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17">
                    <a:moveTo>
                      <a:pt x="11" y="3"/>
                    </a:move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9" y="14"/>
                    </a:lnTo>
                    <a:lnTo>
                      <a:pt x="11" y="16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19" y="9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04" name="Freeform 676"/>
              <p:cNvSpPr>
                <a:spLocks/>
              </p:cNvSpPr>
              <p:nvPr/>
            </p:nvSpPr>
            <p:spPr bwMode="auto">
              <a:xfrm>
                <a:off x="2727" y="2877"/>
                <a:ext cx="22" cy="18"/>
              </a:xfrm>
              <a:custGeom>
                <a:avLst/>
                <a:gdLst>
                  <a:gd name="T0" fmla="*/ 11 w 44"/>
                  <a:gd name="T1" fmla="*/ 3 h 36"/>
                  <a:gd name="T2" fmla="*/ 10 w 44"/>
                  <a:gd name="T3" fmla="*/ 1 h 36"/>
                  <a:gd name="T4" fmla="*/ 8 w 44"/>
                  <a:gd name="T5" fmla="*/ 0 h 36"/>
                  <a:gd name="T6" fmla="*/ 6 w 44"/>
                  <a:gd name="T7" fmla="*/ 0 h 36"/>
                  <a:gd name="T8" fmla="*/ 4 w 44"/>
                  <a:gd name="T9" fmla="*/ 1 h 36"/>
                  <a:gd name="T10" fmla="*/ 2 w 44"/>
                  <a:gd name="T11" fmla="*/ 3 h 36"/>
                  <a:gd name="T12" fmla="*/ 0 w 44"/>
                  <a:gd name="T13" fmla="*/ 4 h 36"/>
                  <a:gd name="T14" fmla="*/ 0 w 44"/>
                  <a:gd name="T15" fmla="*/ 6 h 36"/>
                  <a:gd name="T16" fmla="*/ 2 w 44"/>
                  <a:gd name="T17" fmla="*/ 7 h 36"/>
                  <a:gd name="T18" fmla="*/ 34 w 44"/>
                  <a:gd name="T19" fmla="*/ 34 h 36"/>
                  <a:gd name="T20" fmla="*/ 36 w 44"/>
                  <a:gd name="T21" fmla="*/ 36 h 36"/>
                  <a:gd name="T22" fmla="*/ 38 w 44"/>
                  <a:gd name="T23" fmla="*/ 36 h 36"/>
                  <a:gd name="T24" fmla="*/ 40 w 44"/>
                  <a:gd name="T25" fmla="*/ 36 h 36"/>
                  <a:gd name="T26" fmla="*/ 42 w 44"/>
                  <a:gd name="T27" fmla="*/ 36 h 36"/>
                  <a:gd name="T28" fmla="*/ 44 w 44"/>
                  <a:gd name="T29" fmla="*/ 34 h 36"/>
                  <a:gd name="T30" fmla="*/ 44 w 44"/>
                  <a:gd name="T31" fmla="*/ 32 h 36"/>
                  <a:gd name="T32" fmla="*/ 44 w 44"/>
                  <a:gd name="T33" fmla="*/ 31 h 36"/>
                  <a:gd name="T34" fmla="*/ 44 w 44"/>
                  <a:gd name="T35" fmla="*/ 29 h 36"/>
                  <a:gd name="T36" fmla="*/ 11 w 44"/>
                  <a:gd name="T3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6">
                    <a:moveTo>
                      <a:pt x="11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4" y="31"/>
                    </a:lnTo>
                    <a:lnTo>
                      <a:pt x="44" y="29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05" name="Freeform 677"/>
              <p:cNvSpPr>
                <a:spLocks/>
              </p:cNvSpPr>
              <p:nvPr/>
            </p:nvSpPr>
            <p:spPr bwMode="auto">
              <a:xfrm>
                <a:off x="2755" y="2901"/>
                <a:ext cx="10" cy="8"/>
              </a:xfrm>
              <a:custGeom>
                <a:avLst/>
                <a:gdLst>
                  <a:gd name="T0" fmla="*/ 11 w 19"/>
                  <a:gd name="T1" fmla="*/ 4 h 16"/>
                  <a:gd name="T2" fmla="*/ 7 w 19"/>
                  <a:gd name="T3" fmla="*/ 2 h 16"/>
                  <a:gd name="T4" fmla="*/ 5 w 19"/>
                  <a:gd name="T5" fmla="*/ 0 h 16"/>
                  <a:gd name="T6" fmla="*/ 5 w 19"/>
                  <a:gd name="T7" fmla="*/ 0 h 16"/>
                  <a:gd name="T8" fmla="*/ 4 w 19"/>
                  <a:gd name="T9" fmla="*/ 2 h 16"/>
                  <a:gd name="T10" fmla="*/ 2 w 19"/>
                  <a:gd name="T11" fmla="*/ 4 h 16"/>
                  <a:gd name="T12" fmla="*/ 0 w 19"/>
                  <a:gd name="T13" fmla="*/ 5 h 16"/>
                  <a:gd name="T14" fmla="*/ 0 w 19"/>
                  <a:gd name="T15" fmla="*/ 5 h 16"/>
                  <a:gd name="T16" fmla="*/ 2 w 19"/>
                  <a:gd name="T17" fmla="*/ 8 h 16"/>
                  <a:gd name="T18" fmla="*/ 9 w 19"/>
                  <a:gd name="T19" fmla="*/ 15 h 16"/>
                  <a:gd name="T20" fmla="*/ 11 w 19"/>
                  <a:gd name="T21" fmla="*/ 16 h 16"/>
                  <a:gd name="T22" fmla="*/ 13 w 19"/>
                  <a:gd name="T23" fmla="*/ 16 h 16"/>
                  <a:gd name="T24" fmla="*/ 15 w 19"/>
                  <a:gd name="T25" fmla="*/ 16 h 16"/>
                  <a:gd name="T26" fmla="*/ 17 w 19"/>
                  <a:gd name="T27" fmla="*/ 16 h 16"/>
                  <a:gd name="T28" fmla="*/ 19 w 19"/>
                  <a:gd name="T29" fmla="*/ 15 h 16"/>
                  <a:gd name="T30" fmla="*/ 19 w 19"/>
                  <a:gd name="T31" fmla="*/ 13 h 16"/>
                  <a:gd name="T32" fmla="*/ 19 w 19"/>
                  <a:gd name="T33" fmla="*/ 11 h 16"/>
                  <a:gd name="T34" fmla="*/ 19 w 19"/>
                  <a:gd name="T35" fmla="*/ 10 h 16"/>
                  <a:gd name="T36" fmla="*/ 11 w 19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16">
                    <a:moveTo>
                      <a:pt x="11" y="4"/>
                    </a:move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06" name="Freeform 678"/>
              <p:cNvSpPr>
                <a:spLocks/>
              </p:cNvSpPr>
              <p:nvPr/>
            </p:nvSpPr>
            <p:spPr bwMode="auto">
              <a:xfrm>
                <a:off x="2771" y="2914"/>
                <a:ext cx="22" cy="18"/>
              </a:xfrm>
              <a:custGeom>
                <a:avLst/>
                <a:gdLst>
                  <a:gd name="T0" fmla="*/ 11 w 43"/>
                  <a:gd name="T1" fmla="*/ 3 h 36"/>
                  <a:gd name="T2" fmla="*/ 7 w 43"/>
                  <a:gd name="T3" fmla="*/ 2 h 36"/>
                  <a:gd name="T4" fmla="*/ 5 w 43"/>
                  <a:gd name="T5" fmla="*/ 0 h 36"/>
                  <a:gd name="T6" fmla="*/ 5 w 43"/>
                  <a:gd name="T7" fmla="*/ 0 h 36"/>
                  <a:gd name="T8" fmla="*/ 4 w 43"/>
                  <a:gd name="T9" fmla="*/ 2 h 36"/>
                  <a:gd name="T10" fmla="*/ 2 w 43"/>
                  <a:gd name="T11" fmla="*/ 3 h 36"/>
                  <a:gd name="T12" fmla="*/ 0 w 43"/>
                  <a:gd name="T13" fmla="*/ 5 h 36"/>
                  <a:gd name="T14" fmla="*/ 0 w 43"/>
                  <a:gd name="T15" fmla="*/ 5 h 36"/>
                  <a:gd name="T16" fmla="*/ 2 w 43"/>
                  <a:gd name="T17" fmla="*/ 8 h 36"/>
                  <a:gd name="T18" fmla="*/ 32 w 43"/>
                  <a:gd name="T19" fmla="*/ 33 h 36"/>
                  <a:gd name="T20" fmla="*/ 34 w 43"/>
                  <a:gd name="T21" fmla="*/ 34 h 36"/>
                  <a:gd name="T22" fmla="*/ 36 w 43"/>
                  <a:gd name="T23" fmla="*/ 36 h 36"/>
                  <a:gd name="T24" fmla="*/ 38 w 43"/>
                  <a:gd name="T25" fmla="*/ 36 h 36"/>
                  <a:gd name="T26" fmla="*/ 39 w 43"/>
                  <a:gd name="T27" fmla="*/ 34 h 36"/>
                  <a:gd name="T28" fmla="*/ 41 w 43"/>
                  <a:gd name="T29" fmla="*/ 33 h 36"/>
                  <a:gd name="T30" fmla="*/ 43 w 43"/>
                  <a:gd name="T31" fmla="*/ 31 h 36"/>
                  <a:gd name="T32" fmla="*/ 43 w 43"/>
                  <a:gd name="T33" fmla="*/ 30 h 36"/>
                  <a:gd name="T34" fmla="*/ 41 w 43"/>
                  <a:gd name="T35" fmla="*/ 28 h 36"/>
                  <a:gd name="T36" fmla="*/ 11 w 43"/>
                  <a:gd name="T3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36">
                    <a:moveTo>
                      <a:pt x="11" y="3"/>
                    </a:move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2" y="33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9" y="34"/>
                    </a:lnTo>
                    <a:lnTo>
                      <a:pt x="41" y="33"/>
                    </a:lnTo>
                    <a:lnTo>
                      <a:pt x="43" y="31"/>
                    </a:lnTo>
                    <a:lnTo>
                      <a:pt x="43" y="30"/>
                    </a:lnTo>
                    <a:lnTo>
                      <a:pt x="41" y="28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07" name="Freeform 679"/>
              <p:cNvSpPr>
                <a:spLocks/>
              </p:cNvSpPr>
              <p:nvPr/>
            </p:nvSpPr>
            <p:spPr bwMode="auto">
              <a:xfrm>
                <a:off x="2800" y="2937"/>
                <a:ext cx="9" cy="8"/>
              </a:xfrm>
              <a:custGeom>
                <a:avLst/>
                <a:gdLst>
                  <a:gd name="T0" fmla="*/ 10 w 19"/>
                  <a:gd name="T1" fmla="*/ 1 h 15"/>
                  <a:gd name="T2" fmla="*/ 8 w 19"/>
                  <a:gd name="T3" fmla="*/ 0 h 15"/>
                  <a:gd name="T4" fmla="*/ 6 w 19"/>
                  <a:gd name="T5" fmla="*/ 0 h 15"/>
                  <a:gd name="T6" fmla="*/ 4 w 19"/>
                  <a:gd name="T7" fmla="*/ 0 h 15"/>
                  <a:gd name="T8" fmla="*/ 2 w 19"/>
                  <a:gd name="T9" fmla="*/ 0 h 15"/>
                  <a:gd name="T10" fmla="*/ 0 w 19"/>
                  <a:gd name="T11" fmla="*/ 1 h 15"/>
                  <a:gd name="T12" fmla="*/ 0 w 19"/>
                  <a:gd name="T13" fmla="*/ 3 h 15"/>
                  <a:gd name="T14" fmla="*/ 0 w 19"/>
                  <a:gd name="T15" fmla="*/ 5 h 15"/>
                  <a:gd name="T16" fmla="*/ 0 w 19"/>
                  <a:gd name="T17" fmla="*/ 6 h 15"/>
                  <a:gd name="T18" fmla="*/ 8 w 19"/>
                  <a:gd name="T19" fmla="*/ 12 h 15"/>
                  <a:gd name="T20" fmla="*/ 10 w 19"/>
                  <a:gd name="T21" fmla="*/ 14 h 15"/>
                  <a:gd name="T22" fmla="*/ 12 w 19"/>
                  <a:gd name="T23" fmla="*/ 15 h 15"/>
                  <a:gd name="T24" fmla="*/ 14 w 19"/>
                  <a:gd name="T25" fmla="*/ 15 h 15"/>
                  <a:gd name="T26" fmla="*/ 16 w 19"/>
                  <a:gd name="T27" fmla="*/ 14 h 15"/>
                  <a:gd name="T28" fmla="*/ 17 w 19"/>
                  <a:gd name="T29" fmla="*/ 12 h 15"/>
                  <a:gd name="T30" fmla="*/ 19 w 19"/>
                  <a:gd name="T31" fmla="*/ 11 h 15"/>
                  <a:gd name="T32" fmla="*/ 19 w 19"/>
                  <a:gd name="T33" fmla="*/ 9 h 15"/>
                  <a:gd name="T34" fmla="*/ 17 w 19"/>
                  <a:gd name="T35" fmla="*/ 8 h 15"/>
                  <a:gd name="T36" fmla="*/ 10 w 19"/>
                  <a:gd name="T3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15">
                    <a:moveTo>
                      <a:pt x="10" y="1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6" y="14"/>
                    </a:lnTo>
                    <a:lnTo>
                      <a:pt x="17" y="12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7" y="8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08" name="Freeform 680"/>
              <p:cNvSpPr>
                <a:spLocks/>
              </p:cNvSpPr>
              <p:nvPr/>
            </p:nvSpPr>
            <p:spPr bwMode="auto">
              <a:xfrm>
                <a:off x="2816" y="2951"/>
                <a:ext cx="21" cy="18"/>
              </a:xfrm>
              <a:custGeom>
                <a:avLst/>
                <a:gdLst>
                  <a:gd name="T0" fmla="*/ 9 w 43"/>
                  <a:gd name="T1" fmla="*/ 2 h 36"/>
                  <a:gd name="T2" fmla="*/ 7 w 43"/>
                  <a:gd name="T3" fmla="*/ 0 h 36"/>
                  <a:gd name="T4" fmla="*/ 5 w 43"/>
                  <a:gd name="T5" fmla="*/ 0 h 36"/>
                  <a:gd name="T6" fmla="*/ 3 w 43"/>
                  <a:gd name="T7" fmla="*/ 0 h 36"/>
                  <a:gd name="T8" fmla="*/ 1 w 43"/>
                  <a:gd name="T9" fmla="*/ 0 h 36"/>
                  <a:gd name="T10" fmla="*/ 0 w 43"/>
                  <a:gd name="T11" fmla="*/ 2 h 36"/>
                  <a:gd name="T12" fmla="*/ 0 w 43"/>
                  <a:gd name="T13" fmla="*/ 4 h 36"/>
                  <a:gd name="T14" fmla="*/ 0 w 43"/>
                  <a:gd name="T15" fmla="*/ 5 h 36"/>
                  <a:gd name="T16" fmla="*/ 0 w 43"/>
                  <a:gd name="T17" fmla="*/ 7 h 36"/>
                  <a:gd name="T18" fmla="*/ 32 w 43"/>
                  <a:gd name="T19" fmla="*/ 33 h 36"/>
                  <a:gd name="T20" fmla="*/ 34 w 43"/>
                  <a:gd name="T21" fmla="*/ 35 h 36"/>
                  <a:gd name="T22" fmla="*/ 35 w 43"/>
                  <a:gd name="T23" fmla="*/ 36 h 36"/>
                  <a:gd name="T24" fmla="*/ 37 w 43"/>
                  <a:gd name="T25" fmla="*/ 36 h 36"/>
                  <a:gd name="T26" fmla="*/ 39 w 43"/>
                  <a:gd name="T27" fmla="*/ 35 h 36"/>
                  <a:gd name="T28" fmla="*/ 41 w 43"/>
                  <a:gd name="T29" fmla="*/ 33 h 36"/>
                  <a:gd name="T30" fmla="*/ 43 w 43"/>
                  <a:gd name="T31" fmla="*/ 32 h 36"/>
                  <a:gd name="T32" fmla="*/ 43 w 43"/>
                  <a:gd name="T33" fmla="*/ 30 h 36"/>
                  <a:gd name="T34" fmla="*/ 41 w 43"/>
                  <a:gd name="T35" fmla="*/ 29 h 36"/>
                  <a:gd name="T36" fmla="*/ 9 w 43"/>
                  <a:gd name="T37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36">
                    <a:moveTo>
                      <a:pt x="9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35" y="36"/>
                    </a:lnTo>
                    <a:lnTo>
                      <a:pt x="37" y="36"/>
                    </a:lnTo>
                    <a:lnTo>
                      <a:pt x="39" y="35"/>
                    </a:lnTo>
                    <a:lnTo>
                      <a:pt x="41" y="33"/>
                    </a:lnTo>
                    <a:lnTo>
                      <a:pt x="43" y="32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09" name="Freeform 681"/>
              <p:cNvSpPr>
                <a:spLocks/>
              </p:cNvSpPr>
              <p:nvPr/>
            </p:nvSpPr>
            <p:spPr bwMode="auto">
              <a:xfrm>
                <a:off x="2843" y="2973"/>
                <a:ext cx="11" cy="9"/>
              </a:xfrm>
              <a:custGeom>
                <a:avLst/>
                <a:gdLst>
                  <a:gd name="T0" fmla="*/ 12 w 21"/>
                  <a:gd name="T1" fmla="*/ 3 h 17"/>
                  <a:gd name="T2" fmla="*/ 10 w 21"/>
                  <a:gd name="T3" fmla="*/ 1 h 17"/>
                  <a:gd name="T4" fmla="*/ 8 w 21"/>
                  <a:gd name="T5" fmla="*/ 0 h 17"/>
                  <a:gd name="T6" fmla="*/ 6 w 21"/>
                  <a:gd name="T7" fmla="*/ 0 h 17"/>
                  <a:gd name="T8" fmla="*/ 4 w 21"/>
                  <a:gd name="T9" fmla="*/ 1 h 17"/>
                  <a:gd name="T10" fmla="*/ 2 w 21"/>
                  <a:gd name="T11" fmla="*/ 3 h 17"/>
                  <a:gd name="T12" fmla="*/ 0 w 21"/>
                  <a:gd name="T13" fmla="*/ 4 h 17"/>
                  <a:gd name="T14" fmla="*/ 0 w 21"/>
                  <a:gd name="T15" fmla="*/ 6 h 17"/>
                  <a:gd name="T16" fmla="*/ 2 w 21"/>
                  <a:gd name="T17" fmla="*/ 7 h 17"/>
                  <a:gd name="T18" fmla="*/ 10 w 21"/>
                  <a:gd name="T19" fmla="*/ 14 h 17"/>
                  <a:gd name="T20" fmla="*/ 12 w 21"/>
                  <a:gd name="T21" fmla="*/ 15 h 17"/>
                  <a:gd name="T22" fmla="*/ 14 w 21"/>
                  <a:gd name="T23" fmla="*/ 17 h 17"/>
                  <a:gd name="T24" fmla="*/ 15 w 21"/>
                  <a:gd name="T25" fmla="*/ 17 h 17"/>
                  <a:gd name="T26" fmla="*/ 17 w 21"/>
                  <a:gd name="T27" fmla="*/ 15 h 17"/>
                  <a:gd name="T28" fmla="*/ 19 w 21"/>
                  <a:gd name="T29" fmla="*/ 14 h 17"/>
                  <a:gd name="T30" fmla="*/ 21 w 21"/>
                  <a:gd name="T31" fmla="*/ 12 h 17"/>
                  <a:gd name="T32" fmla="*/ 21 w 21"/>
                  <a:gd name="T33" fmla="*/ 11 h 17"/>
                  <a:gd name="T34" fmla="*/ 19 w 21"/>
                  <a:gd name="T35" fmla="*/ 9 h 17"/>
                  <a:gd name="T36" fmla="*/ 12 w 21"/>
                  <a:gd name="T3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17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10" y="14"/>
                    </a:lnTo>
                    <a:lnTo>
                      <a:pt x="12" y="15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7" y="15"/>
                    </a:lnTo>
                    <a:lnTo>
                      <a:pt x="19" y="14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19" y="9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10" name="Freeform 682"/>
              <p:cNvSpPr>
                <a:spLocks/>
              </p:cNvSpPr>
              <p:nvPr/>
            </p:nvSpPr>
            <p:spPr bwMode="auto">
              <a:xfrm>
                <a:off x="2859" y="2987"/>
                <a:ext cx="22" cy="18"/>
              </a:xfrm>
              <a:custGeom>
                <a:avLst/>
                <a:gdLst>
                  <a:gd name="T0" fmla="*/ 12 w 44"/>
                  <a:gd name="T1" fmla="*/ 3 h 36"/>
                  <a:gd name="T2" fmla="*/ 10 w 44"/>
                  <a:gd name="T3" fmla="*/ 2 h 36"/>
                  <a:gd name="T4" fmla="*/ 8 w 44"/>
                  <a:gd name="T5" fmla="*/ 0 h 36"/>
                  <a:gd name="T6" fmla="*/ 6 w 44"/>
                  <a:gd name="T7" fmla="*/ 0 h 36"/>
                  <a:gd name="T8" fmla="*/ 4 w 44"/>
                  <a:gd name="T9" fmla="*/ 2 h 36"/>
                  <a:gd name="T10" fmla="*/ 2 w 44"/>
                  <a:gd name="T11" fmla="*/ 3 h 36"/>
                  <a:gd name="T12" fmla="*/ 0 w 44"/>
                  <a:gd name="T13" fmla="*/ 5 h 36"/>
                  <a:gd name="T14" fmla="*/ 0 w 44"/>
                  <a:gd name="T15" fmla="*/ 6 h 36"/>
                  <a:gd name="T16" fmla="*/ 2 w 44"/>
                  <a:gd name="T17" fmla="*/ 8 h 36"/>
                  <a:gd name="T18" fmla="*/ 34 w 44"/>
                  <a:gd name="T19" fmla="*/ 35 h 36"/>
                  <a:gd name="T20" fmla="*/ 36 w 44"/>
                  <a:gd name="T21" fmla="*/ 36 h 36"/>
                  <a:gd name="T22" fmla="*/ 38 w 44"/>
                  <a:gd name="T23" fmla="*/ 36 h 36"/>
                  <a:gd name="T24" fmla="*/ 40 w 44"/>
                  <a:gd name="T25" fmla="*/ 36 h 36"/>
                  <a:gd name="T26" fmla="*/ 42 w 44"/>
                  <a:gd name="T27" fmla="*/ 36 h 36"/>
                  <a:gd name="T28" fmla="*/ 44 w 44"/>
                  <a:gd name="T29" fmla="*/ 35 h 36"/>
                  <a:gd name="T30" fmla="*/ 44 w 44"/>
                  <a:gd name="T31" fmla="*/ 33 h 36"/>
                  <a:gd name="T32" fmla="*/ 44 w 44"/>
                  <a:gd name="T33" fmla="*/ 31 h 36"/>
                  <a:gd name="T34" fmla="*/ 44 w 44"/>
                  <a:gd name="T35" fmla="*/ 30 h 36"/>
                  <a:gd name="T36" fmla="*/ 12 w 44"/>
                  <a:gd name="T3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6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4" y="35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4" y="35"/>
                    </a:lnTo>
                    <a:lnTo>
                      <a:pt x="44" y="33"/>
                    </a:lnTo>
                    <a:lnTo>
                      <a:pt x="44" y="31"/>
                    </a:lnTo>
                    <a:lnTo>
                      <a:pt x="44" y="3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11" name="Freeform 683"/>
              <p:cNvSpPr>
                <a:spLocks/>
              </p:cNvSpPr>
              <p:nvPr/>
            </p:nvSpPr>
            <p:spPr bwMode="auto">
              <a:xfrm>
                <a:off x="2888" y="3010"/>
                <a:ext cx="9" cy="8"/>
              </a:xfrm>
              <a:custGeom>
                <a:avLst/>
                <a:gdLst>
                  <a:gd name="T0" fmla="*/ 11 w 19"/>
                  <a:gd name="T1" fmla="*/ 3 h 16"/>
                  <a:gd name="T2" fmla="*/ 8 w 19"/>
                  <a:gd name="T3" fmla="*/ 2 h 16"/>
                  <a:gd name="T4" fmla="*/ 6 w 19"/>
                  <a:gd name="T5" fmla="*/ 0 h 16"/>
                  <a:gd name="T6" fmla="*/ 6 w 19"/>
                  <a:gd name="T7" fmla="*/ 0 h 16"/>
                  <a:gd name="T8" fmla="*/ 4 w 19"/>
                  <a:gd name="T9" fmla="*/ 2 h 16"/>
                  <a:gd name="T10" fmla="*/ 2 w 19"/>
                  <a:gd name="T11" fmla="*/ 3 h 16"/>
                  <a:gd name="T12" fmla="*/ 0 w 19"/>
                  <a:gd name="T13" fmla="*/ 5 h 16"/>
                  <a:gd name="T14" fmla="*/ 0 w 19"/>
                  <a:gd name="T15" fmla="*/ 5 h 16"/>
                  <a:gd name="T16" fmla="*/ 2 w 19"/>
                  <a:gd name="T17" fmla="*/ 8 h 16"/>
                  <a:gd name="T18" fmla="*/ 10 w 19"/>
                  <a:gd name="T19" fmla="*/ 14 h 16"/>
                  <a:gd name="T20" fmla="*/ 11 w 19"/>
                  <a:gd name="T21" fmla="*/ 16 h 16"/>
                  <a:gd name="T22" fmla="*/ 13 w 19"/>
                  <a:gd name="T23" fmla="*/ 16 h 16"/>
                  <a:gd name="T24" fmla="*/ 15 w 19"/>
                  <a:gd name="T25" fmla="*/ 16 h 16"/>
                  <a:gd name="T26" fmla="*/ 17 w 19"/>
                  <a:gd name="T27" fmla="*/ 16 h 16"/>
                  <a:gd name="T28" fmla="*/ 19 w 19"/>
                  <a:gd name="T29" fmla="*/ 14 h 16"/>
                  <a:gd name="T30" fmla="*/ 19 w 19"/>
                  <a:gd name="T31" fmla="*/ 13 h 16"/>
                  <a:gd name="T32" fmla="*/ 19 w 19"/>
                  <a:gd name="T33" fmla="*/ 11 h 16"/>
                  <a:gd name="T34" fmla="*/ 19 w 19"/>
                  <a:gd name="T35" fmla="*/ 9 h 16"/>
                  <a:gd name="T36" fmla="*/ 11 w 19"/>
                  <a:gd name="T3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16">
                    <a:moveTo>
                      <a:pt x="11" y="3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10" y="14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12" name="Freeform 684"/>
              <p:cNvSpPr>
                <a:spLocks/>
              </p:cNvSpPr>
              <p:nvPr/>
            </p:nvSpPr>
            <p:spPr bwMode="auto">
              <a:xfrm>
                <a:off x="2904" y="3023"/>
                <a:ext cx="21" cy="18"/>
              </a:xfrm>
              <a:custGeom>
                <a:avLst/>
                <a:gdLst>
                  <a:gd name="T0" fmla="*/ 11 w 44"/>
                  <a:gd name="T1" fmla="*/ 3 h 36"/>
                  <a:gd name="T2" fmla="*/ 8 w 44"/>
                  <a:gd name="T3" fmla="*/ 1 h 36"/>
                  <a:gd name="T4" fmla="*/ 6 w 44"/>
                  <a:gd name="T5" fmla="*/ 0 h 36"/>
                  <a:gd name="T6" fmla="*/ 6 w 44"/>
                  <a:gd name="T7" fmla="*/ 0 h 36"/>
                  <a:gd name="T8" fmla="*/ 4 w 44"/>
                  <a:gd name="T9" fmla="*/ 1 h 36"/>
                  <a:gd name="T10" fmla="*/ 2 w 44"/>
                  <a:gd name="T11" fmla="*/ 3 h 36"/>
                  <a:gd name="T12" fmla="*/ 0 w 44"/>
                  <a:gd name="T13" fmla="*/ 4 h 36"/>
                  <a:gd name="T14" fmla="*/ 0 w 44"/>
                  <a:gd name="T15" fmla="*/ 4 h 36"/>
                  <a:gd name="T16" fmla="*/ 2 w 44"/>
                  <a:gd name="T17" fmla="*/ 7 h 36"/>
                  <a:gd name="T18" fmla="*/ 32 w 44"/>
                  <a:gd name="T19" fmla="*/ 32 h 36"/>
                  <a:gd name="T20" fmla="*/ 34 w 44"/>
                  <a:gd name="T21" fmla="*/ 34 h 36"/>
                  <a:gd name="T22" fmla="*/ 36 w 44"/>
                  <a:gd name="T23" fmla="*/ 36 h 36"/>
                  <a:gd name="T24" fmla="*/ 38 w 44"/>
                  <a:gd name="T25" fmla="*/ 36 h 36"/>
                  <a:gd name="T26" fmla="*/ 40 w 44"/>
                  <a:gd name="T27" fmla="*/ 34 h 36"/>
                  <a:gd name="T28" fmla="*/ 42 w 44"/>
                  <a:gd name="T29" fmla="*/ 32 h 36"/>
                  <a:gd name="T30" fmla="*/ 44 w 44"/>
                  <a:gd name="T31" fmla="*/ 31 h 36"/>
                  <a:gd name="T32" fmla="*/ 44 w 44"/>
                  <a:gd name="T33" fmla="*/ 29 h 36"/>
                  <a:gd name="T34" fmla="*/ 42 w 44"/>
                  <a:gd name="T35" fmla="*/ 28 h 36"/>
                  <a:gd name="T36" fmla="*/ 11 w 44"/>
                  <a:gd name="T3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6">
                    <a:moveTo>
                      <a:pt x="11" y="3"/>
                    </a:move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2" y="32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0" y="34"/>
                    </a:lnTo>
                    <a:lnTo>
                      <a:pt x="42" y="32"/>
                    </a:lnTo>
                    <a:lnTo>
                      <a:pt x="44" y="31"/>
                    </a:lnTo>
                    <a:lnTo>
                      <a:pt x="44" y="29"/>
                    </a:lnTo>
                    <a:lnTo>
                      <a:pt x="42" y="28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13" name="Freeform 685"/>
              <p:cNvSpPr>
                <a:spLocks/>
              </p:cNvSpPr>
              <p:nvPr/>
            </p:nvSpPr>
            <p:spPr bwMode="auto">
              <a:xfrm>
                <a:off x="2932" y="3047"/>
                <a:ext cx="9" cy="8"/>
              </a:xfrm>
              <a:custGeom>
                <a:avLst/>
                <a:gdLst>
                  <a:gd name="T0" fmla="*/ 9 w 19"/>
                  <a:gd name="T1" fmla="*/ 2 h 16"/>
                  <a:gd name="T2" fmla="*/ 7 w 19"/>
                  <a:gd name="T3" fmla="*/ 0 h 16"/>
                  <a:gd name="T4" fmla="*/ 5 w 19"/>
                  <a:gd name="T5" fmla="*/ 0 h 16"/>
                  <a:gd name="T6" fmla="*/ 4 w 19"/>
                  <a:gd name="T7" fmla="*/ 0 h 16"/>
                  <a:gd name="T8" fmla="*/ 2 w 19"/>
                  <a:gd name="T9" fmla="*/ 0 h 16"/>
                  <a:gd name="T10" fmla="*/ 0 w 19"/>
                  <a:gd name="T11" fmla="*/ 2 h 16"/>
                  <a:gd name="T12" fmla="*/ 0 w 19"/>
                  <a:gd name="T13" fmla="*/ 4 h 16"/>
                  <a:gd name="T14" fmla="*/ 0 w 19"/>
                  <a:gd name="T15" fmla="*/ 5 h 16"/>
                  <a:gd name="T16" fmla="*/ 0 w 19"/>
                  <a:gd name="T17" fmla="*/ 7 h 16"/>
                  <a:gd name="T18" fmla="*/ 7 w 19"/>
                  <a:gd name="T19" fmla="*/ 13 h 16"/>
                  <a:gd name="T20" fmla="*/ 9 w 19"/>
                  <a:gd name="T21" fmla="*/ 15 h 16"/>
                  <a:gd name="T22" fmla="*/ 11 w 19"/>
                  <a:gd name="T23" fmla="*/ 16 h 16"/>
                  <a:gd name="T24" fmla="*/ 13 w 19"/>
                  <a:gd name="T25" fmla="*/ 16 h 16"/>
                  <a:gd name="T26" fmla="*/ 15 w 19"/>
                  <a:gd name="T27" fmla="*/ 15 h 16"/>
                  <a:gd name="T28" fmla="*/ 17 w 19"/>
                  <a:gd name="T29" fmla="*/ 13 h 16"/>
                  <a:gd name="T30" fmla="*/ 19 w 19"/>
                  <a:gd name="T31" fmla="*/ 11 h 16"/>
                  <a:gd name="T32" fmla="*/ 19 w 19"/>
                  <a:gd name="T33" fmla="*/ 10 h 16"/>
                  <a:gd name="T34" fmla="*/ 17 w 19"/>
                  <a:gd name="T35" fmla="*/ 8 h 16"/>
                  <a:gd name="T36" fmla="*/ 9 w 19"/>
                  <a:gd name="T37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16">
                    <a:moveTo>
                      <a:pt x="9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7" y="13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7" y="8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14" name="Freeform 686"/>
              <p:cNvSpPr>
                <a:spLocks/>
              </p:cNvSpPr>
              <p:nvPr/>
            </p:nvSpPr>
            <p:spPr bwMode="auto">
              <a:xfrm>
                <a:off x="2948" y="3060"/>
                <a:ext cx="22" cy="18"/>
              </a:xfrm>
              <a:custGeom>
                <a:avLst/>
                <a:gdLst>
                  <a:gd name="T0" fmla="*/ 9 w 43"/>
                  <a:gd name="T1" fmla="*/ 2 h 36"/>
                  <a:gd name="T2" fmla="*/ 7 w 43"/>
                  <a:gd name="T3" fmla="*/ 0 h 36"/>
                  <a:gd name="T4" fmla="*/ 6 w 43"/>
                  <a:gd name="T5" fmla="*/ 0 h 36"/>
                  <a:gd name="T6" fmla="*/ 4 w 43"/>
                  <a:gd name="T7" fmla="*/ 0 h 36"/>
                  <a:gd name="T8" fmla="*/ 2 w 43"/>
                  <a:gd name="T9" fmla="*/ 0 h 36"/>
                  <a:gd name="T10" fmla="*/ 0 w 43"/>
                  <a:gd name="T11" fmla="*/ 2 h 36"/>
                  <a:gd name="T12" fmla="*/ 0 w 43"/>
                  <a:gd name="T13" fmla="*/ 3 h 36"/>
                  <a:gd name="T14" fmla="*/ 0 w 43"/>
                  <a:gd name="T15" fmla="*/ 5 h 36"/>
                  <a:gd name="T16" fmla="*/ 0 w 43"/>
                  <a:gd name="T17" fmla="*/ 6 h 36"/>
                  <a:gd name="T18" fmla="*/ 32 w 43"/>
                  <a:gd name="T19" fmla="*/ 33 h 36"/>
                  <a:gd name="T20" fmla="*/ 34 w 43"/>
                  <a:gd name="T21" fmla="*/ 34 h 36"/>
                  <a:gd name="T22" fmla="*/ 36 w 43"/>
                  <a:gd name="T23" fmla="*/ 36 h 36"/>
                  <a:gd name="T24" fmla="*/ 38 w 43"/>
                  <a:gd name="T25" fmla="*/ 36 h 36"/>
                  <a:gd name="T26" fmla="*/ 40 w 43"/>
                  <a:gd name="T27" fmla="*/ 34 h 36"/>
                  <a:gd name="T28" fmla="*/ 41 w 43"/>
                  <a:gd name="T29" fmla="*/ 33 h 36"/>
                  <a:gd name="T30" fmla="*/ 43 w 43"/>
                  <a:gd name="T31" fmla="*/ 31 h 36"/>
                  <a:gd name="T32" fmla="*/ 43 w 43"/>
                  <a:gd name="T33" fmla="*/ 30 h 36"/>
                  <a:gd name="T34" fmla="*/ 41 w 43"/>
                  <a:gd name="T35" fmla="*/ 28 h 36"/>
                  <a:gd name="T36" fmla="*/ 9 w 43"/>
                  <a:gd name="T37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36">
                    <a:moveTo>
                      <a:pt x="9" y="2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32" y="33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0" y="34"/>
                    </a:lnTo>
                    <a:lnTo>
                      <a:pt x="41" y="33"/>
                    </a:lnTo>
                    <a:lnTo>
                      <a:pt x="43" y="31"/>
                    </a:lnTo>
                    <a:lnTo>
                      <a:pt x="43" y="30"/>
                    </a:lnTo>
                    <a:lnTo>
                      <a:pt x="41" y="28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15" name="Freeform 687"/>
              <p:cNvSpPr>
                <a:spLocks/>
              </p:cNvSpPr>
              <p:nvPr/>
            </p:nvSpPr>
            <p:spPr bwMode="auto">
              <a:xfrm>
                <a:off x="2975" y="3083"/>
                <a:ext cx="11" cy="8"/>
              </a:xfrm>
              <a:custGeom>
                <a:avLst/>
                <a:gdLst>
                  <a:gd name="T0" fmla="*/ 11 w 20"/>
                  <a:gd name="T1" fmla="*/ 3 h 17"/>
                  <a:gd name="T2" fmla="*/ 9 w 20"/>
                  <a:gd name="T3" fmla="*/ 2 h 17"/>
                  <a:gd name="T4" fmla="*/ 7 w 20"/>
                  <a:gd name="T5" fmla="*/ 0 h 17"/>
                  <a:gd name="T6" fmla="*/ 5 w 20"/>
                  <a:gd name="T7" fmla="*/ 0 h 17"/>
                  <a:gd name="T8" fmla="*/ 3 w 20"/>
                  <a:gd name="T9" fmla="*/ 2 h 17"/>
                  <a:gd name="T10" fmla="*/ 2 w 20"/>
                  <a:gd name="T11" fmla="*/ 3 h 17"/>
                  <a:gd name="T12" fmla="*/ 0 w 20"/>
                  <a:gd name="T13" fmla="*/ 5 h 17"/>
                  <a:gd name="T14" fmla="*/ 0 w 20"/>
                  <a:gd name="T15" fmla="*/ 7 h 17"/>
                  <a:gd name="T16" fmla="*/ 2 w 20"/>
                  <a:gd name="T17" fmla="*/ 8 h 17"/>
                  <a:gd name="T18" fmla="*/ 9 w 20"/>
                  <a:gd name="T19" fmla="*/ 14 h 17"/>
                  <a:gd name="T20" fmla="*/ 11 w 20"/>
                  <a:gd name="T21" fmla="*/ 16 h 17"/>
                  <a:gd name="T22" fmla="*/ 13 w 20"/>
                  <a:gd name="T23" fmla="*/ 17 h 17"/>
                  <a:gd name="T24" fmla="*/ 15 w 20"/>
                  <a:gd name="T25" fmla="*/ 17 h 17"/>
                  <a:gd name="T26" fmla="*/ 17 w 20"/>
                  <a:gd name="T27" fmla="*/ 16 h 17"/>
                  <a:gd name="T28" fmla="*/ 19 w 20"/>
                  <a:gd name="T29" fmla="*/ 14 h 17"/>
                  <a:gd name="T30" fmla="*/ 20 w 20"/>
                  <a:gd name="T31" fmla="*/ 13 h 17"/>
                  <a:gd name="T32" fmla="*/ 20 w 20"/>
                  <a:gd name="T33" fmla="*/ 11 h 17"/>
                  <a:gd name="T34" fmla="*/ 19 w 20"/>
                  <a:gd name="T35" fmla="*/ 10 h 17"/>
                  <a:gd name="T36" fmla="*/ 11 w 20"/>
                  <a:gd name="T3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17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9" y="14"/>
                    </a:lnTo>
                    <a:lnTo>
                      <a:pt x="11" y="16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19" y="10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16" name="Freeform 688"/>
              <p:cNvSpPr>
                <a:spLocks/>
              </p:cNvSpPr>
              <p:nvPr/>
            </p:nvSpPr>
            <p:spPr bwMode="auto">
              <a:xfrm>
                <a:off x="2991" y="3096"/>
                <a:ext cx="22" cy="18"/>
              </a:xfrm>
              <a:custGeom>
                <a:avLst/>
                <a:gdLst>
                  <a:gd name="T0" fmla="*/ 11 w 43"/>
                  <a:gd name="T1" fmla="*/ 3 h 36"/>
                  <a:gd name="T2" fmla="*/ 9 w 43"/>
                  <a:gd name="T3" fmla="*/ 1 h 36"/>
                  <a:gd name="T4" fmla="*/ 7 w 43"/>
                  <a:gd name="T5" fmla="*/ 0 h 36"/>
                  <a:gd name="T6" fmla="*/ 5 w 43"/>
                  <a:gd name="T7" fmla="*/ 0 h 36"/>
                  <a:gd name="T8" fmla="*/ 4 w 43"/>
                  <a:gd name="T9" fmla="*/ 1 h 36"/>
                  <a:gd name="T10" fmla="*/ 2 w 43"/>
                  <a:gd name="T11" fmla="*/ 3 h 36"/>
                  <a:gd name="T12" fmla="*/ 0 w 43"/>
                  <a:gd name="T13" fmla="*/ 5 h 36"/>
                  <a:gd name="T14" fmla="*/ 0 w 43"/>
                  <a:gd name="T15" fmla="*/ 6 h 36"/>
                  <a:gd name="T16" fmla="*/ 2 w 43"/>
                  <a:gd name="T17" fmla="*/ 8 h 36"/>
                  <a:gd name="T18" fmla="*/ 34 w 43"/>
                  <a:gd name="T19" fmla="*/ 34 h 36"/>
                  <a:gd name="T20" fmla="*/ 36 w 43"/>
                  <a:gd name="T21" fmla="*/ 36 h 36"/>
                  <a:gd name="T22" fmla="*/ 38 w 43"/>
                  <a:gd name="T23" fmla="*/ 36 h 36"/>
                  <a:gd name="T24" fmla="*/ 39 w 43"/>
                  <a:gd name="T25" fmla="*/ 36 h 36"/>
                  <a:gd name="T26" fmla="*/ 41 w 43"/>
                  <a:gd name="T27" fmla="*/ 36 h 36"/>
                  <a:gd name="T28" fmla="*/ 43 w 43"/>
                  <a:gd name="T29" fmla="*/ 34 h 36"/>
                  <a:gd name="T30" fmla="*/ 43 w 43"/>
                  <a:gd name="T31" fmla="*/ 33 h 36"/>
                  <a:gd name="T32" fmla="*/ 43 w 43"/>
                  <a:gd name="T33" fmla="*/ 31 h 36"/>
                  <a:gd name="T34" fmla="*/ 43 w 43"/>
                  <a:gd name="T35" fmla="*/ 29 h 36"/>
                  <a:gd name="T36" fmla="*/ 11 w 43"/>
                  <a:gd name="T3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36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9" y="36"/>
                    </a:lnTo>
                    <a:lnTo>
                      <a:pt x="41" y="36"/>
                    </a:lnTo>
                    <a:lnTo>
                      <a:pt x="43" y="34"/>
                    </a:lnTo>
                    <a:lnTo>
                      <a:pt x="43" y="33"/>
                    </a:lnTo>
                    <a:lnTo>
                      <a:pt x="43" y="31"/>
                    </a:lnTo>
                    <a:lnTo>
                      <a:pt x="43" y="29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17" name="Freeform 689"/>
              <p:cNvSpPr>
                <a:spLocks/>
              </p:cNvSpPr>
              <p:nvPr/>
            </p:nvSpPr>
            <p:spPr bwMode="auto">
              <a:xfrm>
                <a:off x="2995" y="3099"/>
                <a:ext cx="62" cy="52"/>
              </a:xfrm>
              <a:custGeom>
                <a:avLst/>
                <a:gdLst>
                  <a:gd name="T0" fmla="*/ 0 w 125"/>
                  <a:gd name="T1" fmla="*/ 70 h 103"/>
                  <a:gd name="T2" fmla="*/ 125 w 125"/>
                  <a:gd name="T3" fmla="*/ 103 h 103"/>
                  <a:gd name="T4" fmla="*/ 83 w 125"/>
                  <a:gd name="T5" fmla="*/ 0 h 103"/>
                  <a:gd name="T6" fmla="*/ 0 w 125"/>
                  <a:gd name="T7" fmla="*/ 7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03">
                    <a:moveTo>
                      <a:pt x="0" y="70"/>
                    </a:moveTo>
                    <a:lnTo>
                      <a:pt x="125" y="103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6819" name="Rectangle 691"/>
            <p:cNvSpPr>
              <a:spLocks noChangeArrowheads="1"/>
            </p:cNvSpPr>
            <p:nvPr/>
          </p:nvSpPr>
          <p:spPr bwMode="auto">
            <a:xfrm>
              <a:off x="2468" y="2738"/>
              <a:ext cx="9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820" name="Rectangle 692"/>
            <p:cNvSpPr>
              <a:spLocks noChangeArrowheads="1"/>
            </p:cNvSpPr>
            <p:nvPr/>
          </p:nvSpPr>
          <p:spPr bwMode="auto">
            <a:xfrm>
              <a:off x="2468" y="2773"/>
              <a:ext cx="12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800">
                  <a:solidFill>
                    <a:srgbClr val="000000"/>
                  </a:solidFill>
                </a:rPr>
                <a:t>(3)</a:t>
              </a:r>
              <a:endParaRPr lang="el-GR" altLang="fr-F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314D-24AD-415F-B548-812A03C4AC1C}" type="slidenum">
              <a:rPr lang="el-GR" altLang="fr-FR"/>
              <a:pPr/>
              <a:t>2</a:t>
            </a:fld>
            <a:endParaRPr lang="el-GR" altLang="fr-FR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fr-FR" smtClean="0"/>
              <a:t>Χρηματοδότηση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fr-F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fr-FR" sz="2400" smtClean="0"/>
          </a:p>
          <a:p>
            <a:r>
              <a:rPr lang="el-GR" altLang="fr-FR" sz="2400" smtClean="0"/>
              <a:t>Το έργο «</a:t>
            </a:r>
            <a:r>
              <a:rPr lang="el-GR" altLang="fr-FR" sz="2400" b="1" smtClean="0"/>
              <a:t>Ανοικτά Ακαδημαϊκά Μαθήματα στο Οικονομικό Πανεπιστήμιο Αθηνών</a:t>
            </a:r>
            <a:r>
              <a:rPr lang="el-GR" altLang="fr-FR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altLang="fr-F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6387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80102FBF-AEC2-4DF9-82EC-AB43CD2CACDD}" type="slidenum">
              <a:rPr lang="el-GR" altLang="fr-FR" sz="1400"/>
              <a:pPr algn="r"/>
              <a:t>2</a:t>
            </a:fld>
            <a:endParaRPr lang="el-GR" altLang="fr-F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0804-60F0-486E-A78D-64EDFDC8B03C}" type="slidenum">
              <a:rPr lang="el-GR" altLang="fr-FR"/>
              <a:pPr/>
              <a:t>20</a:t>
            </a:fld>
            <a:endParaRPr lang="el-GR" altLang="fr-FR"/>
          </a:p>
        </p:txBody>
      </p:sp>
      <p:sp>
        <p:nvSpPr>
          <p:cNvPr id="198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Εναλλακτικές επανεπιμερισμού -Βαθμιδωτή μέθοδος</a:t>
            </a:r>
            <a:endParaRPr lang="el-GR" altLang="fr-FR" sz="4000" smtClean="0"/>
          </a:p>
        </p:txBody>
      </p:sp>
      <p:sp>
        <p:nvSpPr>
          <p:cNvPr id="198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mtClean="0"/>
              <a:t>Επανεπιμερισμός του κόστους κάθε ενός βοηθητικού τμήματος στα υπόλοιπα βοηθητικά (σειριακά) και στα κύρια κέντρα:</a:t>
            </a:r>
            <a:r>
              <a:rPr lang="el-GR" altLang="en-US" sz="3600" smtClean="0"/>
              <a:t> 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l-GR" altLang="en-US" smtClean="0"/>
              <a:t>Λαμβάνονται υπόψη οι υπηρεσίες που παρέχουν τα βοηθητικά κέντρα το ένα στο άλλο.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l-GR" altLang="en-US" smtClean="0"/>
              <a:t>Έχει σημασία ο τρόπος τοποθέτησης των βοηθητικών κέντρων στο φύλλο μερισμού.</a:t>
            </a:r>
            <a:endParaRPr lang="el-GR" altLang="fr-FR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CB734-FF68-475E-805C-90CA76B8877F}" type="slidenum">
              <a:rPr lang="el-GR" altLang="fr-FR"/>
              <a:pPr/>
              <a:t>21</a:t>
            </a:fld>
            <a:endParaRPr lang="el-GR" altLang="fr-FR"/>
          </a:p>
        </p:txBody>
      </p:sp>
      <p:sp>
        <p:nvSpPr>
          <p:cNvPr id="207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fr-FR" sz="3200" smtClean="0"/>
              <a:t>Επανεπιμερισμός κόστους βοηθητικών τμημάτων σε κύρια και βοηθητικά – Βαθμιδωτή μέθοδος</a:t>
            </a:r>
          </a:p>
        </p:txBody>
      </p:sp>
      <p:grpSp>
        <p:nvGrpSpPr>
          <p:cNvPr id="207876" name="Group 4"/>
          <p:cNvGrpSpPr>
            <a:grpSpLocks noChangeAspect="1"/>
          </p:cNvGrpSpPr>
          <p:nvPr/>
        </p:nvGrpSpPr>
        <p:grpSpPr bwMode="auto">
          <a:xfrm>
            <a:off x="827088" y="1628775"/>
            <a:ext cx="8020050" cy="4824413"/>
            <a:chOff x="528" y="1326"/>
            <a:chExt cx="5052" cy="2514"/>
          </a:xfrm>
        </p:grpSpPr>
        <p:sp>
          <p:nvSpPr>
            <p:cNvPr id="207877" name="AutoShape 5"/>
            <p:cNvSpPr>
              <a:spLocks noChangeAspect="1" noChangeArrowheads="1" noTextEdit="1"/>
            </p:cNvSpPr>
            <p:nvPr/>
          </p:nvSpPr>
          <p:spPr bwMode="auto">
            <a:xfrm>
              <a:off x="528" y="1326"/>
              <a:ext cx="5052" cy="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7878" name="Group 6"/>
            <p:cNvGrpSpPr>
              <a:grpSpLocks/>
            </p:cNvGrpSpPr>
            <p:nvPr/>
          </p:nvGrpSpPr>
          <p:grpSpPr bwMode="auto">
            <a:xfrm>
              <a:off x="559" y="1581"/>
              <a:ext cx="387" cy="1807"/>
              <a:chOff x="559" y="1581"/>
              <a:chExt cx="387" cy="1807"/>
            </a:xfrm>
          </p:grpSpPr>
          <p:sp>
            <p:nvSpPr>
              <p:cNvPr id="207879" name="Freeform 7"/>
              <p:cNvSpPr>
                <a:spLocks/>
              </p:cNvSpPr>
              <p:nvPr/>
            </p:nvSpPr>
            <p:spPr bwMode="auto">
              <a:xfrm>
                <a:off x="849" y="1581"/>
                <a:ext cx="97" cy="1807"/>
              </a:xfrm>
              <a:custGeom>
                <a:avLst/>
                <a:gdLst>
                  <a:gd name="T0" fmla="*/ 0 w 195"/>
                  <a:gd name="T1" fmla="*/ 3615 h 3615"/>
                  <a:gd name="T2" fmla="*/ 0 w 195"/>
                  <a:gd name="T3" fmla="*/ 135 h 3615"/>
                  <a:gd name="T4" fmla="*/ 195 w 195"/>
                  <a:gd name="T5" fmla="*/ 0 h 3615"/>
                  <a:gd name="T6" fmla="*/ 195 w 195"/>
                  <a:gd name="T7" fmla="*/ 3480 h 3615"/>
                  <a:gd name="T8" fmla="*/ 0 w 195"/>
                  <a:gd name="T9" fmla="*/ 3615 h 3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3615">
                    <a:moveTo>
                      <a:pt x="0" y="3615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195" y="3480"/>
                    </a:lnTo>
                    <a:lnTo>
                      <a:pt x="0" y="361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880" name="Freeform 8"/>
              <p:cNvSpPr>
                <a:spLocks/>
              </p:cNvSpPr>
              <p:nvPr/>
            </p:nvSpPr>
            <p:spPr bwMode="auto">
              <a:xfrm>
                <a:off x="559" y="1581"/>
                <a:ext cx="387" cy="68"/>
              </a:xfrm>
              <a:custGeom>
                <a:avLst/>
                <a:gdLst>
                  <a:gd name="T0" fmla="*/ 580 w 775"/>
                  <a:gd name="T1" fmla="*/ 135 h 135"/>
                  <a:gd name="T2" fmla="*/ 0 w 775"/>
                  <a:gd name="T3" fmla="*/ 135 h 135"/>
                  <a:gd name="T4" fmla="*/ 195 w 775"/>
                  <a:gd name="T5" fmla="*/ 0 h 135"/>
                  <a:gd name="T6" fmla="*/ 775 w 775"/>
                  <a:gd name="T7" fmla="*/ 0 h 135"/>
                  <a:gd name="T8" fmla="*/ 580 w 775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5" h="135">
                    <a:moveTo>
                      <a:pt x="580" y="135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775" y="0"/>
                    </a:lnTo>
                    <a:lnTo>
                      <a:pt x="580" y="1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881" name="Rectangle 9"/>
              <p:cNvSpPr>
                <a:spLocks noChangeArrowheads="1"/>
              </p:cNvSpPr>
              <p:nvPr/>
            </p:nvSpPr>
            <p:spPr bwMode="auto">
              <a:xfrm>
                <a:off x="559" y="1649"/>
                <a:ext cx="290" cy="17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7882" name="Rectangle 10"/>
            <p:cNvSpPr>
              <a:spLocks noChangeArrowheads="1"/>
            </p:cNvSpPr>
            <p:nvPr/>
          </p:nvSpPr>
          <p:spPr bwMode="auto">
            <a:xfrm>
              <a:off x="678" y="1634"/>
              <a:ext cx="3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Α</a:t>
              </a:r>
              <a:endParaRPr lang="el-GR" altLang="fr-FR"/>
            </a:p>
          </p:txBody>
        </p:sp>
        <p:sp>
          <p:nvSpPr>
            <p:cNvPr id="207883" name="Rectangle 11"/>
            <p:cNvSpPr>
              <a:spLocks noChangeArrowheads="1"/>
            </p:cNvSpPr>
            <p:nvPr/>
          </p:nvSpPr>
          <p:spPr bwMode="auto">
            <a:xfrm>
              <a:off x="671" y="1697"/>
              <a:ext cx="4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Μ</a:t>
              </a:r>
              <a:endParaRPr lang="el-GR" altLang="fr-FR"/>
            </a:p>
          </p:txBody>
        </p:sp>
        <p:sp>
          <p:nvSpPr>
            <p:cNvPr id="207884" name="Rectangle 12"/>
            <p:cNvSpPr>
              <a:spLocks noChangeArrowheads="1"/>
            </p:cNvSpPr>
            <p:nvPr/>
          </p:nvSpPr>
          <p:spPr bwMode="auto">
            <a:xfrm>
              <a:off x="678" y="1761"/>
              <a:ext cx="37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Ε</a:t>
              </a:r>
              <a:endParaRPr lang="el-GR" altLang="fr-FR"/>
            </a:p>
          </p:txBody>
        </p:sp>
        <p:sp>
          <p:nvSpPr>
            <p:cNvPr id="207885" name="Rectangle 13"/>
            <p:cNvSpPr>
              <a:spLocks noChangeArrowheads="1"/>
            </p:cNvSpPr>
            <p:nvPr/>
          </p:nvSpPr>
          <p:spPr bwMode="auto">
            <a:xfrm>
              <a:off x="680" y="1824"/>
              <a:ext cx="3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Σ</a:t>
              </a:r>
              <a:endParaRPr lang="el-GR" altLang="fr-FR"/>
            </a:p>
          </p:txBody>
        </p:sp>
        <p:sp>
          <p:nvSpPr>
            <p:cNvPr id="207886" name="Rectangle 14"/>
            <p:cNvSpPr>
              <a:spLocks noChangeArrowheads="1"/>
            </p:cNvSpPr>
            <p:nvPr/>
          </p:nvSpPr>
          <p:spPr bwMode="auto">
            <a:xfrm>
              <a:off x="674" y="1887"/>
              <a:ext cx="44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Ο</a:t>
              </a:r>
              <a:endParaRPr lang="el-GR" altLang="fr-FR"/>
            </a:p>
          </p:txBody>
        </p:sp>
        <p:sp>
          <p:nvSpPr>
            <p:cNvPr id="207887" name="Rectangle 15"/>
            <p:cNvSpPr>
              <a:spLocks noChangeArrowheads="1"/>
            </p:cNvSpPr>
            <p:nvPr/>
          </p:nvSpPr>
          <p:spPr bwMode="auto">
            <a:xfrm>
              <a:off x="678" y="2014"/>
              <a:ext cx="37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Κ</a:t>
              </a:r>
              <a:endParaRPr lang="el-GR" altLang="fr-FR"/>
            </a:p>
          </p:txBody>
        </p:sp>
        <p:sp>
          <p:nvSpPr>
            <p:cNvPr id="207888" name="Rectangle 16"/>
            <p:cNvSpPr>
              <a:spLocks noChangeArrowheads="1"/>
            </p:cNvSpPr>
            <p:nvPr/>
          </p:nvSpPr>
          <p:spPr bwMode="auto">
            <a:xfrm>
              <a:off x="674" y="2078"/>
              <a:ext cx="44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Ο</a:t>
              </a:r>
              <a:endParaRPr lang="el-GR" altLang="fr-FR"/>
            </a:p>
          </p:txBody>
        </p:sp>
        <p:sp>
          <p:nvSpPr>
            <p:cNvPr id="207889" name="Rectangle 17"/>
            <p:cNvSpPr>
              <a:spLocks noChangeArrowheads="1"/>
            </p:cNvSpPr>
            <p:nvPr/>
          </p:nvSpPr>
          <p:spPr bwMode="auto">
            <a:xfrm>
              <a:off x="680" y="2141"/>
              <a:ext cx="3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Σ</a:t>
              </a:r>
              <a:endParaRPr lang="el-GR" altLang="fr-FR"/>
            </a:p>
          </p:txBody>
        </p:sp>
        <p:sp>
          <p:nvSpPr>
            <p:cNvPr id="207890" name="Rectangle 18"/>
            <p:cNvSpPr>
              <a:spLocks noChangeArrowheads="1"/>
            </p:cNvSpPr>
            <p:nvPr/>
          </p:nvSpPr>
          <p:spPr bwMode="auto">
            <a:xfrm>
              <a:off x="680" y="2205"/>
              <a:ext cx="3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Τ</a:t>
              </a:r>
              <a:endParaRPr lang="el-GR" altLang="fr-FR"/>
            </a:p>
          </p:txBody>
        </p:sp>
        <p:sp>
          <p:nvSpPr>
            <p:cNvPr id="207891" name="Rectangle 19"/>
            <p:cNvSpPr>
              <a:spLocks noChangeArrowheads="1"/>
            </p:cNvSpPr>
            <p:nvPr/>
          </p:nvSpPr>
          <p:spPr bwMode="auto">
            <a:xfrm>
              <a:off x="674" y="2268"/>
              <a:ext cx="4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Ο</a:t>
              </a:r>
              <a:endParaRPr lang="el-GR" altLang="fr-FR"/>
            </a:p>
          </p:txBody>
        </p:sp>
        <p:sp>
          <p:nvSpPr>
            <p:cNvPr id="207892" name="Rectangle 20"/>
            <p:cNvSpPr>
              <a:spLocks noChangeArrowheads="1"/>
            </p:cNvSpPr>
            <p:nvPr/>
          </p:nvSpPr>
          <p:spPr bwMode="auto">
            <a:xfrm>
              <a:off x="680" y="2332"/>
              <a:ext cx="3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Σ</a:t>
              </a:r>
              <a:endParaRPr lang="el-GR" altLang="fr-FR"/>
            </a:p>
          </p:txBody>
        </p:sp>
        <p:sp>
          <p:nvSpPr>
            <p:cNvPr id="207893" name="Rectangle 21"/>
            <p:cNvSpPr>
              <a:spLocks noChangeArrowheads="1"/>
            </p:cNvSpPr>
            <p:nvPr/>
          </p:nvSpPr>
          <p:spPr bwMode="auto">
            <a:xfrm>
              <a:off x="678" y="2459"/>
              <a:ext cx="37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Κ</a:t>
              </a:r>
              <a:endParaRPr lang="el-GR" altLang="fr-FR"/>
            </a:p>
          </p:txBody>
        </p:sp>
        <p:sp>
          <p:nvSpPr>
            <p:cNvPr id="207894" name="Rectangle 22"/>
            <p:cNvSpPr>
              <a:spLocks noChangeArrowheads="1"/>
            </p:cNvSpPr>
            <p:nvPr/>
          </p:nvSpPr>
          <p:spPr bwMode="auto">
            <a:xfrm>
              <a:off x="678" y="2522"/>
              <a:ext cx="37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Ε</a:t>
              </a:r>
              <a:endParaRPr lang="el-GR" altLang="fr-FR"/>
            </a:p>
          </p:txBody>
        </p:sp>
        <p:sp>
          <p:nvSpPr>
            <p:cNvPr id="207895" name="Rectangle 23"/>
            <p:cNvSpPr>
              <a:spLocks noChangeArrowheads="1"/>
            </p:cNvSpPr>
            <p:nvPr/>
          </p:nvSpPr>
          <p:spPr bwMode="auto">
            <a:xfrm>
              <a:off x="676" y="2586"/>
              <a:ext cx="40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Ν</a:t>
              </a:r>
              <a:endParaRPr lang="el-GR" altLang="fr-FR"/>
            </a:p>
          </p:txBody>
        </p:sp>
        <p:sp>
          <p:nvSpPr>
            <p:cNvPr id="207896" name="Rectangle 24"/>
            <p:cNvSpPr>
              <a:spLocks noChangeArrowheads="1"/>
            </p:cNvSpPr>
            <p:nvPr/>
          </p:nvSpPr>
          <p:spPr bwMode="auto">
            <a:xfrm>
              <a:off x="680" y="2649"/>
              <a:ext cx="34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Τ</a:t>
              </a:r>
              <a:endParaRPr lang="el-GR" altLang="fr-FR"/>
            </a:p>
          </p:txBody>
        </p:sp>
        <p:sp>
          <p:nvSpPr>
            <p:cNvPr id="207897" name="Rectangle 25"/>
            <p:cNvSpPr>
              <a:spLocks noChangeArrowheads="1"/>
            </p:cNvSpPr>
            <p:nvPr/>
          </p:nvSpPr>
          <p:spPr bwMode="auto">
            <a:xfrm>
              <a:off x="678" y="2712"/>
              <a:ext cx="3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Ρ</a:t>
              </a:r>
              <a:endParaRPr lang="el-GR" altLang="fr-FR"/>
            </a:p>
          </p:txBody>
        </p:sp>
        <p:sp>
          <p:nvSpPr>
            <p:cNvPr id="207898" name="Rectangle 26"/>
            <p:cNvSpPr>
              <a:spLocks noChangeArrowheads="1"/>
            </p:cNvSpPr>
            <p:nvPr/>
          </p:nvSpPr>
          <p:spPr bwMode="auto">
            <a:xfrm>
              <a:off x="675" y="2776"/>
              <a:ext cx="4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Ω</a:t>
              </a:r>
              <a:endParaRPr lang="el-GR" altLang="fr-FR"/>
            </a:p>
          </p:txBody>
        </p:sp>
        <p:sp>
          <p:nvSpPr>
            <p:cNvPr id="207899" name="Rectangle 27"/>
            <p:cNvSpPr>
              <a:spLocks noChangeArrowheads="1"/>
            </p:cNvSpPr>
            <p:nvPr/>
          </p:nvSpPr>
          <p:spPr bwMode="auto">
            <a:xfrm>
              <a:off x="676" y="2839"/>
              <a:ext cx="40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Ν</a:t>
              </a:r>
              <a:endParaRPr lang="el-GR" altLang="fr-FR"/>
            </a:p>
          </p:txBody>
        </p:sp>
        <p:sp>
          <p:nvSpPr>
            <p:cNvPr id="207900" name="Rectangle 28"/>
            <p:cNvSpPr>
              <a:spLocks noChangeArrowheads="1"/>
            </p:cNvSpPr>
            <p:nvPr/>
          </p:nvSpPr>
          <p:spPr bwMode="auto">
            <a:xfrm>
              <a:off x="678" y="2966"/>
              <a:ext cx="3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Κ</a:t>
              </a:r>
              <a:endParaRPr lang="el-GR" altLang="fr-FR"/>
            </a:p>
          </p:txBody>
        </p:sp>
        <p:sp>
          <p:nvSpPr>
            <p:cNvPr id="207901" name="Rectangle 29"/>
            <p:cNvSpPr>
              <a:spLocks noChangeArrowheads="1"/>
            </p:cNvSpPr>
            <p:nvPr/>
          </p:nvSpPr>
          <p:spPr bwMode="auto">
            <a:xfrm>
              <a:off x="674" y="3030"/>
              <a:ext cx="4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Ο</a:t>
              </a:r>
              <a:endParaRPr lang="el-GR" altLang="fr-FR"/>
            </a:p>
          </p:txBody>
        </p:sp>
        <p:sp>
          <p:nvSpPr>
            <p:cNvPr id="207902" name="Rectangle 30"/>
            <p:cNvSpPr>
              <a:spLocks noChangeArrowheads="1"/>
            </p:cNvSpPr>
            <p:nvPr/>
          </p:nvSpPr>
          <p:spPr bwMode="auto">
            <a:xfrm>
              <a:off x="680" y="3093"/>
              <a:ext cx="3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Σ</a:t>
              </a:r>
              <a:endParaRPr lang="el-GR" altLang="fr-FR"/>
            </a:p>
          </p:txBody>
        </p:sp>
        <p:sp>
          <p:nvSpPr>
            <p:cNvPr id="207903" name="Rectangle 31"/>
            <p:cNvSpPr>
              <a:spLocks noChangeArrowheads="1"/>
            </p:cNvSpPr>
            <p:nvPr/>
          </p:nvSpPr>
          <p:spPr bwMode="auto">
            <a:xfrm>
              <a:off x="680" y="3157"/>
              <a:ext cx="34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Τ</a:t>
              </a:r>
              <a:endParaRPr lang="el-GR" altLang="fr-FR"/>
            </a:p>
          </p:txBody>
        </p:sp>
        <p:sp>
          <p:nvSpPr>
            <p:cNvPr id="207904" name="Rectangle 32"/>
            <p:cNvSpPr>
              <a:spLocks noChangeArrowheads="1"/>
            </p:cNvSpPr>
            <p:nvPr/>
          </p:nvSpPr>
          <p:spPr bwMode="auto">
            <a:xfrm>
              <a:off x="674" y="3220"/>
              <a:ext cx="4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Ο</a:t>
              </a:r>
              <a:endParaRPr lang="el-GR" altLang="fr-FR"/>
            </a:p>
          </p:txBody>
        </p:sp>
        <p:sp>
          <p:nvSpPr>
            <p:cNvPr id="207905" name="Rectangle 33"/>
            <p:cNvSpPr>
              <a:spLocks noChangeArrowheads="1"/>
            </p:cNvSpPr>
            <p:nvPr/>
          </p:nvSpPr>
          <p:spPr bwMode="auto">
            <a:xfrm>
              <a:off x="678" y="3284"/>
              <a:ext cx="37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Υ</a:t>
              </a:r>
              <a:endParaRPr lang="el-GR" altLang="fr-FR"/>
            </a:p>
          </p:txBody>
        </p:sp>
        <p:sp>
          <p:nvSpPr>
            <p:cNvPr id="207906" name="Rectangle 34"/>
            <p:cNvSpPr>
              <a:spLocks noChangeArrowheads="1"/>
            </p:cNvSpPr>
            <p:nvPr/>
          </p:nvSpPr>
          <p:spPr bwMode="auto">
            <a:xfrm>
              <a:off x="680" y="3347"/>
              <a:ext cx="3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Σ</a:t>
              </a:r>
              <a:endParaRPr lang="el-GR" altLang="fr-FR"/>
            </a:p>
          </p:txBody>
        </p:sp>
        <p:grpSp>
          <p:nvGrpSpPr>
            <p:cNvPr id="207907" name="Group 35"/>
            <p:cNvGrpSpPr>
              <a:grpSpLocks/>
            </p:cNvGrpSpPr>
            <p:nvPr/>
          </p:nvGrpSpPr>
          <p:grpSpPr bwMode="auto">
            <a:xfrm>
              <a:off x="1716" y="1328"/>
              <a:ext cx="2080" cy="247"/>
              <a:chOff x="1716" y="1328"/>
              <a:chExt cx="2080" cy="247"/>
            </a:xfrm>
          </p:grpSpPr>
          <p:sp>
            <p:nvSpPr>
              <p:cNvPr id="207908" name="Freeform 36"/>
              <p:cNvSpPr>
                <a:spLocks/>
              </p:cNvSpPr>
              <p:nvPr/>
            </p:nvSpPr>
            <p:spPr bwMode="auto">
              <a:xfrm>
                <a:off x="3699" y="1328"/>
                <a:ext cx="97" cy="247"/>
              </a:xfrm>
              <a:custGeom>
                <a:avLst/>
                <a:gdLst>
                  <a:gd name="T0" fmla="*/ 0 w 195"/>
                  <a:gd name="T1" fmla="*/ 494 h 494"/>
                  <a:gd name="T2" fmla="*/ 0 w 195"/>
                  <a:gd name="T3" fmla="*/ 135 h 494"/>
                  <a:gd name="T4" fmla="*/ 195 w 195"/>
                  <a:gd name="T5" fmla="*/ 0 h 494"/>
                  <a:gd name="T6" fmla="*/ 195 w 195"/>
                  <a:gd name="T7" fmla="*/ 360 h 494"/>
                  <a:gd name="T8" fmla="*/ 0 w 195"/>
                  <a:gd name="T9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494">
                    <a:moveTo>
                      <a:pt x="0" y="494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195" y="360"/>
                    </a:lnTo>
                    <a:lnTo>
                      <a:pt x="0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09" name="Freeform 37"/>
              <p:cNvSpPr>
                <a:spLocks/>
              </p:cNvSpPr>
              <p:nvPr/>
            </p:nvSpPr>
            <p:spPr bwMode="auto">
              <a:xfrm>
                <a:off x="1716" y="1328"/>
                <a:ext cx="2080" cy="67"/>
              </a:xfrm>
              <a:custGeom>
                <a:avLst/>
                <a:gdLst>
                  <a:gd name="T0" fmla="*/ 3964 w 4159"/>
                  <a:gd name="T1" fmla="*/ 135 h 135"/>
                  <a:gd name="T2" fmla="*/ 0 w 4159"/>
                  <a:gd name="T3" fmla="*/ 135 h 135"/>
                  <a:gd name="T4" fmla="*/ 194 w 4159"/>
                  <a:gd name="T5" fmla="*/ 0 h 135"/>
                  <a:gd name="T6" fmla="*/ 4159 w 4159"/>
                  <a:gd name="T7" fmla="*/ 0 h 135"/>
                  <a:gd name="T8" fmla="*/ 3964 w 4159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9" h="135">
                    <a:moveTo>
                      <a:pt x="3964" y="135"/>
                    </a:moveTo>
                    <a:lnTo>
                      <a:pt x="0" y="135"/>
                    </a:lnTo>
                    <a:lnTo>
                      <a:pt x="194" y="0"/>
                    </a:lnTo>
                    <a:lnTo>
                      <a:pt x="4159" y="0"/>
                    </a:lnTo>
                    <a:lnTo>
                      <a:pt x="3964" y="1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10" name="Rectangle 38"/>
              <p:cNvSpPr>
                <a:spLocks noChangeArrowheads="1"/>
              </p:cNvSpPr>
              <p:nvPr/>
            </p:nvSpPr>
            <p:spPr bwMode="auto">
              <a:xfrm>
                <a:off x="1716" y="1395"/>
                <a:ext cx="1983" cy="1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7911" name="Rectangle 39"/>
            <p:cNvSpPr>
              <a:spLocks noChangeArrowheads="1"/>
            </p:cNvSpPr>
            <p:nvPr/>
          </p:nvSpPr>
          <p:spPr bwMode="auto">
            <a:xfrm>
              <a:off x="1990" y="1457"/>
              <a:ext cx="105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ΕΜΜΕΣΟ ΚΟΣΤΟΣ ΚΕΝΤΡΩΝ ΚΟΣΤΟΥΣ</a:t>
              </a:r>
              <a:endParaRPr lang="el-GR" altLang="fr-FR"/>
            </a:p>
          </p:txBody>
        </p:sp>
        <p:grpSp>
          <p:nvGrpSpPr>
            <p:cNvPr id="207912" name="Group 40"/>
            <p:cNvGrpSpPr>
              <a:grpSpLocks/>
            </p:cNvGrpSpPr>
            <p:nvPr/>
          </p:nvGrpSpPr>
          <p:grpSpPr bwMode="auto">
            <a:xfrm>
              <a:off x="1572" y="1837"/>
              <a:ext cx="917" cy="277"/>
              <a:chOff x="1572" y="1837"/>
              <a:chExt cx="917" cy="277"/>
            </a:xfrm>
          </p:grpSpPr>
          <p:sp>
            <p:nvSpPr>
              <p:cNvPr id="207913" name="Freeform 41"/>
              <p:cNvSpPr>
                <a:spLocks/>
              </p:cNvSpPr>
              <p:nvPr/>
            </p:nvSpPr>
            <p:spPr bwMode="auto">
              <a:xfrm>
                <a:off x="2392" y="1837"/>
                <a:ext cx="97" cy="277"/>
              </a:xfrm>
              <a:custGeom>
                <a:avLst/>
                <a:gdLst>
                  <a:gd name="T0" fmla="*/ 0 w 195"/>
                  <a:gd name="T1" fmla="*/ 554 h 554"/>
                  <a:gd name="T2" fmla="*/ 0 w 195"/>
                  <a:gd name="T3" fmla="*/ 135 h 554"/>
                  <a:gd name="T4" fmla="*/ 195 w 195"/>
                  <a:gd name="T5" fmla="*/ 0 h 554"/>
                  <a:gd name="T6" fmla="*/ 195 w 195"/>
                  <a:gd name="T7" fmla="*/ 419 h 554"/>
                  <a:gd name="T8" fmla="*/ 0 w 195"/>
                  <a:gd name="T9" fmla="*/ 554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554">
                    <a:moveTo>
                      <a:pt x="0" y="554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195" y="419"/>
                    </a:lnTo>
                    <a:lnTo>
                      <a:pt x="0" y="55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14" name="Freeform 42"/>
              <p:cNvSpPr>
                <a:spLocks/>
              </p:cNvSpPr>
              <p:nvPr/>
            </p:nvSpPr>
            <p:spPr bwMode="auto">
              <a:xfrm>
                <a:off x="1572" y="1837"/>
                <a:ext cx="917" cy="67"/>
              </a:xfrm>
              <a:custGeom>
                <a:avLst/>
                <a:gdLst>
                  <a:gd name="T0" fmla="*/ 1640 w 1835"/>
                  <a:gd name="T1" fmla="*/ 135 h 135"/>
                  <a:gd name="T2" fmla="*/ 0 w 1835"/>
                  <a:gd name="T3" fmla="*/ 135 h 135"/>
                  <a:gd name="T4" fmla="*/ 195 w 1835"/>
                  <a:gd name="T5" fmla="*/ 0 h 135"/>
                  <a:gd name="T6" fmla="*/ 1835 w 1835"/>
                  <a:gd name="T7" fmla="*/ 0 h 135"/>
                  <a:gd name="T8" fmla="*/ 1640 w 1835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5" h="135">
                    <a:moveTo>
                      <a:pt x="1640" y="135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1835" y="0"/>
                    </a:lnTo>
                    <a:lnTo>
                      <a:pt x="1640" y="1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15" name="Rectangle 43"/>
              <p:cNvSpPr>
                <a:spLocks noChangeArrowheads="1"/>
              </p:cNvSpPr>
              <p:nvPr/>
            </p:nvSpPr>
            <p:spPr bwMode="auto">
              <a:xfrm>
                <a:off x="1572" y="1904"/>
                <a:ext cx="820" cy="2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7916" name="Rectangle 44"/>
            <p:cNvSpPr>
              <a:spLocks noChangeArrowheads="1"/>
            </p:cNvSpPr>
            <p:nvPr/>
          </p:nvSpPr>
          <p:spPr bwMode="auto">
            <a:xfrm>
              <a:off x="1647" y="1944"/>
              <a:ext cx="44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Βοηθητικό Κέντρο</a:t>
              </a:r>
              <a:endParaRPr lang="el-GR" altLang="fr-FR"/>
            </a:p>
          </p:txBody>
        </p:sp>
        <p:sp>
          <p:nvSpPr>
            <p:cNvPr id="207917" name="Rectangle 45"/>
            <p:cNvSpPr>
              <a:spLocks noChangeArrowheads="1"/>
            </p:cNvSpPr>
            <p:nvPr/>
          </p:nvSpPr>
          <p:spPr bwMode="auto">
            <a:xfrm>
              <a:off x="1821" y="2014"/>
              <a:ext cx="21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Κόστους</a:t>
              </a:r>
              <a:endParaRPr lang="el-GR" altLang="fr-FR"/>
            </a:p>
          </p:txBody>
        </p:sp>
        <p:grpSp>
          <p:nvGrpSpPr>
            <p:cNvPr id="207918" name="Group 46"/>
            <p:cNvGrpSpPr>
              <a:grpSpLocks/>
            </p:cNvGrpSpPr>
            <p:nvPr/>
          </p:nvGrpSpPr>
          <p:grpSpPr bwMode="auto">
            <a:xfrm>
              <a:off x="1563" y="2346"/>
              <a:ext cx="918" cy="277"/>
              <a:chOff x="1563" y="2346"/>
              <a:chExt cx="918" cy="277"/>
            </a:xfrm>
          </p:grpSpPr>
          <p:sp>
            <p:nvSpPr>
              <p:cNvPr id="207919" name="Freeform 47"/>
              <p:cNvSpPr>
                <a:spLocks/>
              </p:cNvSpPr>
              <p:nvPr/>
            </p:nvSpPr>
            <p:spPr bwMode="auto">
              <a:xfrm>
                <a:off x="2383" y="2346"/>
                <a:ext cx="98" cy="277"/>
              </a:xfrm>
              <a:custGeom>
                <a:avLst/>
                <a:gdLst>
                  <a:gd name="T0" fmla="*/ 0 w 195"/>
                  <a:gd name="T1" fmla="*/ 554 h 554"/>
                  <a:gd name="T2" fmla="*/ 0 w 195"/>
                  <a:gd name="T3" fmla="*/ 135 h 554"/>
                  <a:gd name="T4" fmla="*/ 195 w 195"/>
                  <a:gd name="T5" fmla="*/ 0 h 554"/>
                  <a:gd name="T6" fmla="*/ 195 w 195"/>
                  <a:gd name="T7" fmla="*/ 419 h 554"/>
                  <a:gd name="T8" fmla="*/ 0 w 195"/>
                  <a:gd name="T9" fmla="*/ 554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554">
                    <a:moveTo>
                      <a:pt x="0" y="554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195" y="419"/>
                    </a:lnTo>
                    <a:lnTo>
                      <a:pt x="0" y="55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20" name="Freeform 48"/>
              <p:cNvSpPr>
                <a:spLocks/>
              </p:cNvSpPr>
              <p:nvPr/>
            </p:nvSpPr>
            <p:spPr bwMode="auto">
              <a:xfrm>
                <a:off x="1563" y="2346"/>
                <a:ext cx="918" cy="67"/>
              </a:xfrm>
              <a:custGeom>
                <a:avLst/>
                <a:gdLst>
                  <a:gd name="T0" fmla="*/ 1642 w 1837"/>
                  <a:gd name="T1" fmla="*/ 135 h 135"/>
                  <a:gd name="T2" fmla="*/ 0 w 1837"/>
                  <a:gd name="T3" fmla="*/ 135 h 135"/>
                  <a:gd name="T4" fmla="*/ 195 w 1837"/>
                  <a:gd name="T5" fmla="*/ 0 h 135"/>
                  <a:gd name="T6" fmla="*/ 1837 w 1837"/>
                  <a:gd name="T7" fmla="*/ 0 h 135"/>
                  <a:gd name="T8" fmla="*/ 1642 w 1837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7" h="135">
                    <a:moveTo>
                      <a:pt x="1642" y="135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1837" y="0"/>
                    </a:lnTo>
                    <a:lnTo>
                      <a:pt x="1642" y="1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21" name="Rectangle 49"/>
              <p:cNvSpPr>
                <a:spLocks noChangeArrowheads="1"/>
              </p:cNvSpPr>
              <p:nvPr/>
            </p:nvSpPr>
            <p:spPr bwMode="auto">
              <a:xfrm>
                <a:off x="1563" y="2413"/>
                <a:ext cx="820" cy="2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7922" name="Rectangle 50"/>
            <p:cNvSpPr>
              <a:spLocks noChangeArrowheads="1"/>
            </p:cNvSpPr>
            <p:nvPr/>
          </p:nvSpPr>
          <p:spPr bwMode="auto">
            <a:xfrm>
              <a:off x="1637" y="2453"/>
              <a:ext cx="44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Βοηθητικό Κέντρο</a:t>
              </a:r>
              <a:endParaRPr lang="el-GR" altLang="fr-FR"/>
            </a:p>
          </p:txBody>
        </p:sp>
        <p:sp>
          <p:nvSpPr>
            <p:cNvPr id="207923" name="Rectangle 51"/>
            <p:cNvSpPr>
              <a:spLocks noChangeArrowheads="1"/>
            </p:cNvSpPr>
            <p:nvPr/>
          </p:nvSpPr>
          <p:spPr bwMode="auto">
            <a:xfrm>
              <a:off x="1813" y="2523"/>
              <a:ext cx="214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Κόστους</a:t>
              </a:r>
              <a:endParaRPr lang="el-GR" altLang="fr-FR"/>
            </a:p>
          </p:txBody>
        </p:sp>
        <p:grpSp>
          <p:nvGrpSpPr>
            <p:cNvPr id="207924" name="Group 52"/>
            <p:cNvGrpSpPr>
              <a:grpSpLocks/>
            </p:cNvGrpSpPr>
            <p:nvPr/>
          </p:nvGrpSpPr>
          <p:grpSpPr bwMode="auto">
            <a:xfrm>
              <a:off x="1572" y="2885"/>
              <a:ext cx="917" cy="277"/>
              <a:chOff x="1572" y="2885"/>
              <a:chExt cx="917" cy="277"/>
            </a:xfrm>
          </p:grpSpPr>
          <p:sp>
            <p:nvSpPr>
              <p:cNvPr id="207925" name="Freeform 53"/>
              <p:cNvSpPr>
                <a:spLocks/>
              </p:cNvSpPr>
              <p:nvPr/>
            </p:nvSpPr>
            <p:spPr bwMode="auto">
              <a:xfrm>
                <a:off x="2392" y="2885"/>
                <a:ext cx="97" cy="277"/>
              </a:xfrm>
              <a:custGeom>
                <a:avLst/>
                <a:gdLst>
                  <a:gd name="T0" fmla="*/ 0 w 195"/>
                  <a:gd name="T1" fmla="*/ 554 h 554"/>
                  <a:gd name="T2" fmla="*/ 0 w 195"/>
                  <a:gd name="T3" fmla="*/ 135 h 554"/>
                  <a:gd name="T4" fmla="*/ 195 w 195"/>
                  <a:gd name="T5" fmla="*/ 0 h 554"/>
                  <a:gd name="T6" fmla="*/ 195 w 195"/>
                  <a:gd name="T7" fmla="*/ 419 h 554"/>
                  <a:gd name="T8" fmla="*/ 0 w 195"/>
                  <a:gd name="T9" fmla="*/ 554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554">
                    <a:moveTo>
                      <a:pt x="0" y="554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195" y="419"/>
                    </a:lnTo>
                    <a:lnTo>
                      <a:pt x="0" y="55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26" name="Freeform 54"/>
              <p:cNvSpPr>
                <a:spLocks/>
              </p:cNvSpPr>
              <p:nvPr/>
            </p:nvSpPr>
            <p:spPr bwMode="auto">
              <a:xfrm>
                <a:off x="1572" y="2885"/>
                <a:ext cx="917" cy="68"/>
              </a:xfrm>
              <a:custGeom>
                <a:avLst/>
                <a:gdLst>
                  <a:gd name="T0" fmla="*/ 1640 w 1835"/>
                  <a:gd name="T1" fmla="*/ 135 h 135"/>
                  <a:gd name="T2" fmla="*/ 0 w 1835"/>
                  <a:gd name="T3" fmla="*/ 135 h 135"/>
                  <a:gd name="T4" fmla="*/ 195 w 1835"/>
                  <a:gd name="T5" fmla="*/ 0 h 135"/>
                  <a:gd name="T6" fmla="*/ 1835 w 1835"/>
                  <a:gd name="T7" fmla="*/ 0 h 135"/>
                  <a:gd name="T8" fmla="*/ 1640 w 1835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5" h="135">
                    <a:moveTo>
                      <a:pt x="1640" y="135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1835" y="0"/>
                    </a:lnTo>
                    <a:lnTo>
                      <a:pt x="1640" y="1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27" name="Rectangle 55"/>
              <p:cNvSpPr>
                <a:spLocks noChangeArrowheads="1"/>
              </p:cNvSpPr>
              <p:nvPr/>
            </p:nvSpPr>
            <p:spPr bwMode="auto">
              <a:xfrm>
                <a:off x="1572" y="2953"/>
                <a:ext cx="820" cy="2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7928" name="Rectangle 56"/>
            <p:cNvSpPr>
              <a:spLocks noChangeArrowheads="1"/>
            </p:cNvSpPr>
            <p:nvPr/>
          </p:nvSpPr>
          <p:spPr bwMode="auto">
            <a:xfrm>
              <a:off x="1647" y="2992"/>
              <a:ext cx="44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Βοηθητικό Κέντρο</a:t>
              </a:r>
              <a:endParaRPr lang="el-GR" altLang="fr-FR"/>
            </a:p>
          </p:txBody>
        </p:sp>
        <p:sp>
          <p:nvSpPr>
            <p:cNvPr id="207929" name="Rectangle 57"/>
            <p:cNvSpPr>
              <a:spLocks noChangeArrowheads="1"/>
            </p:cNvSpPr>
            <p:nvPr/>
          </p:nvSpPr>
          <p:spPr bwMode="auto">
            <a:xfrm>
              <a:off x="1821" y="3062"/>
              <a:ext cx="21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Κόστους</a:t>
              </a:r>
              <a:endParaRPr lang="el-GR" altLang="fr-FR"/>
            </a:p>
          </p:txBody>
        </p:sp>
        <p:grpSp>
          <p:nvGrpSpPr>
            <p:cNvPr id="207930" name="Group 58"/>
            <p:cNvGrpSpPr>
              <a:grpSpLocks/>
            </p:cNvGrpSpPr>
            <p:nvPr/>
          </p:nvGrpSpPr>
          <p:grpSpPr bwMode="auto">
            <a:xfrm>
              <a:off x="3116" y="2034"/>
              <a:ext cx="555" cy="373"/>
              <a:chOff x="3116" y="2034"/>
              <a:chExt cx="555" cy="373"/>
            </a:xfrm>
          </p:grpSpPr>
          <p:sp>
            <p:nvSpPr>
              <p:cNvPr id="207931" name="Freeform 59"/>
              <p:cNvSpPr>
                <a:spLocks/>
              </p:cNvSpPr>
              <p:nvPr/>
            </p:nvSpPr>
            <p:spPr bwMode="auto">
              <a:xfrm>
                <a:off x="3574" y="2034"/>
                <a:ext cx="97" cy="373"/>
              </a:xfrm>
              <a:custGeom>
                <a:avLst/>
                <a:gdLst>
                  <a:gd name="T0" fmla="*/ 0 w 195"/>
                  <a:gd name="T1" fmla="*/ 747 h 747"/>
                  <a:gd name="T2" fmla="*/ 0 w 195"/>
                  <a:gd name="T3" fmla="*/ 135 h 747"/>
                  <a:gd name="T4" fmla="*/ 195 w 195"/>
                  <a:gd name="T5" fmla="*/ 0 h 747"/>
                  <a:gd name="T6" fmla="*/ 195 w 195"/>
                  <a:gd name="T7" fmla="*/ 612 h 747"/>
                  <a:gd name="T8" fmla="*/ 0 w 195"/>
                  <a:gd name="T9" fmla="*/ 747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747">
                    <a:moveTo>
                      <a:pt x="0" y="747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195" y="612"/>
                    </a:lnTo>
                    <a:lnTo>
                      <a:pt x="0" y="7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32" name="Freeform 60"/>
              <p:cNvSpPr>
                <a:spLocks/>
              </p:cNvSpPr>
              <p:nvPr/>
            </p:nvSpPr>
            <p:spPr bwMode="auto">
              <a:xfrm>
                <a:off x="3116" y="2034"/>
                <a:ext cx="555" cy="67"/>
              </a:xfrm>
              <a:custGeom>
                <a:avLst/>
                <a:gdLst>
                  <a:gd name="T0" fmla="*/ 916 w 1111"/>
                  <a:gd name="T1" fmla="*/ 135 h 135"/>
                  <a:gd name="T2" fmla="*/ 0 w 1111"/>
                  <a:gd name="T3" fmla="*/ 135 h 135"/>
                  <a:gd name="T4" fmla="*/ 195 w 1111"/>
                  <a:gd name="T5" fmla="*/ 0 h 135"/>
                  <a:gd name="T6" fmla="*/ 1111 w 1111"/>
                  <a:gd name="T7" fmla="*/ 0 h 135"/>
                  <a:gd name="T8" fmla="*/ 916 w 1111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1" h="135">
                    <a:moveTo>
                      <a:pt x="916" y="135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1111" y="0"/>
                    </a:lnTo>
                    <a:lnTo>
                      <a:pt x="916" y="1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33" name="Rectangle 61"/>
              <p:cNvSpPr>
                <a:spLocks noChangeArrowheads="1"/>
              </p:cNvSpPr>
              <p:nvPr/>
            </p:nvSpPr>
            <p:spPr bwMode="auto">
              <a:xfrm>
                <a:off x="3116" y="2101"/>
                <a:ext cx="458" cy="30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7934" name="Rectangle 62"/>
            <p:cNvSpPr>
              <a:spLocks noChangeArrowheads="1"/>
            </p:cNvSpPr>
            <p:nvPr/>
          </p:nvSpPr>
          <p:spPr bwMode="auto">
            <a:xfrm>
              <a:off x="3237" y="2154"/>
              <a:ext cx="143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Κύριο</a:t>
              </a:r>
              <a:endParaRPr lang="el-GR" altLang="fr-FR"/>
            </a:p>
          </p:txBody>
        </p:sp>
        <p:sp>
          <p:nvSpPr>
            <p:cNvPr id="207935" name="Rectangle 63"/>
            <p:cNvSpPr>
              <a:spLocks noChangeArrowheads="1"/>
            </p:cNvSpPr>
            <p:nvPr/>
          </p:nvSpPr>
          <p:spPr bwMode="auto">
            <a:xfrm>
              <a:off x="3213" y="2224"/>
              <a:ext cx="17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Κέντρο</a:t>
              </a:r>
              <a:endParaRPr lang="el-GR" altLang="fr-FR"/>
            </a:p>
          </p:txBody>
        </p:sp>
        <p:sp>
          <p:nvSpPr>
            <p:cNvPr id="207936" name="Rectangle 64"/>
            <p:cNvSpPr>
              <a:spLocks noChangeArrowheads="1"/>
            </p:cNvSpPr>
            <p:nvPr/>
          </p:nvSpPr>
          <p:spPr bwMode="auto">
            <a:xfrm>
              <a:off x="3184" y="2294"/>
              <a:ext cx="214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Κόστους</a:t>
              </a:r>
              <a:endParaRPr lang="el-GR" altLang="fr-FR"/>
            </a:p>
          </p:txBody>
        </p:sp>
        <p:grpSp>
          <p:nvGrpSpPr>
            <p:cNvPr id="207937" name="Group 65"/>
            <p:cNvGrpSpPr>
              <a:grpSpLocks/>
            </p:cNvGrpSpPr>
            <p:nvPr/>
          </p:nvGrpSpPr>
          <p:grpSpPr bwMode="auto">
            <a:xfrm>
              <a:off x="3116" y="2952"/>
              <a:ext cx="555" cy="373"/>
              <a:chOff x="3116" y="2952"/>
              <a:chExt cx="555" cy="373"/>
            </a:xfrm>
          </p:grpSpPr>
          <p:sp>
            <p:nvSpPr>
              <p:cNvPr id="207938" name="Freeform 66"/>
              <p:cNvSpPr>
                <a:spLocks/>
              </p:cNvSpPr>
              <p:nvPr/>
            </p:nvSpPr>
            <p:spPr bwMode="auto">
              <a:xfrm>
                <a:off x="3574" y="2952"/>
                <a:ext cx="97" cy="373"/>
              </a:xfrm>
              <a:custGeom>
                <a:avLst/>
                <a:gdLst>
                  <a:gd name="T0" fmla="*/ 0 w 195"/>
                  <a:gd name="T1" fmla="*/ 746 h 746"/>
                  <a:gd name="T2" fmla="*/ 0 w 195"/>
                  <a:gd name="T3" fmla="*/ 135 h 746"/>
                  <a:gd name="T4" fmla="*/ 195 w 195"/>
                  <a:gd name="T5" fmla="*/ 0 h 746"/>
                  <a:gd name="T6" fmla="*/ 195 w 195"/>
                  <a:gd name="T7" fmla="*/ 611 h 746"/>
                  <a:gd name="T8" fmla="*/ 0 w 195"/>
                  <a:gd name="T9" fmla="*/ 746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746">
                    <a:moveTo>
                      <a:pt x="0" y="746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195" y="611"/>
                    </a:lnTo>
                    <a:lnTo>
                      <a:pt x="0" y="74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39" name="Freeform 67"/>
              <p:cNvSpPr>
                <a:spLocks/>
              </p:cNvSpPr>
              <p:nvPr/>
            </p:nvSpPr>
            <p:spPr bwMode="auto">
              <a:xfrm>
                <a:off x="3116" y="2952"/>
                <a:ext cx="555" cy="68"/>
              </a:xfrm>
              <a:custGeom>
                <a:avLst/>
                <a:gdLst>
                  <a:gd name="T0" fmla="*/ 916 w 1111"/>
                  <a:gd name="T1" fmla="*/ 135 h 135"/>
                  <a:gd name="T2" fmla="*/ 0 w 1111"/>
                  <a:gd name="T3" fmla="*/ 135 h 135"/>
                  <a:gd name="T4" fmla="*/ 195 w 1111"/>
                  <a:gd name="T5" fmla="*/ 0 h 135"/>
                  <a:gd name="T6" fmla="*/ 1111 w 1111"/>
                  <a:gd name="T7" fmla="*/ 0 h 135"/>
                  <a:gd name="T8" fmla="*/ 916 w 1111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1" h="135">
                    <a:moveTo>
                      <a:pt x="916" y="135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1111" y="0"/>
                    </a:lnTo>
                    <a:lnTo>
                      <a:pt x="916" y="1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40" name="Rectangle 68"/>
              <p:cNvSpPr>
                <a:spLocks noChangeArrowheads="1"/>
              </p:cNvSpPr>
              <p:nvPr/>
            </p:nvSpPr>
            <p:spPr bwMode="auto">
              <a:xfrm>
                <a:off x="3116" y="3020"/>
                <a:ext cx="458" cy="3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7941" name="Rectangle 69"/>
            <p:cNvSpPr>
              <a:spLocks noChangeArrowheads="1"/>
            </p:cNvSpPr>
            <p:nvPr/>
          </p:nvSpPr>
          <p:spPr bwMode="auto">
            <a:xfrm>
              <a:off x="3237" y="3072"/>
              <a:ext cx="143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Κύριο</a:t>
              </a:r>
              <a:endParaRPr lang="el-GR" altLang="fr-FR"/>
            </a:p>
          </p:txBody>
        </p:sp>
        <p:sp>
          <p:nvSpPr>
            <p:cNvPr id="207942" name="Rectangle 70"/>
            <p:cNvSpPr>
              <a:spLocks noChangeArrowheads="1"/>
            </p:cNvSpPr>
            <p:nvPr/>
          </p:nvSpPr>
          <p:spPr bwMode="auto">
            <a:xfrm>
              <a:off x="3213" y="3142"/>
              <a:ext cx="17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Κέντρο</a:t>
              </a:r>
              <a:endParaRPr lang="el-GR" altLang="fr-FR"/>
            </a:p>
          </p:txBody>
        </p:sp>
        <p:sp>
          <p:nvSpPr>
            <p:cNvPr id="207943" name="Rectangle 71"/>
            <p:cNvSpPr>
              <a:spLocks noChangeArrowheads="1"/>
            </p:cNvSpPr>
            <p:nvPr/>
          </p:nvSpPr>
          <p:spPr bwMode="auto">
            <a:xfrm>
              <a:off x="3184" y="3212"/>
              <a:ext cx="21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Κόστους</a:t>
              </a:r>
              <a:endParaRPr lang="el-GR" altLang="fr-FR"/>
            </a:p>
          </p:txBody>
        </p:sp>
        <p:grpSp>
          <p:nvGrpSpPr>
            <p:cNvPr id="207944" name="Group 72"/>
            <p:cNvGrpSpPr>
              <a:grpSpLocks/>
            </p:cNvGrpSpPr>
            <p:nvPr/>
          </p:nvGrpSpPr>
          <p:grpSpPr bwMode="auto">
            <a:xfrm>
              <a:off x="843" y="1996"/>
              <a:ext cx="721" cy="42"/>
              <a:chOff x="843" y="1996"/>
              <a:chExt cx="721" cy="42"/>
            </a:xfrm>
          </p:grpSpPr>
          <p:sp>
            <p:nvSpPr>
              <p:cNvPr id="207945" name="Line 73"/>
              <p:cNvSpPr>
                <a:spLocks noChangeShapeType="1"/>
              </p:cNvSpPr>
              <p:nvPr/>
            </p:nvSpPr>
            <p:spPr bwMode="auto">
              <a:xfrm>
                <a:off x="843" y="2017"/>
                <a:ext cx="66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46" name="Freeform 74"/>
              <p:cNvSpPr>
                <a:spLocks/>
              </p:cNvSpPr>
              <p:nvPr/>
            </p:nvSpPr>
            <p:spPr bwMode="auto">
              <a:xfrm>
                <a:off x="1504" y="1996"/>
                <a:ext cx="60" cy="42"/>
              </a:xfrm>
              <a:custGeom>
                <a:avLst/>
                <a:gdLst>
                  <a:gd name="T0" fmla="*/ 0 w 118"/>
                  <a:gd name="T1" fmla="*/ 83 h 83"/>
                  <a:gd name="T2" fmla="*/ 118 w 118"/>
                  <a:gd name="T3" fmla="*/ 41 h 83"/>
                  <a:gd name="T4" fmla="*/ 0 w 118"/>
                  <a:gd name="T5" fmla="*/ 0 h 83"/>
                  <a:gd name="T6" fmla="*/ 0 w 118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83">
                    <a:moveTo>
                      <a:pt x="0" y="83"/>
                    </a:moveTo>
                    <a:lnTo>
                      <a:pt x="118" y="41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7947" name="Group 75"/>
            <p:cNvGrpSpPr>
              <a:grpSpLocks/>
            </p:cNvGrpSpPr>
            <p:nvPr/>
          </p:nvGrpSpPr>
          <p:grpSpPr bwMode="auto">
            <a:xfrm>
              <a:off x="845" y="2225"/>
              <a:ext cx="2256" cy="42"/>
              <a:chOff x="845" y="2225"/>
              <a:chExt cx="2256" cy="42"/>
            </a:xfrm>
          </p:grpSpPr>
          <p:sp>
            <p:nvSpPr>
              <p:cNvPr id="207948" name="Line 76"/>
              <p:cNvSpPr>
                <a:spLocks noChangeShapeType="1"/>
              </p:cNvSpPr>
              <p:nvPr/>
            </p:nvSpPr>
            <p:spPr bwMode="auto">
              <a:xfrm>
                <a:off x="845" y="2246"/>
                <a:ext cx="2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49" name="Freeform 77"/>
              <p:cNvSpPr>
                <a:spLocks/>
              </p:cNvSpPr>
              <p:nvPr/>
            </p:nvSpPr>
            <p:spPr bwMode="auto">
              <a:xfrm>
                <a:off x="3042" y="2225"/>
                <a:ext cx="59" cy="42"/>
              </a:xfrm>
              <a:custGeom>
                <a:avLst/>
                <a:gdLst>
                  <a:gd name="T0" fmla="*/ 0 w 118"/>
                  <a:gd name="T1" fmla="*/ 83 h 83"/>
                  <a:gd name="T2" fmla="*/ 118 w 118"/>
                  <a:gd name="T3" fmla="*/ 41 h 83"/>
                  <a:gd name="T4" fmla="*/ 0 w 118"/>
                  <a:gd name="T5" fmla="*/ 0 h 83"/>
                  <a:gd name="T6" fmla="*/ 0 w 118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83">
                    <a:moveTo>
                      <a:pt x="0" y="83"/>
                    </a:moveTo>
                    <a:lnTo>
                      <a:pt x="118" y="41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7950" name="Group 78"/>
            <p:cNvGrpSpPr>
              <a:grpSpLocks/>
            </p:cNvGrpSpPr>
            <p:nvPr/>
          </p:nvGrpSpPr>
          <p:grpSpPr bwMode="auto">
            <a:xfrm>
              <a:off x="849" y="3232"/>
              <a:ext cx="2256" cy="41"/>
              <a:chOff x="849" y="3232"/>
              <a:chExt cx="2256" cy="41"/>
            </a:xfrm>
          </p:grpSpPr>
          <p:sp>
            <p:nvSpPr>
              <p:cNvPr id="207951" name="Line 79"/>
              <p:cNvSpPr>
                <a:spLocks noChangeShapeType="1"/>
              </p:cNvSpPr>
              <p:nvPr/>
            </p:nvSpPr>
            <p:spPr bwMode="auto">
              <a:xfrm>
                <a:off x="849" y="3252"/>
                <a:ext cx="2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52" name="Freeform 80"/>
              <p:cNvSpPr>
                <a:spLocks/>
              </p:cNvSpPr>
              <p:nvPr/>
            </p:nvSpPr>
            <p:spPr bwMode="auto">
              <a:xfrm>
                <a:off x="3046" y="3232"/>
                <a:ext cx="59" cy="41"/>
              </a:xfrm>
              <a:custGeom>
                <a:avLst/>
                <a:gdLst>
                  <a:gd name="T0" fmla="*/ 0 w 118"/>
                  <a:gd name="T1" fmla="*/ 83 h 83"/>
                  <a:gd name="T2" fmla="*/ 118 w 118"/>
                  <a:gd name="T3" fmla="*/ 41 h 83"/>
                  <a:gd name="T4" fmla="*/ 0 w 118"/>
                  <a:gd name="T5" fmla="*/ 0 h 83"/>
                  <a:gd name="T6" fmla="*/ 0 w 118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83">
                    <a:moveTo>
                      <a:pt x="0" y="83"/>
                    </a:moveTo>
                    <a:lnTo>
                      <a:pt x="118" y="41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7953" name="Group 81"/>
            <p:cNvGrpSpPr>
              <a:grpSpLocks/>
            </p:cNvGrpSpPr>
            <p:nvPr/>
          </p:nvGrpSpPr>
          <p:grpSpPr bwMode="auto">
            <a:xfrm>
              <a:off x="1976" y="1575"/>
              <a:ext cx="60" cy="318"/>
              <a:chOff x="1976" y="1575"/>
              <a:chExt cx="60" cy="318"/>
            </a:xfrm>
          </p:grpSpPr>
          <p:sp>
            <p:nvSpPr>
              <p:cNvPr id="207954" name="Freeform 82"/>
              <p:cNvSpPr>
                <a:spLocks/>
              </p:cNvSpPr>
              <p:nvPr/>
            </p:nvSpPr>
            <p:spPr bwMode="auto">
              <a:xfrm>
                <a:off x="2004" y="1575"/>
                <a:ext cx="5" cy="4"/>
              </a:xfrm>
              <a:custGeom>
                <a:avLst/>
                <a:gdLst>
                  <a:gd name="T0" fmla="*/ 12 w 12"/>
                  <a:gd name="T1" fmla="*/ 6 h 8"/>
                  <a:gd name="T2" fmla="*/ 12 w 12"/>
                  <a:gd name="T3" fmla="*/ 4 h 8"/>
                  <a:gd name="T4" fmla="*/ 10 w 12"/>
                  <a:gd name="T5" fmla="*/ 3 h 8"/>
                  <a:gd name="T6" fmla="*/ 8 w 12"/>
                  <a:gd name="T7" fmla="*/ 2 h 8"/>
                  <a:gd name="T8" fmla="*/ 6 w 12"/>
                  <a:gd name="T9" fmla="*/ 0 h 8"/>
                  <a:gd name="T10" fmla="*/ 6 w 12"/>
                  <a:gd name="T11" fmla="*/ 0 h 8"/>
                  <a:gd name="T12" fmla="*/ 4 w 12"/>
                  <a:gd name="T13" fmla="*/ 2 h 8"/>
                  <a:gd name="T14" fmla="*/ 2 w 12"/>
                  <a:gd name="T15" fmla="*/ 3 h 8"/>
                  <a:gd name="T16" fmla="*/ 0 w 12"/>
                  <a:gd name="T17" fmla="*/ 4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12" y="4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55" name="Freeform 83"/>
              <p:cNvSpPr>
                <a:spLocks/>
              </p:cNvSpPr>
              <p:nvPr/>
            </p:nvSpPr>
            <p:spPr bwMode="auto">
              <a:xfrm>
                <a:off x="2004" y="1583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56" name="Freeform 84"/>
              <p:cNvSpPr>
                <a:spLocks/>
              </p:cNvSpPr>
              <p:nvPr/>
            </p:nvSpPr>
            <p:spPr bwMode="auto">
              <a:xfrm>
                <a:off x="2004" y="1591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57" name="Freeform 85"/>
              <p:cNvSpPr>
                <a:spLocks/>
              </p:cNvSpPr>
              <p:nvPr/>
            </p:nvSpPr>
            <p:spPr bwMode="auto">
              <a:xfrm>
                <a:off x="2004" y="1599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58" name="Freeform 86"/>
              <p:cNvSpPr>
                <a:spLocks/>
              </p:cNvSpPr>
              <p:nvPr/>
            </p:nvSpPr>
            <p:spPr bwMode="auto">
              <a:xfrm>
                <a:off x="2004" y="1607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59" name="Freeform 87"/>
              <p:cNvSpPr>
                <a:spLocks/>
              </p:cNvSpPr>
              <p:nvPr/>
            </p:nvSpPr>
            <p:spPr bwMode="auto">
              <a:xfrm>
                <a:off x="2004" y="1615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60" name="Freeform 88"/>
              <p:cNvSpPr>
                <a:spLocks/>
              </p:cNvSpPr>
              <p:nvPr/>
            </p:nvSpPr>
            <p:spPr bwMode="auto">
              <a:xfrm>
                <a:off x="2004" y="1623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61" name="Freeform 89"/>
              <p:cNvSpPr>
                <a:spLocks/>
              </p:cNvSpPr>
              <p:nvPr/>
            </p:nvSpPr>
            <p:spPr bwMode="auto">
              <a:xfrm>
                <a:off x="2004" y="1631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62" name="Freeform 90"/>
              <p:cNvSpPr>
                <a:spLocks/>
              </p:cNvSpPr>
              <p:nvPr/>
            </p:nvSpPr>
            <p:spPr bwMode="auto">
              <a:xfrm>
                <a:off x="2004" y="1639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63" name="Freeform 91"/>
              <p:cNvSpPr>
                <a:spLocks/>
              </p:cNvSpPr>
              <p:nvPr/>
            </p:nvSpPr>
            <p:spPr bwMode="auto">
              <a:xfrm>
                <a:off x="2004" y="1647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64" name="Freeform 92"/>
              <p:cNvSpPr>
                <a:spLocks/>
              </p:cNvSpPr>
              <p:nvPr/>
            </p:nvSpPr>
            <p:spPr bwMode="auto">
              <a:xfrm>
                <a:off x="2004" y="1655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65" name="Freeform 93"/>
              <p:cNvSpPr>
                <a:spLocks/>
              </p:cNvSpPr>
              <p:nvPr/>
            </p:nvSpPr>
            <p:spPr bwMode="auto">
              <a:xfrm>
                <a:off x="2004" y="1662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66" name="Freeform 94"/>
              <p:cNvSpPr>
                <a:spLocks/>
              </p:cNvSpPr>
              <p:nvPr/>
            </p:nvSpPr>
            <p:spPr bwMode="auto">
              <a:xfrm>
                <a:off x="2004" y="1670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67" name="Freeform 95"/>
              <p:cNvSpPr>
                <a:spLocks/>
              </p:cNvSpPr>
              <p:nvPr/>
            </p:nvSpPr>
            <p:spPr bwMode="auto">
              <a:xfrm>
                <a:off x="2004" y="1678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68" name="Freeform 96"/>
              <p:cNvSpPr>
                <a:spLocks/>
              </p:cNvSpPr>
              <p:nvPr/>
            </p:nvSpPr>
            <p:spPr bwMode="auto">
              <a:xfrm>
                <a:off x="2004" y="1686"/>
                <a:ext cx="5" cy="4"/>
              </a:xfrm>
              <a:custGeom>
                <a:avLst/>
                <a:gdLst>
                  <a:gd name="T0" fmla="*/ 12 w 12"/>
                  <a:gd name="T1" fmla="*/ 4 h 7"/>
                  <a:gd name="T2" fmla="*/ 12 w 12"/>
                  <a:gd name="T3" fmla="*/ 2 h 7"/>
                  <a:gd name="T4" fmla="*/ 12 w 12"/>
                  <a:gd name="T5" fmla="*/ 1 h 7"/>
                  <a:gd name="T6" fmla="*/ 10 w 12"/>
                  <a:gd name="T7" fmla="*/ 0 h 7"/>
                  <a:gd name="T8" fmla="*/ 8 w 12"/>
                  <a:gd name="T9" fmla="*/ 0 h 7"/>
                  <a:gd name="T10" fmla="*/ 6 w 12"/>
                  <a:gd name="T11" fmla="*/ 0 h 7"/>
                  <a:gd name="T12" fmla="*/ 4 w 12"/>
                  <a:gd name="T13" fmla="*/ 0 h 7"/>
                  <a:gd name="T14" fmla="*/ 2 w 12"/>
                  <a:gd name="T15" fmla="*/ 1 h 7"/>
                  <a:gd name="T16" fmla="*/ 0 w 12"/>
                  <a:gd name="T17" fmla="*/ 2 h 7"/>
                  <a:gd name="T18" fmla="*/ 0 w 12"/>
                  <a:gd name="T19" fmla="*/ 4 h 7"/>
                  <a:gd name="T20" fmla="*/ 0 w 12"/>
                  <a:gd name="T21" fmla="*/ 4 h 7"/>
                  <a:gd name="T22" fmla="*/ 2 w 12"/>
                  <a:gd name="T23" fmla="*/ 5 h 7"/>
                  <a:gd name="T24" fmla="*/ 4 w 12"/>
                  <a:gd name="T25" fmla="*/ 6 h 7"/>
                  <a:gd name="T26" fmla="*/ 6 w 12"/>
                  <a:gd name="T27" fmla="*/ 7 h 7"/>
                  <a:gd name="T28" fmla="*/ 6 w 12"/>
                  <a:gd name="T29" fmla="*/ 7 h 7"/>
                  <a:gd name="T30" fmla="*/ 8 w 12"/>
                  <a:gd name="T31" fmla="*/ 6 h 7"/>
                  <a:gd name="T32" fmla="*/ 10 w 12"/>
                  <a:gd name="T33" fmla="*/ 5 h 7"/>
                  <a:gd name="T34" fmla="*/ 12 w 12"/>
                  <a:gd name="T35" fmla="*/ 5 h 7"/>
                  <a:gd name="T36" fmla="*/ 12 w 12"/>
                  <a:gd name="T3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7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69" name="Freeform 97"/>
              <p:cNvSpPr>
                <a:spLocks/>
              </p:cNvSpPr>
              <p:nvPr/>
            </p:nvSpPr>
            <p:spPr bwMode="auto">
              <a:xfrm>
                <a:off x="2004" y="1694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70" name="Freeform 98"/>
              <p:cNvSpPr>
                <a:spLocks/>
              </p:cNvSpPr>
              <p:nvPr/>
            </p:nvSpPr>
            <p:spPr bwMode="auto">
              <a:xfrm>
                <a:off x="2004" y="1702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71" name="Freeform 99"/>
              <p:cNvSpPr>
                <a:spLocks/>
              </p:cNvSpPr>
              <p:nvPr/>
            </p:nvSpPr>
            <p:spPr bwMode="auto">
              <a:xfrm>
                <a:off x="2004" y="1710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72" name="Freeform 100"/>
              <p:cNvSpPr>
                <a:spLocks/>
              </p:cNvSpPr>
              <p:nvPr/>
            </p:nvSpPr>
            <p:spPr bwMode="auto">
              <a:xfrm>
                <a:off x="2004" y="1718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73" name="Freeform 101"/>
              <p:cNvSpPr>
                <a:spLocks/>
              </p:cNvSpPr>
              <p:nvPr/>
            </p:nvSpPr>
            <p:spPr bwMode="auto">
              <a:xfrm>
                <a:off x="2004" y="1726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74" name="Freeform 102"/>
              <p:cNvSpPr>
                <a:spLocks/>
              </p:cNvSpPr>
              <p:nvPr/>
            </p:nvSpPr>
            <p:spPr bwMode="auto">
              <a:xfrm>
                <a:off x="2004" y="1734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75" name="Freeform 103"/>
              <p:cNvSpPr>
                <a:spLocks/>
              </p:cNvSpPr>
              <p:nvPr/>
            </p:nvSpPr>
            <p:spPr bwMode="auto">
              <a:xfrm>
                <a:off x="2004" y="1742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76" name="Freeform 104"/>
              <p:cNvSpPr>
                <a:spLocks/>
              </p:cNvSpPr>
              <p:nvPr/>
            </p:nvSpPr>
            <p:spPr bwMode="auto">
              <a:xfrm>
                <a:off x="2004" y="1750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77" name="Freeform 105"/>
              <p:cNvSpPr>
                <a:spLocks/>
              </p:cNvSpPr>
              <p:nvPr/>
            </p:nvSpPr>
            <p:spPr bwMode="auto">
              <a:xfrm>
                <a:off x="2004" y="1758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78" name="Freeform 106"/>
              <p:cNvSpPr>
                <a:spLocks/>
              </p:cNvSpPr>
              <p:nvPr/>
            </p:nvSpPr>
            <p:spPr bwMode="auto">
              <a:xfrm>
                <a:off x="2004" y="1766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79" name="Freeform 107"/>
              <p:cNvSpPr>
                <a:spLocks/>
              </p:cNvSpPr>
              <p:nvPr/>
            </p:nvSpPr>
            <p:spPr bwMode="auto">
              <a:xfrm>
                <a:off x="2004" y="1774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80" name="Freeform 108"/>
              <p:cNvSpPr>
                <a:spLocks/>
              </p:cNvSpPr>
              <p:nvPr/>
            </p:nvSpPr>
            <p:spPr bwMode="auto">
              <a:xfrm>
                <a:off x="2004" y="1781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81" name="Freeform 109"/>
              <p:cNvSpPr>
                <a:spLocks/>
              </p:cNvSpPr>
              <p:nvPr/>
            </p:nvSpPr>
            <p:spPr bwMode="auto">
              <a:xfrm>
                <a:off x="2004" y="1789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82" name="Freeform 110"/>
              <p:cNvSpPr>
                <a:spLocks/>
              </p:cNvSpPr>
              <p:nvPr/>
            </p:nvSpPr>
            <p:spPr bwMode="auto">
              <a:xfrm>
                <a:off x="2004" y="1797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83" name="Freeform 111"/>
              <p:cNvSpPr>
                <a:spLocks/>
              </p:cNvSpPr>
              <p:nvPr/>
            </p:nvSpPr>
            <p:spPr bwMode="auto">
              <a:xfrm>
                <a:off x="2004" y="1805"/>
                <a:ext cx="5" cy="4"/>
              </a:xfrm>
              <a:custGeom>
                <a:avLst/>
                <a:gdLst>
                  <a:gd name="T0" fmla="*/ 12 w 12"/>
                  <a:gd name="T1" fmla="*/ 3 h 7"/>
                  <a:gd name="T2" fmla="*/ 12 w 12"/>
                  <a:gd name="T3" fmla="*/ 2 h 7"/>
                  <a:gd name="T4" fmla="*/ 12 w 12"/>
                  <a:gd name="T5" fmla="*/ 1 h 7"/>
                  <a:gd name="T6" fmla="*/ 10 w 12"/>
                  <a:gd name="T7" fmla="*/ 0 h 7"/>
                  <a:gd name="T8" fmla="*/ 8 w 12"/>
                  <a:gd name="T9" fmla="*/ 0 h 7"/>
                  <a:gd name="T10" fmla="*/ 6 w 12"/>
                  <a:gd name="T11" fmla="*/ 0 h 7"/>
                  <a:gd name="T12" fmla="*/ 4 w 12"/>
                  <a:gd name="T13" fmla="*/ 0 h 7"/>
                  <a:gd name="T14" fmla="*/ 2 w 12"/>
                  <a:gd name="T15" fmla="*/ 1 h 7"/>
                  <a:gd name="T16" fmla="*/ 0 w 12"/>
                  <a:gd name="T17" fmla="*/ 2 h 7"/>
                  <a:gd name="T18" fmla="*/ 0 w 12"/>
                  <a:gd name="T19" fmla="*/ 3 h 7"/>
                  <a:gd name="T20" fmla="*/ 0 w 12"/>
                  <a:gd name="T21" fmla="*/ 3 h 7"/>
                  <a:gd name="T22" fmla="*/ 2 w 12"/>
                  <a:gd name="T23" fmla="*/ 5 h 7"/>
                  <a:gd name="T24" fmla="*/ 4 w 12"/>
                  <a:gd name="T25" fmla="*/ 6 h 7"/>
                  <a:gd name="T26" fmla="*/ 6 w 12"/>
                  <a:gd name="T27" fmla="*/ 7 h 7"/>
                  <a:gd name="T28" fmla="*/ 6 w 12"/>
                  <a:gd name="T29" fmla="*/ 7 h 7"/>
                  <a:gd name="T30" fmla="*/ 8 w 12"/>
                  <a:gd name="T31" fmla="*/ 6 h 7"/>
                  <a:gd name="T32" fmla="*/ 10 w 12"/>
                  <a:gd name="T33" fmla="*/ 5 h 7"/>
                  <a:gd name="T34" fmla="*/ 12 w 12"/>
                  <a:gd name="T35" fmla="*/ 5 h 7"/>
                  <a:gd name="T36" fmla="*/ 12 w 12"/>
                  <a:gd name="T3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7">
                    <a:moveTo>
                      <a:pt x="12" y="3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84" name="Freeform 112"/>
              <p:cNvSpPr>
                <a:spLocks/>
              </p:cNvSpPr>
              <p:nvPr/>
            </p:nvSpPr>
            <p:spPr bwMode="auto">
              <a:xfrm>
                <a:off x="2004" y="1813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85" name="Freeform 113"/>
              <p:cNvSpPr>
                <a:spLocks/>
              </p:cNvSpPr>
              <p:nvPr/>
            </p:nvSpPr>
            <p:spPr bwMode="auto">
              <a:xfrm>
                <a:off x="2004" y="1821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86" name="Freeform 114"/>
              <p:cNvSpPr>
                <a:spLocks/>
              </p:cNvSpPr>
              <p:nvPr/>
            </p:nvSpPr>
            <p:spPr bwMode="auto">
              <a:xfrm>
                <a:off x="2004" y="1829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87" name="Freeform 115"/>
              <p:cNvSpPr>
                <a:spLocks/>
              </p:cNvSpPr>
              <p:nvPr/>
            </p:nvSpPr>
            <p:spPr bwMode="auto">
              <a:xfrm>
                <a:off x="2004" y="1837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88" name="Freeform 116"/>
              <p:cNvSpPr>
                <a:spLocks/>
              </p:cNvSpPr>
              <p:nvPr/>
            </p:nvSpPr>
            <p:spPr bwMode="auto">
              <a:xfrm>
                <a:off x="2004" y="1845"/>
                <a:ext cx="5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89" name="Freeform 117"/>
              <p:cNvSpPr>
                <a:spLocks/>
              </p:cNvSpPr>
              <p:nvPr/>
            </p:nvSpPr>
            <p:spPr bwMode="auto">
              <a:xfrm>
                <a:off x="1976" y="1852"/>
                <a:ext cx="60" cy="41"/>
              </a:xfrm>
              <a:custGeom>
                <a:avLst/>
                <a:gdLst>
                  <a:gd name="T0" fmla="*/ 0 w 120"/>
                  <a:gd name="T1" fmla="*/ 0 h 82"/>
                  <a:gd name="T2" fmla="*/ 61 w 120"/>
                  <a:gd name="T3" fmla="*/ 82 h 82"/>
                  <a:gd name="T4" fmla="*/ 120 w 120"/>
                  <a:gd name="T5" fmla="*/ 0 h 82"/>
                  <a:gd name="T6" fmla="*/ 0 w 120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2">
                    <a:moveTo>
                      <a:pt x="0" y="0"/>
                    </a:moveTo>
                    <a:lnTo>
                      <a:pt x="61" y="82"/>
                    </a:lnTo>
                    <a:lnTo>
                      <a:pt x="1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7990" name="Group 118"/>
            <p:cNvGrpSpPr>
              <a:grpSpLocks/>
            </p:cNvGrpSpPr>
            <p:nvPr/>
          </p:nvGrpSpPr>
          <p:grpSpPr bwMode="auto">
            <a:xfrm>
              <a:off x="2404" y="1577"/>
              <a:ext cx="184" cy="912"/>
              <a:chOff x="2404" y="1577"/>
              <a:chExt cx="184" cy="912"/>
            </a:xfrm>
          </p:grpSpPr>
          <p:grpSp>
            <p:nvGrpSpPr>
              <p:cNvPr id="207991" name="Group 119"/>
              <p:cNvGrpSpPr>
                <a:grpSpLocks/>
              </p:cNvGrpSpPr>
              <p:nvPr/>
            </p:nvGrpSpPr>
            <p:grpSpPr bwMode="auto">
              <a:xfrm>
                <a:off x="2582" y="1577"/>
                <a:ext cx="6" cy="893"/>
                <a:chOff x="2582" y="1577"/>
                <a:chExt cx="6" cy="893"/>
              </a:xfrm>
            </p:grpSpPr>
            <p:sp>
              <p:nvSpPr>
                <p:cNvPr id="207992" name="Freeform 120"/>
                <p:cNvSpPr>
                  <a:spLocks/>
                </p:cNvSpPr>
                <p:nvPr/>
              </p:nvSpPr>
              <p:spPr bwMode="auto">
                <a:xfrm>
                  <a:off x="2582" y="1577"/>
                  <a:ext cx="6" cy="4"/>
                </a:xfrm>
                <a:custGeom>
                  <a:avLst/>
                  <a:gdLst>
                    <a:gd name="T0" fmla="*/ 11 w 11"/>
                    <a:gd name="T1" fmla="*/ 6 h 8"/>
                    <a:gd name="T2" fmla="*/ 11 w 11"/>
                    <a:gd name="T3" fmla="*/ 4 h 8"/>
                    <a:gd name="T4" fmla="*/ 10 w 11"/>
                    <a:gd name="T5" fmla="*/ 3 h 8"/>
                    <a:gd name="T6" fmla="*/ 8 w 11"/>
                    <a:gd name="T7" fmla="*/ 2 h 8"/>
                    <a:gd name="T8" fmla="*/ 6 w 11"/>
                    <a:gd name="T9" fmla="*/ 0 h 8"/>
                    <a:gd name="T10" fmla="*/ 6 w 11"/>
                    <a:gd name="T11" fmla="*/ 0 h 8"/>
                    <a:gd name="T12" fmla="*/ 4 w 11"/>
                    <a:gd name="T13" fmla="*/ 2 h 8"/>
                    <a:gd name="T14" fmla="*/ 2 w 11"/>
                    <a:gd name="T15" fmla="*/ 3 h 8"/>
                    <a:gd name="T16" fmla="*/ 0 w 11"/>
                    <a:gd name="T17" fmla="*/ 4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" h="8">
                      <a:moveTo>
                        <a:pt x="11" y="6"/>
                      </a:move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7993" name="Freeform 121"/>
                <p:cNvSpPr>
                  <a:spLocks/>
                </p:cNvSpPr>
                <p:nvPr/>
              </p:nvSpPr>
              <p:spPr bwMode="auto">
                <a:xfrm>
                  <a:off x="2582" y="1585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7994" name="Freeform 122"/>
                <p:cNvSpPr>
                  <a:spLocks/>
                </p:cNvSpPr>
                <p:nvPr/>
              </p:nvSpPr>
              <p:spPr bwMode="auto">
                <a:xfrm>
                  <a:off x="2582" y="1593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7995" name="Freeform 123"/>
                <p:cNvSpPr>
                  <a:spLocks/>
                </p:cNvSpPr>
                <p:nvPr/>
              </p:nvSpPr>
              <p:spPr bwMode="auto">
                <a:xfrm>
                  <a:off x="2582" y="1601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7996" name="Freeform 124"/>
                <p:cNvSpPr>
                  <a:spLocks/>
                </p:cNvSpPr>
                <p:nvPr/>
              </p:nvSpPr>
              <p:spPr bwMode="auto">
                <a:xfrm>
                  <a:off x="2582" y="1609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7997" name="Freeform 125"/>
                <p:cNvSpPr>
                  <a:spLocks/>
                </p:cNvSpPr>
                <p:nvPr/>
              </p:nvSpPr>
              <p:spPr bwMode="auto">
                <a:xfrm>
                  <a:off x="2582" y="1617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7998" name="Freeform 126"/>
                <p:cNvSpPr>
                  <a:spLocks/>
                </p:cNvSpPr>
                <p:nvPr/>
              </p:nvSpPr>
              <p:spPr bwMode="auto">
                <a:xfrm>
                  <a:off x="2582" y="1625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7999" name="Freeform 127"/>
                <p:cNvSpPr>
                  <a:spLocks/>
                </p:cNvSpPr>
                <p:nvPr/>
              </p:nvSpPr>
              <p:spPr bwMode="auto">
                <a:xfrm>
                  <a:off x="2582" y="1633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00" name="Freeform 128"/>
                <p:cNvSpPr>
                  <a:spLocks/>
                </p:cNvSpPr>
                <p:nvPr/>
              </p:nvSpPr>
              <p:spPr bwMode="auto">
                <a:xfrm>
                  <a:off x="2582" y="1641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01" name="Freeform 129"/>
                <p:cNvSpPr>
                  <a:spLocks/>
                </p:cNvSpPr>
                <p:nvPr/>
              </p:nvSpPr>
              <p:spPr bwMode="auto">
                <a:xfrm>
                  <a:off x="2582" y="1649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02" name="Freeform 130"/>
                <p:cNvSpPr>
                  <a:spLocks/>
                </p:cNvSpPr>
                <p:nvPr/>
              </p:nvSpPr>
              <p:spPr bwMode="auto">
                <a:xfrm>
                  <a:off x="2582" y="1657"/>
                  <a:ext cx="6" cy="3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03" name="Freeform 131"/>
                <p:cNvSpPr>
                  <a:spLocks/>
                </p:cNvSpPr>
                <p:nvPr/>
              </p:nvSpPr>
              <p:spPr bwMode="auto">
                <a:xfrm>
                  <a:off x="2582" y="1664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04" name="Freeform 132"/>
                <p:cNvSpPr>
                  <a:spLocks/>
                </p:cNvSpPr>
                <p:nvPr/>
              </p:nvSpPr>
              <p:spPr bwMode="auto">
                <a:xfrm>
                  <a:off x="2582" y="1672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05" name="Freeform 133"/>
                <p:cNvSpPr>
                  <a:spLocks/>
                </p:cNvSpPr>
                <p:nvPr/>
              </p:nvSpPr>
              <p:spPr bwMode="auto">
                <a:xfrm>
                  <a:off x="2582" y="1680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06" name="Freeform 134"/>
                <p:cNvSpPr>
                  <a:spLocks/>
                </p:cNvSpPr>
                <p:nvPr/>
              </p:nvSpPr>
              <p:spPr bwMode="auto">
                <a:xfrm>
                  <a:off x="2582" y="1688"/>
                  <a:ext cx="6" cy="4"/>
                </a:xfrm>
                <a:custGeom>
                  <a:avLst/>
                  <a:gdLst>
                    <a:gd name="T0" fmla="*/ 11 w 11"/>
                    <a:gd name="T1" fmla="*/ 3 h 7"/>
                    <a:gd name="T2" fmla="*/ 11 w 11"/>
                    <a:gd name="T3" fmla="*/ 2 h 7"/>
                    <a:gd name="T4" fmla="*/ 11 w 11"/>
                    <a:gd name="T5" fmla="*/ 1 h 7"/>
                    <a:gd name="T6" fmla="*/ 10 w 11"/>
                    <a:gd name="T7" fmla="*/ 0 h 7"/>
                    <a:gd name="T8" fmla="*/ 8 w 11"/>
                    <a:gd name="T9" fmla="*/ 0 h 7"/>
                    <a:gd name="T10" fmla="*/ 6 w 11"/>
                    <a:gd name="T11" fmla="*/ 0 h 7"/>
                    <a:gd name="T12" fmla="*/ 4 w 11"/>
                    <a:gd name="T13" fmla="*/ 0 h 7"/>
                    <a:gd name="T14" fmla="*/ 2 w 11"/>
                    <a:gd name="T15" fmla="*/ 1 h 7"/>
                    <a:gd name="T16" fmla="*/ 0 w 11"/>
                    <a:gd name="T17" fmla="*/ 2 h 7"/>
                    <a:gd name="T18" fmla="*/ 0 w 11"/>
                    <a:gd name="T19" fmla="*/ 3 h 7"/>
                    <a:gd name="T20" fmla="*/ 0 w 11"/>
                    <a:gd name="T21" fmla="*/ 3 h 7"/>
                    <a:gd name="T22" fmla="*/ 2 w 11"/>
                    <a:gd name="T23" fmla="*/ 5 h 7"/>
                    <a:gd name="T24" fmla="*/ 4 w 11"/>
                    <a:gd name="T25" fmla="*/ 6 h 7"/>
                    <a:gd name="T26" fmla="*/ 6 w 11"/>
                    <a:gd name="T27" fmla="*/ 7 h 7"/>
                    <a:gd name="T28" fmla="*/ 6 w 11"/>
                    <a:gd name="T29" fmla="*/ 7 h 7"/>
                    <a:gd name="T30" fmla="*/ 8 w 11"/>
                    <a:gd name="T31" fmla="*/ 6 h 7"/>
                    <a:gd name="T32" fmla="*/ 10 w 11"/>
                    <a:gd name="T33" fmla="*/ 5 h 7"/>
                    <a:gd name="T34" fmla="*/ 11 w 11"/>
                    <a:gd name="T35" fmla="*/ 5 h 7"/>
                    <a:gd name="T36" fmla="*/ 11 w 11"/>
                    <a:gd name="T3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7">
                      <a:moveTo>
                        <a:pt x="11" y="3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07" name="Freeform 135"/>
                <p:cNvSpPr>
                  <a:spLocks/>
                </p:cNvSpPr>
                <p:nvPr/>
              </p:nvSpPr>
              <p:spPr bwMode="auto">
                <a:xfrm>
                  <a:off x="2582" y="1696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08" name="Freeform 136"/>
                <p:cNvSpPr>
                  <a:spLocks/>
                </p:cNvSpPr>
                <p:nvPr/>
              </p:nvSpPr>
              <p:spPr bwMode="auto">
                <a:xfrm>
                  <a:off x="2582" y="1704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09" name="Freeform 137"/>
                <p:cNvSpPr>
                  <a:spLocks/>
                </p:cNvSpPr>
                <p:nvPr/>
              </p:nvSpPr>
              <p:spPr bwMode="auto">
                <a:xfrm>
                  <a:off x="2582" y="1712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10" name="Freeform 138"/>
                <p:cNvSpPr>
                  <a:spLocks/>
                </p:cNvSpPr>
                <p:nvPr/>
              </p:nvSpPr>
              <p:spPr bwMode="auto">
                <a:xfrm>
                  <a:off x="2582" y="1720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11" name="Freeform 139"/>
                <p:cNvSpPr>
                  <a:spLocks/>
                </p:cNvSpPr>
                <p:nvPr/>
              </p:nvSpPr>
              <p:spPr bwMode="auto">
                <a:xfrm>
                  <a:off x="2582" y="1728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12" name="Freeform 140"/>
                <p:cNvSpPr>
                  <a:spLocks/>
                </p:cNvSpPr>
                <p:nvPr/>
              </p:nvSpPr>
              <p:spPr bwMode="auto">
                <a:xfrm>
                  <a:off x="2582" y="1736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13" name="Freeform 141"/>
                <p:cNvSpPr>
                  <a:spLocks/>
                </p:cNvSpPr>
                <p:nvPr/>
              </p:nvSpPr>
              <p:spPr bwMode="auto">
                <a:xfrm>
                  <a:off x="2582" y="1744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14" name="Freeform 142"/>
                <p:cNvSpPr>
                  <a:spLocks/>
                </p:cNvSpPr>
                <p:nvPr/>
              </p:nvSpPr>
              <p:spPr bwMode="auto">
                <a:xfrm>
                  <a:off x="2582" y="1752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15" name="Freeform 143"/>
                <p:cNvSpPr>
                  <a:spLocks/>
                </p:cNvSpPr>
                <p:nvPr/>
              </p:nvSpPr>
              <p:spPr bwMode="auto">
                <a:xfrm>
                  <a:off x="2582" y="1760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16" name="Freeform 144"/>
                <p:cNvSpPr>
                  <a:spLocks/>
                </p:cNvSpPr>
                <p:nvPr/>
              </p:nvSpPr>
              <p:spPr bwMode="auto">
                <a:xfrm>
                  <a:off x="2582" y="1768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17" name="Freeform 145"/>
                <p:cNvSpPr>
                  <a:spLocks/>
                </p:cNvSpPr>
                <p:nvPr/>
              </p:nvSpPr>
              <p:spPr bwMode="auto">
                <a:xfrm>
                  <a:off x="2582" y="1776"/>
                  <a:ext cx="6" cy="3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18" name="Freeform 146"/>
                <p:cNvSpPr>
                  <a:spLocks/>
                </p:cNvSpPr>
                <p:nvPr/>
              </p:nvSpPr>
              <p:spPr bwMode="auto">
                <a:xfrm>
                  <a:off x="2582" y="1783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19" name="Freeform 147"/>
                <p:cNvSpPr>
                  <a:spLocks/>
                </p:cNvSpPr>
                <p:nvPr/>
              </p:nvSpPr>
              <p:spPr bwMode="auto">
                <a:xfrm>
                  <a:off x="2582" y="1791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20" name="Freeform 148"/>
                <p:cNvSpPr>
                  <a:spLocks/>
                </p:cNvSpPr>
                <p:nvPr/>
              </p:nvSpPr>
              <p:spPr bwMode="auto">
                <a:xfrm>
                  <a:off x="2582" y="1799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21" name="Freeform 149"/>
                <p:cNvSpPr>
                  <a:spLocks/>
                </p:cNvSpPr>
                <p:nvPr/>
              </p:nvSpPr>
              <p:spPr bwMode="auto">
                <a:xfrm>
                  <a:off x="2582" y="1807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22" name="Freeform 150"/>
                <p:cNvSpPr>
                  <a:spLocks/>
                </p:cNvSpPr>
                <p:nvPr/>
              </p:nvSpPr>
              <p:spPr bwMode="auto">
                <a:xfrm>
                  <a:off x="2582" y="1815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23" name="Freeform 151"/>
                <p:cNvSpPr>
                  <a:spLocks/>
                </p:cNvSpPr>
                <p:nvPr/>
              </p:nvSpPr>
              <p:spPr bwMode="auto">
                <a:xfrm>
                  <a:off x="2582" y="1823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24" name="Freeform 152"/>
                <p:cNvSpPr>
                  <a:spLocks/>
                </p:cNvSpPr>
                <p:nvPr/>
              </p:nvSpPr>
              <p:spPr bwMode="auto">
                <a:xfrm>
                  <a:off x="2582" y="1831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25" name="Freeform 153"/>
                <p:cNvSpPr>
                  <a:spLocks/>
                </p:cNvSpPr>
                <p:nvPr/>
              </p:nvSpPr>
              <p:spPr bwMode="auto">
                <a:xfrm>
                  <a:off x="2582" y="1839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26" name="Freeform 154"/>
                <p:cNvSpPr>
                  <a:spLocks/>
                </p:cNvSpPr>
                <p:nvPr/>
              </p:nvSpPr>
              <p:spPr bwMode="auto">
                <a:xfrm>
                  <a:off x="2582" y="1847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27" name="Freeform 155"/>
                <p:cNvSpPr>
                  <a:spLocks/>
                </p:cNvSpPr>
                <p:nvPr/>
              </p:nvSpPr>
              <p:spPr bwMode="auto">
                <a:xfrm>
                  <a:off x="2582" y="1855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28" name="Freeform 156"/>
                <p:cNvSpPr>
                  <a:spLocks/>
                </p:cNvSpPr>
                <p:nvPr/>
              </p:nvSpPr>
              <p:spPr bwMode="auto">
                <a:xfrm>
                  <a:off x="2582" y="1863"/>
                  <a:ext cx="6" cy="4"/>
                </a:xfrm>
                <a:custGeom>
                  <a:avLst/>
                  <a:gdLst>
                    <a:gd name="T0" fmla="*/ 11 w 11"/>
                    <a:gd name="T1" fmla="*/ 4 h 7"/>
                    <a:gd name="T2" fmla="*/ 11 w 11"/>
                    <a:gd name="T3" fmla="*/ 2 h 7"/>
                    <a:gd name="T4" fmla="*/ 11 w 11"/>
                    <a:gd name="T5" fmla="*/ 1 h 7"/>
                    <a:gd name="T6" fmla="*/ 10 w 11"/>
                    <a:gd name="T7" fmla="*/ 0 h 7"/>
                    <a:gd name="T8" fmla="*/ 8 w 11"/>
                    <a:gd name="T9" fmla="*/ 0 h 7"/>
                    <a:gd name="T10" fmla="*/ 6 w 11"/>
                    <a:gd name="T11" fmla="*/ 0 h 7"/>
                    <a:gd name="T12" fmla="*/ 4 w 11"/>
                    <a:gd name="T13" fmla="*/ 0 h 7"/>
                    <a:gd name="T14" fmla="*/ 2 w 11"/>
                    <a:gd name="T15" fmla="*/ 1 h 7"/>
                    <a:gd name="T16" fmla="*/ 0 w 11"/>
                    <a:gd name="T17" fmla="*/ 2 h 7"/>
                    <a:gd name="T18" fmla="*/ 0 w 11"/>
                    <a:gd name="T19" fmla="*/ 4 h 7"/>
                    <a:gd name="T20" fmla="*/ 0 w 11"/>
                    <a:gd name="T21" fmla="*/ 4 h 7"/>
                    <a:gd name="T22" fmla="*/ 2 w 11"/>
                    <a:gd name="T23" fmla="*/ 5 h 7"/>
                    <a:gd name="T24" fmla="*/ 4 w 11"/>
                    <a:gd name="T25" fmla="*/ 6 h 7"/>
                    <a:gd name="T26" fmla="*/ 6 w 11"/>
                    <a:gd name="T27" fmla="*/ 7 h 7"/>
                    <a:gd name="T28" fmla="*/ 6 w 11"/>
                    <a:gd name="T29" fmla="*/ 7 h 7"/>
                    <a:gd name="T30" fmla="*/ 8 w 11"/>
                    <a:gd name="T31" fmla="*/ 6 h 7"/>
                    <a:gd name="T32" fmla="*/ 10 w 11"/>
                    <a:gd name="T33" fmla="*/ 5 h 7"/>
                    <a:gd name="T34" fmla="*/ 11 w 11"/>
                    <a:gd name="T35" fmla="*/ 5 h 7"/>
                    <a:gd name="T36" fmla="*/ 11 w 11"/>
                    <a:gd name="T3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7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29" name="Freeform 157"/>
                <p:cNvSpPr>
                  <a:spLocks/>
                </p:cNvSpPr>
                <p:nvPr/>
              </p:nvSpPr>
              <p:spPr bwMode="auto">
                <a:xfrm>
                  <a:off x="2582" y="1871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30" name="Freeform 158"/>
                <p:cNvSpPr>
                  <a:spLocks/>
                </p:cNvSpPr>
                <p:nvPr/>
              </p:nvSpPr>
              <p:spPr bwMode="auto">
                <a:xfrm>
                  <a:off x="2582" y="1879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31" name="Freeform 159"/>
                <p:cNvSpPr>
                  <a:spLocks/>
                </p:cNvSpPr>
                <p:nvPr/>
              </p:nvSpPr>
              <p:spPr bwMode="auto">
                <a:xfrm>
                  <a:off x="2582" y="1887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32" name="Freeform 160"/>
                <p:cNvSpPr>
                  <a:spLocks/>
                </p:cNvSpPr>
                <p:nvPr/>
              </p:nvSpPr>
              <p:spPr bwMode="auto">
                <a:xfrm>
                  <a:off x="2582" y="1895"/>
                  <a:ext cx="6" cy="3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33" name="Freeform 161"/>
                <p:cNvSpPr>
                  <a:spLocks/>
                </p:cNvSpPr>
                <p:nvPr/>
              </p:nvSpPr>
              <p:spPr bwMode="auto">
                <a:xfrm>
                  <a:off x="2582" y="1902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34" name="Freeform 162"/>
                <p:cNvSpPr>
                  <a:spLocks/>
                </p:cNvSpPr>
                <p:nvPr/>
              </p:nvSpPr>
              <p:spPr bwMode="auto">
                <a:xfrm>
                  <a:off x="2582" y="1910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35" name="Freeform 163"/>
                <p:cNvSpPr>
                  <a:spLocks/>
                </p:cNvSpPr>
                <p:nvPr/>
              </p:nvSpPr>
              <p:spPr bwMode="auto">
                <a:xfrm>
                  <a:off x="2582" y="1918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36" name="Freeform 164"/>
                <p:cNvSpPr>
                  <a:spLocks/>
                </p:cNvSpPr>
                <p:nvPr/>
              </p:nvSpPr>
              <p:spPr bwMode="auto">
                <a:xfrm>
                  <a:off x="2582" y="1926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37" name="Freeform 165"/>
                <p:cNvSpPr>
                  <a:spLocks/>
                </p:cNvSpPr>
                <p:nvPr/>
              </p:nvSpPr>
              <p:spPr bwMode="auto">
                <a:xfrm>
                  <a:off x="2582" y="1934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38" name="Freeform 166"/>
                <p:cNvSpPr>
                  <a:spLocks/>
                </p:cNvSpPr>
                <p:nvPr/>
              </p:nvSpPr>
              <p:spPr bwMode="auto">
                <a:xfrm>
                  <a:off x="2582" y="1942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39" name="Freeform 167"/>
                <p:cNvSpPr>
                  <a:spLocks/>
                </p:cNvSpPr>
                <p:nvPr/>
              </p:nvSpPr>
              <p:spPr bwMode="auto">
                <a:xfrm>
                  <a:off x="2582" y="1950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40" name="Freeform 168"/>
                <p:cNvSpPr>
                  <a:spLocks/>
                </p:cNvSpPr>
                <p:nvPr/>
              </p:nvSpPr>
              <p:spPr bwMode="auto">
                <a:xfrm>
                  <a:off x="2582" y="1958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41" name="Freeform 169"/>
                <p:cNvSpPr>
                  <a:spLocks/>
                </p:cNvSpPr>
                <p:nvPr/>
              </p:nvSpPr>
              <p:spPr bwMode="auto">
                <a:xfrm>
                  <a:off x="2582" y="1966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42" name="Freeform 170"/>
                <p:cNvSpPr>
                  <a:spLocks/>
                </p:cNvSpPr>
                <p:nvPr/>
              </p:nvSpPr>
              <p:spPr bwMode="auto">
                <a:xfrm>
                  <a:off x="2582" y="1974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43" name="Freeform 171"/>
                <p:cNvSpPr>
                  <a:spLocks/>
                </p:cNvSpPr>
                <p:nvPr/>
              </p:nvSpPr>
              <p:spPr bwMode="auto">
                <a:xfrm>
                  <a:off x="2582" y="1982"/>
                  <a:ext cx="6" cy="4"/>
                </a:xfrm>
                <a:custGeom>
                  <a:avLst/>
                  <a:gdLst>
                    <a:gd name="T0" fmla="*/ 11 w 11"/>
                    <a:gd name="T1" fmla="*/ 4 h 7"/>
                    <a:gd name="T2" fmla="*/ 11 w 11"/>
                    <a:gd name="T3" fmla="*/ 2 h 7"/>
                    <a:gd name="T4" fmla="*/ 11 w 11"/>
                    <a:gd name="T5" fmla="*/ 1 h 7"/>
                    <a:gd name="T6" fmla="*/ 10 w 11"/>
                    <a:gd name="T7" fmla="*/ 0 h 7"/>
                    <a:gd name="T8" fmla="*/ 8 w 11"/>
                    <a:gd name="T9" fmla="*/ 0 h 7"/>
                    <a:gd name="T10" fmla="*/ 6 w 11"/>
                    <a:gd name="T11" fmla="*/ 0 h 7"/>
                    <a:gd name="T12" fmla="*/ 4 w 11"/>
                    <a:gd name="T13" fmla="*/ 0 h 7"/>
                    <a:gd name="T14" fmla="*/ 2 w 11"/>
                    <a:gd name="T15" fmla="*/ 1 h 7"/>
                    <a:gd name="T16" fmla="*/ 0 w 11"/>
                    <a:gd name="T17" fmla="*/ 2 h 7"/>
                    <a:gd name="T18" fmla="*/ 0 w 11"/>
                    <a:gd name="T19" fmla="*/ 4 h 7"/>
                    <a:gd name="T20" fmla="*/ 0 w 11"/>
                    <a:gd name="T21" fmla="*/ 4 h 7"/>
                    <a:gd name="T22" fmla="*/ 2 w 11"/>
                    <a:gd name="T23" fmla="*/ 5 h 7"/>
                    <a:gd name="T24" fmla="*/ 4 w 11"/>
                    <a:gd name="T25" fmla="*/ 6 h 7"/>
                    <a:gd name="T26" fmla="*/ 6 w 11"/>
                    <a:gd name="T27" fmla="*/ 7 h 7"/>
                    <a:gd name="T28" fmla="*/ 6 w 11"/>
                    <a:gd name="T29" fmla="*/ 7 h 7"/>
                    <a:gd name="T30" fmla="*/ 8 w 11"/>
                    <a:gd name="T31" fmla="*/ 6 h 7"/>
                    <a:gd name="T32" fmla="*/ 10 w 11"/>
                    <a:gd name="T33" fmla="*/ 5 h 7"/>
                    <a:gd name="T34" fmla="*/ 11 w 11"/>
                    <a:gd name="T35" fmla="*/ 5 h 7"/>
                    <a:gd name="T36" fmla="*/ 11 w 11"/>
                    <a:gd name="T3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7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44" name="Freeform 172"/>
                <p:cNvSpPr>
                  <a:spLocks/>
                </p:cNvSpPr>
                <p:nvPr/>
              </p:nvSpPr>
              <p:spPr bwMode="auto">
                <a:xfrm>
                  <a:off x="2582" y="1990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45" name="Freeform 173"/>
                <p:cNvSpPr>
                  <a:spLocks/>
                </p:cNvSpPr>
                <p:nvPr/>
              </p:nvSpPr>
              <p:spPr bwMode="auto">
                <a:xfrm>
                  <a:off x="2582" y="1998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46" name="Freeform 174"/>
                <p:cNvSpPr>
                  <a:spLocks/>
                </p:cNvSpPr>
                <p:nvPr/>
              </p:nvSpPr>
              <p:spPr bwMode="auto">
                <a:xfrm>
                  <a:off x="2582" y="2006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47" name="Freeform 175"/>
                <p:cNvSpPr>
                  <a:spLocks/>
                </p:cNvSpPr>
                <p:nvPr/>
              </p:nvSpPr>
              <p:spPr bwMode="auto">
                <a:xfrm>
                  <a:off x="2582" y="2013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48" name="Freeform 176"/>
                <p:cNvSpPr>
                  <a:spLocks/>
                </p:cNvSpPr>
                <p:nvPr/>
              </p:nvSpPr>
              <p:spPr bwMode="auto">
                <a:xfrm>
                  <a:off x="2582" y="2021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49" name="Freeform 177"/>
                <p:cNvSpPr>
                  <a:spLocks/>
                </p:cNvSpPr>
                <p:nvPr/>
              </p:nvSpPr>
              <p:spPr bwMode="auto">
                <a:xfrm>
                  <a:off x="2582" y="2029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50" name="Freeform 178"/>
                <p:cNvSpPr>
                  <a:spLocks/>
                </p:cNvSpPr>
                <p:nvPr/>
              </p:nvSpPr>
              <p:spPr bwMode="auto">
                <a:xfrm>
                  <a:off x="2582" y="2037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51" name="Freeform 179"/>
                <p:cNvSpPr>
                  <a:spLocks/>
                </p:cNvSpPr>
                <p:nvPr/>
              </p:nvSpPr>
              <p:spPr bwMode="auto">
                <a:xfrm>
                  <a:off x="2582" y="2045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52" name="Freeform 180"/>
                <p:cNvSpPr>
                  <a:spLocks/>
                </p:cNvSpPr>
                <p:nvPr/>
              </p:nvSpPr>
              <p:spPr bwMode="auto">
                <a:xfrm>
                  <a:off x="2582" y="2053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53" name="Freeform 181"/>
                <p:cNvSpPr>
                  <a:spLocks/>
                </p:cNvSpPr>
                <p:nvPr/>
              </p:nvSpPr>
              <p:spPr bwMode="auto">
                <a:xfrm>
                  <a:off x="2582" y="2061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54" name="Freeform 182"/>
                <p:cNvSpPr>
                  <a:spLocks/>
                </p:cNvSpPr>
                <p:nvPr/>
              </p:nvSpPr>
              <p:spPr bwMode="auto">
                <a:xfrm>
                  <a:off x="2582" y="2069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55" name="Freeform 183"/>
                <p:cNvSpPr>
                  <a:spLocks/>
                </p:cNvSpPr>
                <p:nvPr/>
              </p:nvSpPr>
              <p:spPr bwMode="auto">
                <a:xfrm>
                  <a:off x="2582" y="2077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56" name="Freeform 184"/>
                <p:cNvSpPr>
                  <a:spLocks/>
                </p:cNvSpPr>
                <p:nvPr/>
              </p:nvSpPr>
              <p:spPr bwMode="auto">
                <a:xfrm>
                  <a:off x="2582" y="2085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57" name="Freeform 185"/>
                <p:cNvSpPr>
                  <a:spLocks/>
                </p:cNvSpPr>
                <p:nvPr/>
              </p:nvSpPr>
              <p:spPr bwMode="auto">
                <a:xfrm>
                  <a:off x="2582" y="2093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58" name="Freeform 186"/>
                <p:cNvSpPr>
                  <a:spLocks/>
                </p:cNvSpPr>
                <p:nvPr/>
              </p:nvSpPr>
              <p:spPr bwMode="auto">
                <a:xfrm>
                  <a:off x="2582" y="2101"/>
                  <a:ext cx="6" cy="4"/>
                </a:xfrm>
                <a:custGeom>
                  <a:avLst/>
                  <a:gdLst>
                    <a:gd name="T0" fmla="*/ 11 w 11"/>
                    <a:gd name="T1" fmla="*/ 3 h 7"/>
                    <a:gd name="T2" fmla="*/ 11 w 11"/>
                    <a:gd name="T3" fmla="*/ 2 h 7"/>
                    <a:gd name="T4" fmla="*/ 11 w 11"/>
                    <a:gd name="T5" fmla="*/ 1 h 7"/>
                    <a:gd name="T6" fmla="*/ 10 w 11"/>
                    <a:gd name="T7" fmla="*/ 0 h 7"/>
                    <a:gd name="T8" fmla="*/ 8 w 11"/>
                    <a:gd name="T9" fmla="*/ 0 h 7"/>
                    <a:gd name="T10" fmla="*/ 6 w 11"/>
                    <a:gd name="T11" fmla="*/ 0 h 7"/>
                    <a:gd name="T12" fmla="*/ 4 w 11"/>
                    <a:gd name="T13" fmla="*/ 0 h 7"/>
                    <a:gd name="T14" fmla="*/ 2 w 11"/>
                    <a:gd name="T15" fmla="*/ 1 h 7"/>
                    <a:gd name="T16" fmla="*/ 0 w 11"/>
                    <a:gd name="T17" fmla="*/ 2 h 7"/>
                    <a:gd name="T18" fmla="*/ 0 w 11"/>
                    <a:gd name="T19" fmla="*/ 3 h 7"/>
                    <a:gd name="T20" fmla="*/ 0 w 11"/>
                    <a:gd name="T21" fmla="*/ 3 h 7"/>
                    <a:gd name="T22" fmla="*/ 2 w 11"/>
                    <a:gd name="T23" fmla="*/ 5 h 7"/>
                    <a:gd name="T24" fmla="*/ 4 w 11"/>
                    <a:gd name="T25" fmla="*/ 6 h 7"/>
                    <a:gd name="T26" fmla="*/ 6 w 11"/>
                    <a:gd name="T27" fmla="*/ 7 h 7"/>
                    <a:gd name="T28" fmla="*/ 6 w 11"/>
                    <a:gd name="T29" fmla="*/ 7 h 7"/>
                    <a:gd name="T30" fmla="*/ 8 w 11"/>
                    <a:gd name="T31" fmla="*/ 6 h 7"/>
                    <a:gd name="T32" fmla="*/ 10 w 11"/>
                    <a:gd name="T33" fmla="*/ 5 h 7"/>
                    <a:gd name="T34" fmla="*/ 11 w 11"/>
                    <a:gd name="T35" fmla="*/ 5 h 7"/>
                    <a:gd name="T36" fmla="*/ 11 w 11"/>
                    <a:gd name="T3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7">
                      <a:moveTo>
                        <a:pt x="11" y="3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59" name="Freeform 187"/>
                <p:cNvSpPr>
                  <a:spLocks/>
                </p:cNvSpPr>
                <p:nvPr/>
              </p:nvSpPr>
              <p:spPr bwMode="auto">
                <a:xfrm>
                  <a:off x="2582" y="2109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60" name="Freeform 188"/>
                <p:cNvSpPr>
                  <a:spLocks/>
                </p:cNvSpPr>
                <p:nvPr/>
              </p:nvSpPr>
              <p:spPr bwMode="auto">
                <a:xfrm>
                  <a:off x="2582" y="2117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61" name="Freeform 189"/>
                <p:cNvSpPr>
                  <a:spLocks/>
                </p:cNvSpPr>
                <p:nvPr/>
              </p:nvSpPr>
              <p:spPr bwMode="auto">
                <a:xfrm>
                  <a:off x="2582" y="2125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62" name="Freeform 190"/>
                <p:cNvSpPr>
                  <a:spLocks/>
                </p:cNvSpPr>
                <p:nvPr/>
              </p:nvSpPr>
              <p:spPr bwMode="auto">
                <a:xfrm>
                  <a:off x="2582" y="2132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63" name="Freeform 191"/>
                <p:cNvSpPr>
                  <a:spLocks/>
                </p:cNvSpPr>
                <p:nvPr/>
              </p:nvSpPr>
              <p:spPr bwMode="auto">
                <a:xfrm>
                  <a:off x="2582" y="2140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64" name="Freeform 192"/>
                <p:cNvSpPr>
                  <a:spLocks/>
                </p:cNvSpPr>
                <p:nvPr/>
              </p:nvSpPr>
              <p:spPr bwMode="auto">
                <a:xfrm>
                  <a:off x="2582" y="2148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65" name="Freeform 193"/>
                <p:cNvSpPr>
                  <a:spLocks/>
                </p:cNvSpPr>
                <p:nvPr/>
              </p:nvSpPr>
              <p:spPr bwMode="auto">
                <a:xfrm>
                  <a:off x="2582" y="2156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66" name="Freeform 194"/>
                <p:cNvSpPr>
                  <a:spLocks/>
                </p:cNvSpPr>
                <p:nvPr/>
              </p:nvSpPr>
              <p:spPr bwMode="auto">
                <a:xfrm>
                  <a:off x="2582" y="2164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67" name="Freeform 195"/>
                <p:cNvSpPr>
                  <a:spLocks/>
                </p:cNvSpPr>
                <p:nvPr/>
              </p:nvSpPr>
              <p:spPr bwMode="auto">
                <a:xfrm>
                  <a:off x="2582" y="2172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68" name="Freeform 196"/>
                <p:cNvSpPr>
                  <a:spLocks/>
                </p:cNvSpPr>
                <p:nvPr/>
              </p:nvSpPr>
              <p:spPr bwMode="auto">
                <a:xfrm>
                  <a:off x="2582" y="2180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69" name="Freeform 197"/>
                <p:cNvSpPr>
                  <a:spLocks/>
                </p:cNvSpPr>
                <p:nvPr/>
              </p:nvSpPr>
              <p:spPr bwMode="auto">
                <a:xfrm>
                  <a:off x="2582" y="2188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70" name="Freeform 198"/>
                <p:cNvSpPr>
                  <a:spLocks/>
                </p:cNvSpPr>
                <p:nvPr/>
              </p:nvSpPr>
              <p:spPr bwMode="auto">
                <a:xfrm>
                  <a:off x="2582" y="2196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71" name="Freeform 199"/>
                <p:cNvSpPr>
                  <a:spLocks/>
                </p:cNvSpPr>
                <p:nvPr/>
              </p:nvSpPr>
              <p:spPr bwMode="auto">
                <a:xfrm>
                  <a:off x="2582" y="2204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72" name="Freeform 200"/>
                <p:cNvSpPr>
                  <a:spLocks/>
                </p:cNvSpPr>
                <p:nvPr/>
              </p:nvSpPr>
              <p:spPr bwMode="auto">
                <a:xfrm>
                  <a:off x="2582" y="2212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73" name="Freeform 201"/>
                <p:cNvSpPr>
                  <a:spLocks/>
                </p:cNvSpPr>
                <p:nvPr/>
              </p:nvSpPr>
              <p:spPr bwMode="auto">
                <a:xfrm>
                  <a:off x="2582" y="2220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74" name="Freeform 202"/>
                <p:cNvSpPr>
                  <a:spLocks/>
                </p:cNvSpPr>
                <p:nvPr/>
              </p:nvSpPr>
              <p:spPr bwMode="auto">
                <a:xfrm>
                  <a:off x="2582" y="2228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75" name="Freeform 203"/>
                <p:cNvSpPr>
                  <a:spLocks/>
                </p:cNvSpPr>
                <p:nvPr/>
              </p:nvSpPr>
              <p:spPr bwMode="auto">
                <a:xfrm>
                  <a:off x="2582" y="2236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76" name="Freeform 204"/>
                <p:cNvSpPr>
                  <a:spLocks/>
                </p:cNvSpPr>
                <p:nvPr/>
              </p:nvSpPr>
              <p:spPr bwMode="auto">
                <a:xfrm>
                  <a:off x="2582" y="2244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77" name="Freeform 205"/>
                <p:cNvSpPr>
                  <a:spLocks/>
                </p:cNvSpPr>
                <p:nvPr/>
              </p:nvSpPr>
              <p:spPr bwMode="auto">
                <a:xfrm>
                  <a:off x="2582" y="2251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78" name="Freeform 206"/>
                <p:cNvSpPr>
                  <a:spLocks/>
                </p:cNvSpPr>
                <p:nvPr/>
              </p:nvSpPr>
              <p:spPr bwMode="auto">
                <a:xfrm>
                  <a:off x="2582" y="2259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79" name="Freeform 207"/>
                <p:cNvSpPr>
                  <a:spLocks/>
                </p:cNvSpPr>
                <p:nvPr/>
              </p:nvSpPr>
              <p:spPr bwMode="auto">
                <a:xfrm>
                  <a:off x="2582" y="2267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80" name="Freeform 208"/>
                <p:cNvSpPr>
                  <a:spLocks/>
                </p:cNvSpPr>
                <p:nvPr/>
              </p:nvSpPr>
              <p:spPr bwMode="auto">
                <a:xfrm>
                  <a:off x="2582" y="2275"/>
                  <a:ext cx="6" cy="4"/>
                </a:xfrm>
                <a:custGeom>
                  <a:avLst/>
                  <a:gdLst>
                    <a:gd name="T0" fmla="*/ 11 w 11"/>
                    <a:gd name="T1" fmla="*/ 4 h 7"/>
                    <a:gd name="T2" fmla="*/ 11 w 11"/>
                    <a:gd name="T3" fmla="*/ 2 h 7"/>
                    <a:gd name="T4" fmla="*/ 11 w 11"/>
                    <a:gd name="T5" fmla="*/ 1 h 7"/>
                    <a:gd name="T6" fmla="*/ 10 w 11"/>
                    <a:gd name="T7" fmla="*/ 0 h 7"/>
                    <a:gd name="T8" fmla="*/ 8 w 11"/>
                    <a:gd name="T9" fmla="*/ 0 h 7"/>
                    <a:gd name="T10" fmla="*/ 6 w 11"/>
                    <a:gd name="T11" fmla="*/ 0 h 7"/>
                    <a:gd name="T12" fmla="*/ 4 w 11"/>
                    <a:gd name="T13" fmla="*/ 0 h 7"/>
                    <a:gd name="T14" fmla="*/ 2 w 11"/>
                    <a:gd name="T15" fmla="*/ 1 h 7"/>
                    <a:gd name="T16" fmla="*/ 0 w 11"/>
                    <a:gd name="T17" fmla="*/ 2 h 7"/>
                    <a:gd name="T18" fmla="*/ 0 w 11"/>
                    <a:gd name="T19" fmla="*/ 4 h 7"/>
                    <a:gd name="T20" fmla="*/ 0 w 11"/>
                    <a:gd name="T21" fmla="*/ 4 h 7"/>
                    <a:gd name="T22" fmla="*/ 2 w 11"/>
                    <a:gd name="T23" fmla="*/ 5 h 7"/>
                    <a:gd name="T24" fmla="*/ 4 w 11"/>
                    <a:gd name="T25" fmla="*/ 6 h 7"/>
                    <a:gd name="T26" fmla="*/ 6 w 11"/>
                    <a:gd name="T27" fmla="*/ 7 h 7"/>
                    <a:gd name="T28" fmla="*/ 6 w 11"/>
                    <a:gd name="T29" fmla="*/ 7 h 7"/>
                    <a:gd name="T30" fmla="*/ 8 w 11"/>
                    <a:gd name="T31" fmla="*/ 6 h 7"/>
                    <a:gd name="T32" fmla="*/ 10 w 11"/>
                    <a:gd name="T33" fmla="*/ 5 h 7"/>
                    <a:gd name="T34" fmla="*/ 11 w 11"/>
                    <a:gd name="T35" fmla="*/ 5 h 7"/>
                    <a:gd name="T36" fmla="*/ 11 w 11"/>
                    <a:gd name="T3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7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81" name="Freeform 209"/>
                <p:cNvSpPr>
                  <a:spLocks/>
                </p:cNvSpPr>
                <p:nvPr/>
              </p:nvSpPr>
              <p:spPr bwMode="auto">
                <a:xfrm>
                  <a:off x="2582" y="2283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82" name="Freeform 210"/>
                <p:cNvSpPr>
                  <a:spLocks/>
                </p:cNvSpPr>
                <p:nvPr/>
              </p:nvSpPr>
              <p:spPr bwMode="auto">
                <a:xfrm>
                  <a:off x="2582" y="2291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83" name="Freeform 211"/>
                <p:cNvSpPr>
                  <a:spLocks/>
                </p:cNvSpPr>
                <p:nvPr/>
              </p:nvSpPr>
              <p:spPr bwMode="auto">
                <a:xfrm>
                  <a:off x="2582" y="2299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84" name="Freeform 212"/>
                <p:cNvSpPr>
                  <a:spLocks/>
                </p:cNvSpPr>
                <p:nvPr/>
              </p:nvSpPr>
              <p:spPr bwMode="auto">
                <a:xfrm>
                  <a:off x="2582" y="2307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85" name="Freeform 213"/>
                <p:cNvSpPr>
                  <a:spLocks/>
                </p:cNvSpPr>
                <p:nvPr/>
              </p:nvSpPr>
              <p:spPr bwMode="auto">
                <a:xfrm>
                  <a:off x="2582" y="2315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86" name="Freeform 214"/>
                <p:cNvSpPr>
                  <a:spLocks/>
                </p:cNvSpPr>
                <p:nvPr/>
              </p:nvSpPr>
              <p:spPr bwMode="auto">
                <a:xfrm>
                  <a:off x="2582" y="2323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87" name="Freeform 215"/>
                <p:cNvSpPr>
                  <a:spLocks/>
                </p:cNvSpPr>
                <p:nvPr/>
              </p:nvSpPr>
              <p:spPr bwMode="auto">
                <a:xfrm>
                  <a:off x="2582" y="2331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88" name="Freeform 216"/>
                <p:cNvSpPr>
                  <a:spLocks/>
                </p:cNvSpPr>
                <p:nvPr/>
              </p:nvSpPr>
              <p:spPr bwMode="auto">
                <a:xfrm>
                  <a:off x="2582" y="2339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89" name="Freeform 217"/>
                <p:cNvSpPr>
                  <a:spLocks/>
                </p:cNvSpPr>
                <p:nvPr/>
              </p:nvSpPr>
              <p:spPr bwMode="auto">
                <a:xfrm>
                  <a:off x="2582" y="2347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90" name="Freeform 218"/>
                <p:cNvSpPr>
                  <a:spLocks/>
                </p:cNvSpPr>
                <p:nvPr/>
              </p:nvSpPr>
              <p:spPr bwMode="auto">
                <a:xfrm>
                  <a:off x="2582" y="2355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91" name="Freeform 219"/>
                <p:cNvSpPr>
                  <a:spLocks/>
                </p:cNvSpPr>
                <p:nvPr/>
              </p:nvSpPr>
              <p:spPr bwMode="auto">
                <a:xfrm>
                  <a:off x="2582" y="2363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92" name="Freeform 220"/>
                <p:cNvSpPr>
                  <a:spLocks/>
                </p:cNvSpPr>
                <p:nvPr/>
              </p:nvSpPr>
              <p:spPr bwMode="auto">
                <a:xfrm>
                  <a:off x="2582" y="2370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93" name="Freeform 221"/>
                <p:cNvSpPr>
                  <a:spLocks/>
                </p:cNvSpPr>
                <p:nvPr/>
              </p:nvSpPr>
              <p:spPr bwMode="auto">
                <a:xfrm>
                  <a:off x="2582" y="2378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94" name="Freeform 222"/>
                <p:cNvSpPr>
                  <a:spLocks/>
                </p:cNvSpPr>
                <p:nvPr/>
              </p:nvSpPr>
              <p:spPr bwMode="auto">
                <a:xfrm>
                  <a:off x="2582" y="2386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95" name="Freeform 223"/>
                <p:cNvSpPr>
                  <a:spLocks/>
                </p:cNvSpPr>
                <p:nvPr/>
              </p:nvSpPr>
              <p:spPr bwMode="auto">
                <a:xfrm>
                  <a:off x="2582" y="2394"/>
                  <a:ext cx="6" cy="4"/>
                </a:xfrm>
                <a:custGeom>
                  <a:avLst/>
                  <a:gdLst>
                    <a:gd name="T0" fmla="*/ 11 w 11"/>
                    <a:gd name="T1" fmla="*/ 4 h 7"/>
                    <a:gd name="T2" fmla="*/ 11 w 11"/>
                    <a:gd name="T3" fmla="*/ 2 h 7"/>
                    <a:gd name="T4" fmla="*/ 11 w 11"/>
                    <a:gd name="T5" fmla="*/ 1 h 7"/>
                    <a:gd name="T6" fmla="*/ 10 w 11"/>
                    <a:gd name="T7" fmla="*/ 0 h 7"/>
                    <a:gd name="T8" fmla="*/ 8 w 11"/>
                    <a:gd name="T9" fmla="*/ 0 h 7"/>
                    <a:gd name="T10" fmla="*/ 6 w 11"/>
                    <a:gd name="T11" fmla="*/ 0 h 7"/>
                    <a:gd name="T12" fmla="*/ 4 w 11"/>
                    <a:gd name="T13" fmla="*/ 0 h 7"/>
                    <a:gd name="T14" fmla="*/ 2 w 11"/>
                    <a:gd name="T15" fmla="*/ 1 h 7"/>
                    <a:gd name="T16" fmla="*/ 0 w 11"/>
                    <a:gd name="T17" fmla="*/ 2 h 7"/>
                    <a:gd name="T18" fmla="*/ 0 w 11"/>
                    <a:gd name="T19" fmla="*/ 4 h 7"/>
                    <a:gd name="T20" fmla="*/ 0 w 11"/>
                    <a:gd name="T21" fmla="*/ 4 h 7"/>
                    <a:gd name="T22" fmla="*/ 2 w 11"/>
                    <a:gd name="T23" fmla="*/ 5 h 7"/>
                    <a:gd name="T24" fmla="*/ 4 w 11"/>
                    <a:gd name="T25" fmla="*/ 6 h 7"/>
                    <a:gd name="T26" fmla="*/ 6 w 11"/>
                    <a:gd name="T27" fmla="*/ 7 h 7"/>
                    <a:gd name="T28" fmla="*/ 6 w 11"/>
                    <a:gd name="T29" fmla="*/ 7 h 7"/>
                    <a:gd name="T30" fmla="*/ 8 w 11"/>
                    <a:gd name="T31" fmla="*/ 6 h 7"/>
                    <a:gd name="T32" fmla="*/ 10 w 11"/>
                    <a:gd name="T33" fmla="*/ 5 h 7"/>
                    <a:gd name="T34" fmla="*/ 11 w 11"/>
                    <a:gd name="T35" fmla="*/ 5 h 7"/>
                    <a:gd name="T36" fmla="*/ 11 w 11"/>
                    <a:gd name="T3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7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96" name="Freeform 224"/>
                <p:cNvSpPr>
                  <a:spLocks/>
                </p:cNvSpPr>
                <p:nvPr/>
              </p:nvSpPr>
              <p:spPr bwMode="auto">
                <a:xfrm>
                  <a:off x="2582" y="2402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97" name="Freeform 225"/>
                <p:cNvSpPr>
                  <a:spLocks/>
                </p:cNvSpPr>
                <p:nvPr/>
              </p:nvSpPr>
              <p:spPr bwMode="auto">
                <a:xfrm>
                  <a:off x="2582" y="2410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98" name="Freeform 226"/>
                <p:cNvSpPr>
                  <a:spLocks/>
                </p:cNvSpPr>
                <p:nvPr/>
              </p:nvSpPr>
              <p:spPr bwMode="auto">
                <a:xfrm>
                  <a:off x="2582" y="2418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099" name="Freeform 227"/>
                <p:cNvSpPr>
                  <a:spLocks/>
                </p:cNvSpPr>
                <p:nvPr/>
              </p:nvSpPr>
              <p:spPr bwMode="auto">
                <a:xfrm>
                  <a:off x="2582" y="2426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00" name="Freeform 228"/>
                <p:cNvSpPr>
                  <a:spLocks/>
                </p:cNvSpPr>
                <p:nvPr/>
              </p:nvSpPr>
              <p:spPr bwMode="auto">
                <a:xfrm>
                  <a:off x="2582" y="2434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01" name="Freeform 229"/>
                <p:cNvSpPr>
                  <a:spLocks/>
                </p:cNvSpPr>
                <p:nvPr/>
              </p:nvSpPr>
              <p:spPr bwMode="auto">
                <a:xfrm>
                  <a:off x="2582" y="2442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02" name="Freeform 230"/>
                <p:cNvSpPr>
                  <a:spLocks/>
                </p:cNvSpPr>
                <p:nvPr/>
              </p:nvSpPr>
              <p:spPr bwMode="auto">
                <a:xfrm>
                  <a:off x="2582" y="2450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2 h 8"/>
                    <a:gd name="T4" fmla="*/ 11 w 11"/>
                    <a:gd name="T5" fmla="*/ 1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1 h 8"/>
                    <a:gd name="T16" fmla="*/ 0 w 11"/>
                    <a:gd name="T17" fmla="*/ 2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5 h 8"/>
                    <a:gd name="T24" fmla="*/ 4 w 11"/>
                    <a:gd name="T25" fmla="*/ 6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6 h 8"/>
                    <a:gd name="T32" fmla="*/ 10 w 11"/>
                    <a:gd name="T33" fmla="*/ 5 h 8"/>
                    <a:gd name="T34" fmla="*/ 11 w 11"/>
                    <a:gd name="T35" fmla="*/ 5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03" name="Freeform 231"/>
                <p:cNvSpPr>
                  <a:spLocks/>
                </p:cNvSpPr>
                <p:nvPr/>
              </p:nvSpPr>
              <p:spPr bwMode="auto">
                <a:xfrm>
                  <a:off x="2582" y="2458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04" name="Freeform 232"/>
                <p:cNvSpPr>
                  <a:spLocks/>
                </p:cNvSpPr>
                <p:nvPr/>
              </p:nvSpPr>
              <p:spPr bwMode="auto">
                <a:xfrm>
                  <a:off x="2582" y="2466"/>
                  <a:ext cx="6" cy="4"/>
                </a:xfrm>
                <a:custGeom>
                  <a:avLst/>
                  <a:gdLst>
                    <a:gd name="T0" fmla="*/ 11 w 11"/>
                    <a:gd name="T1" fmla="*/ 4 h 8"/>
                    <a:gd name="T2" fmla="*/ 11 w 11"/>
                    <a:gd name="T3" fmla="*/ 3 h 8"/>
                    <a:gd name="T4" fmla="*/ 11 w 11"/>
                    <a:gd name="T5" fmla="*/ 2 h 8"/>
                    <a:gd name="T6" fmla="*/ 10 w 11"/>
                    <a:gd name="T7" fmla="*/ 0 h 8"/>
                    <a:gd name="T8" fmla="*/ 8 w 11"/>
                    <a:gd name="T9" fmla="*/ 0 h 8"/>
                    <a:gd name="T10" fmla="*/ 6 w 11"/>
                    <a:gd name="T11" fmla="*/ 0 h 8"/>
                    <a:gd name="T12" fmla="*/ 4 w 11"/>
                    <a:gd name="T13" fmla="*/ 0 h 8"/>
                    <a:gd name="T14" fmla="*/ 2 w 11"/>
                    <a:gd name="T15" fmla="*/ 2 h 8"/>
                    <a:gd name="T16" fmla="*/ 0 w 11"/>
                    <a:gd name="T17" fmla="*/ 3 h 8"/>
                    <a:gd name="T18" fmla="*/ 0 w 11"/>
                    <a:gd name="T19" fmla="*/ 4 h 8"/>
                    <a:gd name="T20" fmla="*/ 0 w 11"/>
                    <a:gd name="T21" fmla="*/ 4 h 8"/>
                    <a:gd name="T22" fmla="*/ 2 w 11"/>
                    <a:gd name="T23" fmla="*/ 6 h 8"/>
                    <a:gd name="T24" fmla="*/ 4 w 11"/>
                    <a:gd name="T25" fmla="*/ 7 h 8"/>
                    <a:gd name="T26" fmla="*/ 6 w 11"/>
                    <a:gd name="T27" fmla="*/ 8 h 8"/>
                    <a:gd name="T28" fmla="*/ 6 w 11"/>
                    <a:gd name="T29" fmla="*/ 8 h 8"/>
                    <a:gd name="T30" fmla="*/ 8 w 11"/>
                    <a:gd name="T31" fmla="*/ 7 h 8"/>
                    <a:gd name="T32" fmla="*/ 10 w 11"/>
                    <a:gd name="T33" fmla="*/ 6 h 8"/>
                    <a:gd name="T34" fmla="*/ 11 w 11"/>
                    <a:gd name="T35" fmla="*/ 6 h 8"/>
                    <a:gd name="T36" fmla="*/ 11 w 11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08105" name="Group 233"/>
              <p:cNvGrpSpPr>
                <a:grpSpLocks/>
              </p:cNvGrpSpPr>
              <p:nvPr/>
            </p:nvGrpSpPr>
            <p:grpSpPr bwMode="auto">
              <a:xfrm>
                <a:off x="2404" y="2448"/>
                <a:ext cx="184" cy="41"/>
                <a:chOff x="2404" y="2448"/>
                <a:chExt cx="184" cy="41"/>
              </a:xfrm>
            </p:grpSpPr>
            <p:sp>
              <p:nvSpPr>
                <p:cNvPr id="208106" name="Freeform 234"/>
                <p:cNvSpPr>
                  <a:spLocks/>
                </p:cNvSpPr>
                <p:nvPr/>
              </p:nvSpPr>
              <p:spPr bwMode="auto">
                <a:xfrm>
                  <a:off x="2582" y="2467"/>
                  <a:ext cx="6" cy="4"/>
                </a:xfrm>
                <a:custGeom>
                  <a:avLst/>
                  <a:gdLst>
                    <a:gd name="T0" fmla="*/ 8 w 11"/>
                    <a:gd name="T1" fmla="*/ 8 h 8"/>
                    <a:gd name="T2" fmla="*/ 8 w 11"/>
                    <a:gd name="T3" fmla="*/ 7 h 8"/>
                    <a:gd name="T4" fmla="*/ 10 w 11"/>
                    <a:gd name="T5" fmla="*/ 5 h 8"/>
                    <a:gd name="T6" fmla="*/ 11 w 11"/>
                    <a:gd name="T7" fmla="*/ 4 h 8"/>
                    <a:gd name="T8" fmla="*/ 11 w 11"/>
                    <a:gd name="T9" fmla="*/ 4 h 8"/>
                    <a:gd name="T10" fmla="*/ 10 w 11"/>
                    <a:gd name="T11" fmla="*/ 3 h 8"/>
                    <a:gd name="T12" fmla="*/ 8 w 11"/>
                    <a:gd name="T13" fmla="*/ 1 h 8"/>
                    <a:gd name="T14" fmla="*/ 6 w 11"/>
                    <a:gd name="T15" fmla="*/ 0 h 8"/>
                    <a:gd name="T16" fmla="*/ 6 w 11"/>
                    <a:gd name="T17" fmla="*/ 0 h 8"/>
                    <a:gd name="T18" fmla="*/ 4 w 11"/>
                    <a:gd name="T19" fmla="*/ 0 h 8"/>
                    <a:gd name="T20" fmla="*/ 2 w 11"/>
                    <a:gd name="T21" fmla="*/ 1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5 h 8"/>
                    <a:gd name="T28" fmla="*/ 0 w 11"/>
                    <a:gd name="T29" fmla="*/ 7 h 8"/>
                    <a:gd name="T30" fmla="*/ 2 w 11"/>
                    <a:gd name="T31" fmla="*/ 8 h 8"/>
                    <a:gd name="T32" fmla="*/ 4 w 11"/>
                    <a:gd name="T33" fmla="*/ 8 h 8"/>
                    <a:gd name="T34" fmla="*/ 6 w 11"/>
                    <a:gd name="T35" fmla="*/ 8 h 8"/>
                    <a:gd name="T36" fmla="*/ 8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07" name="Freeform 235"/>
                <p:cNvSpPr>
                  <a:spLocks/>
                </p:cNvSpPr>
                <p:nvPr/>
              </p:nvSpPr>
              <p:spPr bwMode="auto">
                <a:xfrm>
                  <a:off x="2571" y="2467"/>
                  <a:ext cx="5" cy="4"/>
                </a:xfrm>
                <a:custGeom>
                  <a:avLst/>
                  <a:gdLst>
                    <a:gd name="T0" fmla="*/ 8 w 12"/>
                    <a:gd name="T1" fmla="*/ 8 h 8"/>
                    <a:gd name="T2" fmla="*/ 8 w 12"/>
                    <a:gd name="T3" fmla="*/ 7 h 8"/>
                    <a:gd name="T4" fmla="*/ 10 w 12"/>
                    <a:gd name="T5" fmla="*/ 5 h 8"/>
                    <a:gd name="T6" fmla="*/ 12 w 12"/>
                    <a:gd name="T7" fmla="*/ 4 h 8"/>
                    <a:gd name="T8" fmla="*/ 12 w 12"/>
                    <a:gd name="T9" fmla="*/ 4 h 8"/>
                    <a:gd name="T10" fmla="*/ 10 w 12"/>
                    <a:gd name="T11" fmla="*/ 3 h 8"/>
                    <a:gd name="T12" fmla="*/ 8 w 12"/>
                    <a:gd name="T13" fmla="*/ 1 h 8"/>
                    <a:gd name="T14" fmla="*/ 6 w 12"/>
                    <a:gd name="T15" fmla="*/ 0 h 8"/>
                    <a:gd name="T16" fmla="*/ 6 w 12"/>
                    <a:gd name="T17" fmla="*/ 0 h 8"/>
                    <a:gd name="T18" fmla="*/ 4 w 12"/>
                    <a:gd name="T19" fmla="*/ 0 h 8"/>
                    <a:gd name="T20" fmla="*/ 2 w 12"/>
                    <a:gd name="T21" fmla="*/ 1 h 8"/>
                    <a:gd name="T22" fmla="*/ 0 w 12"/>
                    <a:gd name="T23" fmla="*/ 3 h 8"/>
                    <a:gd name="T24" fmla="*/ 0 w 12"/>
                    <a:gd name="T25" fmla="*/ 4 h 8"/>
                    <a:gd name="T26" fmla="*/ 0 w 12"/>
                    <a:gd name="T27" fmla="*/ 5 h 8"/>
                    <a:gd name="T28" fmla="*/ 0 w 12"/>
                    <a:gd name="T29" fmla="*/ 7 h 8"/>
                    <a:gd name="T30" fmla="*/ 2 w 12"/>
                    <a:gd name="T31" fmla="*/ 8 h 8"/>
                    <a:gd name="T32" fmla="*/ 4 w 12"/>
                    <a:gd name="T33" fmla="*/ 8 h 8"/>
                    <a:gd name="T34" fmla="*/ 6 w 12"/>
                    <a:gd name="T35" fmla="*/ 8 h 8"/>
                    <a:gd name="T36" fmla="*/ 8 w 12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08" name="Freeform 236"/>
                <p:cNvSpPr>
                  <a:spLocks/>
                </p:cNvSpPr>
                <p:nvPr/>
              </p:nvSpPr>
              <p:spPr bwMode="auto">
                <a:xfrm>
                  <a:off x="2559" y="2467"/>
                  <a:ext cx="6" cy="4"/>
                </a:xfrm>
                <a:custGeom>
                  <a:avLst/>
                  <a:gdLst>
                    <a:gd name="T0" fmla="*/ 8 w 12"/>
                    <a:gd name="T1" fmla="*/ 8 h 8"/>
                    <a:gd name="T2" fmla="*/ 8 w 12"/>
                    <a:gd name="T3" fmla="*/ 7 h 8"/>
                    <a:gd name="T4" fmla="*/ 10 w 12"/>
                    <a:gd name="T5" fmla="*/ 5 h 8"/>
                    <a:gd name="T6" fmla="*/ 12 w 12"/>
                    <a:gd name="T7" fmla="*/ 4 h 8"/>
                    <a:gd name="T8" fmla="*/ 12 w 12"/>
                    <a:gd name="T9" fmla="*/ 4 h 8"/>
                    <a:gd name="T10" fmla="*/ 10 w 12"/>
                    <a:gd name="T11" fmla="*/ 3 h 8"/>
                    <a:gd name="T12" fmla="*/ 8 w 12"/>
                    <a:gd name="T13" fmla="*/ 1 h 8"/>
                    <a:gd name="T14" fmla="*/ 6 w 12"/>
                    <a:gd name="T15" fmla="*/ 0 h 8"/>
                    <a:gd name="T16" fmla="*/ 6 w 12"/>
                    <a:gd name="T17" fmla="*/ 0 h 8"/>
                    <a:gd name="T18" fmla="*/ 4 w 12"/>
                    <a:gd name="T19" fmla="*/ 0 h 8"/>
                    <a:gd name="T20" fmla="*/ 2 w 12"/>
                    <a:gd name="T21" fmla="*/ 1 h 8"/>
                    <a:gd name="T22" fmla="*/ 0 w 12"/>
                    <a:gd name="T23" fmla="*/ 3 h 8"/>
                    <a:gd name="T24" fmla="*/ 0 w 12"/>
                    <a:gd name="T25" fmla="*/ 4 h 8"/>
                    <a:gd name="T26" fmla="*/ 0 w 12"/>
                    <a:gd name="T27" fmla="*/ 5 h 8"/>
                    <a:gd name="T28" fmla="*/ 0 w 12"/>
                    <a:gd name="T29" fmla="*/ 7 h 8"/>
                    <a:gd name="T30" fmla="*/ 2 w 12"/>
                    <a:gd name="T31" fmla="*/ 8 h 8"/>
                    <a:gd name="T32" fmla="*/ 4 w 12"/>
                    <a:gd name="T33" fmla="*/ 8 h 8"/>
                    <a:gd name="T34" fmla="*/ 6 w 12"/>
                    <a:gd name="T35" fmla="*/ 8 h 8"/>
                    <a:gd name="T36" fmla="*/ 8 w 12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09" name="Freeform 237"/>
                <p:cNvSpPr>
                  <a:spLocks/>
                </p:cNvSpPr>
                <p:nvPr/>
              </p:nvSpPr>
              <p:spPr bwMode="auto">
                <a:xfrm>
                  <a:off x="2548" y="2467"/>
                  <a:ext cx="5" cy="4"/>
                </a:xfrm>
                <a:custGeom>
                  <a:avLst/>
                  <a:gdLst>
                    <a:gd name="T0" fmla="*/ 8 w 12"/>
                    <a:gd name="T1" fmla="*/ 8 h 8"/>
                    <a:gd name="T2" fmla="*/ 8 w 12"/>
                    <a:gd name="T3" fmla="*/ 7 h 8"/>
                    <a:gd name="T4" fmla="*/ 10 w 12"/>
                    <a:gd name="T5" fmla="*/ 5 h 8"/>
                    <a:gd name="T6" fmla="*/ 12 w 12"/>
                    <a:gd name="T7" fmla="*/ 4 h 8"/>
                    <a:gd name="T8" fmla="*/ 12 w 12"/>
                    <a:gd name="T9" fmla="*/ 4 h 8"/>
                    <a:gd name="T10" fmla="*/ 10 w 12"/>
                    <a:gd name="T11" fmla="*/ 3 h 8"/>
                    <a:gd name="T12" fmla="*/ 8 w 12"/>
                    <a:gd name="T13" fmla="*/ 1 h 8"/>
                    <a:gd name="T14" fmla="*/ 6 w 12"/>
                    <a:gd name="T15" fmla="*/ 0 h 8"/>
                    <a:gd name="T16" fmla="*/ 6 w 12"/>
                    <a:gd name="T17" fmla="*/ 0 h 8"/>
                    <a:gd name="T18" fmla="*/ 4 w 12"/>
                    <a:gd name="T19" fmla="*/ 0 h 8"/>
                    <a:gd name="T20" fmla="*/ 2 w 12"/>
                    <a:gd name="T21" fmla="*/ 1 h 8"/>
                    <a:gd name="T22" fmla="*/ 0 w 12"/>
                    <a:gd name="T23" fmla="*/ 3 h 8"/>
                    <a:gd name="T24" fmla="*/ 0 w 12"/>
                    <a:gd name="T25" fmla="*/ 4 h 8"/>
                    <a:gd name="T26" fmla="*/ 0 w 12"/>
                    <a:gd name="T27" fmla="*/ 5 h 8"/>
                    <a:gd name="T28" fmla="*/ 0 w 12"/>
                    <a:gd name="T29" fmla="*/ 7 h 8"/>
                    <a:gd name="T30" fmla="*/ 2 w 12"/>
                    <a:gd name="T31" fmla="*/ 8 h 8"/>
                    <a:gd name="T32" fmla="*/ 4 w 12"/>
                    <a:gd name="T33" fmla="*/ 8 h 8"/>
                    <a:gd name="T34" fmla="*/ 6 w 12"/>
                    <a:gd name="T35" fmla="*/ 8 h 8"/>
                    <a:gd name="T36" fmla="*/ 8 w 12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10" name="Freeform 238"/>
                <p:cNvSpPr>
                  <a:spLocks/>
                </p:cNvSpPr>
                <p:nvPr/>
              </p:nvSpPr>
              <p:spPr bwMode="auto">
                <a:xfrm>
                  <a:off x="2536" y="2467"/>
                  <a:ext cx="6" cy="4"/>
                </a:xfrm>
                <a:custGeom>
                  <a:avLst/>
                  <a:gdLst>
                    <a:gd name="T0" fmla="*/ 8 w 12"/>
                    <a:gd name="T1" fmla="*/ 8 h 8"/>
                    <a:gd name="T2" fmla="*/ 8 w 12"/>
                    <a:gd name="T3" fmla="*/ 7 h 8"/>
                    <a:gd name="T4" fmla="*/ 10 w 12"/>
                    <a:gd name="T5" fmla="*/ 5 h 8"/>
                    <a:gd name="T6" fmla="*/ 12 w 12"/>
                    <a:gd name="T7" fmla="*/ 4 h 8"/>
                    <a:gd name="T8" fmla="*/ 12 w 12"/>
                    <a:gd name="T9" fmla="*/ 4 h 8"/>
                    <a:gd name="T10" fmla="*/ 10 w 12"/>
                    <a:gd name="T11" fmla="*/ 3 h 8"/>
                    <a:gd name="T12" fmla="*/ 8 w 12"/>
                    <a:gd name="T13" fmla="*/ 1 h 8"/>
                    <a:gd name="T14" fmla="*/ 6 w 12"/>
                    <a:gd name="T15" fmla="*/ 0 h 8"/>
                    <a:gd name="T16" fmla="*/ 6 w 12"/>
                    <a:gd name="T17" fmla="*/ 0 h 8"/>
                    <a:gd name="T18" fmla="*/ 4 w 12"/>
                    <a:gd name="T19" fmla="*/ 0 h 8"/>
                    <a:gd name="T20" fmla="*/ 2 w 12"/>
                    <a:gd name="T21" fmla="*/ 1 h 8"/>
                    <a:gd name="T22" fmla="*/ 0 w 12"/>
                    <a:gd name="T23" fmla="*/ 3 h 8"/>
                    <a:gd name="T24" fmla="*/ 0 w 12"/>
                    <a:gd name="T25" fmla="*/ 4 h 8"/>
                    <a:gd name="T26" fmla="*/ 0 w 12"/>
                    <a:gd name="T27" fmla="*/ 5 h 8"/>
                    <a:gd name="T28" fmla="*/ 0 w 12"/>
                    <a:gd name="T29" fmla="*/ 7 h 8"/>
                    <a:gd name="T30" fmla="*/ 2 w 12"/>
                    <a:gd name="T31" fmla="*/ 8 h 8"/>
                    <a:gd name="T32" fmla="*/ 4 w 12"/>
                    <a:gd name="T33" fmla="*/ 8 h 8"/>
                    <a:gd name="T34" fmla="*/ 6 w 12"/>
                    <a:gd name="T35" fmla="*/ 8 h 8"/>
                    <a:gd name="T36" fmla="*/ 8 w 12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11" name="Freeform 239"/>
                <p:cNvSpPr>
                  <a:spLocks/>
                </p:cNvSpPr>
                <p:nvPr/>
              </p:nvSpPr>
              <p:spPr bwMode="auto">
                <a:xfrm>
                  <a:off x="2525" y="2467"/>
                  <a:ext cx="5" cy="4"/>
                </a:xfrm>
                <a:custGeom>
                  <a:avLst/>
                  <a:gdLst>
                    <a:gd name="T0" fmla="*/ 8 w 12"/>
                    <a:gd name="T1" fmla="*/ 8 h 8"/>
                    <a:gd name="T2" fmla="*/ 8 w 12"/>
                    <a:gd name="T3" fmla="*/ 7 h 8"/>
                    <a:gd name="T4" fmla="*/ 10 w 12"/>
                    <a:gd name="T5" fmla="*/ 5 h 8"/>
                    <a:gd name="T6" fmla="*/ 12 w 12"/>
                    <a:gd name="T7" fmla="*/ 4 h 8"/>
                    <a:gd name="T8" fmla="*/ 12 w 12"/>
                    <a:gd name="T9" fmla="*/ 4 h 8"/>
                    <a:gd name="T10" fmla="*/ 10 w 12"/>
                    <a:gd name="T11" fmla="*/ 3 h 8"/>
                    <a:gd name="T12" fmla="*/ 8 w 12"/>
                    <a:gd name="T13" fmla="*/ 1 h 8"/>
                    <a:gd name="T14" fmla="*/ 6 w 12"/>
                    <a:gd name="T15" fmla="*/ 0 h 8"/>
                    <a:gd name="T16" fmla="*/ 6 w 12"/>
                    <a:gd name="T17" fmla="*/ 0 h 8"/>
                    <a:gd name="T18" fmla="*/ 4 w 12"/>
                    <a:gd name="T19" fmla="*/ 0 h 8"/>
                    <a:gd name="T20" fmla="*/ 2 w 12"/>
                    <a:gd name="T21" fmla="*/ 1 h 8"/>
                    <a:gd name="T22" fmla="*/ 0 w 12"/>
                    <a:gd name="T23" fmla="*/ 3 h 8"/>
                    <a:gd name="T24" fmla="*/ 0 w 12"/>
                    <a:gd name="T25" fmla="*/ 4 h 8"/>
                    <a:gd name="T26" fmla="*/ 0 w 12"/>
                    <a:gd name="T27" fmla="*/ 5 h 8"/>
                    <a:gd name="T28" fmla="*/ 0 w 12"/>
                    <a:gd name="T29" fmla="*/ 7 h 8"/>
                    <a:gd name="T30" fmla="*/ 2 w 12"/>
                    <a:gd name="T31" fmla="*/ 8 h 8"/>
                    <a:gd name="T32" fmla="*/ 4 w 12"/>
                    <a:gd name="T33" fmla="*/ 8 h 8"/>
                    <a:gd name="T34" fmla="*/ 6 w 12"/>
                    <a:gd name="T35" fmla="*/ 8 h 8"/>
                    <a:gd name="T36" fmla="*/ 8 w 12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12" name="Freeform 240"/>
                <p:cNvSpPr>
                  <a:spLocks/>
                </p:cNvSpPr>
                <p:nvPr/>
              </p:nvSpPr>
              <p:spPr bwMode="auto">
                <a:xfrm>
                  <a:off x="2513" y="2467"/>
                  <a:ext cx="6" cy="4"/>
                </a:xfrm>
                <a:custGeom>
                  <a:avLst/>
                  <a:gdLst>
                    <a:gd name="T0" fmla="*/ 7 w 11"/>
                    <a:gd name="T1" fmla="*/ 8 h 8"/>
                    <a:gd name="T2" fmla="*/ 7 w 11"/>
                    <a:gd name="T3" fmla="*/ 7 h 8"/>
                    <a:gd name="T4" fmla="*/ 9 w 11"/>
                    <a:gd name="T5" fmla="*/ 5 h 8"/>
                    <a:gd name="T6" fmla="*/ 11 w 11"/>
                    <a:gd name="T7" fmla="*/ 4 h 8"/>
                    <a:gd name="T8" fmla="*/ 11 w 11"/>
                    <a:gd name="T9" fmla="*/ 4 h 8"/>
                    <a:gd name="T10" fmla="*/ 9 w 11"/>
                    <a:gd name="T11" fmla="*/ 3 h 8"/>
                    <a:gd name="T12" fmla="*/ 7 w 11"/>
                    <a:gd name="T13" fmla="*/ 1 h 8"/>
                    <a:gd name="T14" fmla="*/ 5 w 11"/>
                    <a:gd name="T15" fmla="*/ 0 h 8"/>
                    <a:gd name="T16" fmla="*/ 5 w 11"/>
                    <a:gd name="T17" fmla="*/ 0 h 8"/>
                    <a:gd name="T18" fmla="*/ 3 w 11"/>
                    <a:gd name="T19" fmla="*/ 0 h 8"/>
                    <a:gd name="T20" fmla="*/ 1 w 11"/>
                    <a:gd name="T21" fmla="*/ 1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5 h 8"/>
                    <a:gd name="T28" fmla="*/ 0 w 11"/>
                    <a:gd name="T29" fmla="*/ 7 h 8"/>
                    <a:gd name="T30" fmla="*/ 1 w 11"/>
                    <a:gd name="T31" fmla="*/ 8 h 8"/>
                    <a:gd name="T32" fmla="*/ 3 w 11"/>
                    <a:gd name="T33" fmla="*/ 8 h 8"/>
                    <a:gd name="T34" fmla="*/ 5 w 11"/>
                    <a:gd name="T35" fmla="*/ 8 h 8"/>
                    <a:gd name="T36" fmla="*/ 7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7" y="8"/>
                      </a:moveTo>
                      <a:lnTo>
                        <a:pt x="7" y="7"/>
                      </a:lnTo>
                      <a:lnTo>
                        <a:pt x="9" y="5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13" name="Freeform 241"/>
                <p:cNvSpPr>
                  <a:spLocks/>
                </p:cNvSpPr>
                <p:nvPr/>
              </p:nvSpPr>
              <p:spPr bwMode="auto">
                <a:xfrm>
                  <a:off x="2502" y="2467"/>
                  <a:ext cx="6" cy="4"/>
                </a:xfrm>
                <a:custGeom>
                  <a:avLst/>
                  <a:gdLst>
                    <a:gd name="T0" fmla="*/ 7 w 11"/>
                    <a:gd name="T1" fmla="*/ 8 h 8"/>
                    <a:gd name="T2" fmla="*/ 7 w 11"/>
                    <a:gd name="T3" fmla="*/ 7 h 8"/>
                    <a:gd name="T4" fmla="*/ 9 w 11"/>
                    <a:gd name="T5" fmla="*/ 5 h 8"/>
                    <a:gd name="T6" fmla="*/ 11 w 11"/>
                    <a:gd name="T7" fmla="*/ 4 h 8"/>
                    <a:gd name="T8" fmla="*/ 11 w 11"/>
                    <a:gd name="T9" fmla="*/ 4 h 8"/>
                    <a:gd name="T10" fmla="*/ 9 w 11"/>
                    <a:gd name="T11" fmla="*/ 3 h 8"/>
                    <a:gd name="T12" fmla="*/ 7 w 11"/>
                    <a:gd name="T13" fmla="*/ 1 h 8"/>
                    <a:gd name="T14" fmla="*/ 5 w 11"/>
                    <a:gd name="T15" fmla="*/ 0 h 8"/>
                    <a:gd name="T16" fmla="*/ 5 w 11"/>
                    <a:gd name="T17" fmla="*/ 0 h 8"/>
                    <a:gd name="T18" fmla="*/ 3 w 11"/>
                    <a:gd name="T19" fmla="*/ 0 h 8"/>
                    <a:gd name="T20" fmla="*/ 2 w 11"/>
                    <a:gd name="T21" fmla="*/ 1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5 h 8"/>
                    <a:gd name="T28" fmla="*/ 0 w 11"/>
                    <a:gd name="T29" fmla="*/ 7 h 8"/>
                    <a:gd name="T30" fmla="*/ 2 w 11"/>
                    <a:gd name="T31" fmla="*/ 8 h 8"/>
                    <a:gd name="T32" fmla="*/ 3 w 11"/>
                    <a:gd name="T33" fmla="*/ 8 h 8"/>
                    <a:gd name="T34" fmla="*/ 5 w 11"/>
                    <a:gd name="T35" fmla="*/ 8 h 8"/>
                    <a:gd name="T36" fmla="*/ 7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7" y="8"/>
                      </a:moveTo>
                      <a:lnTo>
                        <a:pt x="7" y="7"/>
                      </a:lnTo>
                      <a:lnTo>
                        <a:pt x="9" y="5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14" name="Freeform 242"/>
                <p:cNvSpPr>
                  <a:spLocks/>
                </p:cNvSpPr>
                <p:nvPr/>
              </p:nvSpPr>
              <p:spPr bwMode="auto">
                <a:xfrm>
                  <a:off x="2490" y="2467"/>
                  <a:ext cx="6" cy="4"/>
                </a:xfrm>
                <a:custGeom>
                  <a:avLst/>
                  <a:gdLst>
                    <a:gd name="T0" fmla="*/ 7 w 11"/>
                    <a:gd name="T1" fmla="*/ 8 h 8"/>
                    <a:gd name="T2" fmla="*/ 7 w 11"/>
                    <a:gd name="T3" fmla="*/ 7 h 8"/>
                    <a:gd name="T4" fmla="*/ 9 w 11"/>
                    <a:gd name="T5" fmla="*/ 5 h 8"/>
                    <a:gd name="T6" fmla="*/ 11 w 11"/>
                    <a:gd name="T7" fmla="*/ 4 h 8"/>
                    <a:gd name="T8" fmla="*/ 11 w 11"/>
                    <a:gd name="T9" fmla="*/ 4 h 8"/>
                    <a:gd name="T10" fmla="*/ 9 w 11"/>
                    <a:gd name="T11" fmla="*/ 3 h 8"/>
                    <a:gd name="T12" fmla="*/ 7 w 11"/>
                    <a:gd name="T13" fmla="*/ 1 h 8"/>
                    <a:gd name="T14" fmla="*/ 5 w 11"/>
                    <a:gd name="T15" fmla="*/ 0 h 8"/>
                    <a:gd name="T16" fmla="*/ 5 w 11"/>
                    <a:gd name="T17" fmla="*/ 0 h 8"/>
                    <a:gd name="T18" fmla="*/ 4 w 11"/>
                    <a:gd name="T19" fmla="*/ 0 h 8"/>
                    <a:gd name="T20" fmla="*/ 2 w 11"/>
                    <a:gd name="T21" fmla="*/ 1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5 h 8"/>
                    <a:gd name="T28" fmla="*/ 0 w 11"/>
                    <a:gd name="T29" fmla="*/ 7 h 8"/>
                    <a:gd name="T30" fmla="*/ 2 w 11"/>
                    <a:gd name="T31" fmla="*/ 8 h 8"/>
                    <a:gd name="T32" fmla="*/ 4 w 11"/>
                    <a:gd name="T33" fmla="*/ 8 h 8"/>
                    <a:gd name="T34" fmla="*/ 5 w 11"/>
                    <a:gd name="T35" fmla="*/ 8 h 8"/>
                    <a:gd name="T36" fmla="*/ 7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7" y="8"/>
                      </a:moveTo>
                      <a:lnTo>
                        <a:pt x="7" y="7"/>
                      </a:lnTo>
                      <a:lnTo>
                        <a:pt x="9" y="5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15" name="Freeform 243"/>
                <p:cNvSpPr>
                  <a:spLocks/>
                </p:cNvSpPr>
                <p:nvPr/>
              </p:nvSpPr>
              <p:spPr bwMode="auto">
                <a:xfrm>
                  <a:off x="2479" y="2467"/>
                  <a:ext cx="6" cy="4"/>
                </a:xfrm>
                <a:custGeom>
                  <a:avLst/>
                  <a:gdLst>
                    <a:gd name="T0" fmla="*/ 8 w 11"/>
                    <a:gd name="T1" fmla="*/ 8 h 8"/>
                    <a:gd name="T2" fmla="*/ 8 w 11"/>
                    <a:gd name="T3" fmla="*/ 7 h 8"/>
                    <a:gd name="T4" fmla="*/ 9 w 11"/>
                    <a:gd name="T5" fmla="*/ 5 h 8"/>
                    <a:gd name="T6" fmla="*/ 11 w 11"/>
                    <a:gd name="T7" fmla="*/ 4 h 8"/>
                    <a:gd name="T8" fmla="*/ 11 w 11"/>
                    <a:gd name="T9" fmla="*/ 4 h 8"/>
                    <a:gd name="T10" fmla="*/ 9 w 11"/>
                    <a:gd name="T11" fmla="*/ 3 h 8"/>
                    <a:gd name="T12" fmla="*/ 8 w 11"/>
                    <a:gd name="T13" fmla="*/ 1 h 8"/>
                    <a:gd name="T14" fmla="*/ 6 w 11"/>
                    <a:gd name="T15" fmla="*/ 0 h 8"/>
                    <a:gd name="T16" fmla="*/ 6 w 11"/>
                    <a:gd name="T17" fmla="*/ 0 h 8"/>
                    <a:gd name="T18" fmla="*/ 4 w 11"/>
                    <a:gd name="T19" fmla="*/ 0 h 8"/>
                    <a:gd name="T20" fmla="*/ 2 w 11"/>
                    <a:gd name="T21" fmla="*/ 1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5 h 8"/>
                    <a:gd name="T28" fmla="*/ 0 w 11"/>
                    <a:gd name="T29" fmla="*/ 7 h 8"/>
                    <a:gd name="T30" fmla="*/ 2 w 11"/>
                    <a:gd name="T31" fmla="*/ 8 h 8"/>
                    <a:gd name="T32" fmla="*/ 4 w 11"/>
                    <a:gd name="T33" fmla="*/ 8 h 8"/>
                    <a:gd name="T34" fmla="*/ 6 w 11"/>
                    <a:gd name="T35" fmla="*/ 8 h 8"/>
                    <a:gd name="T36" fmla="*/ 8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9" y="5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16" name="Freeform 244"/>
                <p:cNvSpPr>
                  <a:spLocks/>
                </p:cNvSpPr>
                <p:nvPr/>
              </p:nvSpPr>
              <p:spPr bwMode="auto">
                <a:xfrm>
                  <a:off x="2467" y="2467"/>
                  <a:ext cx="6" cy="4"/>
                </a:xfrm>
                <a:custGeom>
                  <a:avLst/>
                  <a:gdLst>
                    <a:gd name="T0" fmla="*/ 8 w 11"/>
                    <a:gd name="T1" fmla="*/ 8 h 8"/>
                    <a:gd name="T2" fmla="*/ 8 w 11"/>
                    <a:gd name="T3" fmla="*/ 7 h 8"/>
                    <a:gd name="T4" fmla="*/ 10 w 11"/>
                    <a:gd name="T5" fmla="*/ 5 h 8"/>
                    <a:gd name="T6" fmla="*/ 11 w 11"/>
                    <a:gd name="T7" fmla="*/ 4 h 8"/>
                    <a:gd name="T8" fmla="*/ 11 w 11"/>
                    <a:gd name="T9" fmla="*/ 4 h 8"/>
                    <a:gd name="T10" fmla="*/ 10 w 11"/>
                    <a:gd name="T11" fmla="*/ 3 h 8"/>
                    <a:gd name="T12" fmla="*/ 8 w 11"/>
                    <a:gd name="T13" fmla="*/ 1 h 8"/>
                    <a:gd name="T14" fmla="*/ 6 w 11"/>
                    <a:gd name="T15" fmla="*/ 0 h 8"/>
                    <a:gd name="T16" fmla="*/ 6 w 11"/>
                    <a:gd name="T17" fmla="*/ 0 h 8"/>
                    <a:gd name="T18" fmla="*/ 4 w 11"/>
                    <a:gd name="T19" fmla="*/ 0 h 8"/>
                    <a:gd name="T20" fmla="*/ 2 w 11"/>
                    <a:gd name="T21" fmla="*/ 1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5 h 8"/>
                    <a:gd name="T28" fmla="*/ 0 w 11"/>
                    <a:gd name="T29" fmla="*/ 7 h 8"/>
                    <a:gd name="T30" fmla="*/ 2 w 11"/>
                    <a:gd name="T31" fmla="*/ 8 h 8"/>
                    <a:gd name="T32" fmla="*/ 4 w 11"/>
                    <a:gd name="T33" fmla="*/ 8 h 8"/>
                    <a:gd name="T34" fmla="*/ 6 w 11"/>
                    <a:gd name="T35" fmla="*/ 8 h 8"/>
                    <a:gd name="T36" fmla="*/ 8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17" name="Freeform 245"/>
                <p:cNvSpPr>
                  <a:spLocks/>
                </p:cNvSpPr>
                <p:nvPr/>
              </p:nvSpPr>
              <p:spPr bwMode="auto">
                <a:xfrm>
                  <a:off x="2404" y="2448"/>
                  <a:ext cx="60" cy="41"/>
                </a:xfrm>
                <a:custGeom>
                  <a:avLst/>
                  <a:gdLst>
                    <a:gd name="T0" fmla="*/ 118 w 118"/>
                    <a:gd name="T1" fmla="*/ 0 h 83"/>
                    <a:gd name="T2" fmla="*/ 0 w 118"/>
                    <a:gd name="T3" fmla="*/ 42 h 83"/>
                    <a:gd name="T4" fmla="*/ 118 w 118"/>
                    <a:gd name="T5" fmla="*/ 83 h 83"/>
                    <a:gd name="T6" fmla="*/ 118 w 118"/>
                    <a:gd name="T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8" h="83">
                      <a:moveTo>
                        <a:pt x="118" y="0"/>
                      </a:moveTo>
                      <a:lnTo>
                        <a:pt x="0" y="42"/>
                      </a:lnTo>
                      <a:lnTo>
                        <a:pt x="118" y="83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208118" name="Group 246"/>
            <p:cNvGrpSpPr>
              <a:grpSpLocks/>
            </p:cNvGrpSpPr>
            <p:nvPr/>
          </p:nvGrpSpPr>
          <p:grpSpPr bwMode="auto">
            <a:xfrm>
              <a:off x="2441" y="1575"/>
              <a:ext cx="289" cy="1578"/>
              <a:chOff x="2441" y="1575"/>
              <a:chExt cx="289" cy="1578"/>
            </a:xfrm>
          </p:grpSpPr>
          <p:grpSp>
            <p:nvGrpSpPr>
              <p:cNvPr id="208119" name="Group 247"/>
              <p:cNvGrpSpPr>
                <a:grpSpLocks/>
              </p:cNvGrpSpPr>
              <p:nvPr/>
            </p:nvGrpSpPr>
            <p:grpSpPr bwMode="auto">
              <a:xfrm>
                <a:off x="2724" y="1575"/>
                <a:ext cx="6" cy="1559"/>
                <a:chOff x="2724" y="1575"/>
                <a:chExt cx="6" cy="1559"/>
              </a:xfrm>
            </p:grpSpPr>
            <p:sp>
              <p:nvSpPr>
                <p:cNvPr id="208120" name="Freeform 248"/>
                <p:cNvSpPr>
                  <a:spLocks/>
                </p:cNvSpPr>
                <p:nvPr/>
              </p:nvSpPr>
              <p:spPr bwMode="auto">
                <a:xfrm>
                  <a:off x="2724" y="1575"/>
                  <a:ext cx="6" cy="4"/>
                </a:xfrm>
                <a:custGeom>
                  <a:avLst/>
                  <a:gdLst>
                    <a:gd name="T0" fmla="*/ 12 w 12"/>
                    <a:gd name="T1" fmla="*/ 6 h 8"/>
                    <a:gd name="T2" fmla="*/ 12 w 12"/>
                    <a:gd name="T3" fmla="*/ 4 h 8"/>
                    <a:gd name="T4" fmla="*/ 10 w 12"/>
                    <a:gd name="T5" fmla="*/ 3 h 8"/>
                    <a:gd name="T6" fmla="*/ 8 w 12"/>
                    <a:gd name="T7" fmla="*/ 2 h 8"/>
                    <a:gd name="T8" fmla="*/ 6 w 12"/>
                    <a:gd name="T9" fmla="*/ 0 h 8"/>
                    <a:gd name="T10" fmla="*/ 6 w 12"/>
                    <a:gd name="T11" fmla="*/ 0 h 8"/>
                    <a:gd name="T12" fmla="*/ 4 w 12"/>
                    <a:gd name="T13" fmla="*/ 2 h 8"/>
                    <a:gd name="T14" fmla="*/ 2 w 12"/>
                    <a:gd name="T15" fmla="*/ 3 h 8"/>
                    <a:gd name="T16" fmla="*/ 0 w 12"/>
                    <a:gd name="T17" fmla="*/ 4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" h="8">
                      <a:moveTo>
                        <a:pt x="12" y="6"/>
                      </a:move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21" name="Freeform 249"/>
                <p:cNvSpPr>
                  <a:spLocks/>
                </p:cNvSpPr>
                <p:nvPr/>
              </p:nvSpPr>
              <p:spPr bwMode="auto">
                <a:xfrm>
                  <a:off x="2724" y="158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22" name="Freeform 250"/>
                <p:cNvSpPr>
                  <a:spLocks/>
                </p:cNvSpPr>
                <p:nvPr/>
              </p:nvSpPr>
              <p:spPr bwMode="auto">
                <a:xfrm>
                  <a:off x="2724" y="159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23" name="Freeform 251"/>
                <p:cNvSpPr>
                  <a:spLocks/>
                </p:cNvSpPr>
                <p:nvPr/>
              </p:nvSpPr>
              <p:spPr bwMode="auto">
                <a:xfrm>
                  <a:off x="2724" y="159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24" name="Freeform 252"/>
                <p:cNvSpPr>
                  <a:spLocks/>
                </p:cNvSpPr>
                <p:nvPr/>
              </p:nvSpPr>
              <p:spPr bwMode="auto">
                <a:xfrm>
                  <a:off x="2724" y="160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25" name="Freeform 253"/>
                <p:cNvSpPr>
                  <a:spLocks/>
                </p:cNvSpPr>
                <p:nvPr/>
              </p:nvSpPr>
              <p:spPr bwMode="auto">
                <a:xfrm>
                  <a:off x="2724" y="161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26" name="Freeform 254"/>
                <p:cNvSpPr>
                  <a:spLocks/>
                </p:cNvSpPr>
                <p:nvPr/>
              </p:nvSpPr>
              <p:spPr bwMode="auto">
                <a:xfrm>
                  <a:off x="2724" y="162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27" name="Freeform 255"/>
                <p:cNvSpPr>
                  <a:spLocks/>
                </p:cNvSpPr>
                <p:nvPr/>
              </p:nvSpPr>
              <p:spPr bwMode="auto">
                <a:xfrm>
                  <a:off x="2724" y="163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28" name="Freeform 256"/>
                <p:cNvSpPr>
                  <a:spLocks/>
                </p:cNvSpPr>
                <p:nvPr/>
              </p:nvSpPr>
              <p:spPr bwMode="auto">
                <a:xfrm>
                  <a:off x="2724" y="163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29" name="Freeform 257"/>
                <p:cNvSpPr>
                  <a:spLocks/>
                </p:cNvSpPr>
                <p:nvPr/>
              </p:nvSpPr>
              <p:spPr bwMode="auto">
                <a:xfrm>
                  <a:off x="2724" y="164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30" name="Freeform 258"/>
                <p:cNvSpPr>
                  <a:spLocks/>
                </p:cNvSpPr>
                <p:nvPr/>
              </p:nvSpPr>
              <p:spPr bwMode="auto">
                <a:xfrm>
                  <a:off x="2724" y="165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31" name="Freeform 259"/>
                <p:cNvSpPr>
                  <a:spLocks/>
                </p:cNvSpPr>
                <p:nvPr/>
              </p:nvSpPr>
              <p:spPr bwMode="auto">
                <a:xfrm>
                  <a:off x="2724" y="166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32" name="Freeform 260"/>
                <p:cNvSpPr>
                  <a:spLocks/>
                </p:cNvSpPr>
                <p:nvPr/>
              </p:nvSpPr>
              <p:spPr bwMode="auto">
                <a:xfrm>
                  <a:off x="2724" y="167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33" name="Freeform 261"/>
                <p:cNvSpPr>
                  <a:spLocks/>
                </p:cNvSpPr>
                <p:nvPr/>
              </p:nvSpPr>
              <p:spPr bwMode="auto">
                <a:xfrm>
                  <a:off x="2724" y="167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34" name="Freeform 262"/>
                <p:cNvSpPr>
                  <a:spLocks/>
                </p:cNvSpPr>
                <p:nvPr/>
              </p:nvSpPr>
              <p:spPr bwMode="auto">
                <a:xfrm>
                  <a:off x="2724" y="1686"/>
                  <a:ext cx="6" cy="4"/>
                </a:xfrm>
                <a:custGeom>
                  <a:avLst/>
                  <a:gdLst>
                    <a:gd name="T0" fmla="*/ 12 w 12"/>
                    <a:gd name="T1" fmla="*/ 4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4 h 7"/>
                    <a:gd name="T20" fmla="*/ 0 w 12"/>
                    <a:gd name="T21" fmla="*/ 4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35" name="Freeform 263"/>
                <p:cNvSpPr>
                  <a:spLocks/>
                </p:cNvSpPr>
                <p:nvPr/>
              </p:nvSpPr>
              <p:spPr bwMode="auto">
                <a:xfrm>
                  <a:off x="2724" y="169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36" name="Freeform 264"/>
                <p:cNvSpPr>
                  <a:spLocks/>
                </p:cNvSpPr>
                <p:nvPr/>
              </p:nvSpPr>
              <p:spPr bwMode="auto">
                <a:xfrm>
                  <a:off x="2724" y="170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37" name="Freeform 265"/>
                <p:cNvSpPr>
                  <a:spLocks/>
                </p:cNvSpPr>
                <p:nvPr/>
              </p:nvSpPr>
              <p:spPr bwMode="auto">
                <a:xfrm>
                  <a:off x="2724" y="171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38" name="Freeform 266"/>
                <p:cNvSpPr>
                  <a:spLocks/>
                </p:cNvSpPr>
                <p:nvPr/>
              </p:nvSpPr>
              <p:spPr bwMode="auto">
                <a:xfrm>
                  <a:off x="2724" y="171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39" name="Freeform 267"/>
                <p:cNvSpPr>
                  <a:spLocks/>
                </p:cNvSpPr>
                <p:nvPr/>
              </p:nvSpPr>
              <p:spPr bwMode="auto">
                <a:xfrm>
                  <a:off x="2724" y="172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40" name="Freeform 268"/>
                <p:cNvSpPr>
                  <a:spLocks/>
                </p:cNvSpPr>
                <p:nvPr/>
              </p:nvSpPr>
              <p:spPr bwMode="auto">
                <a:xfrm>
                  <a:off x="2724" y="173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41" name="Freeform 269"/>
                <p:cNvSpPr>
                  <a:spLocks/>
                </p:cNvSpPr>
                <p:nvPr/>
              </p:nvSpPr>
              <p:spPr bwMode="auto">
                <a:xfrm>
                  <a:off x="2724" y="174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42" name="Freeform 270"/>
                <p:cNvSpPr>
                  <a:spLocks/>
                </p:cNvSpPr>
                <p:nvPr/>
              </p:nvSpPr>
              <p:spPr bwMode="auto">
                <a:xfrm>
                  <a:off x="2724" y="175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43" name="Freeform 271"/>
                <p:cNvSpPr>
                  <a:spLocks/>
                </p:cNvSpPr>
                <p:nvPr/>
              </p:nvSpPr>
              <p:spPr bwMode="auto">
                <a:xfrm>
                  <a:off x="2724" y="175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44" name="Freeform 272"/>
                <p:cNvSpPr>
                  <a:spLocks/>
                </p:cNvSpPr>
                <p:nvPr/>
              </p:nvSpPr>
              <p:spPr bwMode="auto">
                <a:xfrm>
                  <a:off x="2724" y="176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45" name="Freeform 273"/>
                <p:cNvSpPr>
                  <a:spLocks/>
                </p:cNvSpPr>
                <p:nvPr/>
              </p:nvSpPr>
              <p:spPr bwMode="auto">
                <a:xfrm>
                  <a:off x="2724" y="177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46" name="Freeform 274"/>
                <p:cNvSpPr>
                  <a:spLocks/>
                </p:cNvSpPr>
                <p:nvPr/>
              </p:nvSpPr>
              <p:spPr bwMode="auto">
                <a:xfrm>
                  <a:off x="2724" y="178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47" name="Freeform 275"/>
                <p:cNvSpPr>
                  <a:spLocks/>
                </p:cNvSpPr>
                <p:nvPr/>
              </p:nvSpPr>
              <p:spPr bwMode="auto">
                <a:xfrm>
                  <a:off x="2724" y="178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48" name="Freeform 276"/>
                <p:cNvSpPr>
                  <a:spLocks/>
                </p:cNvSpPr>
                <p:nvPr/>
              </p:nvSpPr>
              <p:spPr bwMode="auto">
                <a:xfrm>
                  <a:off x="2724" y="179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49" name="Freeform 277"/>
                <p:cNvSpPr>
                  <a:spLocks/>
                </p:cNvSpPr>
                <p:nvPr/>
              </p:nvSpPr>
              <p:spPr bwMode="auto">
                <a:xfrm>
                  <a:off x="2724" y="1805"/>
                  <a:ext cx="6" cy="4"/>
                </a:xfrm>
                <a:custGeom>
                  <a:avLst/>
                  <a:gdLst>
                    <a:gd name="T0" fmla="*/ 12 w 12"/>
                    <a:gd name="T1" fmla="*/ 3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3 h 7"/>
                    <a:gd name="T20" fmla="*/ 0 w 12"/>
                    <a:gd name="T21" fmla="*/ 3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3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50" name="Freeform 278"/>
                <p:cNvSpPr>
                  <a:spLocks/>
                </p:cNvSpPr>
                <p:nvPr/>
              </p:nvSpPr>
              <p:spPr bwMode="auto">
                <a:xfrm>
                  <a:off x="2724" y="181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51" name="Freeform 279"/>
                <p:cNvSpPr>
                  <a:spLocks/>
                </p:cNvSpPr>
                <p:nvPr/>
              </p:nvSpPr>
              <p:spPr bwMode="auto">
                <a:xfrm>
                  <a:off x="2724" y="182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52" name="Freeform 280"/>
                <p:cNvSpPr>
                  <a:spLocks/>
                </p:cNvSpPr>
                <p:nvPr/>
              </p:nvSpPr>
              <p:spPr bwMode="auto">
                <a:xfrm>
                  <a:off x="2724" y="182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53" name="Freeform 281"/>
                <p:cNvSpPr>
                  <a:spLocks/>
                </p:cNvSpPr>
                <p:nvPr/>
              </p:nvSpPr>
              <p:spPr bwMode="auto">
                <a:xfrm>
                  <a:off x="2724" y="183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54" name="Freeform 282"/>
                <p:cNvSpPr>
                  <a:spLocks/>
                </p:cNvSpPr>
                <p:nvPr/>
              </p:nvSpPr>
              <p:spPr bwMode="auto">
                <a:xfrm>
                  <a:off x="2724" y="184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55" name="Freeform 283"/>
                <p:cNvSpPr>
                  <a:spLocks/>
                </p:cNvSpPr>
                <p:nvPr/>
              </p:nvSpPr>
              <p:spPr bwMode="auto">
                <a:xfrm>
                  <a:off x="2724" y="185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56" name="Freeform 284"/>
                <p:cNvSpPr>
                  <a:spLocks/>
                </p:cNvSpPr>
                <p:nvPr/>
              </p:nvSpPr>
              <p:spPr bwMode="auto">
                <a:xfrm>
                  <a:off x="2724" y="186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57" name="Freeform 285"/>
                <p:cNvSpPr>
                  <a:spLocks/>
                </p:cNvSpPr>
                <p:nvPr/>
              </p:nvSpPr>
              <p:spPr bwMode="auto">
                <a:xfrm>
                  <a:off x="2724" y="186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58" name="Freeform 286"/>
                <p:cNvSpPr>
                  <a:spLocks/>
                </p:cNvSpPr>
                <p:nvPr/>
              </p:nvSpPr>
              <p:spPr bwMode="auto">
                <a:xfrm>
                  <a:off x="2724" y="187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59" name="Freeform 287"/>
                <p:cNvSpPr>
                  <a:spLocks/>
                </p:cNvSpPr>
                <p:nvPr/>
              </p:nvSpPr>
              <p:spPr bwMode="auto">
                <a:xfrm>
                  <a:off x="2724" y="188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60" name="Freeform 288"/>
                <p:cNvSpPr>
                  <a:spLocks/>
                </p:cNvSpPr>
                <p:nvPr/>
              </p:nvSpPr>
              <p:spPr bwMode="auto">
                <a:xfrm>
                  <a:off x="2724" y="1893"/>
                  <a:ext cx="6" cy="3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61" name="Freeform 289"/>
                <p:cNvSpPr>
                  <a:spLocks/>
                </p:cNvSpPr>
                <p:nvPr/>
              </p:nvSpPr>
              <p:spPr bwMode="auto">
                <a:xfrm>
                  <a:off x="2724" y="190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62" name="Freeform 290"/>
                <p:cNvSpPr>
                  <a:spLocks/>
                </p:cNvSpPr>
                <p:nvPr/>
              </p:nvSpPr>
              <p:spPr bwMode="auto">
                <a:xfrm>
                  <a:off x="2724" y="190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63" name="Freeform 291"/>
                <p:cNvSpPr>
                  <a:spLocks/>
                </p:cNvSpPr>
                <p:nvPr/>
              </p:nvSpPr>
              <p:spPr bwMode="auto">
                <a:xfrm>
                  <a:off x="2724" y="191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64" name="Freeform 292"/>
                <p:cNvSpPr>
                  <a:spLocks/>
                </p:cNvSpPr>
                <p:nvPr/>
              </p:nvSpPr>
              <p:spPr bwMode="auto">
                <a:xfrm>
                  <a:off x="2724" y="1924"/>
                  <a:ext cx="6" cy="4"/>
                </a:xfrm>
                <a:custGeom>
                  <a:avLst/>
                  <a:gdLst>
                    <a:gd name="T0" fmla="*/ 12 w 12"/>
                    <a:gd name="T1" fmla="*/ 3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3 h 7"/>
                    <a:gd name="T20" fmla="*/ 0 w 12"/>
                    <a:gd name="T21" fmla="*/ 3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3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65" name="Freeform 293"/>
                <p:cNvSpPr>
                  <a:spLocks/>
                </p:cNvSpPr>
                <p:nvPr/>
              </p:nvSpPr>
              <p:spPr bwMode="auto">
                <a:xfrm>
                  <a:off x="2724" y="193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66" name="Freeform 294"/>
                <p:cNvSpPr>
                  <a:spLocks/>
                </p:cNvSpPr>
                <p:nvPr/>
              </p:nvSpPr>
              <p:spPr bwMode="auto">
                <a:xfrm>
                  <a:off x="2724" y="194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67" name="Freeform 295"/>
                <p:cNvSpPr>
                  <a:spLocks/>
                </p:cNvSpPr>
                <p:nvPr/>
              </p:nvSpPr>
              <p:spPr bwMode="auto">
                <a:xfrm>
                  <a:off x="2724" y="194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68" name="Freeform 296"/>
                <p:cNvSpPr>
                  <a:spLocks/>
                </p:cNvSpPr>
                <p:nvPr/>
              </p:nvSpPr>
              <p:spPr bwMode="auto">
                <a:xfrm>
                  <a:off x="2724" y="195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69" name="Freeform 297"/>
                <p:cNvSpPr>
                  <a:spLocks/>
                </p:cNvSpPr>
                <p:nvPr/>
              </p:nvSpPr>
              <p:spPr bwMode="auto">
                <a:xfrm>
                  <a:off x="2724" y="196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70" name="Freeform 298"/>
                <p:cNvSpPr>
                  <a:spLocks/>
                </p:cNvSpPr>
                <p:nvPr/>
              </p:nvSpPr>
              <p:spPr bwMode="auto">
                <a:xfrm>
                  <a:off x="2724" y="197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71" name="Freeform 299"/>
                <p:cNvSpPr>
                  <a:spLocks/>
                </p:cNvSpPr>
                <p:nvPr/>
              </p:nvSpPr>
              <p:spPr bwMode="auto">
                <a:xfrm>
                  <a:off x="2724" y="198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72" name="Freeform 300"/>
                <p:cNvSpPr>
                  <a:spLocks/>
                </p:cNvSpPr>
                <p:nvPr/>
              </p:nvSpPr>
              <p:spPr bwMode="auto">
                <a:xfrm>
                  <a:off x="2724" y="198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73" name="Freeform 301"/>
                <p:cNvSpPr>
                  <a:spLocks/>
                </p:cNvSpPr>
                <p:nvPr/>
              </p:nvSpPr>
              <p:spPr bwMode="auto">
                <a:xfrm>
                  <a:off x="2724" y="199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74" name="Freeform 302"/>
                <p:cNvSpPr>
                  <a:spLocks/>
                </p:cNvSpPr>
                <p:nvPr/>
              </p:nvSpPr>
              <p:spPr bwMode="auto">
                <a:xfrm>
                  <a:off x="2724" y="200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75" name="Freeform 303"/>
                <p:cNvSpPr>
                  <a:spLocks/>
                </p:cNvSpPr>
                <p:nvPr/>
              </p:nvSpPr>
              <p:spPr bwMode="auto">
                <a:xfrm>
                  <a:off x="2724" y="2012"/>
                  <a:ext cx="6" cy="3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76" name="Freeform 304"/>
                <p:cNvSpPr>
                  <a:spLocks/>
                </p:cNvSpPr>
                <p:nvPr/>
              </p:nvSpPr>
              <p:spPr bwMode="auto">
                <a:xfrm>
                  <a:off x="2724" y="201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77" name="Freeform 305"/>
                <p:cNvSpPr>
                  <a:spLocks/>
                </p:cNvSpPr>
                <p:nvPr/>
              </p:nvSpPr>
              <p:spPr bwMode="auto">
                <a:xfrm>
                  <a:off x="2724" y="202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78" name="Freeform 306"/>
                <p:cNvSpPr>
                  <a:spLocks/>
                </p:cNvSpPr>
                <p:nvPr/>
              </p:nvSpPr>
              <p:spPr bwMode="auto">
                <a:xfrm>
                  <a:off x="2724" y="203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79" name="Freeform 307"/>
                <p:cNvSpPr>
                  <a:spLocks/>
                </p:cNvSpPr>
                <p:nvPr/>
              </p:nvSpPr>
              <p:spPr bwMode="auto">
                <a:xfrm>
                  <a:off x="2724" y="204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80" name="Freeform 308"/>
                <p:cNvSpPr>
                  <a:spLocks/>
                </p:cNvSpPr>
                <p:nvPr/>
              </p:nvSpPr>
              <p:spPr bwMode="auto">
                <a:xfrm>
                  <a:off x="2724" y="205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81" name="Freeform 309"/>
                <p:cNvSpPr>
                  <a:spLocks/>
                </p:cNvSpPr>
                <p:nvPr/>
              </p:nvSpPr>
              <p:spPr bwMode="auto">
                <a:xfrm>
                  <a:off x="2724" y="205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82" name="Freeform 310"/>
                <p:cNvSpPr>
                  <a:spLocks/>
                </p:cNvSpPr>
                <p:nvPr/>
              </p:nvSpPr>
              <p:spPr bwMode="auto">
                <a:xfrm>
                  <a:off x="2724" y="206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83" name="Freeform 311"/>
                <p:cNvSpPr>
                  <a:spLocks/>
                </p:cNvSpPr>
                <p:nvPr/>
              </p:nvSpPr>
              <p:spPr bwMode="auto">
                <a:xfrm>
                  <a:off x="2724" y="207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84" name="Freeform 312"/>
                <p:cNvSpPr>
                  <a:spLocks/>
                </p:cNvSpPr>
                <p:nvPr/>
              </p:nvSpPr>
              <p:spPr bwMode="auto">
                <a:xfrm>
                  <a:off x="2724" y="208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85" name="Freeform 313"/>
                <p:cNvSpPr>
                  <a:spLocks/>
                </p:cNvSpPr>
                <p:nvPr/>
              </p:nvSpPr>
              <p:spPr bwMode="auto">
                <a:xfrm>
                  <a:off x="2724" y="209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86" name="Freeform 314"/>
                <p:cNvSpPr>
                  <a:spLocks/>
                </p:cNvSpPr>
                <p:nvPr/>
              </p:nvSpPr>
              <p:spPr bwMode="auto">
                <a:xfrm>
                  <a:off x="2724" y="2099"/>
                  <a:ext cx="6" cy="4"/>
                </a:xfrm>
                <a:custGeom>
                  <a:avLst/>
                  <a:gdLst>
                    <a:gd name="T0" fmla="*/ 12 w 12"/>
                    <a:gd name="T1" fmla="*/ 4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4 h 7"/>
                    <a:gd name="T20" fmla="*/ 0 w 12"/>
                    <a:gd name="T21" fmla="*/ 4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87" name="Freeform 315"/>
                <p:cNvSpPr>
                  <a:spLocks/>
                </p:cNvSpPr>
                <p:nvPr/>
              </p:nvSpPr>
              <p:spPr bwMode="auto">
                <a:xfrm>
                  <a:off x="2724" y="210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88" name="Freeform 316"/>
                <p:cNvSpPr>
                  <a:spLocks/>
                </p:cNvSpPr>
                <p:nvPr/>
              </p:nvSpPr>
              <p:spPr bwMode="auto">
                <a:xfrm>
                  <a:off x="2724" y="211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89" name="Freeform 317"/>
                <p:cNvSpPr>
                  <a:spLocks/>
                </p:cNvSpPr>
                <p:nvPr/>
              </p:nvSpPr>
              <p:spPr bwMode="auto">
                <a:xfrm>
                  <a:off x="2724" y="212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90" name="Freeform 318"/>
                <p:cNvSpPr>
                  <a:spLocks/>
                </p:cNvSpPr>
                <p:nvPr/>
              </p:nvSpPr>
              <p:spPr bwMode="auto">
                <a:xfrm>
                  <a:off x="2724" y="2131"/>
                  <a:ext cx="6" cy="3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91" name="Freeform 319"/>
                <p:cNvSpPr>
                  <a:spLocks/>
                </p:cNvSpPr>
                <p:nvPr/>
              </p:nvSpPr>
              <p:spPr bwMode="auto">
                <a:xfrm>
                  <a:off x="2724" y="213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92" name="Freeform 320"/>
                <p:cNvSpPr>
                  <a:spLocks/>
                </p:cNvSpPr>
                <p:nvPr/>
              </p:nvSpPr>
              <p:spPr bwMode="auto">
                <a:xfrm>
                  <a:off x="2724" y="214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93" name="Freeform 321"/>
                <p:cNvSpPr>
                  <a:spLocks/>
                </p:cNvSpPr>
                <p:nvPr/>
              </p:nvSpPr>
              <p:spPr bwMode="auto">
                <a:xfrm>
                  <a:off x="2724" y="215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94" name="Freeform 322"/>
                <p:cNvSpPr>
                  <a:spLocks/>
                </p:cNvSpPr>
                <p:nvPr/>
              </p:nvSpPr>
              <p:spPr bwMode="auto">
                <a:xfrm>
                  <a:off x="2724" y="216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95" name="Freeform 323"/>
                <p:cNvSpPr>
                  <a:spLocks/>
                </p:cNvSpPr>
                <p:nvPr/>
              </p:nvSpPr>
              <p:spPr bwMode="auto">
                <a:xfrm>
                  <a:off x="2724" y="217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96" name="Freeform 324"/>
                <p:cNvSpPr>
                  <a:spLocks/>
                </p:cNvSpPr>
                <p:nvPr/>
              </p:nvSpPr>
              <p:spPr bwMode="auto">
                <a:xfrm>
                  <a:off x="2724" y="217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97" name="Freeform 325"/>
                <p:cNvSpPr>
                  <a:spLocks/>
                </p:cNvSpPr>
                <p:nvPr/>
              </p:nvSpPr>
              <p:spPr bwMode="auto">
                <a:xfrm>
                  <a:off x="2724" y="218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98" name="Freeform 326"/>
                <p:cNvSpPr>
                  <a:spLocks/>
                </p:cNvSpPr>
                <p:nvPr/>
              </p:nvSpPr>
              <p:spPr bwMode="auto">
                <a:xfrm>
                  <a:off x="2724" y="219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199" name="Freeform 327"/>
                <p:cNvSpPr>
                  <a:spLocks/>
                </p:cNvSpPr>
                <p:nvPr/>
              </p:nvSpPr>
              <p:spPr bwMode="auto">
                <a:xfrm>
                  <a:off x="2724" y="220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00" name="Freeform 328"/>
                <p:cNvSpPr>
                  <a:spLocks/>
                </p:cNvSpPr>
                <p:nvPr/>
              </p:nvSpPr>
              <p:spPr bwMode="auto">
                <a:xfrm>
                  <a:off x="2724" y="221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01" name="Freeform 329"/>
                <p:cNvSpPr>
                  <a:spLocks/>
                </p:cNvSpPr>
                <p:nvPr/>
              </p:nvSpPr>
              <p:spPr bwMode="auto">
                <a:xfrm>
                  <a:off x="2724" y="2218"/>
                  <a:ext cx="6" cy="4"/>
                </a:xfrm>
                <a:custGeom>
                  <a:avLst/>
                  <a:gdLst>
                    <a:gd name="T0" fmla="*/ 12 w 12"/>
                    <a:gd name="T1" fmla="*/ 3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3 h 7"/>
                    <a:gd name="T20" fmla="*/ 0 w 12"/>
                    <a:gd name="T21" fmla="*/ 3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3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02" name="Freeform 330"/>
                <p:cNvSpPr>
                  <a:spLocks/>
                </p:cNvSpPr>
                <p:nvPr/>
              </p:nvSpPr>
              <p:spPr bwMode="auto">
                <a:xfrm>
                  <a:off x="2724" y="222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03" name="Freeform 331"/>
                <p:cNvSpPr>
                  <a:spLocks/>
                </p:cNvSpPr>
                <p:nvPr/>
              </p:nvSpPr>
              <p:spPr bwMode="auto">
                <a:xfrm>
                  <a:off x="2724" y="223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04" name="Freeform 332"/>
                <p:cNvSpPr>
                  <a:spLocks/>
                </p:cNvSpPr>
                <p:nvPr/>
              </p:nvSpPr>
              <p:spPr bwMode="auto">
                <a:xfrm>
                  <a:off x="2724" y="224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05" name="Freeform 333"/>
                <p:cNvSpPr>
                  <a:spLocks/>
                </p:cNvSpPr>
                <p:nvPr/>
              </p:nvSpPr>
              <p:spPr bwMode="auto">
                <a:xfrm>
                  <a:off x="2724" y="224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06" name="Freeform 334"/>
                <p:cNvSpPr>
                  <a:spLocks/>
                </p:cNvSpPr>
                <p:nvPr/>
              </p:nvSpPr>
              <p:spPr bwMode="auto">
                <a:xfrm>
                  <a:off x="2724" y="225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07" name="Freeform 335"/>
                <p:cNvSpPr>
                  <a:spLocks/>
                </p:cNvSpPr>
                <p:nvPr/>
              </p:nvSpPr>
              <p:spPr bwMode="auto">
                <a:xfrm>
                  <a:off x="2724" y="226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08" name="Freeform 336"/>
                <p:cNvSpPr>
                  <a:spLocks/>
                </p:cNvSpPr>
                <p:nvPr/>
              </p:nvSpPr>
              <p:spPr bwMode="auto">
                <a:xfrm>
                  <a:off x="2724" y="227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09" name="Freeform 337"/>
                <p:cNvSpPr>
                  <a:spLocks/>
                </p:cNvSpPr>
                <p:nvPr/>
              </p:nvSpPr>
              <p:spPr bwMode="auto">
                <a:xfrm>
                  <a:off x="2724" y="228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10" name="Freeform 338"/>
                <p:cNvSpPr>
                  <a:spLocks/>
                </p:cNvSpPr>
                <p:nvPr/>
              </p:nvSpPr>
              <p:spPr bwMode="auto">
                <a:xfrm>
                  <a:off x="2724" y="228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11" name="Freeform 339"/>
                <p:cNvSpPr>
                  <a:spLocks/>
                </p:cNvSpPr>
                <p:nvPr/>
              </p:nvSpPr>
              <p:spPr bwMode="auto">
                <a:xfrm>
                  <a:off x="2724" y="229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12" name="Freeform 340"/>
                <p:cNvSpPr>
                  <a:spLocks/>
                </p:cNvSpPr>
                <p:nvPr/>
              </p:nvSpPr>
              <p:spPr bwMode="auto">
                <a:xfrm>
                  <a:off x="2724" y="230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13" name="Freeform 341"/>
                <p:cNvSpPr>
                  <a:spLocks/>
                </p:cNvSpPr>
                <p:nvPr/>
              </p:nvSpPr>
              <p:spPr bwMode="auto">
                <a:xfrm>
                  <a:off x="2724" y="231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14" name="Freeform 342"/>
                <p:cNvSpPr>
                  <a:spLocks/>
                </p:cNvSpPr>
                <p:nvPr/>
              </p:nvSpPr>
              <p:spPr bwMode="auto">
                <a:xfrm>
                  <a:off x="2724" y="232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15" name="Freeform 343"/>
                <p:cNvSpPr>
                  <a:spLocks/>
                </p:cNvSpPr>
                <p:nvPr/>
              </p:nvSpPr>
              <p:spPr bwMode="auto">
                <a:xfrm>
                  <a:off x="2724" y="232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16" name="Freeform 344"/>
                <p:cNvSpPr>
                  <a:spLocks/>
                </p:cNvSpPr>
                <p:nvPr/>
              </p:nvSpPr>
              <p:spPr bwMode="auto">
                <a:xfrm>
                  <a:off x="2724" y="2337"/>
                  <a:ext cx="6" cy="4"/>
                </a:xfrm>
                <a:custGeom>
                  <a:avLst/>
                  <a:gdLst>
                    <a:gd name="T0" fmla="*/ 12 w 12"/>
                    <a:gd name="T1" fmla="*/ 3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3 h 7"/>
                    <a:gd name="T20" fmla="*/ 0 w 12"/>
                    <a:gd name="T21" fmla="*/ 3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3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17" name="Freeform 345"/>
                <p:cNvSpPr>
                  <a:spLocks/>
                </p:cNvSpPr>
                <p:nvPr/>
              </p:nvSpPr>
              <p:spPr bwMode="auto">
                <a:xfrm>
                  <a:off x="2724" y="234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18" name="Freeform 346"/>
                <p:cNvSpPr>
                  <a:spLocks/>
                </p:cNvSpPr>
                <p:nvPr/>
              </p:nvSpPr>
              <p:spPr bwMode="auto">
                <a:xfrm>
                  <a:off x="2724" y="235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19" name="Freeform 347"/>
                <p:cNvSpPr>
                  <a:spLocks/>
                </p:cNvSpPr>
                <p:nvPr/>
              </p:nvSpPr>
              <p:spPr bwMode="auto">
                <a:xfrm>
                  <a:off x="2724" y="236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20" name="Freeform 348"/>
                <p:cNvSpPr>
                  <a:spLocks/>
                </p:cNvSpPr>
                <p:nvPr/>
              </p:nvSpPr>
              <p:spPr bwMode="auto">
                <a:xfrm>
                  <a:off x="2724" y="236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21" name="Freeform 349"/>
                <p:cNvSpPr>
                  <a:spLocks/>
                </p:cNvSpPr>
                <p:nvPr/>
              </p:nvSpPr>
              <p:spPr bwMode="auto">
                <a:xfrm>
                  <a:off x="2724" y="237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22" name="Freeform 350"/>
                <p:cNvSpPr>
                  <a:spLocks/>
                </p:cNvSpPr>
                <p:nvPr/>
              </p:nvSpPr>
              <p:spPr bwMode="auto">
                <a:xfrm>
                  <a:off x="2724" y="238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23" name="Freeform 351"/>
                <p:cNvSpPr>
                  <a:spLocks/>
                </p:cNvSpPr>
                <p:nvPr/>
              </p:nvSpPr>
              <p:spPr bwMode="auto">
                <a:xfrm>
                  <a:off x="2724" y="239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24" name="Freeform 352"/>
                <p:cNvSpPr>
                  <a:spLocks/>
                </p:cNvSpPr>
                <p:nvPr/>
              </p:nvSpPr>
              <p:spPr bwMode="auto">
                <a:xfrm>
                  <a:off x="2724" y="240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25" name="Freeform 353"/>
                <p:cNvSpPr>
                  <a:spLocks/>
                </p:cNvSpPr>
                <p:nvPr/>
              </p:nvSpPr>
              <p:spPr bwMode="auto">
                <a:xfrm>
                  <a:off x="2724" y="240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26" name="Freeform 354"/>
                <p:cNvSpPr>
                  <a:spLocks/>
                </p:cNvSpPr>
                <p:nvPr/>
              </p:nvSpPr>
              <p:spPr bwMode="auto">
                <a:xfrm>
                  <a:off x="2724" y="241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27" name="Freeform 355"/>
                <p:cNvSpPr>
                  <a:spLocks/>
                </p:cNvSpPr>
                <p:nvPr/>
              </p:nvSpPr>
              <p:spPr bwMode="auto">
                <a:xfrm>
                  <a:off x="2724" y="242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28" name="Freeform 356"/>
                <p:cNvSpPr>
                  <a:spLocks/>
                </p:cNvSpPr>
                <p:nvPr/>
              </p:nvSpPr>
              <p:spPr bwMode="auto">
                <a:xfrm>
                  <a:off x="2724" y="243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29" name="Freeform 357"/>
                <p:cNvSpPr>
                  <a:spLocks/>
                </p:cNvSpPr>
                <p:nvPr/>
              </p:nvSpPr>
              <p:spPr bwMode="auto">
                <a:xfrm>
                  <a:off x="2724" y="244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30" name="Freeform 358"/>
                <p:cNvSpPr>
                  <a:spLocks/>
                </p:cNvSpPr>
                <p:nvPr/>
              </p:nvSpPr>
              <p:spPr bwMode="auto">
                <a:xfrm>
                  <a:off x="2724" y="244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31" name="Freeform 359"/>
                <p:cNvSpPr>
                  <a:spLocks/>
                </p:cNvSpPr>
                <p:nvPr/>
              </p:nvSpPr>
              <p:spPr bwMode="auto">
                <a:xfrm>
                  <a:off x="2724" y="245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32" name="Freeform 360"/>
                <p:cNvSpPr>
                  <a:spLocks/>
                </p:cNvSpPr>
                <p:nvPr/>
              </p:nvSpPr>
              <p:spPr bwMode="auto">
                <a:xfrm>
                  <a:off x="2724" y="246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33" name="Freeform 361"/>
                <p:cNvSpPr>
                  <a:spLocks/>
                </p:cNvSpPr>
                <p:nvPr/>
              </p:nvSpPr>
              <p:spPr bwMode="auto">
                <a:xfrm>
                  <a:off x="2724" y="247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34" name="Freeform 362"/>
                <p:cNvSpPr>
                  <a:spLocks/>
                </p:cNvSpPr>
                <p:nvPr/>
              </p:nvSpPr>
              <p:spPr bwMode="auto">
                <a:xfrm>
                  <a:off x="2724" y="248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35" name="Freeform 363"/>
                <p:cNvSpPr>
                  <a:spLocks/>
                </p:cNvSpPr>
                <p:nvPr/>
              </p:nvSpPr>
              <p:spPr bwMode="auto">
                <a:xfrm>
                  <a:off x="2724" y="248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36" name="Freeform 364"/>
                <p:cNvSpPr>
                  <a:spLocks/>
                </p:cNvSpPr>
                <p:nvPr/>
              </p:nvSpPr>
              <p:spPr bwMode="auto">
                <a:xfrm>
                  <a:off x="2724" y="249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37" name="Freeform 365"/>
                <p:cNvSpPr>
                  <a:spLocks/>
                </p:cNvSpPr>
                <p:nvPr/>
              </p:nvSpPr>
              <p:spPr bwMode="auto">
                <a:xfrm>
                  <a:off x="2724" y="250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38" name="Freeform 366"/>
                <p:cNvSpPr>
                  <a:spLocks/>
                </p:cNvSpPr>
                <p:nvPr/>
              </p:nvSpPr>
              <p:spPr bwMode="auto">
                <a:xfrm>
                  <a:off x="2724" y="2511"/>
                  <a:ext cx="6" cy="4"/>
                </a:xfrm>
                <a:custGeom>
                  <a:avLst/>
                  <a:gdLst>
                    <a:gd name="T0" fmla="*/ 12 w 12"/>
                    <a:gd name="T1" fmla="*/ 4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4 h 7"/>
                    <a:gd name="T20" fmla="*/ 0 w 12"/>
                    <a:gd name="T21" fmla="*/ 4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39" name="Freeform 367"/>
                <p:cNvSpPr>
                  <a:spLocks/>
                </p:cNvSpPr>
                <p:nvPr/>
              </p:nvSpPr>
              <p:spPr bwMode="auto">
                <a:xfrm>
                  <a:off x="2724" y="251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40" name="Freeform 368"/>
                <p:cNvSpPr>
                  <a:spLocks/>
                </p:cNvSpPr>
                <p:nvPr/>
              </p:nvSpPr>
              <p:spPr bwMode="auto">
                <a:xfrm>
                  <a:off x="2724" y="252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41" name="Freeform 369"/>
                <p:cNvSpPr>
                  <a:spLocks/>
                </p:cNvSpPr>
                <p:nvPr/>
              </p:nvSpPr>
              <p:spPr bwMode="auto">
                <a:xfrm>
                  <a:off x="2724" y="253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42" name="Freeform 370"/>
                <p:cNvSpPr>
                  <a:spLocks/>
                </p:cNvSpPr>
                <p:nvPr/>
              </p:nvSpPr>
              <p:spPr bwMode="auto">
                <a:xfrm>
                  <a:off x="2724" y="254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43" name="Freeform 371"/>
                <p:cNvSpPr>
                  <a:spLocks/>
                </p:cNvSpPr>
                <p:nvPr/>
              </p:nvSpPr>
              <p:spPr bwMode="auto">
                <a:xfrm>
                  <a:off x="2724" y="255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44" name="Freeform 372"/>
                <p:cNvSpPr>
                  <a:spLocks/>
                </p:cNvSpPr>
                <p:nvPr/>
              </p:nvSpPr>
              <p:spPr bwMode="auto">
                <a:xfrm>
                  <a:off x="2724" y="255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45" name="Freeform 373"/>
                <p:cNvSpPr>
                  <a:spLocks/>
                </p:cNvSpPr>
                <p:nvPr/>
              </p:nvSpPr>
              <p:spPr bwMode="auto">
                <a:xfrm>
                  <a:off x="2724" y="256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46" name="Freeform 374"/>
                <p:cNvSpPr>
                  <a:spLocks/>
                </p:cNvSpPr>
                <p:nvPr/>
              </p:nvSpPr>
              <p:spPr bwMode="auto">
                <a:xfrm>
                  <a:off x="2724" y="257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47" name="Freeform 375"/>
                <p:cNvSpPr>
                  <a:spLocks/>
                </p:cNvSpPr>
                <p:nvPr/>
              </p:nvSpPr>
              <p:spPr bwMode="auto">
                <a:xfrm>
                  <a:off x="2724" y="258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48" name="Freeform 376"/>
                <p:cNvSpPr>
                  <a:spLocks/>
                </p:cNvSpPr>
                <p:nvPr/>
              </p:nvSpPr>
              <p:spPr bwMode="auto">
                <a:xfrm>
                  <a:off x="2724" y="259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49" name="Freeform 377"/>
                <p:cNvSpPr>
                  <a:spLocks/>
                </p:cNvSpPr>
                <p:nvPr/>
              </p:nvSpPr>
              <p:spPr bwMode="auto">
                <a:xfrm>
                  <a:off x="2724" y="259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50" name="Freeform 378"/>
                <p:cNvSpPr>
                  <a:spLocks/>
                </p:cNvSpPr>
                <p:nvPr/>
              </p:nvSpPr>
              <p:spPr bwMode="auto">
                <a:xfrm>
                  <a:off x="2724" y="260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51" name="Freeform 379"/>
                <p:cNvSpPr>
                  <a:spLocks/>
                </p:cNvSpPr>
                <p:nvPr/>
              </p:nvSpPr>
              <p:spPr bwMode="auto">
                <a:xfrm>
                  <a:off x="2724" y="261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52" name="Freeform 380"/>
                <p:cNvSpPr>
                  <a:spLocks/>
                </p:cNvSpPr>
                <p:nvPr/>
              </p:nvSpPr>
              <p:spPr bwMode="auto">
                <a:xfrm>
                  <a:off x="2724" y="262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53" name="Freeform 381"/>
                <p:cNvSpPr>
                  <a:spLocks/>
                </p:cNvSpPr>
                <p:nvPr/>
              </p:nvSpPr>
              <p:spPr bwMode="auto">
                <a:xfrm>
                  <a:off x="2724" y="2630"/>
                  <a:ext cx="6" cy="4"/>
                </a:xfrm>
                <a:custGeom>
                  <a:avLst/>
                  <a:gdLst>
                    <a:gd name="T0" fmla="*/ 12 w 12"/>
                    <a:gd name="T1" fmla="*/ 3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3 h 7"/>
                    <a:gd name="T20" fmla="*/ 0 w 12"/>
                    <a:gd name="T21" fmla="*/ 3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3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54" name="Freeform 382"/>
                <p:cNvSpPr>
                  <a:spLocks/>
                </p:cNvSpPr>
                <p:nvPr/>
              </p:nvSpPr>
              <p:spPr bwMode="auto">
                <a:xfrm>
                  <a:off x="2724" y="263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55" name="Freeform 383"/>
                <p:cNvSpPr>
                  <a:spLocks/>
                </p:cNvSpPr>
                <p:nvPr/>
              </p:nvSpPr>
              <p:spPr bwMode="auto">
                <a:xfrm>
                  <a:off x="2724" y="264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56" name="Freeform 384"/>
                <p:cNvSpPr>
                  <a:spLocks/>
                </p:cNvSpPr>
                <p:nvPr/>
              </p:nvSpPr>
              <p:spPr bwMode="auto">
                <a:xfrm>
                  <a:off x="2724" y="265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57" name="Freeform 385"/>
                <p:cNvSpPr>
                  <a:spLocks/>
                </p:cNvSpPr>
                <p:nvPr/>
              </p:nvSpPr>
              <p:spPr bwMode="auto">
                <a:xfrm>
                  <a:off x="2724" y="266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58" name="Freeform 386"/>
                <p:cNvSpPr>
                  <a:spLocks/>
                </p:cNvSpPr>
                <p:nvPr/>
              </p:nvSpPr>
              <p:spPr bwMode="auto">
                <a:xfrm>
                  <a:off x="2724" y="267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59" name="Freeform 387"/>
                <p:cNvSpPr>
                  <a:spLocks/>
                </p:cNvSpPr>
                <p:nvPr/>
              </p:nvSpPr>
              <p:spPr bwMode="auto">
                <a:xfrm>
                  <a:off x="2724" y="267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60" name="Freeform 388"/>
                <p:cNvSpPr>
                  <a:spLocks/>
                </p:cNvSpPr>
                <p:nvPr/>
              </p:nvSpPr>
              <p:spPr bwMode="auto">
                <a:xfrm>
                  <a:off x="2724" y="268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61" name="Freeform 389"/>
                <p:cNvSpPr>
                  <a:spLocks/>
                </p:cNvSpPr>
                <p:nvPr/>
              </p:nvSpPr>
              <p:spPr bwMode="auto">
                <a:xfrm>
                  <a:off x="2724" y="269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62" name="Freeform 390"/>
                <p:cNvSpPr>
                  <a:spLocks/>
                </p:cNvSpPr>
                <p:nvPr/>
              </p:nvSpPr>
              <p:spPr bwMode="auto">
                <a:xfrm>
                  <a:off x="2724" y="270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63" name="Freeform 391"/>
                <p:cNvSpPr>
                  <a:spLocks/>
                </p:cNvSpPr>
                <p:nvPr/>
              </p:nvSpPr>
              <p:spPr bwMode="auto">
                <a:xfrm>
                  <a:off x="2724" y="271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64" name="Freeform 392"/>
                <p:cNvSpPr>
                  <a:spLocks/>
                </p:cNvSpPr>
                <p:nvPr/>
              </p:nvSpPr>
              <p:spPr bwMode="auto">
                <a:xfrm>
                  <a:off x="2724" y="2718"/>
                  <a:ext cx="6" cy="3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65" name="Freeform 393"/>
                <p:cNvSpPr>
                  <a:spLocks/>
                </p:cNvSpPr>
                <p:nvPr/>
              </p:nvSpPr>
              <p:spPr bwMode="auto">
                <a:xfrm>
                  <a:off x="2724" y="272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66" name="Freeform 394"/>
                <p:cNvSpPr>
                  <a:spLocks/>
                </p:cNvSpPr>
                <p:nvPr/>
              </p:nvSpPr>
              <p:spPr bwMode="auto">
                <a:xfrm>
                  <a:off x="2724" y="273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67" name="Freeform 395"/>
                <p:cNvSpPr>
                  <a:spLocks/>
                </p:cNvSpPr>
                <p:nvPr/>
              </p:nvSpPr>
              <p:spPr bwMode="auto">
                <a:xfrm>
                  <a:off x="2724" y="274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68" name="Freeform 396"/>
                <p:cNvSpPr>
                  <a:spLocks/>
                </p:cNvSpPr>
                <p:nvPr/>
              </p:nvSpPr>
              <p:spPr bwMode="auto">
                <a:xfrm>
                  <a:off x="2724" y="2749"/>
                  <a:ext cx="6" cy="4"/>
                </a:xfrm>
                <a:custGeom>
                  <a:avLst/>
                  <a:gdLst>
                    <a:gd name="T0" fmla="*/ 12 w 12"/>
                    <a:gd name="T1" fmla="*/ 3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3 h 7"/>
                    <a:gd name="T20" fmla="*/ 0 w 12"/>
                    <a:gd name="T21" fmla="*/ 3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3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69" name="Freeform 397"/>
                <p:cNvSpPr>
                  <a:spLocks/>
                </p:cNvSpPr>
                <p:nvPr/>
              </p:nvSpPr>
              <p:spPr bwMode="auto">
                <a:xfrm>
                  <a:off x="2724" y="275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70" name="Freeform 398"/>
                <p:cNvSpPr>
                  <a:spLocks/>
                </p:cNvSpPr>
                <p:nvPr/>
              </p:nvSpPr>
              <p:spPr bwMode="auto">
                <a:xfrm>
                  <a:off x="2724" y="276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71" name="Freeform 399"/>
                <p:cNvSpPr>
                  <a:spLocks/>
                </p:cNvSpPr>
                <p:nvPr/>
              </p:nvSpPr>
              <p:spPr bwMode="auto">
                <a:xfrm>
                  <a:off x="2724" y="277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72" name="Freeform 400"/>
                <p:cNvSpPr>
                  <a:spLocks/>
                </p:cNvSpPr>
                <p:nvPr/>
              </p:nvSpPr>
              <p:spPr bwMode="auto">
                <a:xfrm>
                  <a:off x="2724" y="278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73" name="Freeform 401"/>
                <p:cNvSpPr>
                  <a:spLocks/>
                </p:cNvSpPr>
                <p:nvPr/>
              </p:nvSpPr>
              <p:spPr bwMode="auto">
                <a:xfrm>
                  <a:off x="2724" y="278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74" name="Freeform 402"/>
                <p:cNvSpPr>
                  <a:spLocks/>
                </p:cNvSpPr>
                <p:nvPr/>
              </p:nvSpPr>
              <p:spPr bwMode="auto">
                <a:xfrm>
                  <a:off x="2724" y="279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75" name="Freeform 403"/>
                <p:cNvSpPr>
                  <a:spLocks/>
                </p:cNvSpPr>
                <p:nvPr/>
              </p:nvSpPr>
              <p:spPr bwMode="auto">
                <a:xfrm>
                  <a:off x="2724" y="280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76" name="Freeform 404"/>
                <p:cNvSpPr>
                  <a:spLocks/>
                </p:cNvSpPr>
                <p:nvPr/>
              </p:nvSpPr>
              <p:spPr bwMode="auto">
                <a:xfrm>
                  <a:off x="2724" y="281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77" name="Freeform 405"/>
                <p:cNvSpPr>
                  <a:spLocks/>
                </p:cNvSpPr>
                <p:nvPr/>
              </p:nvSpPr>
              <p:spPr bwMode="auto">
                <a:xfrm>
                  <a:off x="2724" y="282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78" name="Freeform 406"/>
                <p:cNvSpPr>
                  <a:spLocks/>
                </p:cNvSpPr>
                <p:nvPr/>
              </p:nvSpPr>
              <p:spPr bwMode="auto">
                <a:xfrm>
                  <a:off x="2724" y="282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79" name="Freeform 407"/>
                <p:cNvSpPr>
                  <a:spLocks/>
                </p:cNvSpPr>
                <p:nvPr/>
              </p:nvSpPr>
              <p:spPr bwMode="auto">
                <a:xfrm>
                  <a:off x="2724" y="2837"/>
                  <a:ext cx="6" cy="3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80" name="Freeform 408"/>
                <p:cNvSpPr>
                  <a:spLocks/>
                </p:cNvSpPr>
                <p:nvPr/>
              </p:nvSpPr>
              <p:spPr bwMode="auto">
                <a:xfrm>
                  <a:off x="2724" y="284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81" name="Freeform 409"/>
                <p:cNvSpPr>
                  <a:spLocks/>
                </p:cNvSpPr>
                <p:nvPr/>
              </p:nvSpPr>
              <p:spPr bwMode="auto">
                <a:xfrm>
                  <a:off x="2724" y="285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82" name="Freeform 410"/>
                <p:cNvSpPr>
                  <a:spLocks/>
                </p:cNvSpPr>
                <p:nvPr/>
              </p:nvSpPr>
              <p:spPr bwMode="auto">
                <a:xfrm>
                  <a:off x="2724" y="286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83" name="Freeform 411"/>
                <p:cNvSpPr>
                  <a:spLocks/>
                </p:cNvSpPr>
                <p:nvPr/>
              </p:nvSpPr>
              <p:spPr bwMode="auto">
                <a:xfrm>
                  <a:off x="2724" y="286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84" name="Freeform 412"/>
                <p:cNvSpPr>
                  <a:spLocks/>
                </p:cNvSpPr>
                <p:nvPr/>
              </p:nvSpPr>
              <p:spPr bwMode="auto">
                <a:xfrm>
                  <a:off x="2724" y="287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85" name="Freeform 413"/>
                <p:cNvSpPr>
                  <a:spLocks/>
                </p:cNvSpPr>
                <p:nvPr/>
              </p:nvSpPr>
              <p:spPr bwMode="auto">
                <a:xfrm>
                  <a:off x="2724" y="288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86" name="Freeform 414"/>
                <p:cNvSpPr>
                  <a:spLocks/>
                </p:cNvSpPr>
                <p:nvPr/>
              </p:nvSpPr>
              <p:spPr bwMode="auto">
                <a:xfrm>
                  <a:off x="2724" y="289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87" name="Freeform 415"/>
                <p:cNvSpPr>
                  <a:spLocks/>
                </p:cNvSpPr>
                <p:nvPr/>
              </p:nvSpPr>
              <p:spPr bwMode="auto">
                <a:xfrm>
                  <a:off x="2724" y="290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88" name="Freeform 416"/>
                <p:cNvSpPr>
                  <a:spLocks/>
                </p:cNvSpPr>
                <p:nvPr/>
              </p:nvSpPr>
              <p:spPr bwMode="auto">
                <a:xfrm>
                  <a:off x="2724" y="290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89" name="Freeform 417"/>
                <p:cNvSpPr>
                  <a:spLocks/>
                </p:cNvSpPr>
                <p:nvPr/>
              </p:nvSpPr>
              <p:spPr bwMode="auto">
                <a:xfrm>
                  <a:off x="2724" y="291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90" name="Freeform 418"/>
                <p:cNvSpPr>
                  <a:spLocks/>
                </p:cNvSpPr>
                <p:nvPr/>
              </p:nvSpPr>
              <p:spPr bwMode="auto">
                <a:xfrm>
                  <a:off x="2724" y="2924"/>
                  <a:ext cx="6" cy="4"/>
                </a:xfrm>
                <a:custGeom>
                  <a:avLst/>
                  <a:gdLst>
                    <a:gd name="T0" fmla="*/ 12 w 12"/>
                    <a:gd name="T1" fmla="*/ 4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4 h 7"/>
                    <a:gd name="T20" fmla="*/ 0 w 12"/>
                    <a:gd name="T21" fmla="*/ 4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91" name="Freeform 419"/>
                <p:cNvSpPr>
                  <a:spLocks/>
                </p:cNvSpPr>
                <p:nvPr/>
              </p:nvSpPr>
              <p:spPr bwMode="auto">
                <a:xfrm>
                  <a:off x="2724" y="293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92" name="Freeform 420"/>
                <p:cNvSpPr>
                  <a:spLocks/>
                </p:cNvSpPr>
                <p:nvPr/>
              </p:nvSpPr>
              <p:spPr bwMode="auto">
                <a:xfrm>
                  <a:off x="2724" y="294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93" name="Freeform 421"/>
                <p:cNvSpPr>
                  <a:spLocks/>
                </p:cNvSpPr>
                <p:nvPr/>
              </p:nvSpPr>
              <p:spPr bwMode="auto">
                <a:xfrm>
                  <a:off x="2724" y="294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94" name="Freeform 422"/>
                <p:cNvSpPr>
                  <a:spLocks/>
                </p:cNvSpPr>
                <p:nvPr/>
              </p:nvSpPr>
              <p:spPr bwMode="auto">
                <a:xfrm>
                  <a:off x="2724" y="2956"/>
                  <a:ext cx="6" cy="3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95" name="Freeform 423"/>
                <p:cNvSpPr>
                  <a:spLocks/>
                </p:cNvSpPr>
                <p:nvPr/>
              </p:nvSpPr>
              <p:spPr bwMode="auto">
                <a:xfrm>
                  <a:off x="2724" y="296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96" name="Freeform 424"/>
                <p:cNvSpPr>
                  <a:spLocks/>
                </p:cNvSpPr>
                <p:nvPr/>
              </p:nvSpPr>
              <p:spPr bwMode="auto">
                <a:xfrm>
                  <a:off x="2724" y="297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97" name="Freeform 425"/>
                <p:cNvSpPr>
                  <a:spLocks/>
                </p:cNvSpPr>
                <p:nvPr/>
              </p:nvSpPr>
              <p:spPr bwMode="auto">
                <a:xfrm>
                  <a:off x="2724" y="297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98" name="Freeform 426"/>
                <p:cNvSpPr>
                  <a:spLocks/>
                </p:cNvSpPr>
                <p:nvPr/>
              </p:nvSpPr>
              <p:spPr bwMode="auto">
                <a:xfrm>
                  <a:off x="2724" y="298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299" name="Freeform 427"/>
                <p:cNvSpPr>
                  <a:spLocks/>
                </p:cNvSpPr>
                <p:nvPr/>
              </p:nvSpPr>
              <p:spPr bwMode="auto">
                <a:xfrm>
                  <a:off x="2724" y="299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00" name="Freeform 428"/>
                <p:cNvSpPr>
                  <a:spLocks/>
                </p:cNvSpPr>
                <p:nvPr/>
              </p:nvSpPr>
              <p:spPr bwMode="auto">
                <a:xfrm>
                  <a:off x="2724" y="300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01" name="Freeform 429"/>
                <p:cNvSpPr>
                  <a:spLocks/>
                </p:cNvSpPr>
                <p:nvPr/>
              </p:nvSpPr>
              <p:spPr bwMode="auto">
                <a:xfrm>
                  <a:off x="2724" y="301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02" name="Freeform 430"/>
                <p:cNvSpPr>
                  <a:spLocks/>
                </p:cNvSpPr>
                <p:nvPr/>
              </p:nvSpPr>
              <p:spPr bwMode="auto">
                <a:xfrm>
                  <a:off x="2724" y="301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03" name="Freeform 431"/>
                <p:cNvSpPr>
                  <a:spLocks/>
                </p:cNvSpPr>
                <p:nvPr/>
              </p:nvSpPr>
              <p:spPr bwMode="auto">
                <a:xfrm>
                  <a:off x="2724" y="302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04" name="Freeform 432"/>
                <p:cNvSpPr>
                  <a:spLocks/>
                </p:cNvSpPr>
                <p:nvPr/>
              </p:nvSpPr>
              <p:spPr bwMode="auto">
                <a:xfrm>
                  <a:off x="2724" y="303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05" name="Freeform 433"/>
                <p:cNvSpPr>
                  <a:spLocks/>
                </p:cNvSpPr>
                <p:nvPr/>
              </p:nvSpPr>
              <p:spPr bwMode="auto">
                <a:xfrm>
                  <a:off x="2724" y="3043"/>
                  <a:ext cx="6" cy="4"/>
                </a:xfrm>
                <a:custGeom>
                  <a:avLst/>
                  <a:gdLst>
                    <a:gd name="T0" fmla="*/ 12 w 12"/>
                    <a:gd name="T1" fmla="*/ 3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3 h 7"/>
                    <a:gd name="T20" fmla="*/ 0 w 12"/>
                    <a:gd name="T21" fmla="*/ 3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3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06" name="Freeform 434"/>
                <p:cNvSpPr>
                  <a:spLocks/>
                </p:cNvSpPr>
                <p:nvPr/>
              </p:nvSpPr>
              <p:spPr bwMode="auto">
                <a:xfrm>
                  <a:off x="2724" y="305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07" name="Freeform 435"/>
                <p:cNvSpPr>
                  <a:spLocks/>
                </p:cNvSpPr>
                <p:nvPr/>
              </p:nvSpPr>
              <p:spPr bwMode="auto">
                <a:xfrm>
                  <a:off x="2724" y="305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08" name="Freeform 436"/>
                <p:cNvSpPr>
                  <a:spLocks/>
                </p:cNvSpPr>
                <p:nvPr/>
              </p:nvSpPr>
              <p:spPr bwMode="auto">
                <a:xfrm>
                  <a:off x="2724" y="306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09" name="Freeform 437"/>
                <p:cNvSpPr>
                  <a:spLocks/>
                </p:cNvSpPr>
                <p:nvPr/>
              </p:nvSpPr>
              <p:spPr bwMode="auto">
                <a:xfrm>
                  <a:off x="2724" y="307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10" name="Freeform 438"/>
                <p:cNvSpPr>
                  <a:spLocks/>
                </p:cNvSpPr>
                <p:nvPr/>
              </p:nvSpPr>
              <p:spPr bwMode="auto">
                <a:xfrm>
                  <a:off x="2724" y="308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11" name="Freeform 439"/>
                <p:cNvSpPr>
                  <a:spLocks/>
                </p:cNvSpPr>
                <p:nvPr/>
              </p:nvSpPr>
              <p:spPr bwMode="auto">
                <a:xfrm>
                  <a:off x="2724" y="309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12" name="Freeform 440"/>
                <p:cNvSpPr>
                  <a:spLocks/>
                </p:cNvSpPr>
                <p:nvPr/>
              </p:nvSpPr>
              <p:spPr bwMode="auto">
                <a:xfrm>
                  <a:off x="2724" y="309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13" name="Freeform 441"/>
                <p:cNvSpPr>
                  <a:spLocks/>
                </p:cNvSpPr>
                <p:nvPr/>
              </p:nvSpPr>
              <p:spPr bwMode="auto">
                <a:xfrm>
                  <a:off x="2724" y="310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14" name="Freeform 442"/>
                <p:cNvSpPr>
                  <a:spLocks/>
                </p:cNvSpPr>
                <p:nvPr/>
              </p:nvSpPr>
              <p:spPr bwMode="auto">
                <a:xfrm>
                  <a:off x="2724" y="311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15" name="Freeform 443"/>
                <p:cNvSpPr>
                  <a:spLocks/>
                </p:cNvSpPr>
                <p:nvPr/>
              </p:nvSpPr>
              <p:spPr bwMode="auto">
                <a:xfrm>
                  <a:off x="2724" y="312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16" name="Freeform 444"/>
                <p:cNvSpPr>
                  <a:spLocks/>
                </p:cNvSpPr>
                <p:nvPr/>
              </p:nvSpPr>
              <p:spPr bwMode="auto">
                <a:xfrm>
                  <a:off x="2724" y="313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08317" name="Group 445"/>
              <p:cNvGrpSpPr>
                <a:grpSpLocks/>
              </p:cNvGrpSpPr>
              <p:nvPr/>
            </p:nvGrpSpPr>
            <p:grpSpPr bwMode="auto">
              <a:xfrm>
                <a:off x="2441" y="3112"/>
                <a:ext cx="289" cy="41"/>
                <a:chOff x="2441" y="3112"/>
                <a:chExt cx="289" cy="41"/>
              </a:xfrm>
            </p:grpSpPr>
            <p:sp>
              <p:nvSpPr>
                <p:cNvPr id="208318" name="Freeform 446"/>
                <p:cNvSpPr>
                  <a:spLocks/>
                </p:cNvSpPr>
                <p:nvPr/>
              </p:nvSpPr>
              <p:spPr bwMode="auto">
                <a:xfrm>
                  <a:off x="2724" y="3131"/>
                  <a:ext cx="6" cy="4"/>
                </a:xfrm>
                <a:custGeom>
                  <a:avLst/>
                  <a:gdLst>
                    <a:gd name="T0" fmla="*/ 8 w 12"/>
                    <a:gd name="T1" fmla="*/ 8 h 8"/>
                    <a:gd name="T2" fmla="*/ 8 w 12"/>
                    <a:gd name="T3" fmla="*/ 7 h 8"/>
                    <a:gd name="T4" fmla="*/ 10 w 12"/>
                    <a:gd name="T5" fmla="*/ 6 h 8"/>
                    <a:gd name="T6" fmla="*/ 12 w 12"/>
                    <a:gd name="T7" fmla="*/ 4 h 8"/>
                    <a:gd name="T8" fmla="*/ 12 w 12"/>
                    <a:gd name="T9" fmla="*/ 4 h 8"/>
                    <a:gd name="T10" fmla="*/ 10 w 12"/>
                    <a:gd name="T11" fmla="*/ 3 h 8"/>
                    <a:gd name="T12" fmla="*/ 8 w 12"/>
                    <a:gd name="T13" fmla="*/ 2 h 8"/>
                    <a:gd name="T14" fmla="*/ 6 w 12"/>
                    <a:gd name="T15" fmla="*/ 0 h 8"/>
                    <a:gd name="T16" fmla="*/ 6 w 12"/>
                    <a:gd name="T17" fmla="*/ 0 h 8"/>
                    <a:gd name="T18" fmla="*/ 4 w 12"/>
                    <a:gd name="T19" fmla="*/ 0 h 8"/>
                    <a:gd name="T20" fmla="*/ 2 w 12"/>
                    <a:gd name="T21" fmla="*/ 2 h 8"/>
                    <a:gd name="T22" fmla="*/ 0 w 12"/>
                    <a:gd name="T23" fmla="*/ 3 h 8"/>
                    <a:gd name="T24" fmla="*/ 0 w 12"/>
                    <a:gd name="T25" fmla="*/ 4 h 8"/>
                    <a:gd name="T26" fmla="*/ 0 w 12"/>
                    <a:gd name="T27" fmla="*/ 6 h 8"/>
                    <a:gd name="T28" fmla="*/ 0 w 12"/>
                    <a:gd name="T29" fmla="*/ 7 h 8"/>
                    <a:gd name="T30" fmla="*/ 2 w 12"/>
                    <a:gd name="T31" fmla="*/ 8 h 8"/>
                    <a:gd name="T32" fmla="*/ 4 w 12"/>
                    <a:gd name="T33" fmla="*/ 8 h 8"/>
                    <a:gd name="T34" fmla="*/ 6 w 12"/>
                    <a:gd name="T35" fmla="*/ 8 h 8"/>
                    <a:gd name="T36" fmla="*/ 8 w 12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19" name="Freeform 447"/>
                <p:cNvSpPr>
                  <a:spLocks/>
                </p:cNvSpPr>
                <p:nvPr/>
              </p:nvSpPr>
              <p:spPr bwMode="auto">
                <a:xfrm>
                  <a:off x="2713" y="3131"/>
                  <a:ext cx="6" cy="4"/>
                </a:xfrm>
                <a:custGeom>
                  <a:avLst/>
                  <a:gdLst>
                    <a:gd name="T0" fmla="*/ 7 w 11"/>
                    <a:gd name="T1" fmla="*/ 8 h 8"/>
                    <a:gd name="T2" fmla="*/ 7 w 11"/>
                    <a:gd name="T3" fmla="*/ 7 h 8"/>
                    <a:gd name="T4" fmla="*/ 9 w 11"/>
                    <a:gd name="T5" fmla="*/ 6 h 8"/>
                    <a:gd name="T6" fmla="*/ 11 w 11"/>
                    <a:gd name="T7" fmla="*/ 4 h 8"/>
                    <a:gd name="T8" fmla="*/ 11 w 11"/>
                    <a:gd name="T9" fmla="*/ 4 h 8"/>
                    <a:gd name="T10" fmla="*/ 9 w 11"/>
                    <a:gd name="T11" fmla="*/ 3 h 8"/>
                    <a:gd name="T12" fmla="*/ 7 w 11"/>
                    <a:gd name="T13" fmla="*/ 2 h 8"/>
                    <a:gd name="T14" fmla="*/ 5 w 11"/>
                    <a:gd name="T15" fmla="*/ 0 h 8"/>
                    <a:gd name="T16" fmla="*/ 5 w 11"/>
                    <a:gd name="T17" fmla="*/ 0 h 8"/>
                    <a:gd name="T18" fmla="*/ 3 w 11"/>
                    <a:gd name="T19" fmla="*/ 0 h 8"/>
                    <a:gd name="T20" fmla="*/ 1 w 11"/>
                    <a:gd name="T21" fmla="*/ 2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6 h 8"/>
                    <a:gd name="T28" fmla="*/ 0 w 11"/>
                    <a:gd name="T29" fmla="*/ 7 h 8"/>
                    <a:gd name="T30" fmla="*/ 1 w 11"/>
                    <a:gd name="T31" fmla="*/ 8 h 8"/>
                    <a:gd name="T32" fmla="*/ 3 w 11"/>
                    <a:gd name="T33" fmla="*/ 8 h 8"/>
                    <a:gd name="T34" fmla="*/ 5 w 11"/>
                    <a:gd name="T35" fmla="*/ 8 h 8"/>
                    <a:gd name="T36" fmla="*/ 7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7" y="8"/>
                      </a:move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20" name="Freeform 448"/>
                <p:cNvSpPr>
                  <a:spLocks/>
                </p:cNvSpPr>
                <p:nvPr/>
              </p:nvSpPr>
              <p:spPr bwMode="auto">
                <a:xfrm>
                  <a:off x="2701" y="3131"/>
                  <a:ext cx="6" cy="4"/>
                </a:xfrm>
                <a:custGeom>
                  <a:avLst/>
                  <a:gdLst>
                    <a:gd name="T0" fmla="*/ 7 w 11"/>
                    <a:gd name="T1" fmla="*/ 8 h 8"/>
                    <a:gd name="T2" fmla="*/ 7 w 11"/>
                    <a:gd name="T3" fmla="*/ 7 h 8"/>
                    <a:gd name="T4" fmla="*/ 9 w 11"/>
                    <a:gd name="T5" fmla="*/ 6 h 8"/>
                    <a:gd name="T6" fmla="*/ 11 w 11"/>
                    <a:gd name="T7" fmla="*/ 4 h 8"/>
                    <a:gd name="T8" fmla="*/ 11 w 11"/>
                    <a:gd name="T9" fmla="*/ 4 h 8"/>
                    <a:gd name="T10" fmla="*/ 9 w 11"/>
                    <a:gd name="T11" fmla="*/ 3 h 8"/>
                    <a:gd name="T12" fmla="*/ 7 w 11"/>
                    <a:gd name="T13" fmla="*/ 2 h 8"/>
                    <a:gd name="T14" fmla="*/ 5 w 11"/>
                    <a:gd name="T15" fmla="*/ 0 h 8"/>
                    <a:gd name="T16" fmla="*/ 5 w 11"/>
                    <a:gd name="T17" fmla="*/ 0 h 8"/>
                    <a:gd name="T18" fmla="*/ 3 w 11"/>
                    <a:gd name="T19" fmla="*/ 0 h 8"/>
                    <a:gd name="T20" fmla="*/ 2 w 11"/>
                    <a:gd name="T21" fmla="*/ 2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6 h 8"/>
                    <a:gd name="T28" fmla="*/ 0 w 11"/>
                    <a:gd name="T29" fmla="*/ 7 h 8"/>
                    <a:gd name="T30" fmla="*/ 2 w 11"/>
                    <a:gd name="T31" fmla="*/ 8 h 8"/>
                    <a:gd name="T32" fmla="*/ 3 w 11"/>
                    <a:gd name="T33" fmla="*/ 8 h 8"/>
                    <a:gd name="T34" fmla="*/ 5 w 11"/>
                    <a:gd name="T35" fmla="*/ 8 h 8"/>
                    <a:gd name="T36" fmla="*/ 7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7" y="8"/>
                      </a:move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21" name="Freeform 449"/>
                <p:cNvSpPr>
                  <a:spLocks/>
                </p:cNvSpPr>
                <p:nvPr/>
              </p:nvSpPr>
              <p:spPr bwMode="auto">
                <a:xfrm>
                  <a:off x="2690" y="3131"/>
                  <a:ext cx="6" cy="4"/>
                </a:xfrm>
                <a:custGeom>
                  <a:avLst/>
                  <a:gdLst>
                    <a:gd name="T0" fmla="*/ 7 w 11"/>
                    <a:gd name="T1" fmla="*/ 8 h 8"/>
                    <a:gd name="T2" fmla="*/ 7 w 11"/>
                    <a:gd name="T3" fmla="*/ 7 h 8"/>
                    <a:gd name="T4" fmla="*/ 9 w 11"/>
                    <a:gd name="T5" fmla="*/ 6 h 8"/>
                    <a:gd name="T6" fmla="*/ 11 w 11"/>
                    <a:gd name="T7" fmla="*/ 4 h 8"/>
                    <a:gd name="T8" fmla="*/ 11 w 11"/>
                    <a:gd name="T9" fmla="*/ 4 h 8"/>
                    <a:gd name="T10" fmla="*/ 9 w 11"/>
                    <a:gd name="T11" fmla="*/ 3 h 8"/>
                    <a:gd name="T12" fmla="*/ 7 w 11"/>
                    <a:gd name="T13" fmla="*/ 2 h 8"/>
                    <a:gd name="T14" fmla="*/ 5 w 11"/>
                    <a:gd name="T15" fmla="*/ 0 h 8"/>
                    <a:gd name="T16" fmla="*/ 5 w 11"/>
                    <a:gd name="T17" fmla="*/ 0 h 8"/>
                    <a:gd name="T18" fmla="*/ 4 w 11"/>
                    <a:gd name="T19" fmla="*/ 0 h 8"/>
                    <a:gd name="T20" fmla="*/ 2 w 11"/>
                    <a:gd name="T21" fmla="*/ 2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6 h 8"/>
                    <a:gd name="T28" fmla="*/ 0 w 11"/>
                    <a:gd name="T29" fmla="*/ 7 h 8"/>
                    <a:gd name="T30" fmla="*/ 2 w 11"/>
                    <a:gd name="T31" fmla="*/ 8 h 8"/>
                    <a:gd name="T32" fmla="*/ 4 w 11"/>
                    <a:gd name="T33" fmla="*/ 8 h 8"/>
                    <a:gd name="T34" fmla="*/ 5 w 11"/>
                    <a:gd name="T35" fmla="*/ 8 h 8"/>
                    <a:gd name="T36" fmla="*/ 7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7" y="8"/>
                      </a:move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22" name="Freeform 450"/>
                <p:cNvSpPr>
                  <a:spLocks/>
                </p:cNvSpPr>
                <p:nvPr/>
              </p:nvSpPr>
              <p:spPr bwMode="auto">
                <a:xfrm>
                  <a:off x="2678" y="3131"/>
                  <a:ext cx="6" cy="4"/>
                </a:xfrm>
                <a:custGeom>
                  <a:avLst/>
                  <a:gdLst>
                    <a:gd name="T0" fmla="*/ 7 w 11"/>
                    <a:gd name="T1" fmla="*/ 8 h 8"/>
                    <a:gd name="T2" fmla="*/ 7 w 11"/>
                    <a:gd name="T3" fmla="*/ 7 h 8"/>
                    <a:gd name="T4" fmla="*/ 9 w 11"/>
                    <a:gd name="T5" fmla="*/ 6 h 8"/>
                    <a:gd name="T6" fmla="*/ 11 w 11"/>
                    <a:gd name="T7" fmla="*/ 4 h 8"/>
                    <a:gd name="T8" fmla="*/ 11 w 11"/>
                    <a:gd name="T9" fmla="*/ 4 h 8"/>
                    <a:gd name="T10" fmla="*/ 9 w 11"/>
                    <a:gd name="T11" fmla="*/ 3 h 8"/>
                    <a:gd name="T12" fmla="*/ 7 w 11"/>
                    <a:gd name="T13" fmla="*/ 2 h 8"/>
                    <a:gd name="T14" fmla="*/ 6 w 11"/>
                    <a:gd name="T15" fmla="*/ 0 h 8"/>
                    <a:gd name="T16" fmla="*/ 6 w 11"/>
                    <a:gd name="T17" fmla="*/ 0 h 8"/>
                    <a:gd name="T18" fmla="*/ 4 w 11"/>
                    <a:gd name="T19" fmla="*/ 0 h 8"/>
                    <a:gd name="T20" fmla="*/ 2 w 11"/>
                    <a:gd name="T21" fmla="*/ 2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6 h 8"/>
                    <a:gd name="T28" fmla="*/ 0 w 11"/>
                    <a:gd name="T29" fmla="*/ 7 h 8"/>
                    <a:gd name="T30" fmla="*/ 2 w 11"/>
                    <a:gd name="T31" fmla="*/ 8 h 8"/>
                    <a:gd name="T32" fmla="*/ 4 w 11"/>
                    <a:gd name="T33" fmla="*/ 8 h 8"/>
                    <a:gd name="T34" fmla="*/ 6 w 11"/>
                    <a:gd name="T35" fmla="*/ 8 h 8"/>
                    <a:gd name="T36" fmla="*/ 7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7" y="8"/>
                      </a:move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23" name="Freeform 451"/>
                <p:cNvSpPr>
                  <a:spLocks/>
                </p:cNvSpPr>
                <p:nvPr/>
              </p:nvSpPr>
              <p:spPr bwMode="auto">
                <a:xfrm>
                  <a:off x="2667" y="3131"/>
                  <a:ext cx="6" cy="4"/>
                </a:xfrm>
                <a:custGeom>
                  <a:avLst/>
                  <a:gdLst>
                    <a:gd name="T0" fmla="*/ 8 w 11"/>
                    <a:gd name="T1" fmla="*/ 8 h 8"/>
                    <a:gd name="T2" fmla="*/ 8 w 11"/>
                    <a:gd name="T3" fmla="*/ 7 h 8"/>
                    <a:gd name="T4" fmla="*/ 9 w 11"/>
                    <a:gd name="T5" fmla="*/ 6 h 8"/>
                    <a:gd name="T6" fmla="*/ 11 w 11"/>
                    <a:gd name="T7" fmla="*/ 4 h 8"/>
                    <a:gd name="T8" fmla="*/ 11 w 11"/>
                    <a:gd name="T9" fmla="*/ 4 h 8"/>
                    <a:gd name="T10" fmla="*/ 9 w 11"/>
                    <a:gd name="T11" fmla="*/ 3 h 8"/>
                    <a:gd name="T12" fmla="*/ 8 w 11"/>
                    <a:gd name="T13" fmla="*/ 2 h 8"/>
                    <a:gd name="T14" fmla="*/ 6 w 11"/>
                    <a:gd name="T15" fmla="*/ 0 h 8"/>
                    <a:gd name="T16" fmla="*/ 6 w 11"/>
                    <a:gd name="T17" fmla="*/ 0 h 8"/>
                    <a:gd name="T18" fmla="*/ 4 w 11"/>
                    <a:gd name="T19" fmla="*/ 0 h 8"/>
                    <a:gd name="T20" fmla="*/ 2 w 11"/>
                    <a:gd name="T21" fmla="*/ 2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6 h 8"/>
                    <a:gd name="T28" fmla="*/ 0 w 11"/>
                    <a:gd name="T29" fmla="*/ 7 h 8"/>
                    <a:gd name="T30" fmla="*/ 2 w 11"/>
                    <a:gd name="T31" fmla="*/ 8 h 8"/>
                    <a:gd name="T32" fmla="*/ 4 w 11"/>
                    <a:gd name="T33" fmla="*/ 8 h 8"/>
                    <a:gd name="T34" fmla="*/ 6 w 11"/>
                    <a:gd name="T35" fmla="*/ 8 h 8"/>
                    <a:gd name="T36" fmla="*/ 8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24" name="Freeform 452"/>
                <p:cNvSpPr>
                  <a:spLocks/>
                </p:cNvSpPr>
                <p:nvPr/>
              </p:nvSpPr>
              <p:spPr bwMode="auto">
                <a:xfrm>
                  <a:off x="2656" y="3131"/>
                  <a:ext cx="5" cy="4"/>
                </a:xfrm>
                <a:custGeom>
                  <a:avLst/>
                  <a:gdLst>
                    <a:gd name="T0" fmla="*/ 8 w 11"/>
                    <a:gd name="T1" fmla="*/ 8 h 8"/>
                    <a:gd name="T2" fmla="*/ 8 w 11"/>
                    <a:gd name="T3" fmla="*/ 7 h 8"/>
                    <a:gd name="T4" fmla="*/ 10 w 11"/>
                    <a:gd name="T5" fmla="*/ 6 h 8"/>
                    <a:gd name="T6" fmla="*/ 11 w 11"/>
                    <a:gd name="T7" fmla="*/ 4 h 8"/>
                    <a:gd name="T8" fmla="*/ 11 w 11"/>
                    <a:gd name="T9" fmla="*/ 4 h 8"/>
                    <a:gd name="T10" fmla="*/ 10 w 11"/>
                    <a:gd name="T11" fmla="*/ 3 h 8"/>
                    <a:gd name="T12" fmla="*/ 8 w 11"/>
                    <a:gd name="T13" fmla="*/ 2 h 8"/>
                    <a:gd name="T14" fmla="*/ 6 w 11"/>
                    <a:gd name="T15" fmla="*/ 0 h 8"/>
                    <a:gd name="T16" fmla="*/ 6 w 11"/>
                    <a:gd name="T17" fmla="*/ 0 h 8"/>
                    <a:gd name="T18" fmla="*/ 4 w 11"/>
                    <a:gd name="T19" fmla="*/ 0 h 8"/>
                    <a:gd name="T20" fmla="*/ 2 w 11"/>
                    <a:gd name="T21" fmla="*/ 2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6 h 8"/>
                    <a:gd name="T28" fmla="*/ 0 w 11"/>
                    <a:gd name="T29" fmla="*/ 7 h 8"/>
                    <a:gd name="T30" fmla="*/ 2 w 11"/>
                    <a:gd name="T31" fmla="*/ 8 h 8"/>
                    <a:gd name="T32" fmla="*/ 4 w 11"/>
                    <a:gd name="T33" fmla="*/ 8 h 8"/>
                    <a:gd name="T34" fmla="*/ 6 w 11"/>
                    <a:gd name="T35" fmla="*/ 8 h 8"/>
                    <a:gd name="T36" fmla="*/ 8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25" name="Freeform 453"/>
                <p:cNvSpPr>
                  <a:spLocks/>
                </p:cNvSpPr>
                <p:nvPr/>
              </p:nvSpPr>
              <p:spPr bwMode="auto">
                <a:xfrm>
                  <a:off x="2644" y="3131"/>
                  <a:ext cx="6" cy="4"/>
                </a:xfrm>
                <a:custGeom>
                  <a:avLst/>
                  <a:gdLst>
                    <a:gd name="T0" fmla="*/ 8 w 12"/>
                    <a:gd name="T1" fmla="*/ 8 h 8"/>
                    <a:gd name="T2" fmla="*/ 8 w 12"/>
                    <a:gd name="T3" fmla="*/ 7 h 8"/>
                    <a:gd name="T4" fmla="*/ 10 w 12"/>
                    <a:gd name="T5" fmla="*/ 6 h 8"/>
                    <a:gd name="T6" fmla="*/ 12 w 12"/>
                    <a:gd name="T7" fmla="*/ 4 h 8"/>
                    <a:gd name="T8" fmla="*/ 12 w 12"/>
                    <a:gd name="T9" fmla="*/ 4 h 8"/>
                    <a:gd name="T10" fmla="*/ 10 w 12"/>
                    <a:gd name="T11" fmla="*/ 3 h 8"/>
                    <a:gd name="T12" fmla="*/ 8 w 12"/>
                    <a:gd name="T13" fmla="*/ 2 h 8"/>
                    <a:gd name="T14" fmla="*/ 6 w 12"/>
                    <a:gd name="T15" fmla="*/ 0 h 8"/>
                    <a:gd name="T16" fmla="*/ 6 w 12"/>
                    <a:gd name="T17" fmla="*/ 0 h 8"/>
                    <a:gd name="T18" fmla="*/ 4 w 12"/>
                    <a:gd name="T19" fmla="*/ 0 h 8"/>
                    <a:gd name="T20" fmla="*/ 2 w 12"/>
                    <a:gd name="T21" fmla="*/ 2 h 8"/>
                    <a:gd name="T22" fmla="*/ 0 w 12"/>
                    <a:gd name="T23" fmla="*/ 3 h 8"/>
                    <a:gd name="T24" fmla="*/ 0 w 12"/>
                    <a:gd name="T25" fmla="*/ 4 h 8"/>
                    <a:gd name="T26" fmla="*/ 0 w 12"/>
                    <a:gd name="T27" fmla="*/ 6 h 8"/>
                    <a:gd name="T28" fmla="*/ 0 w 12"/>
                    <a:gd name="T29" fmla="*/ 7 h 8"/>
                    <a:gd name="T30" fmla="*/ 2 w 12"/>
                    <a:gd name="T31" fmla="*/ 8 h 8"/>
                    <a:gd name="T32" fmla="*/ 4 w 12"/>
                    <a:gd name="T33" fmla="*/ 8 h 8"/>
                    <a:gd name="T34" fmla="*/ 6 w 12"/>
                    <a:gd name="T35" fmla="*/ 8 h 8"/>
                    <a:gd name="T36" fmla="*/ 8 w 12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26" name="Freeform 454"/>
                <p:cNvSpPr>
                  <a:spLocks/>
                </p:cNvSpPr>
                <p:nvPr/>
              </p:nvSpPr>
              <p:spPr bwMode="auto">
                <a:xfrm>
                  <a:off x="2633" y="3131"/>
                  <a:ext cx="5" cy="4"/>
                </a:xfrm>
                <a:custGeom>
                  <a:avLst/>
                  <a:gdLst>
                    <a:gd name="T0" fmla="*/ 8 w 12"/>
                    <a:gd name="T1" fmla="*/ 8 h 8"/>
                    <a:gd name="T2" fmla="*/ 8 w 12"/>
                    <a:gd name="T3" fmla="*/ 7 h 8"/>
                    <a:gd name="T4" fmla="*/ 10 w 12"/>
                    <a:gd name="T5" fmla="*/ 6 h 8"/>
                    <a:gd name="T6" fmla="*/ 12 w 12"/>
                    <a:gd name="T7" fmla="*/ 4 h 8"/>
                    <a:gd name="T8" fmla="*/ 12 w 12"/>
                    <a:gd name="T9" fmla="*/ 4 h 8"/>
                    <a:gd name="T10" fmla="*/ 10 w 12"/>
                    <a:gd name="T11" fmla="*/ 3 h 8"/>
                    <a:gd name="T12" fmla="*/ 8 w 12"/>
                    <a:gd name="T13" fmla="*/ 2 h 8"/>
                    <a:gd name="T14" fmla="*/ 6 w 12"/>
                    <a:gd name="T15" fmla="*/ 0 h 8"/>
                    <a:gd name="T16" fmla="*/ 6 w 12"/>
                    <a:gd name="T17" fmla="*/ 0 h 8"/>
                    <a:gd name="T18" fmla="*/ 4 w 12"/>
                    <a:gd name="T19" fmla="*/ 0 h 8"/>
                    <a:gd name="T20" fmla="*/ 2 w 12"/>
                    <a:gd name="T21" fmla="*/ 2 h 8"/>
                    <a:gd name="T22" fmla="*/ 0 w 12"/>
                    <a:gd name="T23" fmla="*/ 3 h 8"/>
                    <a:gd name="T24" fmla="*/ 0 w 12"/>
                    <a:gd name="T25" fmla="*/ 4 h 8"/>
                    <a:gd name="T26" fmla="*/ 0 w 12"/>
                    <a:gd name="T27" fmla="*/ 6 h 8"/>
                    <a:gd name="T28" fmla="*/ 0 w 12"/>
                    <a:gd name="T29" fmla="*/ 7 h 8"/>
                    <a:gd name="T30" fmla="*/ 2 w 12"/>
                    <a:gd name="T31" fmla="*/ 8 h 8"/>
                    <a:gd name="T32" fmla="*/ 4 w 12"/>
                    <a:gd name="T33" fmla="*/ 8 h 8"/>
                    <a:gd name="T34" fmla="*/ 6 w 12"/>
                    <a:gd name="T35" fmla="*/ 8 h 8"/>
                    <a:gd name="T36" fmla="*/ 8 w 12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27" name="Freeform 455"/>
                <p:cNvSpPr>
                  <a:spLocks/>
                </p:cNvSpPr>
                <p:nvPr/>
              </p:nvSpPr>
              <p:spPr bwMode="auto">
                <a:xfrm>
                  <a:off x="2621" y="3131"/>
                  <a:ext cx="6" cy="4"/>
                </a:xfrm>
                <a:custGeom>
                  <a:avLst/>
                  <a:gdLst>
                    <a:gd name="T0" fmla="*/ 8 w 12"/>
                    <a:gd name="T1" fmla="*/ 8 h 8"/>
                    <a:gd name="T2" fmla="*/ 8 w 12"/>
                    <a:gd name="T3" fmla="*/ 7 h 8"/>
                    <a:gd name="T4" fmla="*/ 10 w 12"/>
                    <a:gd name="T5" fmla="*/ 6 h 8"/>
                    <a:gd name="T6" fmla="*/ 12 w 12"/>
                    <a:gd name="T7" fmla="*/ 4 h 8"/>
                    <a:gd name="T8" fmla="*/ 12 w 12"/>
                    <a:gd name="T9" fmla="*/ 4 h 8"/>
                    <a:gd name="T10" fmla="*/ 10 w 12"/>
                    <a:gd name="T11" fmla="*/ 3 h 8"/>
                    <a:gd name="T12" fmla="*/ 8 w 12"/>
                    <a:gd name="T13" fmla="*/ 2 h 8"/>
                    <a:gd name="T14" fmla="*/ 6 w 12"/>
                    <a:gd name="T15" fmla="*/ 0 h 8"/>
                    <a:gd name="T16" fmla="*/ 6 w 12"/>
                    <a:gd name="T17" fmla="*/ 0 h 8"/>
                    <a:gd name="T18" fmla="*/ 4 w 12"/>
                    <a:gd name="T19" fmla="*/ 0 h 8"/>
                    <a:gd name="T20" fmla="*/ 2 w 12"/>
                    <a:gd name="T21" fmla="*/ 2 h 8"/>
                    <a:gd name="T22" fmla="*/ 0 w 12"/>
                    <a:gd name="T23" fmla="*/ 3 h 8"/>
                    <a:gd name="T24" fmla="*/ 0 w 12"/>
                    <a:gd name="T25" fmla="*/ 4 h 8"/>
                    <a:gd name="T26" fmla="*/ 0 w 12"/>
                    <a:gd name="T27" fmla="*/ 6 h 8"/>
                    <a:gd name="T28" fmla="*/ 0 w 12"/>
                    <a:gd name="T29" fmla="*/ 7 h 8"/>
                    <a:gd name="T30" fmla="*/ 2 w 12"/>
                    <a:gd name="T31" fmla="*/ 8 h 8"/>
                    <a:gd name="T32" fmla="*/ 4 w 12"/>
                    <a:gd name="T33" fmla="*/ 8 h 8"/>
                    <a:gd name="T34" fmla="*/ 6 w 12"/>
                    <a:gd name="T35" fmla="*/ 8 h 8"/>
                    <a:gd name="T36" fmla="*/ 8 w 12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28" name="Freeform 456"/>
                <p:cNvSpPr>
                  <a:spLocks/>
                </p:cNvSpPr>
                <p:nvPr/>
              </p:nvSpPr>
              <p:spPr bwMode="auto">
                <a:xfrm>
                  <a:off x="2610" y="3131"/>
                  <a:ext cx="5" cy="4"/>
                </a:xfrm>
                <a:custGeom>
                  <a:avLst/>
                  <a:gdLst>
                    <a:gd name="T0" fmla="*/ 8 w 12"/>
                    <a:gd name="T1" fmla="*/ 8 h 8"/>
                    <a:gd name="T2" fmla="*/ 8 w 12"/>
                    <a:gd name="T3" fmla="*/ 7 h 8"/>
                    <a:gd name="T4" fmla="*/ 10 w 12"/>
                    <a:gd name="T5" fmla="*/ 6 h 8"/>
                    <a:gd name="T6" fmla="*/ 12 w 12"/>
                    <a:gd name="T7" fmla="*/ 4 h 8"/>
                    <a:gd name="T8" fmla="*/ 12 w 12"/>
                    <a:gd name="T9" fmla="*/ 4 h 8"/>
                    <a:gd name="T10" fmla="*/ 10 w 12"/>
                    <a:gd name="T11" fmla="*/ 3 h 8"/>
                    <a:gd name="T12" fmla="*/ 8 w 12"/>
                    <a:gd name="T13" fmla="*/ 2 h 8"/>
                    <a:gd name="T14" fmla="*/ 6 w 12"/>
                    <a:gd name="T15" fmla="*/ 0 h 8"/>
                    <a:gd name="T16" fmla="*/ 6 w 12"/>
                    <a:gd name="T17" fmla="*/ 0 h 8"/>
                    <a:gd name="T18" fmla="*/ 4 w 12"/>
                    <a:gd name="T19" fmla="*/ 0 h 8"/>
                    <a:gd name="T20" fmla="*/ 2 w 12"/>
                    <a:gd name="T21" fmla="*/ 2 h 8"/>
                    <a:gd name="T22" fmla="*/ 0 w 12"/>
                    <a:gd name="T23" fmla="*/ 3 h 8"/>
                    <a:gd name="T24" fmla="*/ 0 w 12"/>
                    <a:gd name="T25" fmla="*/ 4 h 8"/>
                    <a:gd name="T26" fmla="*/ 0 w 12"/>
                    <a:gd name="T27" fmla="*/ 6 h 8"/>
                    <a:gd name="T28" fmla="*/ 0 w 12"/>
                    <a:gd name="T29" fmla="*/ 7 h 8"/>
                    <a:gd name="T30" fmla="*/ 2 w 12"/>
                    <a:gd name="T31" fmla="*/ 8 h 8"/>
                    <a:gd name="T32" fmla="*/ 4 w 12"/>
                    <a:gd name="T33" fmla="*/ 8 h 8"/>
                    <a:gd name="T34" fmla="*/ 6 w 12"/>
                    <a:gd name="T35" fmla="*/ 8 h 8"/>
                    <a:gd name="T36" fmla="*/ 8 w 12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29" name="Freeform 457"/>
                <p:cNvSpPr>
                  <a:spLocks/>
                </p:cNvSpPr>
                <p:nvPr/>
              </p:nvSpPr>
              <p:spPr bwMode="auto">
                <a:xfrm>
                  <a:off x="2598" y="3131"/>
                  <a:ext cx="6" cy="4"/>
                </a:xfrm>
                <a:custGeom>
                  <a:avLst/>
                  <a:gdLst>
                    <a:gd name="T0" fmla="*/ 8 w 12"/>
                    <a:gd name="T1" fmla="*/ 8 h 8"/>
                    <a:gd name="T2" fmla="*/ 8 w 12"/>
                    <a:gd name="T3" fmla="*/ 7 h 8"/>
                    <a:gd name="T4" fmla="*/ 10 w 12"/>
                    <a:gd name="T5" fmla="*/ 6 h 8"/>
                    <a:gd name="T6" fmla="*/ 12 w 12"/>
                    <a:gd name="T7" fmla="*/ 4 h 8"/>
                    <a:gd name="T8" fmla="*/ 12 w 12"/>
                    <a:gd name="T9" fmla="*/ 4 h 8"/>
                    <a:gd name="T10" fmla="*/ 10 w 12"/>
                    <a:gd name="T11" fmla="*/ 3 h 8"/>
                    <a:gd name="T12" fmla="*/ 8 w 12"/>
                    <a:gd name="T13" fmla="*/ 2 h 8"/>
                    <a:gd name="T14" fmla="*/ 6 w 12"/>
                    <a:gd name="T15" fmla="*/ 0 h 8"/>
                    <a:gd name="T16" fmla="*/ 6 w 12"/>
                    <a:gd name="T17" fmla="*/ 0 h 8"/>
                    <a:gd name="T18" fmla="*/ 4 w 12"/>
                    <a:gd name="T19" fmla="*/ 0 h 8"/>
                    <a:gd name="T20" fmla="*/ 2 w 12"/>
                    <a:gd name="T21" fmla="*/ 2 h 8"/>
                    <a:gd name="T22" fmla="*/ 0 w 12"/>
                    <a:gd name="T23" fmla="*/ 3 h 8"/>
                    <a:gd name="T24" fmla="*/ 0 w 12"/>
                    <a:gd name="T25" fmla="*/ 4 h 8"/>
                    <a:gd name="T26" fmla="*/ 0 w 12"/>
                    <a:gd name="T27" fmla="*/ 6 h 8"/>
                    <a:gd name="T28" fmla="*/ 0 w 12"/>
                    <a:gd name="T29" fmla="*/ 7 h 8"/>
                    <a:gd name="T30" fmla="*/ 2 w 12"/>
                    <a:gd name="T31" fmla="*/ 8 h 8"/>
                    <a:gd name="T32" fmla="*/ 4 w 12"/>
                    <a:gd name="T33" fmla="*/ 8 h 8"/>
                    <a:gd name="T34" fmla="*/ 6 w 12"/>
                    <a:gd name="T35" fmla="*/ 8 h 8"/>
                    <a:gd name="T36" fmla="*/ 8 w 12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30" name="Freeform 458"/>
                <p:cNvSpPr>
                  <a:spLocks/>
                </p:cNvSpPr>
                <p:nvPr/>
              </p:nvSpPr>
              <p:spPr bwMode="auto">
                <a:xfrm>
                  <a:off x="2587" y="3131"/>
                  <a:ext cx="6" cy="4"/>
                </a:xfrm>
                <a:custGeom>
                  <a:avLst/>
                  <a:gdLst>
                    <a:gd name="T0" fmla="*/ 7 w 11"/>
                    <a:gd name="T1" fmla="*/ 8 h 8"/>
                    <a:gd name="T2" fmla="*/ 7 w 11"/>
                    <a:gd name="T3" fmla="*/ 7 h 8"/>
                    <a:gd name="T4" fmla="*/ 9 w 11"/>
                    <a:gd name="T5" fmla="*/ 6 h 8"/>
                    <a:gd name="T6" fmla="*/ 11 w 11"/>
                    <a:gd name="T7" fmla="*/ 4 h 8"/>
                    <a:gd name="T8" fmla="*/ 11 w 11"/>
                    <a:gd name="T9" fmla="*/ 4 h 8"/>
                    <a:gd name="T10" fmla="*/ 9 w 11"/>
                    <a:gd name="T11" fmla="*/ 3 h 8"/>
                    <a:gd name="T12" fmla="*/ 7 w 11"/>
                    <a:gd name="T13" fmla="*/ 2 h 8"/>
                    <a:gd name="T14" fmla="*/ 5 w 11"/>
                    <a:gd name="T15" fmla="*/ 0 h 8"/>
                    <a:gd name="T16" fmla="*/ 5 w 11"/>
                    <a:gd name="T17" fmla="*/ 0 h 8"/>
                    <a:gd name="T18" fmla="*/ 3 w 11"/>
                    <a:gd name="T19" fmla="*/ 0 h 8"/>
                    <a:gd name="T20" fmla="*/ 1 w 11"/>
                    <a:gd name="T21" fmla="*/ 2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6 h 8"/>
                    <a:gd name="T28" fmla="*/ 0 w 11"/>
                    <a:gd name="T29" fmla="*/ 7 h 8"/>
                    <a:gd name="T30" fmla="*/ 1 w 11"/>
                    <a:gd name="T31" fmla="*/ 8 h 8"/>
                    <a:gd name="T32" fmla="*/ 3 w 11"/>
                    <a:gd name="T33" fmla="*/ 8 h 8"/>
                    <a:gd name="T34" fmla="*/ 5 w 11"/>
                    <a:gd name="T35" fmla="*/ 8 h 8"/>
                    <a:gd name="T36" fmla="*/ 7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7" y="8"/>
                      </a:move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31" name="Freeform 459"/>
                <p:cNvSpPr>
                  <a:spLocks/>
                </p:cNvSpPr>
                <p:nvPr/>
              </p:nvSpPr>
              <p:spPr bwMode="auto">
                <a:xfrm>
                  <a:off x="2575" y="3131"/>
                  <a:ext cx="6" cy="4"/>
                </a:xfrm>
                <a:custGeom>
                  <a:avLst/>
                  <a:gdLst>
                    <a:gd name="T0" fmla="*/ 7 w 11"/>
                    <a:gd name="T1" fmla="*/ 8 h 8"/>
                    <a:gd name="T2" fmla="*/ 7 w 11"/>
                    <a:gd name="T3" fmla="*/ 7 h 8"/>
                    <a:gd name="T4" fmla="*/ 9 w 11"/>
                    <a:gd name="T5" fmla="*/ 6 h 8"/>
                    <a:gd name="T6" fmla="*/ 11 w 11"/>
                    <a:gd name="T7" fmla="*/ 4 h 8"/>
                    <a:gd name="T8" fmla="*/ 11 w 11"/>
                    <a:gd name="T9" fmla="*/ 4 h 8"/>
                    <a:gd name="T10" fmla="*/ 9 w 11"/>
                    <a:gd name="T11" fmla="*/ 3 h 8"/>
                    <a:gd name="T12" fmla="*/ 7 w 11"/>
                    <a:gd name="T13" fmla="*/ 2 h 8"/>
                    <a:gd name="T14" fmla="*/ 5 w 11"/>
                    <a:gd name="T15" fmla="*/ 0 h 8"/>
                    <a:gd name="T16" fmla="*/ 5 w 11"/>
                    <a:gd name="T17" fmla="*/ 0 h 8"/>
                    <a:gd name="T18" fmla="*/ 3 w 11"/>
                    <a:gd name="T19" fmla="*/ 0 h 8"/>
                    <a:gd name="T20" fmla="*/ 2 w 11"/>
                    <a:gd name="T21" fmla="*/ 2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6 h 8"/>
                    <a:gd name="T28" fmla="*/ 0 w 11"/>
                    <a:gd name="T29" fmla="*/ 7 h 8"/>
                    <a:gd name="T30" fmla="*/ 2 w 11"/>
                    <a:gd name="T31" fmla="*/ 8 h 8"/>
                    <a:gd name="T32" fmla="*/ 3 w 11"/>
                    <a:gd name="T33" fmla="*/ 8 h 8"/>
                    <a:gd name="T34" fmla="*/ 5 w 11"/>
                    <a:gd name="T35" fmla="*/ 8 h 8"/>
                    <a:gd name="T36" fmla="*/ 7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7" y="8"/>
                      </a:move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32" name="Freeform 460"/>
                <p:cNvSpPr>
                  <a:spLocks/>
                </p:cNvSpPr>
                <p:nvPr/>
              </p:nvSpPr>
              <p:spPr bwMode="auto">
                <a:xfrm>
                  <a:off x="2564" y="3131"/>
                  <a:ext cx="6" cy="4"/>
                </a:xfrm>
                <a:custGeom>
                  <a:avLst/>
                  <a:gdLst>
                    <a:gd name="T0" fmla="*/ 7 w 11"/>
                    <a:gd name="T1" fmla="*/ 8 h 8"/>
                    <a:gd name="T2" fmla="*/ 7 w 11"/>
                    <a:gd name="T3" fmla="*/ 7 h 8"/>
                    <a:gd name="T4" fmla="*/ 9 w 11"/>
                    <a:gd name="T5" fmla="*/ 6 h 8"/>
                    <a:gd name="T6" fmla="*/ 11 w 11"/>
                    <a:gd name="T7" fmla="*/ 4 h 8"/>
                    <a:gd name="T8" fmla="*/ 11 w 11"/>
                    <a:gd name="T9" fmla="*/ 4 h 8"/>
                    <a:gd name="T10" fmla="*/ 9 w 11"/>
                    <a:gd name="T11" fmla="*/ 3 h 8"/>
                    <a:gd name="T12" fmla="*/ 7 w 11"/>
                    <a:gd name="T13" fmla="*/ 2 h 8"/>
                    <a:gd name="T14" fmla="*/ 5 w 11"/>
                    <a:gd name="T15" fmla="*/ 0 h 8"/>
                    <a:gd name="T16" fmla="*/ 5 w 11"/>
                    <a:gd name="T17" fmla="*/ 0 h 8"/>
                    <a:gd name="T18" fmla="*/ 4 w 11"/>
                    <a:gd name="T19" fmla="*/ 0 h 8"/>
                    <a:gd name="T20" fmla="*/ 2 w 11"/>
                    <a:gd name="T21" fmla="*/ 2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6 h 8"/>
                    <a:gd name="T28" fmla="*/ 0 w 11"/>
                    <a:gd name="T29" fmla="*/ 7 h 8"/>
                    <a:gd name="T30" fmla="*/ 2 w 11"/>
                    <a:gd name="T31" fmla="*/ 8 h 8"/>
                    <a:gd name="T32" fmla="*/ 4 w 11"/>
                    <a:gd name="T33" fmla="*/ 8 h 8"/>
                    <a:gd name="T34" fmla="*/ 5 w 11"/>
                    <a:gd name="T35" fmla="*/ 8 h 8"/>
                    <a:gd name="T36" fmla="*/ 7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7" y="8"/>
                      </a:move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33" name="Freeform 461"/>
                <p:cNvSpPr>
                  <a:spLocks/>
                </p:cNvSpPr>
                <p:nvPr/>
              </p:nvSpPr>
              <p:spPr bwMode="auto">
                <a:xfrm>
                  <a:off x="2552" y="3131"/>
                  <a:ext cx="6" cy="4"/>
                </a:xfrm>
                <a:custGeom>
                  <a:avLst/>
                  <a:gdLst>
                    <a:gd name="T0" fmla="*/ 7 w 11"/>
                    <a:gd name="T1" fmla="*/ 8 h 8"/>
                    <a:gd name="T2" fmla="*/ 7 w 11"/>
                    <a:gd name="T3" fmla="*/ 7 h 8"/>
                    <a:gd name="T4" fmla="*/ 9 w 11"/>
                    <a:gd name="T5" fmla="*/ 6 h 8"/>
                    <a:gd name="T6" fmla="*/ 11 w 11"/>
                    <a:gd name="T7" fmla="*/ 4 h 8"/>
                    <a:gd name="T8" fmla="*/ 11 w 11"/>
                    <a:gd name="T9" fmla="*/ 4 h 8"/>
                    <a:gd name="T10" fmla="*/ 9 w 11"/>
                    <a:gd name="T11" fmla="*/ 3 h 8"/>
                    <a:gd name="T12" fmla="*/ 7 w 11"/>
                    <a:gd name="T13" fmla="*/ 2 h 8"/>
                    <a:gd name="T14" fmla="*/ 6 w 11"/>
                    <a:gd name="T15" fmla="*/ 0 h 8"/>
                    <a:gd name="T16" fmla="*/ 6 w 11"/>
                    <a:gd name="T17" fmla="*/ 0 h 8"/>
                    <a:gd name="T18" fmla="*/ 4 w 11"/>
                    <a:gd name="T19" fmla="*/ 0 h 8"/>
                    <a:gd name="T20" fmla="*/ 2 w 11"/>
                    <a:gd name="T21" fmla="*/ 2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6 h 8"/>
                    <a:gd name="T28" fmla="*/ 0 w 11"/>
                    <a:gd name="T29" fmla="*/ 7 h 8"/>
                    <a:gd name="T30" fmla="*/ 2 w 11"/>
                    <a:gd name="T31" fmla="*/ 8 h 8"/>
                    <a:gd name="T32" fmla="*/ 4 w 11"/>
                    <a:gd name="T33" fmla="*/ 8 h 8"/>
                    <a:gd name="T34" fmla="*/ 6 w 11"/>
                    <a:gd name="T35" fmla="*/ 8 h 8"/>
                    <a:gd name="T36" fmla="*/ 7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7" y="8"/>
                      </a:move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34" name="Freeform 462"/>
                <p:cNvSpPr>
                  <a:spLocks/>
                </p:cNvSpPr>
                <p:nvPr/>
              </p:nvSpPr>
              <p:spPr bwMode="auto">
                <a:xfrm>
                  <a:off x="2541" y="3131"/>
                  <a:ext cx="6" cy="4"/>
                </a:xfrm>
                <a:custGeom>
                  <a:avLst/>
                  <a:gdLst>
                    <a:gd name="T0" fmla="*/ 8 w 11"/>
                    <a:gd name="T1" fmla="*/ 8 h 8"/>
                    <a:gd name="T2" fmla="*/ 8 w 11"/>
                    <a:gd name="T3" fmla="*/ 7 h 8"/>
                    <a:gd name="T4" fmla="*/ 9 w 11"/>
                    <a:gd name="T5" fmla="*/ 6 h 8"/>
                    <a:gd name="T6" fmla="*/ 11 w 11"/>
                    <a:gd name="T7" fmla="*/ 4 h 8"/>
                    <a:gd name="T8" fmla="*/ 11 w 11"/>
                    <a:gd name="T9" fmla="*/ 4 h 8"/>
                    <a:gd name="T10" fmla="*/ 9 w 11"/>
                    <a:gd name="T11" fmla="*/ 3 h 8"/>
                    <a:gd name="T12" fmla="*/ 8 w 11"/>
                    <a:gd name="T13" fmla="*/ 2 h 8"/>
                    <a:gd name="T14" fmla="*/ 6 w 11"/>
                    <a:gd name="T15" fmla="*/ 0 h 8"/>
                    <a:gd name="T16" fmla="*/ 6 w 11"/>
                    <a:gd name="T17" fmla="*/ 0 h 8"/>
                    <a:gd name="T18" fmla="*/ 4 w 11"/>
                    <a:gd name="T19" fmla="*/ 0 h 8"/>
                    <a:gd name="T20" fmla="*/ 2 w 11"/>
                    <a:gd name="T21" fmla="*/ 2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6 h 8"/>
                    <a:gd name="T28" fmla="*/ 0 w 11"/>
                    <a:gd name="T29" fmla="*/ 7 h 8"/>
                    <a:gd name="T30" fmla="*/ 2 w 11"/>
                    <a:gd name="T31" fmla="*/ 8 h 8"/>
                    <a:gd name="T32" fmla="*/ 4 w 11"/>
                    <a:gd name="T33" fmla="*/ 8 h 8"/>
                    <a:gd name="T34" fmla="*/ 6 w 11"/>
                    <a:gd name="T35" fmla="*/ 8 h 8"/>
                    <a:gd name="T36" fmla="*/ 8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35" name="Freeform 463"/>
                <p:cNvSpPr>
                  <a:spLocks/>
                </p:cNvSpPr>
                <p:nvPr/>
              </p:nvSpPr>
              <p:spPr bwMode="auto">
                <a:xfrm>
                  <a:off x="2530" y="3131"/>
                  <a:ext cx="5" cy="4"/>
                </a:xfrm>
                <a:custGeom>
                  <a:avLst/>
                  <a:gdLst>
                    <a:gd name="T0" fmla="*/ 8 w 11"/>
                    <a:gd name="T1" fmla="*/ 8 h 8"/>
                    <a:gd name="T2" fmla="*/ 8 w 11"/>
                    <a:gd name="T3" fmla="*/ 7 h 8"/>
                    <a:gd name="T4" fmla="*/ 10 w 11"/>
                    <a:gd name="T5" fmla="*/ 6 h 8"/>
                    <a:gd name="T6" fmla="*/ 11 w 11"/>
                    <a:gd name="T7" fmla="*/ 4 h 8"/>
                    <a:gd name="T8" fmla="*/ 11 w 11"/>
                    <a:gd name="T9" fmla="*/ 4 h 8"/>
                    <a:gd name="T10" fmla="*/ 10 w 11"/>
                    <a:gd name="T11" fmla="*/ 3 h 8"/>
                    <a:gd name="T12" fmla="*/ 8 w 11"/>
                    <a:gd name="T13" fmla="*/ 2 h 8"/>
                    <a:gd name="T14" fmla="*/ 6 w 11"/>
                    <a:gd name="T15" fmla="*/ 0 h 8"/>
                    <a:gd name="T16" fmla="*/ 6 w 11"/>
                    <a:gd name="T17" fmla="*/ 0 h 8"/>
                    <a:gd name="T18" fmla="*/ 4 w 11"/>
                    <a:gd name="T19" fmla="*/ 0 h 8"/>
                    <a:gd name="T20" fmla="*/ 2 w 11"/>
                    <a:gd name="T21" fmla="*/ 2 h 8"/>
                    <a:gd name="T22" fmla="*/ 0 w 11"/>
                    <a:gd name="T23" fmla="*/ 3 h 8"/>
                    <a:gd name="T24" fmla="*/ 0 w 11"/>
                    <a:gd name="T25" fmla="*/ 4 h 8"/>
                    <a:gd name="T26" fmla="*/ 0 w 11"/>
                    <a:gd name="T27" fmla="*/ 6 h 8"/>
                    <a:gd name="T28" fmla="*/ 0 w 11"/>
                    <a:gd name="T29" fmla="*/ 7 h 8"/>
                    <a:gd name="T30" fmla="*/ 2 w 11"/>
                    <a:gd name="T31" fmla="*/ 8 h 8"/>
                    <a:gd name="T32" fmla="*/ 4 w 11"/>
                    <a:gd name="T33" fmla="*/ 8 h 8"/>
                    <a:gd name="T34" fmla="*/ 6 w 11"/>
                    <a:gd name="T35" fmla="*/ 8 h 8"/>
                    <a:gd name="T36" fmla="*/ 8 w 11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36" name="Freeform 464"/>
                <p:cNvSpPr>
                  <a:spLocks/>
                </p:cNvSpPr>
                <p:nvPr/>
              </p:nvSpPr>
              <p:spPr bwMode="auto">
                <a:xfrm>
                  <a:off x="2518" y="3131"/>
                  <a:ext cx="6" cy="4"/>
                </a:xfrm>
                <a:custGeom>
                  <a:avLst/>
                  <a:gdLst>
                    <a:gd name="T0" fmla="*/ 8 w 12"/>
                    <a:gd name="T1" fmla="*/ 8 h 8"/>
                    <a:gd name="T2" fmla="*/ 8 w 12"/>
                    <a:gd name="T3" fmla="*/ 7 h 8"/>
                    <a:gd name="T4" fmla="*/ 10 w 12"/>
                    <a:gd name="T5" fmla="*/ 6 h 8"/>
                    <a:gd name="T6" fmla="*/ 12 w 12"/>
                    <a:gd name="T7" fmla="*/ 4 h 8"/>
                    <a:gd name="T8" fmla="*/ 12 w 12"/>
                    <a:gd name="T9" fmla="*/ 4 h 8"/>
                    <a:gd name="T10" fmla="*/ 10 w 12"/>
                    <a:gd name="T11" fmla="*/ 3 h 8"/>
                    <a:gd name="T12" fmla="*/ 8 w 12"/>
                    <a:gd name="T13" fmla="*/ 2 h 8"/>
                    <a:gd name="T14" fmla="*/ 6 w 12"/>
                    <a:gd name="T15" fmla="*/ 0 h 8"/>
                    <a:gd name="T16" fmla="*/ 6 w 12"/>
                    <a:gd name="T17" fmla="*/ 0 h 8"/>
                    <a:gd name="T18" fmla="*/ 4 w 12"/>
                    <a:gd name="T19" fmla="*/ 0 h 8"/>
                    <a:gd name="T20" fmla="*/ 2 w 12"/>
                    <a:gd name="T21" fmla="*/ 2 h 8"/>
                    <a:gd name="T22" fmla="*/ 0 w 12"/>
                    <a:gd name="T23" fmla="*/ 3 h 8"/>
                    <a:gd name="T24" fmla="*/ 0 w 12"/>
                    <a:gd name="T25" fmla="*/ 4 h 8"/>
                    <a:gd name="T26" fmla="*/ 0 w 12"/>
                    <a:gd name="T27" fmla="*/ 6 h 8"/>
                    <a:gd name="T28" fmla="*/ 0 w 12"/>
                    <a:gd name="T29" fmla="*/ 7 h 8"/>
                    <a:gd name="T30" fmla="*/ 2 w 12"/>
                    <a:gd name="T31" fmla="*/ 8 h 8"/>
                    <a:gd name="T32" fmla="*/ 4 w 12"/>
                    <a:gd name="T33" fmla="*/ 8 h 8"/>
                    <a:gd name="T34" fmla="*/ 6 w 12"/>
                    <a:gd name="T35" fmla="*/ 8 h 8"/>
                    <a:gd name="T36" fmla="*/ 8 w 12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37" name="Freeform 465"/>
                <p:cNvSpPr>
                  <a:spLocks/>
                </p:cNvSpPr>
                <p:nvPr/>
              </p:nvSpPr>
              <p:spPr bwMode="auto">
                <a:xfrm>
                  <a:off x="2507" y="3131"/>
                  <a:ext cx="5" cy="4"/>
                </a:xfrm>
                <a:custGeom>
                  <a:avLst/>
                  <a:gdLst>
                    <a:gd name="T0" fmla="*/ 8 w 12"/>
                    <a:gd name="T1" fmla="*/ 8 h 8"/>
                    <a:gd name="T2" fmla="*/ 8 w 12"/>
                    <a:gd name="T3" fmla="*/ 7 h 8"/>
                    <a:gd name="T4" fmla="*/ 10 w 12"/>
                    <a:gd name="T5" fmla="*/ 6 h 8"/>
                    <a:gd name="T6" fmla="*/ 12 w 12"/>
                    <a:gd name="T7" fmla="*/ 4 h 8"/>
                    <a:gd name="T8" fmla="*/ 12 w 12"/>
                    <a:gd name="T9" fmla="*/ 4 h 8"/>
                    <a:gd name="T10" fmla="*/ 10 w 12"/>
                    <a:gd name="T11" fmla="*/ 3 h 8"/>
                    <a:gd name="T12" fmla="*/ 8 w 12"/>
                    <a:gd name="T13" fmla="*/ 2 h 8"/>
                    <a:gd name="T14" fmla="*/ 6 w 12"/>
                    <a:gd name="T15" fmla="*/ 0 h 8"/>
                    <a:gd name="T16" fmla="*/ 6 w 12"/>
                    <a:gd name="T17" fmla="*/ 0 h 8"/>
                    <a:gd name="T18" fmla="*/ 4 w 12"/>
                    <a:gd name="T19" fmla="*/ 0 h 8"/>
                    <a:gd name="T20" fmla="*/ 2 w 12"/>
                    <a:gd name="T21" fmla="*/ 2 h 8"/>
                    <a:gd name="T22" fmla="*/ 0 w 12"/>
                    <a:gd name="T23" fmla="*/ 3 h 8"/>
                    <a:gd name="T24" fmla="*/ 0 w 12"/>
                    <a:gd name="T25" fmla="*/ 4 h 8"/>
                    <a:gd name="T26" fmla="*/ 0 w 12"/>
                    <a:gd name="T27" fmla="*/ 6 h 8"/>
                    <a:gd name="T28" fmla="*/ 0 w 12"/>
                    <a:gd name="T29" fmla="*/ 7 h 8"/>
                    <a:gd name="T30" fmla="*/ 2 w 12"/>
                    <a:gd name="T31" fmla="*/ 8 h 8"/>
                    <a:gd name="T32" fmla="*/ 4 w 12"/>
                    <a:gd name="T33" fmla="*/ 8 h 8"/>
                    <a:gd name="T34" fmla="*/ 6 w 12"/>
                    <a:gd name="T35" fmla="*/ 8 h 8"/>
                    <a:gd name="T36" fmla="*/ 8 w 12"/>
                    <a:gd name="T3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8" y="8"/>
                      </a:move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38" name="Freeform 466"/>
                <p:cNvSpPr>
                  <a:spLocks/>
                </p:cNvSpPr>
                <p:nvPr/>
              </p:nvSpPr>
              <p:spPr bwMode="auto">
                <a:xfrm>
                  <a:off x="2441" y="3112"/>
                  <a:ext cx="59" cy="41"/>
                </a:xfrm>
                <a:custGeom>
                  <a:avLst/>
                  <a:gdLst>
                    <a:gd name="T0" fmla="*/ 118 w 118"/>
                    <a:gd name="T1" fmla="*/ 0 h 83"/>
                    <a:gd name="T2" fmla="*/ 0 w 118"/>
                    <a:gd name="T3" fmla="*/ 42 h 83"/>
                    <a:gd name="T4" fmla="*/ 118 w 118"/>
                    <a:gd name="T5" fmla="*/ 83 h 83"/>
                    <a:gd name="T6" fmla="*/ 118 w 118"/>
                    <a:gd name="T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8" h="83">
                      <a:moveTo>
                        <a:pt x="118" y="0"/>
                      </a:moveTo>
                      <a:lnTo>
                        <a:pt x="0" y="42"/>
                      </a:lnTo>
                      <a:lnTo>
                        <a:pt x="118" y="83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208339" name="Group 467"/>
            <p:cNvGrpSpPr>
              <a:grpSpLocks/>
            </p:cNvGrpSpPr>
            <p:nvPr/>
          </p:nvGrpSpPr>
          <p:grpSpPr bwMode="auto">
            <a:xfrm>
              <a:off x="2894" y="1573"/>
              <a:ext cx="202" cy="1581"/>
              <a:chOff x="2894" y="1573"/>
              <a:chExt cx="202" cy="1581"/>
            </a:xfrm>
          </p:grpSpPr>
          <p:grpSp>
            <p:nvGrpSpPr>
              <p:cNvPr id="208340" name="Group 468"/>
              <p:cNvGrpSpPr>
                <a:grpSpLocks/>
              </p:cNvGrpSpPr>
              <p:nvPr/>
            </p:nvGrpSpPr>
            <p:grpSpPr bwMode="auto">
              <a:xfrm>
                <a:off x="2894" y="1573"/>
                <a:ext cx="6" cy="1559"/>
                <a:chOff x="2894" y="1573"/>
                <a:chExt cx="6" cy="1559"/>
              </a:xfrm>
            </p:grpSpPr>
            <p:sp>
              <p:nvSpPr>
                <p:cNvPr id="208341" name="Freeform 469"/>
                <p:cNvSpPr>
                  <a:spLocks/>
                </p:cNvSpPr>
                <p:nvPr/>
              </p:nvSpPr>
              <p:spPr bwMode="auto">
                <a:xfrm>
                  <a:off x="2894" y="1573"/>
                  <a:ext cx="6" cy="4"/>
                </a:xfrm>
                <a:custGeom>
                  <a:avLst/>
                  <a:gdLst>
                    <a:gd name="T0" fmla="*/ 12 w 12"/>
                    <a:gd name="T1" fmla="*/ 6 h 8"/>
                    <a:gd name="T2" fmla="*/ 12 w 12"/>
                    <a:gd name="T3" fmla="*/ 4 h 8"/>
                    <a:gd name="T4" fmla="*/ 10 w 12"/>
                    <a:gd name="T5" fmla="*/ 3 h 8"/>
                    <a:gd name="T6" fmla="*/ 8 w 12"/>
                    <a:gd name="T7" fmla="*/ 2 h 8"/>
                    <a:gd name="T8" fmla="*/ 6 w 12"/>
                    <a:gd name="T9" fmla="*/ 0 h 8"/>
                    <a:gd name="T10" fmla="*/ 6 w 12"/>
                    <a:gd name="T11" fmla="*/ 0 h 8"/>
                    <a:gd name="T12" fmla="*/ 4 w 12"/>
                    <a:gd name="T13" fmla="*/ 2 h 8"/>
                    <a:gd name="T14" fmla="*/ 2 w 12"/>
                    <a:gd name="T15" fmla="*/ 3 h 8"/>
                    <a:gd name="T16" fmla="*/ 0 w 12"/>
                    <a:gd name="T17" fmla="*/ 4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" h="8">
                      <a:moveTo>
                        <a:pt x="12" y="6"/>
                      </a:move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42" name="Freeform 470"/>
                <p:cNvSpPr>
                  <a:spLocks/>
                </p:cNvSpPr>
                <p:nvPr/>
              </p:nvSpPr>
              <p:spPr bwMode="auto">
                <a:xfrm>
                  <a:off x="2894" y="158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43" name="Freeform 471"/>
                <p:cNvSpPr>
                  <a:spLocks/>
                </p:cNvSpPr>
                <p:nvPr/>
              </p:nvSpPr>
              <p:spPr bwMode="auto">
                <a:xfrm>
                  <a:off x="2894" y="158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44" name="Freeform 472"/>
                <p:cNvSpPr>
                  <a:spLocks/>
                </p:cNvSpPr>
                <p:nvPr/>
              </p:nvSpPr>
              <p:spPr bwMode="auto">
                <a:xfrm>
                  <a:off x="2894" y="159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45" name="Freeform 473"/>
                <p:cNvSpPr>
                  <a:spLocks/>
                </p:cNvSpPr>
                <p:nvPr/>
              </p:nvSpPr>
              <p:spPr bwMode="auto">
                <a:xfrm>
                  <a:off x="2894" y="160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46" name="Freeform 474"/>
                <p:cNvSpPr>
                  <a:spLocks/>
                </p:cNvSpPr>
                <p:nvPr/>
              </p:nvSpPr>
              <p:spPr bwMode="auto">
                <a:xfrm>
                  <a:off x="2894" y="161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47" name="Freeform 475"/>
                <p:cNvSpPr>
                  <a:spLocks/>
                </p:cNvSpPr>
                <p:nvPr/>
              </p:nvSpPr>
              <p:spPr bwMode="auto">
                <a:xfrm>
                  <a:off x="2894" y="162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48" name="Freeform 476"/>
                <p:cNvSpPr>
                  <a:spLocks/>
                </p:cNvSpPr>
                <p:nvPr/>
              </p:nvSpPr>
              <p:spPr bwMode="auto">
                <a:xfrm>
                  <a:off x="2894" y="1629"/>
                  <a:ext cx="6" cy="4"/>
                </a:xfrm>
                <a:custGeom>
                  <a:avLst/>
                  <a:gdLst>
                    <a:gd name="T0" fmla="*/ 12 w 12"/>
                    <a:gd name="T1" fmla="*/ 3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3 h 7"/>
                    <a:gd name="T20" fmla="*/ 0 w 12"/>
                    <a:gd name="T21" fmla="*/ 3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3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49" name="Freeform 477"/>
                <p:cNvSpPr>
                  <a:spLocks/>
                </p:cNvSpPr>
                <p:nvPr/>
              </p:nvSpPr>
              <p:spPr bwMode="auto">
                <a:xfrm>
                  <a:off x="2894" y="163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50" name="Freeform 478"/>
                <p:cNvSpPr>
                  <a:spLocks/>
                </p:cNvSpPr>
                <p:nvPr/>
              </p:nvSpPr>
              <p:spPr bwMode="auto">
                <a:xfrm>
                  <a:off x="2894" y="164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51" name="Freeform 479"/>
                <p:cNvSpPr>
                  <a:spLocks/>
                </p:cNvSpPr>
                <p:nvPr/>
              </p:nvSpPr>
              <p:spPr bwMode="auto">
                <a:xfrm>
                  <a:off x="2894" y="165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52" name="Freeform 480"/>
                <p:cNvSpPr>
                  <a:spLocks/>
                </p:cNvSpPr>
                <p:nvPr/>
              </p:nvSpPr>
              <p:spPr bwMode="auto">
                <a:xfrm>
                  <a:off x="2894" y="166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53" name="Freeform 481"/>
                <p:cNvSpPr>
                  <a:spLocks/>
                </p:cNvSpPr>
                <p:nvPr/>
              </p:nvSpPr>
              <p:spPr bwMode="auto">
                <a:xfrm>
                  <a:off x="2894" y="166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54" name="Freeform 482"/>
                <p:cNvSpPr>
                  <a:spLocks/>
                </p:cNvSpPr>
                <p:nvPr/>
              </p:nvSpPr>
              <p:spPr bwMode="auto">
                <a:xfrm>
                  <a:off x="2894" y="167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55" name="Freeform 483"/>
                <p:cNvSpPr>
                  <a:spLocks/>
                </p:cNvSpPr>
                <p:nvPr/>
              </p:nvSpPr>
              <p:spPr bwMode="auto">
                <a:xfrm>
                  <a:off x="2894" y="168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56" name="Freeform 484"/>
                <p:cNvSpPr>
                  <a:spLocks/>
                </p:cNvSpPr>
                <p:nvPr/>
              </p:nvSpPr>
              <p:spPr bwMode="auto">
                <a:xfrm>
                  <a:off x="2894" y="169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57" name="Freeform 485"/>
                <p:cNvSpPr>
                  <a:spLocks/>
                </p:cNvSpPr>
                <p:nvPr/>
              </p:nvSpPr>
              <p:spPr bwMode="auto">
                <a:xfrm>
                  <a:off x="2894" y="170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58" name="Freeform 486"/>
                <p:cNvSpPr>
                  <a:spLocks/>
                </p:cNvSpPr>
                <p:nvPr/>
              </p:nvSpPr>
              <p:spPr bwMode="auto">
                <a:xfrm>
                  <a:off x="2894" y="170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59" name="Freeform 487"/>
                <p:cNvSpPr>
                  <a:spLocks/>
                </p:cNvSpPr>
                <p:nvPr/>
              </p:nvSpPr>
              <p:spPr bwMode="auto">
                <a:xfrm>
                  <a:off x="2894" y="171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60" name="Freeform 488"/>
                <p:cNvSpPr>
                  <a:spLocks/>
                </p:cNvSpPr>
                <p:nvPr/>
              </p:nvSpPr>
              <p:spPr bwMode="auto">
                <a:xfrm>
                  <a:off x="2894" y="172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61" name="Freeform 489"/>
                <p:cNvSpPr>
                  <a:spLocks/>
                </p:cNvSpPr>
                <p:nvPr/>
              </p:nvSpPr>
              <p:spPr bwMode="auto">
                <a:xfrm>
                  <a:off x="2894" y="173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62" name="Freeform 490"/>
                <p:cNvSpPr>
                  <a:spLocks/>
                </p:cNvSpPr>
                <p:nvPr/>
              </p:nvSpPr>
              <p:spPr bwMode="auto">
                <a:xfrm>
                  <a:off x="2894" y="174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63" name="Freeform 491"/>
                <p:cNvSpPr>
                  <a:spLocks/>
                </p:cNvSpPr>
                <p:nvPr/>
              </p:nvSpPr>
              <p:spPr bwMode="auto">
                <a:xfrm>
                  <a:off x="2894" y="1748"/>
                  <a:ext cx="6" cy="4"/>
                </a:xfrm>
                <a:custGeom>
                  <a:avLst/>
                  <a:gdLst>
                    <a:gd name="T0" fmla="*/ 12 w 12"/>
                    <a:gd name="T1" fmla="*/ 3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3 h 7"/>
                    <a:gd name="T20" fmla="*/ 0 w 12"/>
                    <a:gd name="T21" fmla="*/ 3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3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64" name="Freeform 492"/>
                <p:cNvSpPr>
                  <a:spLocks/>
                </p:cNvSpPr>
                <p:nvPr/>
              </p:nvSpPr>
              <p:spPr bwMode="auto">
                <a:xfrm>
                  <a:off x="2894" y="175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65" name="Freeform 493"/>
                <p:cNvSpPr>
                  <a:spLocks/>
                </p:cNvSpPr>
                <p:nvPr/>
              </p:nvSpPr>
              <p:spPr bwMode="auto">
                <a:xfrm>
                  <a:off x="2894" y="176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66" name="Freeform 494"/>
                <p:cNvSpPr>
                  <a:spLocks/>
                </p:cNvSpPr>
                <p:nvPr/>
              </p:nvSpPr>
              <p:spPr bwMode="auto">
                <a:xfrm>
                  <a:off x="2894" y="177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67" name="Freeform 495"/>
                <p:cNvSpPr>
                  <a:spLocks/>
                </p:cNvSpPr>
                <p:nvPr/>
              </p:nvSpPr>
              <p:spPr bwMode="auto">
                <a:xfrm>
                  <a:off x="2894" y="177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68" name="Freeform 496"/>
                <p:cNvSpPr>
                  <a:spLocks/>
                </p:cNvSpPr>
                <p:nvPr/>
              </p:nvSpPr>
              <p:spPr bwMode="auto">
                <a:xfrm>
                  <a:off x="2894" y="178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69" name="Freeform 497"/>
                <p:cNvSpPr>
                  <a:spLocks/>
                </p:cNvSpPr>
                <p:nvPr/>
              </p:nvSpPr>
              <p:spPr bwMode="auto">
                <a:xfrm>
                  <a:off x="2894" y="179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70" name="Freeform 498"/>
                <p:cNvSpPr>
                  <a:spLocks/>
                </p:cNvSpPr>
                <p:nvPr/>
              </p:nvSpPr>
              <p:spPr bwMode="auto">
                <a:xfrm>
                  <a:off x="2894" y="1803"/>
                  <a:ext cx="6" cy="4"/>
                </a:xfrm>
                <a:custGeom>
                  <a:avLst/>
                  <a:gdLst>
                    <a:gd name="T0" fmla="*/ 12 w 12"/>
                    <a:gd name="T1" fmla="*/ 4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4 h 7"/>
                    <a:gd name="T20" fmla="*/ 0 w 12"/>
                    <a:gd name="T21" fmla="*/ 4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71" name="Freeform 499"/>
                <p:cNvSpPr>
                  <a:spLocks/>
                </p:cNvSpPr>
                <p:nvPr/>
              </p:nvSpPr>
              <p:spPr bwMode="auto">
                <a:xfrm>
                  <a:off x="2894" y="181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72" name="Freeform 500"/>
                <p:cNvSpPr>
                  <a:spLocks/>
                </p:cNvSpPr>
                <p:nvPr/>
              </p:nvSpPr>
              <p:spPr bwMode="auto">
                <a:xfrm>
                  <a:off x="2894" y="181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73" name="Freeform 501"/>
                <p:cNvSpPr>
                  <a:spLocks/>
                </p:cNvSpPr>
                <p:nvPr/>
              </p:nvSpPr>
              <p:spPr bwMode="auto">
                <a:xfrm>
                  <a:off x="2894" y="182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74" name="Freeform 502"/>
                <p:cNvSpPr>
                  <a:spLocks/>
                </p:cNvSpPr>
                <p:nvPr/>
              </p:nvSpPr>
              <p:spPr bwMode="auto">
                <a:xfrm>
                  <a:off x="2894" y="183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75" name="Freeform 503"/>
                <p:cNvSpPr>
                  <a:spLocks/>
                </p:cNvSpPr>
                <p:nvPr/>
              </p:nvSpPr>
              <p:spPr bwMode="auto">
                <a:xfrm>
                  <a:off x="2894" y="184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76" name="Freeform 504"/>
                <p:cNvSpPr>
                  <a:spLocks/>
                </p:cNvSpPr>
                <p:nvPr/>
              </p:nvSpPr>
              <p:spPr bwMode="auto">
                <a:xfrm>
                  <a:off x="2894" y="185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77" name="Freeform 505"/>
                <p:cNvSpPr>
                  <a:spLocks/>
                </p:cNvSpPr>
                <p:nvPr/>
              </p:nvSpPr>
              <p:spPr bwMode="auto">
                <a:xfrm>
                  <a:off x="2894" y="185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78" name="Freeform 506"/>
                <p:cNvSpPr>
                  <a:spLocks/>
                </p:cNvSpPr>
                <p:nvPr/>
              </p:nvSpPr>
              <p:spPr bwMode="auto">
                <a:xfrm>
                  <a:off x="2894" y="186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79" name="Freeform 507"/>
                <p:cNvSpPr>
                  <a:spLocks/>
                </p:cNvSpPr>
                <p:nvPr/>
              </p:nvSpPr>
              <p:spPr bwMode="auto">
                <a:xfrm>
                  <a:off x="2894" y="187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80" name="Freeform 508"/>
                <p:cNvSpPr>
                  <a:spLocks/>
                </p:cNvSpPr>
                <p:nvPr/>
              </p:nvSpPr>
              <p:spPr bwMode="auto">
                <a:xfrm>
                  <a:off x="2894" y="188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81" name="Freeform 509"/>
                <p:cNvSpPr>
                  <a:spLocks/>
                </p:cNvSpPr>
                <p:nvPr/>
              </p:nvSpPr>
              <p:spPr bwMode="auto">
                <a:xfrm>
                  <a:off x="2894" y="189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82" name="Freeform 510"/>
                <p:cNvSpPr>
                  <a:spLocks/>
                </p:cNvSpPr>
                <p:nvPr/>
              </p:nvSpPr>
              <p:spPr bwMode="auto">
                <a:xfrm>
                  <a:off x="2894" y="189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83" name="Freeform 511"/>
                <p:cNvSpPr>
                  <a:spLocks/>
                </p:cNvSpPr>
                <p:nvPr/>
              </p:nvSpPr>
              <p:spPr bwMode="auto">
                <a:xfrm>
                  <a:off x="2894" y="190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84" name="Freeform 512"/>
                <p:cNvSpPr>
                  <a:spLocks/>
                </p:cNvSpPr>
                <p:nvPr/>
              </p:nvSpPr>
              <p:spPr bwMode="auto">
                <a:xfrm>
                  <a:off x="2894" y="191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85" name="Freeform 513"/>
                <p:cNvSpPr>
                  <a:spLocks/>
                </p:cNvSpPr>
                <p:nvPr/>
              </p:nvSpPr>
              <p:spPr bwMode="auto">
                <a:xfrm>
                  <a:off x="2894" y="1922"/>
                  <a:ext cx="6" cy="4"/>
                </a:xfrm>
                <a:custGeom>
                  <a:avLst/>
                  <a:gdLst>
                    <a:gd name="T0" fmla="*/ 12 w 12"/>
                    <a:gd name="T1" fmla="*/ 4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4 h 7"/>
                    <a:gd name="T20" fmla="*/ 0 w 12"/>
                    <a:gd name="T21" fmla="*/ 4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86" name="Freeform 514"/>
                <p:cNvSpPr>
                  <a:spLocks/>
                </p:cNvSpPr>
                <p:nvPr/>
              </p:nvSpPr>
              <p:spPr bwMode="auto">
                <a:xfrm>
                  <a:off x="2894" y="193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87" name="Freeform 515"/>
                <p:cNvSpPr>
                  <a:spLocks/>
                </p:cNvSpPr>
                <p:nvPr/>
              </p:nvSpPr>
              <p:spPr bwMode="auto">
                <a:xfrm>
                  <a:off x="2894" y="193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88" name="Freeform 516"/>
                <p:cNvSpPr>
                  <a:spLocks/>
                </p:cNvSpPr>
                <p:nvPr/>
              </p:nvSpPr>
              <p:spPr bwMode="auto">
                <a:xfrm>
                  <a:off x="2894" y="194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89" name="Freeform 517"/>
                <p:cNvSpPr>
                  <a:spLocks/>
                </p:cNvSpPr>
                <p:nvPr/>
              </p:nvSpPr>
              <p:spPr bwMode="auto">
                <a:xfrm>
                  <a:off x="2894" y="195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90" name="Freeform 518"/>
                <p:cNvSpPr>
                  <a:spLocks/>
                </p:cNvSpPr>
                <p:nvPr/>
              </p:nvSpPr>
              <p:spPr bwMode="auto">
                <a:xfrm>
                  <a:off x="2894" y="196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91" name="Freeform 519"/>
                <p:cNvSpPr>
                  <a:spLocks/>
                </p:cNvSpPr>
                <p:nvPr/>
              </p:nvSpPr>
              <p:spPr bwMode="auto">
                <a:xfrm>
                  <a:off x="2894" y="197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92" name="Freeform 520"/>
                <p:cNvSpPr>
                  <a:spLocks/>
                </p:cNvSpPr>
                <p:nvPr/>
              </p:nvSpPr>
              <p:spPr bwMode="auto">
                <a:xfrm>
                  <a:off x="2894" y="197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93" name="Freeform 521"/>
                <p:cNvSpPr>
                  <a:spLocks/>
                </p:cNvSpPr>
                <p:nvPr/>
              </p:nvSpPr>
              <p:spPr bwMode="auto">
                <a:xfrm>
                  <a:off x="2894" y="198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94" name="Freeform 522"/>
                <p:cNvSpPr>
                  <a:spLocks/>
                </p:cNvSpPr>
                <p:nvPr/>
              </p:nvSpPr>
              <p:spPr bwMode="auto">
                <a:xfrm>
                  <a:off x="2894" y="199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95" name="Freeform 523"/>
                <p:cNvSpPr>
                  <a:spLocks/>
                </p:cNvSpPr>
                <p:nvPr/>
              </p:nvSpPr>
              <p:spPr bwMode="auto">
                <a:xfrm>
                  <a:off x="2894" y="200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96" name="Freeform 524"/>
                <p:cNvSpPr>
                  <a:spLocks/>
                </p:cNvSpPr>
                <p:nvPr/>
              </p:nvSpPr>
              <p:spPr bwMode="auto">
                <a:xfrm>
                  <a:off x="2894" y="2010"/>
                  <a:ext cx="6" cy="3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97" name="Freeform 525"/>
                <p:cNvSpPr>
                  <a:spLocks/>
                </p:cNvSpPr>
                <p:nvPr/>
              </p:nvSpPr>
              <p:spPr bwMode="auto">
                <a:xfrm>
                  <a:off x="2894" y="201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98" name="Freeform 526"/>
                <p:cNvSpPr>
                  <a:spLocks/>
                </p:cNvSpPr>
                <p:nvPr/>
              </p:nvSpPr>
              <p:spPr bwMode="auto">
                <a:xfrm>
                  <a:off x="2894" y="202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399" name="Freeform 527"/>
                <p:cNvSpPr>
                  <a:spLocks/>
                </p:cNvSpPr>
                <p:nvPr/>
              </p:nvSpPr>
              <p:spPr bwMode="auto">
                <a:xfrm>
                  <a:off x="2894" y="203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00" name="Freeform 528"/>
                <p:cNvSpPr>
                  <a:spLocks/>
                </p:cNvSpPr>
                <p:nvPr/>
              </p:nvSpPr>
              <p:spPr bwMode="auto">
                <a:xfrm>
                  <a:off x="2894" y="2041"/>
                  <a:ext cx="6" cy="4"/>
                </a:xfrm>
                <a:custGeom>
                  <a:avLst/>
                  <a:gdLst>
                    <a:gd name="T0" fmla="*/ 12 w 12"/>
                    <a:gd name="T1" fmla="*/ 3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3 h 7"/>
                    <a:gd name="T20" fmla="*/ 0 w 12"/>
                    <a:gd name="T21" fmla="*/ 3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3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01" name="Freeform 529"/>
                <p:cNvSpPr>
                  <a:spLocks/>
                </p:cNvSpPr>
                <p:nvPr/>
              </p:nvSpPr>
              <p:spPr bwMode="auto">
                <a:xfrm>
                  <a:off x="2894" y="204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02" name="Freeform 530"/>
                <p:cNvSpPr>
                  <a:spLocks/>
                </p:cNvSpPr>
                <p:nvPr/>
              </p:nvSpPr>
              <p:spPr bwMode="auto">
                <a:xfrm>
                  <a:off x="2894" y="205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03" name="Freeform 531"/>
                <p:cNvSpPr>
                  <a:spLocks/>
                </p:cNvSpPr>
                <p:nvPr/>
              </p:nvSpPr>
              <p:spPr bwMode="auto">
                <a:xfrm>
                  <a:off x="2894" y="206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04" name="Freeform 532"/>
                <p:cNvSpPr>
                  <a:spLocks/>
                </p:cNvSpPr>
                <p:nvPr/>
              </p:nvSpPr>
              <p:spPr bwMode="auto">
                <a:xfrm>
                  <a:off x="2894" y="207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05" name="Freeform 533"/>
                <p:cNvSpPr>
                  <a:spLocks/>
                </p:cNvSpPr>
                <p:nvPr/>
              </p:nvSpPr>
              <p:spPr bwMode="auto">
                <a:xfrm>
                  <a:off x="2894" y="208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06" name="Freeform 534"/>
                <p:cNvSpPr>
                  <a:spLocks/>
                </p:cNvSpPr>
                <p:nvPr/>
              </p:nvSpPr>
              <p:spPr bwMode="auto">
                <a:xfrm>
                  <a:off x="2894" y="208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07" name="Freeform 535"/>
                <p:cNvSpPr>
                  <a:spLocks/>
                </p:cNvSpPr>
                <p:nvPr/>
              </p:nvSpPr>
              <p:spPr bwMode="auto">
                <a:xfrm>
                  <a:off x="2894" y="209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08" name="Freeform 536"/>
                <p:cNvSpPr>
                  <a:spLocks/>
                </p:cNvSpPr>
                <p:nvPr/>
              </p:nvSpPr>
              <p:spPr bwMode="auto">
                <a:xfrm>
                  <a:off x="2894" y="210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09" name="Freeform 537"/>
                <p:cNvSpPr>
                  <a:spLocks/>
                </p:cNvSpPr>
                <p:nvPr/>
              </p:nvSpPr>
              <p:spPr bwMode="auto">
                <a:xfrm>
                  <a:off x="2894" y="211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10" name="Freeform 538"/>
                <p:cNvSpPr>
                  <a:spLocks/>
                </p:cNvSpPr>
                <p:nvPr/>
              </p:nvSpPr>
              <p:spPr bwMode="auto">
                <a:xfrm>
                  <a:off x="2894" y="212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11" name="Freeform 539"/>
                <p:cNvSpPr>
                  <a:spLocks/>
                </p:cNvSpPr>
                <p:nvPr/>
              </p:nvSpPr>
              <p:spPr bwMode="auto">
                <a:xfrm>
                  <a:off x="2894" y="2129"/>
                  <a:ext cx="6" cy="3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12" name="Freeform 540"/>
                <p:cNvSpPr>
                  <a:spLocks/>
                </p:cNvSpPr>
                <p:nvPr/>
              </p:nvSpPr>
              <p:spPr bwMode="auto">
                <a:xfrm>
                  <a:off x="2894" y="213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13" name="Freeform 541"/>
                <p:cNvSpPr>
                  <a:spLocks/>
                </p:cNvSpPr>
                <p:nvPr/>
              </p:nvSpPr>
              <p:spPr bwMode="auto">
                <a:xfrm>
                  <a:off x="2894" y="214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14" name="Freeform 542"/>
                <p:cNvSpPr>
                  <a:spLocks/>
                </p:cNvSpPr>
                <p:nvPr/>
              </p:nvSpPr>
              <p:spPr bwMode="auto">
                <a:xfrm>
                  <a:off x="2894" y="215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15" name="Freeform 543"/>
                <p:cNvSpPr>
                  <a:spLocks/>
                </p:cNvSpPr>
                <p:nvPr/>
              </p:nvSpPr>
              <p:spPr bwMode="auto">
                <a:xfrm>
                  <a:off x="2894" y="2160"/>
                  <a:ext cx="6" cy="4"/>
                </a:xfrm>
                <a:custGeom>
                  <a:avLst/>
                  <a:gdLst>
                    <a:gd name="T0" fmla="*/ 12 w 12"/>
                    <a:gd name="T1" fmla="*/ 3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3 h 7"/>
                    <a:gd name="T20" fmla="*/ 0 w 12"/>
                    <a:gd name="T21" fmla="*/ 3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3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16" name="Freeform 544"/>
                <p:cNvSpPr>
                  <a:spLocks/>
                </p:cNvSpPr>
                <p:nvPr/>
              </p:nvSpPr>
              <p:spPr bwMode="auto">
                <a:xfrm>
                  <a:off x="2894" y="216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17" name="Freeform 545"/>
                <p:cNvSpPr>
                  <a:spLocks/>
                </p:cNvSpPr>
                <p:nvPr/>
              </p:nvSpPr>
              <p:spPr bwMode="auto">
                <a:xfrm>
                  <a:off x="2894" y="217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18" name="Freeform 546"/>
                <p:cNvSpPr>
                  <a:spLocks/>
                </p:cNvSpPr>
                <p:nvPr/>
              </p:nvSpPr>
              <p:spPr bwMode="auto">
                <a:xfrm>
                  <a:off x="2894" y="218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19" name="Freeform 547"/>
                <p:cNvSpPr>
                  <a:spLocks/>
                </p:cNvSpPr>
                <p:nvPr/>
              </p:nvSpPr>
              <p:spPr bwMode="auto">
                <a:xfrm>
                  <a:off x="2894" y="219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20" name="Freeform 548"/>
                <p:cNvSpPr>
                  <a:spLocks/>
                </p:cNvSpPr>
                <p:nvPr/>
              </p:nvSpPr>
              <p:spPr bwMode="auto">
                <a:xfrm>
                  <a:off x="2894" y="220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21" name="Freeform 549"/>
                <p:cNvSpPr>
                  <a:spLocks/>
                </p:cNvSpPr>
                <p:nvPr/>
              </p:nvSpPr>
              <p:spPr bwMode="auto">
                <a:xfrm>
                  <a:off x="2894" y="220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22" name="Freeform 550"/>
                <p:cNvSpPr>
                  <a:spLocks/>
                </p:cNvSpPr>
                <p:nvPr/>
              </p:nvSpPr>
              <p:spPr bwMode="auto">
                <a:xfrm>
                  <a:off x="2894" y="2216"/>
                  <a:ext cx="6" cy="4"/>
                </a:xfrm>
                <a:custGeom>
                  <a:avLst/>
                  <a:gdLst>
                    <a:gd name="T0" fmla="*/ 12 w 12"/>
                    <a:gd name="T1" fmla="*/ 4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4 h 7"/>
                    <a:gd name="T20" fmla="*/ 0 w 12"/>
                    <a:gd name="T21" fmla="*/ 4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23" name="Freeform 551"/>
                <p:cNvSpPr>
                  <a:spLocks/>
                </p:cNvSpPr>
                <p:nvPr/>
              </p:nvSpPr>
              <p:spPr bwMode="auto">
                <a:xfrm>
                  <a:off x="2894" y="222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24" name="Freeform 552"/>
                <p:cNvSpPr>
                  <a:spLocks/>
                </p:cNvSpPr>
                <p:nvPr/>
              </p:nvSpPr>
              <p:spPr bwMode="auto">
                <a:xfrm>
                  <a:off x="2894" y="223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25" name="Freeform 553"/>
                <p:cNvSpPr>
                  <a:spLocks/>
                </p:cNvSpPr>
                <p:nvPr/>
              </p:nvSpPr>
              <p:spPr bwMode="auto">
                <a:xfrm>
                  <a:off x="2894" y="224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26" name="Freeform 554"/>
                <p:cNvSpPr>
                  <a:spLocks/>
                </p:cNvSpPr>
                <p:nvPr/>
              </p:nvSpPr>
              <p:spPr bwMode="auto">
                <a:xfrm>
                  <a:off x="2894" y="2248"/>
                  <a:ext cx="6" cy="3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27" name="Freeform 555"/>
                <p:cNvSpPr>
                  <a:spLocks/>
                </p:cNvSpPr>
                <p:nvPr/>
              </p:nvSpPr>
              <p:spPr bwMode="auto">
                <a:xfrm>
                  <a:off x="2894" y="225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28" name="Freeform 556"/>
                <p:cNvSpPr>
                  <a:spLocks/>
                </p:cNvSpPr>
                <p:nvPr/>
              </p:nvSpPr>
              <p:spPr bwMode="auto">
                <a:xfrm>
                  <a:off x="2894" y="226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29" name="Freeform 557"/>
                <p:cNvSpPr>
                  <a:spLocks/>
                </p:cNvSpPr>
                <p:nvPr/>
              </p:nvSpPr>
              <p:spPr bwMode="auto">
                <a:xfrm>
                  <a:off x="2894" y="227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30" name="Freeform 558"/>
                <p:cNvSpPr>
                  <a:spLocks/>
                </p:cNvSpPr>
                <p:nvPr/>
              </p:nvSpPr>
              <p:spPr bwMode="auto">
                <a:xfrm>
                  <a:off x="2894" y="227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31" name="Freeform 559"/>
                <p:cNvSpPr>
                  <a:spLocks/>
                </p:cNvSpPr>
                <p:nvPr/>
              </p:nvSpPr>
              <p:spPr bwMode="auto">
                <a:xfrm>
                  <a:off x="2894" y="228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32" name="Freeform 560"/>
                <p:cNvSpPr>
                  <a:spLocks/>
                </p:cNvSpPr>
                <p:nvPr/>
              </p:nvSpPr>
              <p:spPr bwMode="auto">
                <a:xfrm>
                  <a:off x="2894" y="229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33" name="Freeform 561"/>
                <p:cNvSpPr>
                  <a:spLocks/>
                </p:cNvSpPr>
                <p:nvPr/>
              </p:nvSpPr>
              <p:spPr bwMode="auto">
                <a:xfrm>
                  <a:off x="2894" y="230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34" name="Freeform 562"/>
                <p:cNvSpPr>
                  <a:spLocks/>
                </p:cNvSpPr>
                <p:nvPr/>
              </p:nvSpPr>
              <p:spPr bwMode="auto">
                <a:xfrm>
                  <a:off x="2894" y="231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35" name="Freeform 563"/>
                <p:cNvSpPr>
                  <a:spLocks/>
                </p:cNvSpPr>
                <p:nvPr/>
              </p:nvSpPr>
              <p:spPr bwMode="auto">
                <a:xfrm>
                  <a:off x="2894" y="231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36" name="Freeform 564"/>
                <p:cNvSpPr>
                  <a:spLocks/>
                </p:cNvSpPr>
                <p:nvPr/>
              </p:nvSpPr>
              <p:spPr bwMode="auto">
                <a:xfrm>
                  <a:off x="2894" y="232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37" name="Freeform 565"/>
                <p:cNvSpPr>
                  <a:spLocks/>
                </p:cNvSpPr>
                <p:nvPr/>
              </p:nvSpPr>
              <p:spPr bwMode="auto">
                <a:xfrm>
                  <a:off x="2894" y="2335"/>
                  <a:ext cx="6" cy="4"/>
                </a:xfrm>
                <a:custGeom>
                  <a:avLst/>
                  <a:gdLst>
                    <a:gd name="T0" fmla="*/ 12 w 12"/>
                    <a:gd name="T1" fmla="*/ 4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4 h 7"/>
                    <a:gd name="T20" fmla="*/ 0 w 12"/>
                    <a:gd name="T21" fmla="*/ 4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38" name="Freeform 566"/>
                <p:cNvSpPr>
                  <a:spLocks/>
                </p:cNvSpPr>
                <p:nvPr/>
              </p:nvSpPr>
              <p:spPr bwMode="auto">
                <a:xfrm>
                  <a:off x="2894" y="234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39" name="Freeform 567"/>
                <p:cNvSpPr>
                  <a:spLocks/>
                </p:cNvSpPr>
                <p:nvPr/>
              </p:nvSpPr>
              <p:spPr bwMode="auto">
                <a:xfrm>
                  <a:off x="2894" y="235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40" name="Freeform 568"/>
                <p:cNvSpPr>
                  <a:spLocks/>
                </p:cNvSpPr>
                <p:nvPr/>
              </p:nvSpPr>
              <p:spPr bwMode="auto">
                <a:xfrm>
                  <a:off x="2894" y="235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41" name="Freeform 569"/>
                <p:cNvSpPr>
                  <a:spLocks/>
                </p:cNvSpPr>
                <p:nvPr/>
              </p:nvSpPr>
              <p:spPr bwMode="auto">
                <a:xfrm>
                  <a:off x="2894" y="2367"/>
                  <a:ext cx="6" cy="3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42" name="Freeform 570"/>
                <p:cNvSpPr>
                  <a:spLocks/>
                </p:cNvSpPr>
                <p:nvPr/>
              </p:nvSpPr>
              <p:spPr bwMode="auto">
                <a:xfrm>
                  <a:off x="2894" y="237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43" name="Freeform 571"/>
                <p:cNvSpPr>
                  <a:spLocks/>
                </p:cNvSpPr>
                <p:nvPr/>
              </p:nvSpPr>
              <p:spPr bwMode="auto">
                <a:xfrm>
                  <a:off x="2894" y="238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44" name="Freeform 572"/>
                <p:cNvSpPr>
                  <a:spLocks/>
                </p:cNvSpPr>
                <p:nvPr/>
              </p:nvSpPr>
              <p:spPr bwMode="auto">
                <a:xfrm>
                  <a:off x="2894" y="239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45" name="Freeform 573"/>
                <p:cNvSpPr>
                  <a:spLocks/>
                </p:cNvSpPr>
                <p:nvPr/>
              </p:nvSpPr>
              <p:spPr bwMode="auto">
                <a:xfrm>
                  <a:off x="2894" y="239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46" name="Freeform 574"/>
                <p:cNvSpPr>
                  <a:spLocks/>
                </p:cNvSpPr>
                <p:nvPr/>
              </p:nvSpPr>
              <p:spPr bwMode="auto">
                <a:xfrm>
                  <a:off x="2894" y="240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47" name="Freeform 575"/>
                <p:cNvSpPr>
                  <a:spLocks/>
                </p:cNvSpPr>
                <p:nvPr/>
              </p:nvSpPr>
              <p:spPr bwMode="auto">
                <a:xfrm>
                  <a:off x="2894" y="241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48" name="Freeform 576"/>
                <p:cNvSpPr>
                  <a:spLocks/>
                </p:cNvSpPr>
                <p:nvPr/>
              </p:nvSpPr>
              <p:spPr bwMode="auto">
                <a:xfrm>
                  <a:off x="2894" y="242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49" name="Freeform 577"/>
                <p:cNvSpPr>
                  <a:spLocks/>
                </p:cNvSpPr>
                <p:nvPr/>
              </p:nvSpPr>
              <p:spPr bwMode="auto">
                <a:xfrm>
                  <a:off x="2894" y="243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50" name="Freeform 578"/>
                <p:cNvSpPr>
                  <a:spLocks/>
                </p:cNvSpPr>
                <p:nvPr/>
              </p:nvSpPr>
              <p:spPr bwMode="auto">
                <a:xfrm>
                  <a:off x="2894" y="243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51" name="Freeform 579"/>
                <p:cNvSpPr>
                  <a:spLocks/>
                </p:cNvSpPr>
                <p:nvPr/>
              </p:nvSpPr>
              <p:spPr bwMode="auto">
                <a:xfrm>
                  <a:off x="2894" y="244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52" name="Freeform 580"/>
                <p:cNvSpPr>
                  <a:spLocks/>
                </p:cNvSpPr>
                <p:nvPr/>
              </p:nvSpPr>
              <p:spPr bwMode="auto">
                <a:xfrm>
                  <a:off x="2894" y="2454"/>
                  <a:ext cx="6" cy="4"/>
                </a:xfrm>
                <a:custGeom>
                  <a:avLst/>
                  <a:gdLst>
                    <a:gd name="T0" fmla="*/ 12 w 12"/>
                    <a:gd name="T1" fmla="*/ 3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3 h 7"/>
                    <a:gd name="T20" fmla="*/ 0 w 12"/>
                    <a:gd name="T21" fmla="*/ 3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3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53" name="Freeform 581"/>
                <p:cNvSpPr>
                  <a:spLocks/>
                </p:cNvSpPr>
                <p:nvPr/>
              </p:nvSpPr>
              <p:spPr bwMode="auto">
                <a:xfrm>
                  <a:off x="2894" y="246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54" name="Freeform 582"/>
                <p:cNvSpPr>
                  <a:spLocks/>
                </p:cNvSpPr>
                <p:nvPr/>
              </p:nvSpPr>
              <p:spPr bwMode="auto">
                <a:xfrm>
                  <a:off x="2894" y="247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55" name="Freeform 583"/>
                <p:cNvSpPr>
                  <a:spLocks/>
                </p:cNvSpPr>
                <p:nvPr/>
              </p:nvSpPr>
              <p:spPr bwMode="auto">
                <a:xfrm>
                  <a:off x="2894" y="247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56" name="Freeform 584"/>
                <p:cNvSpPr>
                  <a:spLocks/>
                </p:cNvSpPr>
                <p:nvPr/>
              </p:nvSpPr>
              <p:spPr bwMode="auto">
                <a:xfrm>
                  <a:off x="2894" y="248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57" name="Freeform 585"/>
                <p:cNvSpPr>
                  <a:spLocks/>
                </p:cNvSpPr>
                <p:nvPr/>
              </p:nvSpPr>
              <p:spPr bwMode="auto">
                <a:xfrm>
                  <a:off x="2894" y="249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58" name="Freeform 586"/>
                <p:cNvSpPr>
                  <a:spLocks/>
                </p:cNvSpPr>
                <p:nvPr/>
              </p:nvSpPr>
              <p:spPr bwMode="auto">
                <a:xfrm>
                  <a:off x="2894" y="250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59" name="Freeform 587"/>
                <p:cNvSpPr>
                  <a:spLocks/>
                </p:cNvSpPr>
                <p:nvPr/>
              </p:nvSpPr>
              <p:spPr bwMode="auto">
                <a:xfrm>
                  <a:off x="2894" y="250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60" name="Freeform 588"/>
                <p:cNvSpPr>
                  <a:spLocks/>
                </p:cNvSpPr>
                <p:nvPr/>
              </p:nvSpPr>
              <p:spPr bwMode="auto">
                <a:xfrm>
                  <a:off x="2894" y="251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61" name="Freeform 589"/>
                <p:cNvSpPr>
                  <a:spLocks/>
                </p:cNvSpPr>
                <p:nvPr/>
              </p:nvSpPr>
              <p:spPr bwMode="auto">
                <a:xfrm>
                  <a:off x="2894" y="252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62" name="Freeform 590"/>
                <p:cNvSpPr>
                  <a:spLocks/>
                </p:cNvSpPr>
                <p:nvPr/>
              </p:nvSpPr>
              <p:spPr bwMode="auto">
                <a:xfrm>
                  <a:off x="2894" y="253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63" name="Freeform 591"/>
                <p:cNvSpPr>
                  <a:spLocks/>
                </p:cNvSpPr>
                <p:nvPr/>
              </p:nvSpPr>
              <p:spPr bwMode="auto">
                <a:xfrm>
                  <a:off x="2894" y="254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64" name="Freeform 592"/>
                <p:cNvSpPr>
                  <a:spLocks/>
                </p:cNvSpPr>
                <p:nvPr/>
              </p:nvSpPr>
              <p:spPr bwMode="auto">
                <a:xfrm>
                  <a:off x="2894" y="254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65" name="Freeform 593"/>
                <p:cNvSpPr>
                  <a:spLocks/>
                </p:cNvSpPr>
                <p:nvPr/>
              </p:nvSpPr>
              <p:spPr bwMode="auto">
                <a:xfrm>
                  <a:off x="2894" y="255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66" name="Freeform 594"/>
                <p:cNvSpPr>
                  <a:spLocks/>
                </p:cNvSpPr>
                <p:nvPr/>
              </p:nvSpPr>
              <p:spPr bwMode="auto">
                <a:xfrm>
                  <a:off x="2894" y="256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67" name="Freeform 595"/>
                <p:cNvSpPr>
                  <a:spLocks/>
                </p:cNvSpPr>
                <p:nvPr/>
              </p:nvSpPr>
              <p:spPr bwMode="auto">
                <a:xfrm>
                  <a:off x="2894" y="2573"/>
                  <a:ext cx="6" cy="4"/>
                </a:xfrm>
                <a:custGeom>
                  <a:avLst/>
                  <a:gdLst>
                    <a:gd name="T0" fmla="*/ 12 w 12"/>
                    <a:gd name="T1" fmla="*/ 3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3 h 7"/>
                    <a:gd name="T20" fmla="*/ 0 w 12"/>
                    <a:gd name="T21" fmla="*/ 3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3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68" name="Freeform 596"/>
                <p:cNvSpPr>
                  <a:spLocks/>
                </p:cNvSpPr>
                <p:nvPr/>
              </p:nvSpPr>
              <p:spPr bwMode="auto">
                <a:xfrm>
                  <a:off x="2894" y="258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69" name="Freeform 597"/>
                <p:cNvSpPr>
                  <a:spLocks/>
                </p:cNvSpPr>
                <p:nvPr/>
              </p:nvSpPr>
              <p:spPr bwMode="auto">
                <a:xfrm>
                  <a:off x="2894" y="258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70" name="Freeform 598"/>
                <p:cNvSpPr>
                  <a:spLocks/>
                </p:cNvSpPr>
                <p:nvPr/>
              </p:nvSpPr>
              <p:spPr bwMode="auto">
                <a:xfrm>
                  <a:off x="2894" y="259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71" name="Freeform 599"/>
                <p:cNvSpPr>
                  <a:spLocks/>
                </p:cNvSpPr>
                <p:nvPr/>
              </p:nvSpPr>
              <p:spPr bwMode="auto">
                <a:xfrm>
                  <a:off x="2894" y="260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72" name="Freeform 600"/>
                <p:cNvSpPr>
                  <a:spLocks/>
                </p:cNvSpPr>
                <p:nvPr/>
              </p:nvSpPr>
              <p:spPr bwMode="auto">
                <a:xfrm>
                  <a:off x="2894" y="261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73" name="Freeform 601"/>
                <p:cNvSpPr>
                  <a:spLocks/>
                </p:cNvSpPr>
                <p:nvPr/>
              </p:nvSpPr>
              <p:spPr bwMode="auto">
                <a:xfrm>
                  <a:off x="2894" y="262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74" name="Freeform 602"/>
                <p:cNvSpPr>
                  <a:spLocks/>
                </p:cNvSpPr>
                <p:nvPr/>
              </p:nvSpPr>
              <p:spPr bwMode="auto">
                <a:xfrm>
                  <a:off x="2894" y="2628"/>
                  <a:ext cx="6" cy="4"/>
                </a:xfrm>
                <a:custGeom>
                  <a:avLst/>
                  <a:gdLst>
                    <a:gd name="T0" fmla="*/ 12 w 12"/>
                    <a:gd name="T1" fmla="*/ 4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4 h 7"/>
                    <a:gd name="T20" fmla="*/ 0 w 12"/>
                    <a:gd name="T21" fmla="*/ 4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75" name="Freeform 603"/>
                <p:cNvSpPr>
                  <a:spLocks/>
                </p:cNvSpPr>
                <p:nvPr/>
              </p:nvSpPr>
              <p:spPr bwMode="auto">
                <a:xfrm>
                  <a:off x="2894" y="263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76" name="Freeform 604"/>
                <p:cNvSpPr>
                  <a:spLocks/>
                </p:cNvSpPr>
                <p:nvPr/>
              </p:nvSpPr>
              <p:spPr bwMode="auto">
                <a:xfrm>
                  <a:off x="2894" y="264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77" name="Freeform 605"/>
                <p:cNvSpPr>
                  <a:spLocks/>
                </p:cNvSpPr>
                <p:nvPr/>
              </p:nvSpPr>
              <p:spPr bwMode="auto">
                <a:xfrm>
                  <a:off x="2894" y="265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78" name="Freeform 606"/>
                <p:cNvSpPr>
                  <a:spLocks/>
                </p:cNvSpPr>
                <p:nvPr/>
              </p:nvSpPr>
              <p:spPr bwMode="auto">
                <a:xfrm>
                  <a:off x="2894" y="266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79" name="Freeform 607"/>
                <p:cNvSpPr>
                  <a:spLocks/>
                </p:cNvSpPr>
                <p:nvPr/>
              </p:nvSpPr>
              <p:spPr bwMode="auto">
                <a:xfrm>
                  <a:off x="2894" y="266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80" name="Freeform 608"/>
                <p:cNvSpPr>
                  <a:spLocks/>
                </p:cNvSpPr>
                <p:nvPr/>
              </p:nvSpPr>
              <p:spPr bwMode="auto">
                <a:xfrm>
                  <a:off x="2894" y="267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81" name="Freeform 609"/>
                <p:cNvSpPr>
                  <a:spLocks/>
                </p:cNvSpPr>
                <p:nvPr/>
              </p:nvSpPr>
              <p:spPr bwMode="auto">
                <a:xfrm>
                  <a:off x="2894" y="268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82" name="Freeform 610"/>
                <p:cNvSpPr>
                  <a:spLocks/>
                </p:cNvSpPr>
                <p:nvPr/>
              </p:nvSpPr>
              <p:spPr bwMode="auto">
                <a:xfrm>
                  <a:off x="2894" y="269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83" name="Freeform 611"/>
                <p:cNvSpPr>
                  <a:spLocks/>
                </p:cNvSpPr>
                <p:nvPr/>
              </p:nvSpPr>
              <p:spPr bwMode="auto">
                <a:xfrm>
                  <a:off x="2894" y="270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84" name="Freeform 612"/>
                <p:cNvSpPr>
                  <a:spLocks/>
                </p:cNvSpPr>
                <p:nvPr/>
              </p:nvSpPr>
              <p:spPr bwMode="auto">
                <a:xfrm>
                  <a:off x="2894" y="270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85" name="Freeform 613"/>
                <p:cNvSpPr>
                  <a:spLocks/>
                </p:cNvSpPr>
                <p:nvPr/>
              </p:nvSpPr>
              <p:spPr bwMode="auto">
                <a:xfrm>
                  <a:off x="2894" y="271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86" name="Freeform 614"/>
                <p:cNvSpPr>
                  <a:spLocks/>
                </p:cNvSpPr>
                <p:nvPr/>
              </p:nvSpPr>
              <p:spPr bwMode="auto">
                <a:xfrm>
                  <a:off x="2894" y="272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87" name="Freeform 615"/>
                <p:cNvSpPr>
                  <a:spLocks/>
                </p:cNvSpPr>
                <p:nvPr/>
              </p:nvSpPr>
              <p:spPr bwMode="auto">
                <a:xfrm>
                  <a:off x="2894" y="273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88" name="Freeform 616"/>
                <p:cNvSpPr>
                  <a:spLocks/>
                </p:cNvSpPr>
                <p:nvPr/>
              </p:nvSpPr>
              <p:spPr bwMode="auto">
                <a:xfrm>
                  <a:off x="2894" y="273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89" name="Freeform 617"/>
                <p:cNvSpPr>
                  <a:spLocks/>
                </p:cNvSpPr>
                <p:nvPr/>
              </p:nvSpPr>
              <p:spPr bwMode="auto">
                <a:xfrm>
                  <a:off x="2894" y="2747"/>
                  <a:ext cx="6" cy="4"/>
                </a:xfrm>
                <a:custGeom>
                  <a:avLst/>
                  <a:gdLst>
                    <a:gd name="T0" fmla="*/ 12 w 12"/>
                    <a:gd name="T1" fmla="*/ 4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4 h 7"/>
                    <a:gd name="T20" fmla="*/ 0 w 12"/>
                    <a:gd name="T21" fmla="*/ 4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90" name="Freeform 618"/>
                <p:cNvSpPr>
                  <a:spLocks/>
                </p:cNvSpPr>
                <p:nvPr/>
              </p:nvSpPr>
              <p:spPr bwMode="auto">
                <a:xfrm>
                  <a:off x="2894" y="275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91" name="Freeform 619"/>
                <p:cNvSpPr>
                  <a:spLocks/>
                </p:cNvSpPr>
                <p:nvPr/>
              </p:nvSpPr>
              <p:spPr bwMode="auto">
                <a:xfrm>
                  <a:off x="2894" y="276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92" name="Freeform 620"/>
                <p:cNvSpPr>
                  <a:spLocks/>
                </p:cNvSpPr>
                <p:nvPr/>
              </p:nvSpPr>
              <p:spPr bwMode="auto">
                <a:xfrm>
                  <a:off x="2894" y="277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93" name="Freeform 621"/>
                <p:cNvSpPr>
                  <a:spLocks/>
                </p:cNvSpPr>
                <p:nvPr/>
              </p:nvSpPr>
              <p:spPr bwMode="auto">
                <a:xfrm>
                  <a:off x="2894" y="277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94" name="Freeform 622"/>
                <p:cNvSpPr>
                  <a:spLocks/>
                </p:cNvSpPr>
                <p:nvPr/>
              </p:nvSpPr>
              <p:spPr bwMode="auto">
                <a:xfrm>
                  <a:off x="2894" y="278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95" name="Freeform 623"/>
                <p:cNvSpPr>
                  <a:spLocks/>
                </p:cNvSpPr>
                <p:nvPr/>
              </p:nvSpPr>
              <p:spPr bwMode="auto">
                <a:xfrm>
                  <a:off x="2894" y="279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96" name="Freeform 624"/>
                <p:cNvSpPr>
                  <a:spLocks/>
                </p:cNvSpPr>
                <p:nvPr/>
              </p:nvSpPr>
              <p:spPr bwMode="auto">
                <a:xfrm>
                  <a:off x="2894" y="280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97" name="Freeform 625"/>
                <p:cNvSpPr>
                  <a:spLocks/>
                </p:cNvSpPr>
                <p:nvPr/>
              </p:nvSpPr>
              <p:spPr bwMode="auto">
                <a:xfrm>
                  <a:off x="2894" y="281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98" name="Freeform 626"/>
                <p:cNvSpPr>
                  <a:spLocks/>
                </p:cNvSpPr>
                <p:nvPr/>
              </p:nvSpPr>
              <p:spPr bwMode="auto">
                <a:xfrm>
                  <a:off x="2894" y="281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499" name="Freeform 627"/>
                <p:cNvSpPr>
                  <a:spLocks/>
                </p:cNvSpPr>
                <p:nvPr/>
              </p:nvSpPr>
              <p:spPr bwMode="auto">
                <a:xfrm>
                  <a:off x="2894" y="282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00" name="Freeform 628"/>
                <p:cNvSpPr>
                  <a:spLocks/>
                </p:cNvSpPr>
                <p:nvPr/>
              </p:nvSpPr>
              <p:spPr bwMode="auto">
                <a:xfrm>
                  <a:off x="2894" y="2835"/>
                  <a:ext cx="6" cy="3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01" name="Freeform 629"/>
                <p:cNvSpPr>
                  <a:spLocks/>
                </p:cNvSpPr>
                <p:nvPr/>
              </p:nvSpPr>
              <p:spPr bwMode="auto">
                <a:xfrm>
                  <a:off x="2894" y="284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02" name="Freeform 630"/>
                <p:cNvSpPr>
                  <a:spLocks/>
                </p:cNvSpPr>
                <p:nvPr/>
              </p:nvSpPr>
              <p:spPr bwMode="auto">
                <a:xfrm>
                  <a:off x="2894" y="285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03" name="Freeform 631"/>
                <p:cNvSpPr>
                  <a:spLocks/>
                </p:cNvSpPr>
                <p:nvPr/>
              </p:nvSpPr>
              <p:spPr bwMode="auto">
                <a:xfrm>
                  <a:off x="2894" y="285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04" name="Freeform 632"/>
                <p:cNvSpPr>
                  <a:spLocks/>
                </p:cNvSpPr>
                <p:nvPr/>
              </p:nvSpPr>
              <p:spPr bwMode="auto">
                <a:xfrm>
                  <a:off x="2894" y="2866"/>
                  <a:ext cx="6" cy="4"/>
                </a:xfrm>
                <a:custGeom>
                  <a:avLst/>
                  <a:gdLst>
                    <a:gd name="T0" fmla="*/ 12 w 12"/>
                    <a:gd name="T1" fmla="*/ 3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3 h 7"/>
                    <a:gd name="T20" fmla="*/ 0 w 12"/>
                    <a:gd name="T21" fmla="*/ 3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3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05" name="Freeform 633"/>
                <p:cNvSpPr>
                  <a:spLocks/>
                </p:cNvSpPr>
                <p:nvPr/>
              </p:nvSpPr>
              <p:spPr bwMode="auto">
                <a:xfrm>
                  <a:off x="2894" y="287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06" name="Freeform 634"/>
                <p:cNvSpPr>
                  <a:spLocks/>
                </p:cNvSpPr>
                <p:nvPr/>
              </p:nvSpPr>
              <p:spPr bwMode="auto">
                <a:xfrm>
                  <a:off x="2894" y="288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07" name="Freeform 635"/>
                <p:cNvSpPr>
                  <a:spLocks/>
                </p:cNvSpPr>
                <p:nvPr/>
              </p:nvSpPr>
              <p:spPr bwMode="auto">
                <a:xfrm>
                  <a:off x="2894" y="289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08" name="Freeform 636"/>
                <p:cNvSpPr>
                  <a:spLocks/>
                </p:cNvSpPr>
                <p:nvPr/>
              </p:nvSpPr>
              <p:spPr bwMode="auto">
                <a:xfrm>
                  <a:off x="2894" y="289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09" name="Freeform 637"/>
                <p:cNvSpPr>
                  <a:spLocks/>
                </p:cNvSpPr>
                <p:nvPr/>
              </p:nvSpPr>
              <p:spPr bwMode="auto">
                <a:xfrm>
                  <a:off x="2894" y="290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10" name="Freeform 638"/>
                <p:cNvSpPr>
                  <a:spLocks/>
                </p:cNvSpPr>
                <p:nvPr/>
              </p:nvSpPr>
              <p:spPr bwMode="auto">
                <a:xfrm>
                  <a:off x="2894" y="291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11" name="Freeform 639"/>
                <p:cNvSpPr>
                  <a:spLocks/>
                </p:cNvSpPr>
                <p:nvPr/>
              </p:nvSpPr>
              <p:spPr bwMode="auto">
                <a:xfrm>
                  <a:off x="2894" y="292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12" name="Freeform 640"/>
                <p:cNvSpPr>
                  <a:spLocks/>
                </p:cNvSpPr>
                <p:nvPr/>
              </p:nvSpPr>
              <p:spPr bwMode="auto">
                <a:xfrm>
                  <a:off x="2894" y="293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13" name="Freeform 641"/>
                <p:cNvSpPr>
                  <a:spLocks/>
                </p:cNvSpPr>
                <p:nvPr/>
              </p:nvSpPr>
              <p:spPr bwMode="auto">
                <a:xfrm>
                  <a:off x="2894" y="293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14" name="Freeform 642"/>
                <p:cNvSpPr>
                  <a:spLocks/>
                </p:cNvSpPr>
                <p:nvPr/>
              </p:nvSpPr>
              <p:spPr bwMode="auto">
                <a:xfrm>
                  <a:off x="2894" y="294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15" name="Freeform 643"/>
                <p:cNvSpPr>
                  <a:spLocks/>
                </p:cNvSpPr>
                <p:nvPr/>
              </p:nvSpPr>
              <p:spPr bwMode="auto">
                <a:xfrm>
                  <a:off x="2894" y="2954"/>
                  <a:ext cx="6" cy="3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16" name="Freeform 644"/>
                <p:cNvSpPr>
                  <a:spLocks/>
                </p:cNvSpPr>
                <p:nvPr/>
              </p:nvSpPr>
              <p:spPr bwMode="auto">
                <a:xfrm>
                  <a:off x="2894" y="296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17" name="Freeform 645"/>
                <p:cNvSpPr>
                  <a:spLocks/>
                </p:cNvSpPr>
                <p:nvPr/>
              </p:nvSpPr>
              <p:spPr bwMode="auto">
                <a:xfrm>
                  <a:off x="2894" y="296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18" name="Freeform 646"/>
                <p:cNvSpPr>
                  <a:spLocks/>
                </p:cNvSpPr>
                <p:nvPr/>
              </p:nvSpPr>
              <p:spPr bwMode="auto">
                <a:xfrm>
                  <a:off x="2894" y="297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19" name="Freeform 647"/>
                <p:cNvSpPr>
                  <a:spLocks/>
                </p:cNvSpPr>
                <p:nvPr/>
              </p:nvSpPr>
              <p:spPr bwMode="auto">
                <a:xfrm>
                  <a:off x="2894" y="2985"/>
                  <a:ext cx="6" cy="4"/>
                </a:xfrm>
                <a:custGeom>
                  <a:avLst/>
                  <a:gdLst>
                    <a:gd name="T0" fmla="*/ 12 w 12"/>
                    <a:gd name="T1" fmla="*/ 3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3 h 7"/>
                    <a:gd name="T20" fmla="*/ 0 w 12"/>
                    <a:gd name="T21" fmla="*/ 3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3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20" name="Freeform 648"/>
                <p:cNvSpPr>
                  <a:spLocks/>
                </p:cNvSpPr>
                <p:nvPr/>
              </p:nvSpPr>
              <p:spPr bwMode="auto">
                <a:xfrm>
                  <a:off x="2894" y="299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21" name="Freeform 649"/>
                <p:cNvSpPr>
                  <a:spLocks/>
                </p:cNvSpPr>
                <p:nvPr/>
              </p:nvSpPr>
              <p:spPr bwMode="auto">
                <a:xfrm>
                  <a:off x="2894" y="3001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22" name="Freeform 650"/>
                <p:cNvSpPr>
                  <a:spLocks/>
                </p:cNvSpPr>
                <p:nvPr/>
              </p:nvSpPr>
              <p:spPr bwMode="auto">
                <a:xfrm>
                  <a:off x="2894" y="300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23" name="Freeform 651"/>
                <p:cNvSpPr>
                  <a:spLocks/>
                </p:cNvSpPr>
                <p:nvPr/>
              </p:nvSpPr>
              <p:spPr bwMode="auto">
                <a:xfrm>
                  <a:off x="2894" y="301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24" name="Freeform 652"/>
                <p:cNvSpPr>
                  <a:spLocks/>
                </p:cNvSpPr>
                <p:nvPr/>
              </p:nvSpPr>
              <p:spPr bwMode="auto">
                <a:xfrm>
                  <a:off x="2894" y="302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25" name="Freeform 653"/>
                <p:cNvSpPr>
                  <a:spLocks/>
                </p:cNvSpPr>
                <p:nvPr/>
              </p:nvSpPr>
              <p:spPr bwMode="auto">
                <a:xfrm>
                  <a:off x="2894" y="3033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26" name="Freeform 654"/>
                <p:cNvSpPr>
                  <a:spLocks/>
                </p:cNvSpPr>
                <p:nvPr/>
              </p:nvSpPr>
              <p:spPr bwMode="auto">
                <a:xfrm>
                  <a:off x="2894" y="3041"/>
                  <a:ext cx="6" cy="4"/>
                </a:xfrm>
                <a:custGeom>
                  <a:avLst/>
                  <a:gdLst>
                    <a:gd name="T0" fmla="*/ 12 w 12"/>
                    <a:gd name="T1" fmla="*/ 4 h 7"/>
                    <a:gd name="T2" fmla="*/ 12 w 12"/>
                    <a:gd name="T3" fmla="*/ 2 h 7"/>
                    <a:gd name="T4" fmla="*/ 12 w 12"/>
                    <a:gd name="T5" fmla="*/ 1 h 7"/>
                    <a:gd name="T6" fmla="*/ 10 w 12"/>
                    <a:gd name="T7" fmla="*/ 0 h 7"/>
                    <a:gd name="T8" fmla="*/ 8 w 12"/>
                    <a:gd name="T9" fmla="*/ 0 h 7"/>
                    <a:gd name="T10" fmla="*/ 6 w 12"/>
                    <a:gd name="T11" fmla="*/ 0 h 7"/>
                    <a:gd name="T12" fmla="*/ 4 w 12"/>
                    <a:gd name="T13" fmla="*/ 0 h 7"/>
                    <a:gd name="T14" fmla="*/ 2 w 12"/>
                    <a:gd name="T15" fmla="*/ 1 h 7"/>
                    <a:gd name="T16" fmla="*/ 0 w 12"/>
                    <a:gd name="T17" fmla="*/ 2 h 7"/>
                    <a:gd name="T18" fmla="*/ 0 w 12"/>
                    <a:gd name="T19" fmla="*/ 4 h 7"/>
                    <a:gd name="T20" fmla="*/ 0 w 12"/>
                    <a:gd name="T21" fmla="*/ 4 h 7"/>
                    <a:gd name="T22" fmla="*/ 2 w 12"/>
                    <a:gd name="T23" fmla="*/ 5 h 7"/>
                    <a:gd name="T24" fmla="*/ 4 w 12"/>
                    <a:gd name="T25" fmla="*/ 6 h 7"/>
                    <a:gd name="T26" fmla="*/ 6 w 12"/>
                    <a:gd name="T27" fmla="*/ 7 h 7"/>
                    <a:gd name="T28" fmla="*/ 6 w 12"/>
                    <a:gd name="T29" fmla="*/ 7 h 7"/>
                    <a:gd name="T30" fmla="*/ 8 w 12"/>
                    <a:gd name="T31" fmla="*/ 6 h 7"/>
                    <a:gd name="T32" fmla="*/ 10 w 12"/>
                    <a:gd name="T33" fmla="*/ 5 h 7"/>
                    <a:gd name="T34" fmla="*/ 12 w 12"/>
                    <a:gd name="T35" fmla="*/ 5 h 7"/>
                    <a:gd name="T36" fmla="*/ 12 w 12"/>
                    <a:gd name="T3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7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27" name="Freeform 655"/>
                <p:cNvSpPr>
                  <a:spLocks/>
                </p:cNvSpPr>
                <p:nvPr/>
              </p:nvSpPr>
              <p:spPr bwMode="auto">
                <a:xfrm>
                  <a:off x="2894" y="3049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28" name="Freeform 656"/>
                <p:cNvSpPr>
                  <a:spLocks/>
                </p:cNvSpPr>
                <p:nvPr/>
              </p:nvSpPr>
              <p:spPr bwMode="auto">
                <a:xfrm>
                  <a:off x="2894" y="3057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29" name="Freeform 657"/>
                <p:cNvSpPr>
                  <a:spLocks/>
                </p:cNvSpPr>
                <p:nvPr/>
              </p:nvSpPr>
              <p:spPr bwMode="auto">
                <a:xfrm>
                  <a:off x="2894" y="3065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30" name="Freeform 658"/>
                <p:cNvSpPr>
                  <a:spLocks/>
                </p:cNvSpPr>
                <p:nvPr/>
              </p:nvSpPr>
              <p:spPr bwMode="auto">
                <a:xfrm>
                  <a:off x="2894" y="3073"/>
                  <a:ext cx="6" cy="3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31" name="Freeform 659"/>
                <p:cNvSpPr>
                  <a:spLocks/>
                </p:cNvSpPr>
                <p:nvPr/>
              </p:nvSpPr>
              <p:spPr bwMode="auto">
                <a:xfrm>
                  <a:off x="2894" y="308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32" name="Freeform 660"/>
                <p:cNvSpPr>
                  <a:spLocks/>
                </p:cNvSpPr>
                <p:nvPr/>
              </p:nvSpPr>
              <p:spPr bwMode="auto">
                <a:xfrm>
                  <a:off x="2894" y="308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33" name="Freeform 661"/>
                <p:cNvSpPr>
                  <a:spLocks/>
                </p:cNvSpPr>
                <p:nvPr/>
              </p:nvSpPr>
              <p:spPr bwMode="auto">
                <a:xfrm>
                  <a:off x="2894" y="3096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2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2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6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6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34" name="Freeform 662"/>
                <p:cNvSpPr>
                  <a:spLocks/>
                </p:cNvSpPr>
                <p:nvPr/>
              </p:nvSpPr>
              <p:spPr bwMode="auto">
                <a:xfrm>
                  <a:off x="2894" y="3104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35" name="Freeform 663"/>
                <p:cNvSpPr>
                  <a:spLocks/>
                </p:cNvSpPr>
                <p:nvPr/>
              </p:nvSpPr>
              <p:spPr bwMode="auto">
                <a:xfrm>
                  <a:off x="2894" y="3112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36" name="Freeform 664"/>
                <p:cNvSpPr>
                  <a:spLocks/>
                </p:cNvSpPr>
                <p:nvPr/>
              </p:nvSpPr>
              <p:spPr bwMode="auto">
                <a:xfrm>
                  <a:off x="2894" y="3120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2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2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6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6 h 8"/>
                    <a:gd name="T34" fmla="*/ 12 w 12"/>
                    <a:gd name="T35" fmla="*/ 6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37" name="Freeform 665"/>
                <p:cNvSpPr>
                  <a:spLocks/>
                </p:cNvSpPr>
                <p:nvPr/>
              </p:nvSpPr>
              <p:spPr bwMode="auto">
                <a:xfrm>
                  <a:off x="2894" y="3128"/>
                  <a:ext cx="6" cy="4"/>
                </a:xfrm>
                <a:custGeom>
                  <a:avLst/>
                  <a:gdLst>
                    <a:gd name="T0" fmla="*/ 12 w 12"/>
                    <a:gd name="T1" fmla="*/ 4 h 8"/>
                    <a:gd name="T2" fmla="*/ 12 w 12"/>
                    <a:gd name="T3" fmla="*/ 3 h 8"/>
                    <a:gd name="T4" fmla="*/ 12 w 12"/>
                    <a:gd name="T5" fmla="*/ 1 h 8"/>
                    <a:gd name="T6" fmla="*/ 10 w 12"/>
                    <a:gd name="T7" fmla="*/ 0 h 8"/>
                    <a:gd name="T8" fmla="*/ 8 w 12"/>
                    <a:gd name="T9" fmla="*/ 0 h 8"/>
                    <a:gd name="T10" fmla="*/ 6 w 12"/>
                    <a:gd name="T11" fmla="*/ 0 h 8"/>
                    <a:gd name="T12" fmla="*/ 4 w 12"/>
                    <a:gd name="T13" fmla="*/ 0 h 8"/>
                    <a:gd name="T14" fmla="*/ 2 w 12"/>
                    <a:gd name="T15" fmla="*/ 1 h 8"/>
                    <a:gd name="T16" fmla="*/ 0 w 12"/>
                    <a:gd name="T17" fmla="*/ 3 h 8"/>
                    <a:gd name="T18" fmla="*/ 0 w 12"/>
                    <a:gd name="T19" fmla="*/ 4 h 8"/>
                    <a:gd name="T20" fmla="*/ 0 w 12"/>
                    <a:gd name="T21" fmla="*/ 4 h 8"/>
                    <a:gd name="T22" fmla="*/ 2 w 12"/>
                    <a:gd name="T23" fmla="*/ 5 h 8"/>
                    <a:gd name="T24" fmla="*/ 4 w 12"/>
                    <a:gd name="T25" fmla="*/ 7 h 8"/>
                    <a:gd name="T26" fmla="*/ 6 w 12"/>
                    <a:gd name="T27" fmla="*/ 8 h 8"/>
                    <a:gd name="T28" fmla="*/ 6 w 12"/>
                    <a:gd name="T29" fmla="*/ 8 h 8"/>
                    <a:gd name="T30" fmla="*/ 8 w 12"/>
                    <a:gd name="T31" fmla="*/ 7 h 8"/>
                    <a:gd name="T32" fmla="*/ 10 w 12"/>
                    <a:gd name="T33" fmla="*/ 5 h 8"/>
                    <a:gd name="T34" fmla="*/ 12 w 12"/>
                    <a:gd name="T35" fmla="*/ 5 h 8"/>
                    <a:gd name="T36" fmla="*/ 12 w 12"/>
                    <a:gd name="T3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12" y="4"/>
                      </a:move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08538" name="Group 666"/>
              <p:cNvGrpSpPr>
                <a:grpSpLocks/>
              </p:cNvGrpSpPr>
              <p:nvPr/>
            </p:nvGrpSpPr>
            <p:grpSpPr bwMode="auto">
              <a:xfrm>
                <a:off x="2894" y="3112"/>
                <a:ext cx="202" cy="42"/>
                <a:chOff x="2894" y="3112"/>
                <a:chExt cx="202" cy="42"/>
              </a:xfrm>
            </p:grpSpPr>
            <p:sp>
              <p:nvSpPr>
                <p:cNvPr id="208539" name="Freeform 667"/>
                <p:cNvSpPr>
                  <a:spLocks/>
                </p:cNvSpPr>
                <p:nvPr/>
              </p:nvSpPr>
              <p:spPr bwMode="auto">
                <a:xfrm>
                  <a:off x="2894" y="3131"/>
                  <a:ext cx="6" cy="4"/>
                </a:xfrm>
                <a:custGeom>
                  <a:avLst/>
                  <a:gdLst>
                    <a:gd name="T0" fmla="*/ 8 w 12"/>
                    <a:gd name="T1" fmla="*/ 0 h 8"/>
                    <a:gd name="T2" fmla="*/ 6 w 12"/>
                    <a:gd name="T3" fmla="*/ 0 h 8"/>
                    <a:gd name="T4" fmla="*/ 4 w 12"/>
                    <a:gd name="T5" fmla="*/ 2 h 8"/>
                    <a:gd name="T6" fmla="*/ 2 w 12"/>
                    <a:gd name="T7" fmla="*/ 3 h 8"/>
                    <a:gd name="T8" fmla="*/ 0 w 12"/>
                    <a:gd name="T9" fmla="*/ 4 h 8"/>
                    <a:gd name="T10" fmla="*/ 0 w 12"/>
                    <a:gd name="T11" fmla="*/ 4 h 8"/>
                    <a:gd name="T12" fmla="*/ 2 w 12"/>
                    <a:gd name="T13" fmla="*/ 6 h 8"/>
                    <a:gd name="T14" fmla="*/ 4 w 12"/>
                    <a:gd name="T15" fmla="*/ 7 h 8"/>
                    <a:gd name="T16" fmla="*/ 6 w 12"/>
                    <a:gd name="T17" fmla="*/ 8 h 8"/>
                    <a:gd name="T18" fmla="*/ 6 w 12"/>
                    <a:gd name="T19" fmla="*/ 8 h 8"/>
                    <a:gd name="T20" fmla="*/ 6 w 12"/>
                    <a:gd name="T21" fmla="*/ 8 h 8"/>
                    <a:gd name="T22" fmla="*/ 8 w 12"/>
                    <a:gd name="T23" fmla="*/ 7 h 8"/>
                    <a:gd name="T24" fmla="*/ 10 w 12"/>
                    <a:gd name="T25" fmla="*/ 6 h 8"/>
                    <a:gd name="T26" fmla="*/ 12 w 12"/>
                    <a:gd name="T27" fmla="*/ 4 h 8"/>
                    <a:gd name="T28" fmla="*/ 12 w 12"/>
                    <a:gd name="T29" fmla="*/ 4 h 8"/>
                    <a:gd name="T30" fmla="*/ 10 w 12"/>
                    <a:gd name="T31" fmla="*/ 3 h 8"/>
                    <a:gd name="T32" fmla="*/ 8 w 12"/>
                    <a:gd name="T33" fmla="*/ 2 h 8"/>
                    <a:gd name="T34" fmla="*/ 8 w 12"/>
                    <a:gd name="T3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" h="8">
                      <a:moveTo>
                        <a:pt x="8" y="0"/>
                      </a:move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40" name="Freeform 668"/>
                <p:cNvSpPr>
                  <a:spLocks/>
                </p:cNvSpPr>
                <p:nvPr/>
              </p:nvSpPr>
              <p:spPr bwMode="auto">
                <a:xfrm>
                  <a:off x="2906" y="3131"/>
                  <a:ext cx="5" cy="4"/>
                </a:xfrm>
                <a:custGeom>
                  <a:avLst/>
                  <a:gdLst>
                    <a:gd name="T0" fmla="*/ 6 w 12"/>
                    <a:gd name="T1" fmla="*/ 0 h 8"/>
                    <a:gd name="T2" fmla="*/ 4 w 12"/>
                    <a:gd name="T3" fmla="*/ 0 h 8"/>
                    <a:gd name="T4" fmla="*/ 2 w 12"/>
                    <a:gd name="T5" fmla="*/ 2 h 8"/>
                    <a:gd name="T6" fmla="*/ 0 w 12"/>
                    <a:gd name="T7" fmla="*/ 3 h 8"/>
                    <a:gd name="T8" fmla="*/ 0 w 12"/>
                    <a:gd name="T9" fmla="*/ 4 h 8"/>
                    <a:gd name="T10" fmla="*/ 0 w 12"/>
                    <a:gd name="T11" fmla="*/ 6 h 8"/>
                    <a:gd name="T12" fmla="*/ 0 w 12"/>
                    <a:gd name="T13" fmla="*/ 7 h 8"/>
                    <a:gd name="T14" fmla="*/ 2 w 12"/>
                    <a:gd name="T15" fmla="*/ 8 h 8"/>
                    <a:gd name="T16" fmla="*/ 4 w 12"/>
                    <a:gd name="T17" fmla="*/ 8 h 8"/>
                    <a:gd name="T18" fmla="*/ 6 w 12"/>
                    <a:gd name="T19" fmla="*/ 8 h 8"/>
                    <a:gd name="T20" fmla="*/ 6 w 12"/>
                    <a:gd name="T21" fmla="*/ 8 h 8"/>
                    <a:gd name="T22" fmla="*/ 8 w 12"/>
                    <a:gd name="T23" fmla="*/ 7 h 8"/>
                    <a:gd name="T24" fmla="*/ 10 w 12"/>
                    <a:gd name="T25" fmla="*/ 6 h 8"/>
                    <a:gd name="T26" fmla="*/ 12 w 12"/>
                    <a:gd name="T27" fmla="*/ 4 h 8"/>
                    <a:gd name="T28" fmla="*/ 12 w 12"/>
                    <a:gd name="T29" fmla="*/ 4 h 8"/>
                    <a:gd name="T30" fmla="*/ 10 w 12"/>
                    <a:gd name="T31" fmla="*/ 3 h 8"/>
                    <a:gd name="T32" fmla="*/ 8 w 12"/>
                    <a:gd name="T33" fmla="*/ 2 h 8"/>
                    <a:gd name="T34" fmla="*/ 8 w 12"/>
                    <a:gd name="T35" fmla="*/ 0 h 8"/>
                    <a:gd name="T36" fmla="*/ 6 w 12"/>
                    <a:gd name="T3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41" name="Freeform 669"/>
                <p:cNvSpPr>
                  <a:spLocks/>
                </p:cNvSpPr>
                <p:nvPr/>
              </p:nvSpPr>
              <p:spPr bwMode="auto">
                <a:xfrm>
                  <a:off x="2917" y="3131"/>
                  <a:ext cx="6" cy="4"/>
                </a:xfrm>
                <a:custGeom>
                  <a:avLst/>
                  <a:gdLst>
                    <a:gd name="T0" fmla="*/ 6 w 12"/>
                    <a:gd name="T1" fmla="*/ 0 h 8"/>
                    <a:gd name="T2" fmla="*/ 4 w 12"/>
                    <a:gd name="T3" fmla="*/ 0 h 8"/>
                    <a:gd name="T4" fmla="*/ 2 w 12"/>
                    <a:gd name="T5" fmla="*/ 2 h 8"/>
                    <a:gd name="T6" fmla="*/ 0 w 12"/>
                    <a:gd name="T7" fmla="*/ 3 h 8"/>
                    <a:gd name="T8" fmla="*/ 0 w 12"/>
                    <a:gd name="T9" fmla="*/ 4 h 8"/>
                    <a:gd name="T10" fmla="*/ 0 w 12"/>
                    <a:gd name="T11" fmla="*/ 6 h 8"/>
                    <a:gd name="T12" fmla="*/ 0 w 12"/>
                    <a:gd name="T13" fmla="*/ 7 h 8"/>
                    <a:gd name="T14" fmla="*/ 2 w 12"/>
                    <a:gd name="T15" fmla="*/ 8 h 8"/>
                    <a:gd name="T16" fmla="*/ 4 w 12"/>
                    <a:gd name="T17" fmla="*/ 8 h 8"/>
                    <a:gd name="T18" fmla="*/ 6 w 12"/>
                    <a:gd name="T19" fmla="*/ 8 h 8"/>
                    <a:gd name="T20" fmla="*/ 6 w 12"/>
                    <a:gd name="T21" fmla="*/ 8 h 8"/>
                    <a:gd name="T22" fmla="*/ 8 w 12"/>
                    <a:gd name="T23" fmla="*/ 7 h 8"/>
                    <a:gd name="T24" fmla="*/ 10 w 12"/>
                    <a:gd name="T25" fmla="*/ 6 h 8"/>
                    <a:gd name="T26" fmla="*/ 12 w 12"/>
                    <a:gd name="T27" fmla="*/ 4 h 8"/>
                    <a:gd name="T28" fmla="*/ 12 w 12"/>
                    <a:gd name="T29" fmla="*/ 4 h 8"/>
                    <a:gd name="T30" fmla="*/ 10 w 12"/>
                    <a:gd name="T31" fmla="*/ 3 h 8"/>
                    <a:gd name="T32" fmla="*/ 8 w 12"/>
                    <a:gd name="T33" fmla="*/ 2 h 8"/>
                    <a:gd name="T34" fmla="*/ 8 w 12"/>
                    <a:gd name="T35" fmla="*/ 0 h 8"/>
                    <a:gd name="T36" fmla="*/ 6 w 12"/>
                    <a:gd name="T3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42" name="Freeform 670"/>
                <p:cNvSpPr>
                  <a:spLocks/>
                </p:cNvSpPr>
                <p:nvPr/>
              </p:nvSpPr>
              <p:spPr bwMode="auto">
                <a:xfrm>
                  <a:off x="2928" y="3131"/>
                  <a:ext cx="6" cy="4"/>
                </a:xfrm>
                <a:custGeom>
                  <a:avLst/>
                  <a:gdLst>
                    <a:gd name="T0" fmla="*/ 6 w 11"/>
                    <a:gd name="T1" fmla="*/ 0 h 8"/>
                    <a:gd name="T2" fmla="*/ 4 w 11"/>
                    <a:gd name="T3" fmla="*/ 0 h 8"/>
                    <a:gd name="T4" fmla="*/ 2 w 11"/>
                    <a:gd name="T5" fmla="*/ 2 h 8"/>
                    <a:gd name="T6" fmla="*/ 0 w 11"/>
                    <a:gd name="T7" fmla="*/ 3 h 8"/>
                    <a:gd name="T8" fmla="*/ 0 w 11"/>
                    <a:gd name="T9" fmla="*/ 4 h 8"/>
                    <a:gd name="T10" fmla="*/ 0 w 11"/>
                    <a:gd name="T11" fmla="*/ 6 h 8"/>
                    <a:gd name="T12" fmla="*/ 0 w 11"/>
                    <a:gd name="T13" fmla="*/ 7 h 8"/>
                    <a:gd name="T14" fmla="*/ 2 w 11"/>
                    <a:gd name="T15" fmla="*/ 8 h 8"/>
                    <a:gd name="T16" fmla="*/ 4 w 11"/>
                    <a:gd name="T17" fmla="*/ 8 h 8"/>
                    <a:gd name="T18" fmla="*/ 6 w 11"/>
                    <a:gd name="T19" fmla="*/ 8 h 8"/>
                    <a:gd name="T20" fmla="*/ 6 w 11"/>
                    <a:gd name="T21" fmla="*/ 8 h 8"/>
                    <a:gd name="T22" fmla="*/ 8 w 11"/>
                    <a:gd name="T23" fmla="*/ 7 h 8"/>
                    <a:gd name="T24" fmla="*/ 10 w 11"/>
                    <a:gd name="T25" fmla="*/ 6 h 8"/>
                    <a:gd name="T26" fmla="*/ 11 w 11"/>
                    <a:gd name="T27" fmla="*/ 4 h 8"/>
                    <a:gd name="T28" fmla="*/ 11 w 11"/>
                    <a:gd name="T29" fmla="*/ 4 h 8"/>
                    <a:gd name="T30" fmla="*/ 10 w 11"/>
                    <a:gd name="T31" fmla="*/ 3 h 8"/>
                    <a:gd name="T32" fmla="*/ 8 w 11"/>
                    <a:gd name="T33" fmla="*/ 2 h 8"/>
                    <a:gd name="T34" fmla="*/ 8 w 11"/>
                    <a:gd name="T35" fmla="*/ 0 h 8"/>
                    <a:gd name="T36" fmla="*/ 6 w 11"/>
                    <a:gd name="T3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43" name="Freeform 671"/>
                <p:cNvSpPr>
                  <a:spLocks/>
                </p:cNvSpPr>
                <p:nvPr/>
              </p:nvSpPr>
              <p:spPr bwMode="auto">
                <a:xfrm>
                  <a:off x="2940" y="3131"/>
                  <a:ext cx="6" cy="4"/>
                </a:xfrm>
                <a:custGeom>
                  <a:avLst/>
                  <a:gdLst>
                    <a:gd name="T0" fmla="*/ 6 w 11"/>
                    <a:gd name="T1" fmla="*/ 0 h 8"/>
                    <a:gd name="T2" fmla="*/ 4 w 11"/>
                    <a:gd name="T3" fmla="*/ 0 h 8"/>
                    <a:gd name="T4" fmla="*/ 2 w 11"/>
                    <a:gd name="T5" fmla="*/ 2 h 8"/>
                    <a:gd name="T6" fmla="*/ 0 w 11"/>
                    <a:gd name="T7" fmla="*/ 3 h 8"/>
                    <a:gd name="T8" fmla="*/ 0 w 11"/>
                    <a:gd name="T9" fmla="*/ 4 h 8"/>
                    <a:gd name="T10" fmla="*/ 0 w 11"/>
                    <a:gd name="T11" fmla="*/ 6 h 8"/>
                    <a:gd name="T12" fmla="*/ 0 w 11"/>
                    <a:gd name="T13" fmla="*/ 7 h 8"/>
                    <a:gd name="T14" fmla="*/ 2 w 11"/>
                    <a:gd name="T15" fmla="*/ 8 h 8"/>
                    <a:gd name="T16" fmla="*/ 4 w 11"/>
                    <a:gd name="T17" fmla="*/ 8 h 8"/>
                    <a:gd name="T18" fmla="*/ 6 w 11"/>
                    <a:gd name="T19" fmla="*/ 8 h 8"/>
                    <a:gd name="T20" fmla="*/ 6 w 11"/>
                    <a:gd name="T21" fmla="*/ 8 h 8"/>
                    <a:gd name="T22" fmla="*/ 8 w 11"/>
                    <a:gd name="T23" fmla="*/ 7 h 8"/>
                    <a:gd name="T24" fmla="*/ 9 w 11"/>
                    <a:gd name="T25" fmla="*/ 6 h 8"/>
                    <a:gd name="T26" fmla="*/ 11 w 11"/>
                    <a:gd name="T27" fmla="*/ 4 h 8"/>
                    <a:gd name="T28" fmla="*/ 11 w 11"/>
                    <a:gd name="T29" fmla="*/ 4 h 8"/>
                    <a:gd name="T30" fmla="*/ 9 w 11"/>
                    <a:gd name="T31" fmla="*/ 3 h 8"/>
                    <a:gd name="T32" fmla="*/ 8 w 11"/>
                    <a:gd name="T33" fmla="*/ 2 h 8"/>
                    <a:gd name="T34" fmla="*/ 8 w 11"/>
                    <a:gd name="T35" fmla="*/ 0 h 8"/>
                    <a:gd name="T36" fmla="*/ 6 w 11"/>
                    <a:gd name="T3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44" name="Freeform 672"/>
                <p:cNvSpPr>
                  <a:spLocks/>
                </p:cNvSpPr>
                <p:nvPr/>
              </p:nvSpPr>
              <p:spPr bwMode="auto">
                <a:xfrm>
                  <a:off x="2951" y="3131"/>
                  <a:ext cx="6" cy="4"/>
                </a:xfrm>
                <a:custGeom>
                  <a:avLst/>
                  <a:gdLst>
                    <a:gd name="T0" fmla="*/ 6 w 11"/>
                    <a:gd name="T1" fmla="*/ 0 h 8"/>
                    <a:gd name="T2" fmla="*/ 4 w 11"/>
                    <a:gd name="T3" fmla="*/ 0 h 8"/>
                    <a:gd name="T4" fmla="*/ 2 w 11"/>
                    <a:gd name="T5" fmla="*/ 2 h 8"/>
                    <a:gd name="T6" fmla="*/ 0 w 11"/>
                    <a:gd name="T7" fmla="*/ 3 h 8"/>
                    <a:gd name="T8" fmla="*/ 0 w 11"/>
                    <a:gd name="T9" fmla="*/ 4 h 8"/>
                    <a:gd name="T10" fmla="*/ 0 w 11"/>
                    <a:gd name="T11" fmla="*/ 6 h 8"/>
                    <a:gd name="T12" fmla="*/ 0 w 11"/>
                    <a:gd name="T13" fmla="*/ 7 h 8"/>
                    <a:gd name="T14" fmla="*/ 2 w 11"/>
                    <a:gd name="T15" fmla="*/ 8 h 8"/>
                    <a:gd name="T16" fmla="*/ 4 w 11"/>
                    <a:gd name="T17" fmla="*/ 8 h 8"/>
                    <a:gd name="T18" fmla="*/ 6 w 11"/>
                    <a:gd name="T19" fmla="*/ 8 h 8"/>
                    <a:gd name="T20" fmla="*/ 6 w 11"/>
                    <a:gd name="T21" fmla="*/ 8 h 8"/>
                    <a:gd name="T22" fmla="*/ 7 w 11"/>
                    <a:gd name="T23" fmla="*/ 7 h 8"/>
                    <a:gd name="T24" fmla="*/ 9 w 11"/>
                    <a:gd name="T25" fmla="*/ 6 h 8"/>
                    <a:gd name="T26" fmla="*/ 11 w 11"/>
                    <a:gd name="T27" fmla="*/ 4 h 8"/>
                    <a:gd name="T28" fmla="*/ 11 w 11"/>
                    <a:gd name="T29" fmla="*/ 4 h 8"/>
                    <a:gd name="T30" fmla="*/ 9 w 11"/>
                    <a:gd name="T31" fmla="*/ 3 h 8"/>
                    <a:gd name="T32" fmla="*/ 7 w 11"/>
                    <a:gd name="T33" fmla="*/ 2 h 8"/>
                    <a:gd name="T34" fmla="*/ 7 w 11"/>
                    <a:gd name="T35" fmla="*/ 0 h 8"/>
                    <a:gd name="T36" fmla="*/ 6 w 11"/>
                    <a:gd name="T3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45" name="Freeform 673"/>
                <p:cNvSpPr>
                  <a:spLocks/>
                </p:cNvSpPr>
                <p:nvPr/>
              </p:nvSpPr>
              <p:spPr bwMode="auto">
                <a:xfrm>
                  <a:off x="2963" y="3131"/>
                  <a:ext cx="6" cy="4"/>
                </a:xfrm>
                <a:custGeom>
                  <a:avLst/>
                  <a:gdLst>
                    <a:gd name="T0" fmla="*/ 5 w 11"/>
                    <a:gd name="T1" fmla="*/ 0 h 8"/>
                    <a:gd name="T2" fmla="*/ 4 w 11"/>
                    <a:gd name="T3" fmla="*/ 0 h 8"/>
                    <a:gd name="T4" fmla="*/ 2 w 11"/>
                    <a:gd name="T5" fmla="*/ 2 h 8"/>
                    <a:gd name="T6" fmla="*/ 0 w 11"/>
                    <a:gd name="T7" fmla="*/ 3 h 8"/>
                    <a:gd name="T8" fmla="*/ 0 w 11"/>
                    <a:gd name="T9" fmla="*/ 4 h 8"/>
                    <a:gd name="T10" fmla="*/ 0 w 11"/>
                    <a:gd name="T11" fmla="*/ 6 h 8"/>
                    <a:gd name="T12" fmla="*/ 0 w 11"/>
                    <a:gd name="T13" fmla="*/ 7 h 8"/>
                    <a:gd name="T14" fmla="*/ 2 w 11"/>
                    <a:gd name="T15" fmla="*/ 8 h 8"/>
                    <a:gd name="T16" fmla="*/ 4 w 11"/>
                    <a:gd name="T17" fmla="*/ 8 h 8"/>
                    <a:gd name="T18" fmla="*/ 5 w 11"/>
                    <a:gd name="T19" fmla="*/ 8 h 8"/>
                    <a:gd name="T20" fmla="*/ 5 w 11"/>
                    <a:gd name="T21" fmla="*/ 8 h 8"/>
                    <a:gd name="T22" fmla="*/ 7 w 11"/>
                    <a:gd name="T23" fmla="*/ 7 h 8"/>
                    <a:gd name="T24" fmla="*/ 9 w 11"/>
                    <a:gd name="T25" fmla="*/ 6 h 8"/>
                    <a:gd name="T26" fmla="*/ 11 w 11"/>
                    <a:gd name="T27" fmla="*/ 4 h 8"/>
                    <a:gd name="T28" fmla="*/ 11 w 11"/>
                    <a:gd name="T29" fmla="*/ 4 h 8"/>
                    <a:gd name="T30" fmla="*/ 9 w 11"/>
                    <a:gd name="T31" fmla="*/ 3 h 8"/>
                    <a:gd name="T32" fmla="*/ 7 w 11"/>
                    <a:gd name="T33" fmla="*/ 2 h 8"/>
                    <a:gd name="T34" fmla="*/ 7 w 11"/>
                    <a:gd name="T35" fmla="*/ 0 h 8"/>
                    <a:gd name="T36" fmla="*/ 5 w 11"/>
                    <a:gd name="T3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46" name="Freeform 674"/>
                <p:cNvSpPr>
                  <a:spLocks/>
                </p:cNvSpPr>
                <p:nvPr/>
              </p:nvSpPr>
              <p:spPr bwMode="auto">
                <a:xfrm>
                  <a:off x="2974" y="3131"/>
                  <a:ext cx="6" cy="4"/>
                </a:xfrm>
                <a:custGeom>
                  <a:avLst/>
                  <a:gdLst>
                    <a:gd name="T0" fmla="*/ 5 w 11"/>
                    <a:gd name="T1" fmla="*/ 0 h 8"/>
                    <a:gd name="T2" fmla="*/ 3 w 11"/>
                    <a:gd name="T3" fmla="*/ 0 h 8"/>
                    <a:gd name="T4" fmla="*/ 2 w 11"/>
                    <a:gd name="T5" fmla="*/ 2 h 8"/>
                    <a:gd name="T6" fmla="*/ 0 w 11"/>
                    <a:gd name="T7" fmla="*/ 3 h 8"/>
                    <a:gd name="T8" fmla="*/ 0 w 11"/>
                    <a:gd name="T9" fmla="*/ 4 h 8"/>
                    <a:gd name="T10" fmla="*/ 0 w 11"/>
                    <a:gd name="T11" fmla="*/ 6 h 8"/>
                    <a:gd name="T12" fmla="*/ 0 w 11"/>
                    <a:gd name="T13" fmla="*/ 7 h 8"/>
                    <a:gd name="T14" fmla="*/ 2 w 11"/>
                    <a:gd name="T15" fmla="*/ 8 h 8"/>
                    <a:gd name="T16" fmla="*/ 3 w 11"/>
                    <a:gd name="T17" fmla="*/ 8 h 8"/>
                    <a:gd name="T18" fmla="*/ 5 w 11"/>
                    <a:gd name="T19" fmla="*/ 8 h 8"/>
                    <a:gd name="T20" fmla="*/ 5 w 11"/>
                    <a:gd name="T21" fmla="*/ 8 h 8"/>
                    <a:gd name="T22" fmla="*/ 7 w 11"/>
                    <a:gd name="T23" fmla="*/ 7 h 8"/>
                    <a:gd name="T24" fmla="*/ 9 w 11"/>
                    <a:gd name="T25" fmla="*/ 6 h 8"/>
                    <a:gd name="T26" fmla="*/ 11 w 11"/>
                    <a:gd name="T27" fmla="*/ 4 h 8"/>
                    <a:gd name="T28" fmla="*/ 11 w 11"/>
                    <a:gd name="T29" fmla="*/ 4 h 8"/>
                    <a:gd name="T30" fmla="*/ 9 w 11"/>
                    <a:gd name="T31" fmla="*/ 3 h 8"/>
                    <a:gd name="T32" fmla="*/ 7 w 11"/>
                    <a:gd name="T33" fmla="*/ 2 h 8"/>
                    <a:gd name="T34" fmla="*/ 7 w 11"/>
                    <a:gd name="T35" fmla="*/ 0 h 8"/>
                    <a:gd name="T36" fmla="*/ 5 w 11"/>
                    <a:gd name="T3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47" name="Freeform 675"/>
                <p:cNvSpPr>
                  <a:spLocks/>
                </p:cNvSpPr>
                <p:nvPr/>
              </p:nvSpPr>
              <p:spPr bwMode="auto">
                <a:xfrm>
                  <a:off x="2986" y="3131"/>
                  <a:ext cx="5" cy="4"/>
                </a:xfrm>
                <a:custGeom>
                  <a:avLst/>
                  <a:gdLst>
                    <a:gd name="T0" fmla="*/ 5 w 11"/>
                    <a:gd name="T1" fmla="*/ 0 h 8"/>
                    <a:gd name="T2" fmla="*/ 3 w 11"/>
                    <a:gd name="T3" fmla="*/ 0 h 8"/>
                    <a:gd name="T4" fmla="*/ 1 w 11"/>
                    <a:gd name="T5" fmla="*/ 2 h 8"/>
                    <a:gd name="T6" fmla="*/ 0 w 11"/>
                    <a:gd name="T7" fmla="*/ 3 h 8"/>
                    <a:gd name="T8" fmla="*/ 0 w 11"/>
                    <a:gd name="T9" fmla="*/ 4 h 8"/>
                    <a:gd name="T10" fmla="*/ 0 w 11"/>
                    <a:gd name="T11" fmla="*/ 6 h 8"/>
                    <a:gd name="T12" fmla="*/ 0 w 11"/>
                    <a:gd name="T13" fmla="*/ 7 h 8"/>
                    <a:gd name="T14" fmla="*/ 1 w 11"/>
                    <a:gd name="T15" fmla="*/ 8 h 8"/>
                    <a:gd name="T16" fmla="*/ 3 w 11"/>
                    <a:gd name="T17" fmla="*/ 8 h 8"/>
                    <a:gd name="T18" fmla="*/ 5 w 11"/>
                    <a:gd name="T19" fmla="*/ 8 h 8"/>
                    <a:gd name="T20" fmla="*/ 5 w 11"/>
                    <a:gd name="T21" fmla="*/ 8 h 8"/>
                    <a:gd name="T22" fmla="*/ 7 w 11"/>
                    <a:gd name="T23" fmla="*/ 7 h 8"/>
                    <a:gd name="T24" fmla="*/ 9 w 11"/>
                    <a:gd name="T25" fmla="*/ 6 h 8"/>
                    <a:gd name="T26" fmla="*/ 11 w 11"/>
                    <a:gd name="T27" fmla="*/ 4 h 8"/>
                    <a:gd name="T28" fmla="*/ 11 w 11"/>
                    <a:gd name="T29" fmla="*/ 4 h 8"/>
                    <a:gd name="T30" fmla="*/ 9 w 11"/>
                    <a:gd name="T31" fmla="*/ 3 h 8"/>
                    <a:gd name="T32" fmla="*/ 7 w 11"/>
                    <a:gd name="T33" fmla="*/ 2 h 8"/>
                    <a:gd name="T34" fmla="*/ 7 w 11"/>
                    <a:gd name="T35" fmla="*/ 0 h 8"/>
                    <a:gd name="T36" fmla="*/ 5 w 11"/>
                    <a:gd name="T3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48" name="Freeform 676"/>
                <p:cNvSpPr>
                  <a:spLocks/>
                </p:cNvSpPr>
                <p:nvPr/>
              </p:nvSpPr>
              <p:spPr bwMode="auto">
                <a:xfrm>
                  <a:off x="2997" y="3131"/>
                  <a:ext cx="6" cy="4"/>
                </a:xfrm>
                <a:custGeom>
                  <a:avLst/>
                  <a:gdLst>
                    <a:gd name="T0" fmla="*/ 6 w 12"/>
                    <a:gd name="T1" fmla="*/ 0 h 8"/>
                    <a:gd name="T2" fmla="*/ 4 w 12"/>
                    <a:gd name="T3" fmla="*/ 0 h 8"/>
                    <a:gd name="T4" fmla="*/ 2 w 12"/>
                    <a:gd name="T5" fmla="*/ 2 h 8"/>
                    <a:gd name="T6" fmla="*/ 0 w 12"/>
                    <a:gd name="T7" fmla="*/ 3 h 8"/>
                    <a:gd name="T8" fmla="*/ 0 w 12"/>
                    <a:gd name="T9" fmla="*/ 4 h 8"/>
                    <a:gd name="T10" fmla="*/ 0 w 12"/>
                    <a:gd name="T11" fmla="*/ 6 h 8"/>
                    <a:gd name="T12" fmla="*/ 0 w 12"/>
                    <a:gd name="T13" fmla="*/ 7 h 8"/>
                    <a:gd name="T14" fmla="*/ 2 w 12"/>
                    <a:gd name="T15" fmla="*/ 8 h 8"/>
                    <a:gd name="T16" fmla="*/ 4 w 12"/>
                    <a:gd name="T17" fmla="*/ 8 h 8"/>
                    <a:gd name="T18" fmla="*/ 6 w 12"/>
                    <a:gd name="T19" fmla="*/ 8 h 8"/>
                    <a:gd name="T20" fmla="*/ 6 w 12"/>
                    <a:gd name="T21" fmla="*/ 8 h 8"/>
                    <a:gd name="T22" fmla="*/ 8 w 12"/>
                    <a:gd name="T23" fmla="*/ 7 h 8"/>
                    <a:gd name="T24" fmla="*/ 10 w 12"/>
                    <a:gd name="T25" fmla="*/ 6 h 8"/>
                    <a:gd name="T26" fmla="*/ 12 w 12"/>
                    <a:gd name="T27" fmla="*/ 4 h 8"/>
                    <a:gd name="T28" fmla="*/ 12 w 12"/>
                    <a:gd name="T29" fmla="*/ 4 h 8"/>
                    <a:gd name="T30" fmla="*/ 10 w 12"/>
                    <a:gd name="T31" fmla="*/ 3 h 8"/>
                    <a:gd name="T32" fmla="*/ 8 w 12"/>
                    <a:gd name="T33" fmla="*/ 2 h 8"/>
                    <a:gd name="T34" fmla="*/ 8 w 12"/>
                    <a:gd name="T35" fmla="*/ 0 h 8"/>
                    <a:gd name="T36" fmla="*/ 6 w 12"/>
                    <a:gd name="T3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49" name="Freeform 677"/>
                <p:cNvSpPr>
                  <a:spLocks/>
                </p:cNvSpPr>
                <p:nvPr/>
              </p:nvSpPr>
              <p:spPr bwMode="auto">
                <a:xfrm>
                  <a:off x="3009" y="3131"/>
                  <a:ext cx="5" cy="4"/>
                </a:xfrm>
                <a:custGeom>
                  <a:avLst/>
                  <a:gdLst>
                    <a:gd name="T0" fmla="*/ 6 w 12"/>
                    <a:gd name="T1" fmla="*/ 0 h 8"/>
                    <a:gd name="T2" fmla="*/ 4 w 12"/>
                    <a:gd name="T3" fmla="*/ 0 h 8"/>
                    <a:gd name="T4" fmla="*/ 2 w 12"/>
                    <a:gd name="T5" fmla="*/ 2 h 8"/>
                    <a:gd name="T6" fmla="*/ 0 w 12"/>
                    <a:gd name="T7" fmla="*/ 3 h 8"/>
                    <a:gd name="T8" fmla="*/ 0 w 12"/>
                    <a:gd name="T9" fmla="*/ 4 h 8"/>
                    <a:gd name="T10" fmla="*/ 0 w 12"/>
                    <a:gd name="T11" fmla="*/ 6 h 8"/>
                    <a:gd name="T12" fmla="*/ 0 w 12"/>
                    <a:gd name="T13" fmla="*/ 7 h 8"/>
                    <a:gd name="T14" fmla="*/ 2 w 12"/>
                    <a:gd name="T15" fmla="*/ 8 h 8"/>
                    <a:gd name="T16" fmla="*/ 4 w 12"/>
                    <a:gd name="T17" fmla="*/ 8 h 8"/>
                    <a:gd name="T18" fmla="*/ 6 w 12"/>
                    <a:gd name="T19" fmla="*/ 8 h 8"/>
                    <a:gd name="T20" fmla="*/ 6 w 12"/>
                    <a:gd name="T21" fmla="*/ 8 h 8"/>
                    <a:gd name="T22" fmla="*/ 8 w 12"/>
                    <a:gd name="T23" fmla="*/ 7 h 8"/>
                    <a:gd name="T24" fmla="*/ 10 w 12"/>
                    <a:gd name="T25" fmla="*/ 6 h 8"/>
                    <a:gd name="T26" fmla="*/ 12 w 12"/>
                    <a:gd name="T27" fmla="*/ 4 h 8"/>
                    <a:gd name="T28" fmla="*/ 12 w 12"/>
                    <a:gd name="T29" fmla="*/ 4 h 8"/>
                    <a:gd name="T30" fmla="*/ 10 w 12"/>
                    <a:gd name="T31" fmla="*/ 3 h 8"/>
                    <a:gd name="T32" fmla="*/ 8 w 12"/>
                    <a:gd name="T33" fmla="*/ 2 h 8"/>
                    <a:gd name="T34" fmla="*/ 8 w 12"/>
                    <a:gd name="T35" fmla="*/ 0 h 8"/>
                    <a:gd name="T36" fmla="*/ 6 w 12"/>
                    <a:gd name="T3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50" name="Freeform 678"/>
                <p:cNvSpPr>
                  <a:spLocks/>
                </p:cNvSpPr>
                <p:nvPr/>
              </p:nvSpPr>
              <p:spPr bwMode="auto">
                <a:xfrm>
                  <a:off x="3020" y="3131"/>
                  <a:ext cx="6" cy="4"/>
                </a:xfrm>
                <a:custGeom>
                  <a:avLst/>
                  <a:gdLst>
                    <a:gd name="T0" fmla="*/ 6 w 12"/>
                    <a:gd name="T1" fmla="*/ 0 h 8"/>
                    <a:gd name="T2" fmla="*/ 4 w 12"/>
                    <a:gd name="T3" fmla="*/ 0 h 8"/>
                    <a:gd name="T4" fmla="*/ 2 w 12"/>
                    <a:gd name="T5" fmla="*/ 2 h 8"/>
                    <a:gd name="T6" fmla="*/ 0 w 12"/>
                    <a:gd name="T7" fmla="*/ 3 h 8"/>
                    <a:gd name="T8" fmla="*/ 0 w 12"/>
                    <a:gd name="T9" fmla="*/ 4 h 8"/>
                    <a:gd name="T10" fmla="*/ 0 w 12"/>
                    <a:gd name="T11" fmla="*/ 6 h 8"/>
                    <a:gd name="T12" fmla="*/ 0 w 12"/>
                    <a:gd name="T13" fmla="*/ 7 h 8"/>
                    <a:gd name="T14" fmla="*/ 2 w 12"/>
                    <a:gd name="T15" fmla="*/ 8 h 8"/>
                    <a:gd name="T16" fmla="*/ 4 w 12"/>
                    <a:gd name="T17" fmla="*/ 8 h 8"/>
                    <a:gd name="T18" fmla="*/ 6 w 12"/>
                    <a:gd name="T19" fmla="*/ 8 h 8"/>
                    <a:gd name="T20" fmla="*/ 6 w 12"/>
                    <a:gd name="T21" fmla="*/ 8 h 8"/>
                    <a:gd name="T22" fmla="*/ 8 w 12"/>
                    <a:gd name="T23" fmla="*/ 7 h 8"/>
                    <a:gd name="T24" fmla="*/ 10 w 12"/>
                    <a:gd name="T25" fmla="*/ 6 h 8"/>
                    <a:gd name="T26" fmla="*/ 12 w 12"/>
                    <a:gd name="T27" fmla="*/ 4 h 8"/>
                    <a:gd name="T28" fmla="*/ 12 w 12"/>
                    <a:gd name="T29" fmla="*/ 4 h 8"/>
                    <a:gd name="T30" fmla="*/ 10 w 12"/>
                    <a:gd name="T31" fmla="*/ 3 h 8"/>
                    <a:gd name="T32" fmla="*/ 8 w 12"/>
                    <a:gd name="T33" fmla="*/ 2 h 8"/>
                    <a:gd name="T34" fmla="*/ 8 w 12"/>
                    <a:gd name="T35" fmla="*/ 0 h 8"/>
                    <a:gd name="T36" fmla="*/ 6 w 12"/>
                    <a:gd name="T3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51" name="Freeform 679"/>
                <p:cNvSpPr>
                  <a:spLocks/>
                </p:cNvSpPr>
                <p:nvPr/>
              </p:nvSpPr>
              <p:spPr bwMode="auto">
                <a:xfrm>
                  <a:off x="3032" y="3131"/>
                  <a:ext cx="5" cy="4"/>
                </a:xfrm>
                <a:custGeom>
                  <a:avLst/>
                  <a:gdLst>
                    <a:gd name="T0" fmla="*/ 6 w 12"/>
                    <a:gd name="T1" fmla="*/ 0 h 8"/>
                    <a:gd name="T2" fmla="*/ 4 w 12"/>
                    <a:gd name="T3" fmla="*/ 0 h 8"/>
                    <a:gd name="T4" fmla="*/ 2 w 12"/>
                    <a:gd name="T5" fmla="*/ 2 h 8"/>
                    <a:gd name="T6" fmla="*/ 0 w 12"/>
                    <a:gd name="T7" fmla="*/ 3 h 8"/>
                    <a:gd name="T8" fmla="*/ 0 w 12"/>
                    <a:gd name="T9" fmla="*/ 4 h 8"/>
                    <a:gd name="T10" fmla="*/ 0 w 12"/>
                    <a:gd name="T11" fmla="*/ 6 h 8"/>
                    <a:gd name="T12" fmla="*/ 0 w 12"/>
                    <a:gd name="T13" fmla="*/ 7 h 8"/>
                    <a:gd name="T14" fmla="*/ 2 w 12"/>
                    <a:gd name="T15" fmla="*/ 8 h 8"/>
                    <a:gd name="T16" fmla="*/ 4 w 12"/>
                    <a:gd name="T17" fmla="*/ 8 h 8"/>
                    <a:gd name="T18" fmla="*/ 6 w 12"/>
                    <a:gd name="T19" fmla="*/ 8 h 8"/>
                    <a:gd name="T20" fmla="*/ 6 w 12"/>
                    <a:gd name="T21" fmla="*/ 8 h 8"/>
                    <a:gd name="T22" fmla="*/ 8 w 12"/>
                    <a:gd name="T23" fmla="*/ 7 h 8"/>
                    <a:gd name="T24" fmla="*/ 10 w 12"/>
                    <a:gd name="T25" fmla="*/ 6 h 8"/>
                    <a:gd name="T26" fmla="*/ 12 w 12"/>
                    <a:gd name="T27" fmla="*/ 4 h 8"/>
                    <a:gd name="T28" fmla="*/ 12 w 12"/>
                    <a:gd name="T29" fmla="*/ 4 h 8"/>
                    <a:gd name="T30" fmla="*/ 10 w 12"/>
                    <a:gd name="T31" fmla="*/ 3 h 8"/>
                    <a:gd name="T32" fmla="*/ 8 w 12"/>
                    <a:gd name="T33" fmla="*/ 2 h 8"/>
                    <a:gd name="T34" fmla="*/ 8 w 12"/>
                    <a:gd name="T35" fmla="*/ 0 h 8"/>
                    <a:gd name="T36" fmla="*/ 6 w 12"/>
                    <a:gd name="T3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8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552" name="Freeform 680"/>
                <p:cNvSpPr>
                  <a:spLocks/>
                </p:cNvSpPr>
                <p:nvPr/>
              </p:nvSpPr>
              <p:spPr bwMode="auto">
                <a:xfrm>
                  <a:off x="3036" y="3112"/>
                  <a:ext cx="60" cy="42"/>
                </a:xfrm>
                <a:custGeom>
                  <a:avLst/>
                  <a:gdLst>
                    <a:gd name="T0" fmla="*/ 0 w 118"/>
                    <a:gd name="T1" fmla="*/ 84 h 84"/>
                    <a:gd name="T2" fmla="*/ 118 w 118"/>
                    <a:gd name="T3" fmla="*/ 41 h 84"/>
                    <a:gd name="T4" fmla="*/ 0 w 118"/>
                    <a:gd name="T5" fmla="*/ 0 h 84"/>
                    <a:gd name="T6" fmla="*/ 0 w 118"/>
                    <a:gd name="T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8" h="84">
                      <a:moveTo>
                        <a:pt x="0" y="84"/>
                      </a:moveTo>
                      <a:lnTo>
                        <a:pt x="118" y="41"/>
                      </a:lnTo>
                      <a:lnTo>
                        <a:pt x="0" y="0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208553" name="Group 681"/>
            <p:cNvGrpSpPr>
              <a:grpSpLocks/>
            </p:cNvGrpSpPr>
            <p:nvPr/>
          </p:nvGrpSpPr>
          <p:grpSpPr bwMode="auto">
            <a:xfrm>
              <a:off x="3306" y="1575"/>
              <a:ext cx="61" cy="515"/>
              <a:chOff x="3306" y="1575"/>
              <a:chExt cx="61" cy="515"/>
            </a:xfrm>
          </p:grpSpPr>
          <p:sp>
            <p:nvSpPr>
              <p:cNvPr id="208554" name="Freeform 682"/>
              <p:cNvSpPr>
                <a:spLocks/>
              </p:cNvSpPr>
              <p:nvPr/>
            </p:nvSpPr>
            <p:spPr bwMode="auto">
              <a:xfrm>
                <a:off x="3334" y="1575"/>
                <a:ext cx="6" cy="4"/>
              </a:xfrm>
              <a:custGeom>
                <a:avLst/>
                <a:gdLst>
                  <a:gd name="T0" fmla="*/ 12 w 12"/>
                  <a:gd name="T1" fmla="*/ 6 h 8"/>
                  <a:gd name="T2" fmla="*/ 12 w 12"/>
                  <a:gd name="T3" fmla="*/ 4 h 8"/>
                  <a:gd name="T4" fmla="*/ 10 w 12"/>
                  <a:gd name="T5" fmla="*/ 3 h 8"/>
                  <a:gd name="T6" fmla="*/ 8 w 12"/>
                  <a:gd name="T7" fmla="*/ 2 h 8"/>
                  <a:gd name="T8" fmla="*/ 6 w 12"/>
                  <a:gd name="T9" fmla="*/ 0 h 8"/>
                  <a:gd name="T10" fmla="*/ 6 w 12"/>
                  <a:gd name="T11" fmla="*/ 0 h 8"/>
                  <a:gd name="T12" fmla="*/ 4 w 12"/>
                  <a:gd name="T13" fmla="*/ 2 h 8"/>
                  <a:gd name="T14" fmla="*/ 2 w 12"/>
                  <a:gd name="T15" fmla="*/ 3 h 8"/>
                  <a:gd name="T16" fmla="*/ 0 w 12"/>
                  <a:gd name="T17" fmla="*/ 4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12" y="4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55" name="Freeform 683"/>
              <p:cNvSpPr>
                <a:spLocks/>
              </p:cNvSpPr>
              <p:nvPr/>
            </p:nvSpPr>
            <p:spPr bwMode="auto">
              <a:xfrm>
                <a:off x="3334" y="1583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56" name="Freeform 684"/>
              <p:cNvSpPr>
                <a:spLocks/>
              </p:cNvSpPr>
              <p:nvPr/>
            </p:nvSpPr>
            <p:spPr bwMode="auto">
              <a:xfrm>
                <a:off x="3334" y="1591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57" name="Freeform 685"/>
              <p:cNvSpPr>
                <a:spLocks/>
              </p:cNvSpPr>
              <p:nvPr/>
            </p:nvSpPr>
            <p:spPr bwMode="auto">
              <a:xfrm>
                <a:off x="3334" y="1599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58" name="Freeform 686"/>
              <p:cNvSpPr>
                <a:spLocks/>
              </p:cNvSpPr>
              <p:nvPr/>
            </p:nvSpPr>
            <p:spPr bwMode="auto">
              <a:xfrm>
                <a:off x="3334" y="1607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59" name="Freeform 687"/>
              <p:cNvSpPr>
                <a:spLocks/>
              </p:cNvSpPr>
              <p:nvPr/>
            </p:nvSpPr>
            <p:spPr bwMode="auto">
              <a:xfrm>
                <a:off x="3334" y="1615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60" name="Freeform 688"/>
              <p:cNvSpPr>
                <a:spLocks/>
              </p:cNvSpPr>
              <p:nvPr/>
            </p:nvSpPr>
            <p:spPr bwMode="auto">
              <a:xfrm>
                <a:off x="3334" y="1623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61" name="Freeform 689"/>
              <p:cNvSpPr>
                <a:spLocks/>
              </p:cNvSpPr>
              <p:nvPr/>
            </p:nvSpPr>
            <p:spPr bwMode="auto">
              <a:xfrm>
                <a:off x="3334" y="1631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62" name="Freeform 690"/>
              <p:cNvSpPr>
                <a:spLocks/>
              </p:cNvSpPr>
              <p:nvPr/>
            </p:nvSpPr>
            <p:spPr bwMode="auto">
              <a:xfrm>
                <a:off x="3334" y="1639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63" name="Freeform 691"/>
              <p:cNvSpPr>
                <a:spLocks/>
              </p:cNvSpPr>
              <p:nvPr/>
            </p:nvSpPr>
            <p:spPr bwMode="auto">
              <a:xfrm>
                <a:off x="3334" y="1647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64" name="Freeform 692"/>
              <p:cNvSpPr>
                <a:spLocks/>
              </p:cNvSpPr>
              <p:nvPr/>
            </p:nvSpPr>
            <p:spPr bwMode="auto">
              <a:xfrm>
                <a:off x="3334" y="1655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65" name="Freeform 693"/>
              <p:cNvSpPr>
                <a:spLocks/>
              </p:cNvSpPr>
              <p:nvPr/>
            </p:nvSpPr>
            <p:spPr bwMode="auto">
              <a:xfrm>
                <a:off x="3334" y="1662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66" name="Freeform 694"/>
              <p:cNvSpPr>
                <a:spLocks/>
              </p:cNvSpPr>
              <p:nvPr/>
            </p:nvSpPr>
            <p:spPr bwMode="auto">
              <a:xfrm>
                <a:off x="3334" y="1670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67" name="Freeform 695"/>
              <p:cNvSpPr>
                <a:spLocks/>
              </p:cNvSpPr>
              <p:nvPr/>
            </p:nvSpPr>
            <p:spPr bwMode="auto">
              <a:xfrm>
                <a:off x="3334" y="1678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68" name="Freeform 696"/>
              <p:cNvSpPr>
                <a:spLocks/>
              </p:cNvSpPr>
              <p:nvPr/>
            </p:nvSpPr>
            <p:spPr bwMode="auto">
              <a:xfrm>
                <a:off x="3334" y="1686"/>
                <a:ext cx="6" cy="4"/>
              </a:xfrm>
              <a:custGeom>
                <a:avLst/>
                <a:gdLst>
                  <a:gd name="T0" fmla="*/ 12 w 12"/>
                  <a:gd name="T1" fmla="*/ 4 h 7"/>
                  <a:gd name="T2" fmla="*/ 12 w 12"/>
                  <a:gd name="T3" fmla="*/ 2 h 7"/>
                  <a:gd name="T4" fmla="*/ 12 w 12"/>
                  <a:gd name="T5" fmla="*/ 1 h 7"/>
                  <a:gd name="T6" fmla="*/ 10 w 12"/>
                  <a:gd name="T7" fmla="*/ 0 h 7"/>
                  <a:gd name="T8" fmla="*/ 8 w 12"/>
                  <a:gd name="T9" fmla="*/ 0 h 7"/>
                  <a:gd name="T10" fmla="*/ 6 w 12"/>
                  <a:gd name="T11" fmla="*/ 0 h 7"/>
                  <a:gd name="T12" fmla="*/ 4 w 12"/>
                  <a:gd name="T13" fmla="*/ 0 h 7"/>
                  <a:gd name="T14" fmla="*/ 2 w 12"/>
                  <a:gd name="T15" fmla="*/ 1 h 7"/>
                  <a:gd name="T16" fmla="*/ 0 w 12"/>
                  <a:gd name="T17" fmla="*/ 2 h 7"/>
                  <a:gd name="T18" fmla="*/ 0 w 12"/>
                  <a:gd name="T19" fmla="*/ 4 h 7"/>
                  <a:gd name="T20" fmla="*/ 0 w 12"/>
                  <a:gd name="T21" fmla="*/ 4 h 7"/>
                  <a:gd name="T22" fmla="*/ 2 w 12"/>
                  <a:gd name="T23" fmla="*/ 5 h 7"/>
                  <a:gd name="T24" fmla="*/ 4 w 12"/>
                  <a:gd name="T25" fmla="*/ 6 h 7"/>
                  <a:gd name="T26" fmla="*/ 6 w 12"/>
                  <a:gd name="T27" fmla="*/ 7 h 7"/>
                  <a:gd name="T28" fmla="*/ 6 w 12"/>
                  <a:gd name="T29" fmla="*/ 7 h 7"/>
                  <a:gd name="T30" fmla="*/ 8 w 12"/>
                  <a:gd name="T31" fmla="*/ 6 h 7"/>
                  <a:gd name="T32" fmla="*/ 10 w 12"/>
                  <a:gd name="T33" fmla="*/ 5 h 7"/>
                  <a:gd name="T34" fmla="*/ 12 w 12"/>
                  <a:gd name="T35" fmla="*/ 5 h 7"/>
                  <a:gd name="T36" fmla="*/ 12 w 12"/>
                  <a:gd name="T3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7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69" name="Freeform 697"/>
              <p:cNvSpPr>
                <a:spLocks/>
              </p:cNvSpPr>
              <p:nvPr/>
            </p:nvSpPr>
            <p:spPr bwMode="auto">
              <a:xfrm>
                <a:off x="3334" y="1694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70" name="Freeform 698"/>
              <p:cNvSpPr>
                <a:spLocks/>
              </p:cNvSpPr>
              <p:nvPr/>
            </p:nvSpPr>
            <p:spPr bwMode="auto">
              <a:xfrm>
                <a:off x="3334" y="1702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71" name="Freeform 699"/>
              <p:cNvSpPr>
                <a:spLocks/>
              </p:cNvSpPr>
              <p:nvPr/>
            </p:nvSpPr>
            <p:spPr bwMode="auto">
              <a:xfrm>
                <a:off x="3334" y="1710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72" name="Freeform 700"/>
              <p:cNvSpPr>
                <a:spLocks/>
              </p:cNvSpPr>
              <p:nvPr/>
            </p:nvSpPr>
            <p:spPr bwMode="auto">
              <a:xfrm>
                <a:off x="3334" y="1718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73" name="Freeform 701"/>
              <p:cNvSpPr>
                <a:spLocks/>
              </p:cNvSpPr>
              <p:nvPr/>
            </p:nvSpPr>
            <p:spPr bwMode="auto">
              <a:xfrm>
                <a:off x="3334" y="1726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74" name="Freeform 702"/>
              <p:cNvSpPr>
                <a:spLocks/>
              </p:cNvSpPr>
              <p:nvPr/>
            </p:nvSpPr>
            <p:spPr bwMode="auto">
              <a:xfrm>
                <a:off x="3334" y="1734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75" name="Freeform 703"/>
              <p:cNvSpPr>
                <a:spLocks/>
              </p:cNvSpPr>
              <p:nvPr/>
            </p:nvSpPr>
            <p:spPr bwMode="auto">
              <a:xfrm>
                <a:off x="3334" y="1742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76" name="Freeform 704"/>
              <p:cNvSpPr>
                <a:spLocks/>
              </p:cNvSpPr>
              <p:nvPr/>
            </p:nvSpPr>
            <p:spPr bwMode="auto">
              <a:xfrm>
                <a:off x="3334" y="1750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77" name="Freeform 705"/>
              <p:cNvSpPr>
                <a:spLocks/>
              </p:cNvSpPr>
              <p:nvPr/>
            </p:nvSpPr>
            <p:spPr bwMode="auto">
              <a:xfrm>
                <a:off x="3334" y="1758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78" name="Freeform 706"/>
              <p:cNvSpPr>
                <a:spLocks/>
              </p:cNvSpPr>
              <p:nvPr/>
            </p:nvSpPr>
            <p:spPr bwMode="auto">
              <a:xfrm>
                <a:off x="3334" y="1766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79" name="Freeform 707"/>
              <p:cNvSpPr>
                <a:spLocks/>
              </p:cNvSpPr>
              <p:nvPr/>
            </p:nvSpPr>
            <p:spPr bwMode="auto">
              <a:xfrm>
                <a:off x="3334" y="1774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80" name="Freeform 708"/>
              <p:cNvSpPr>
                <a:spLocks/>
              </p:cNvSpPr>
              <p:nvPr/>
            </p:nvSpPr>
            <p:spPr bwMode="auto">
              <a:xfrm>
                <a:off x="3334" y="1781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81" name="Freeform 709"/>
              <p:cNvSpPr>
                <a:spLocks/>
              </p:cNvSpPr>
              <p:nvPr/>
            </p:nvSpPr>
            <p:spPr bwMode="auto">
              <a:xfrm>
                <a:off x="3334" y="1789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82" name="Freeform 710"/>
              <p:cNvSpPr>
                <a:spLocks/>
              </p:cNvSpPr>
              <p:nvPr/>
            </p:nvSpPr>
            <p:spPr bwMode="auto">
              <a:xfrm>
                <a:off x="3334" y="1797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83" name="Freeform 711"/>
              <p:cNvSpPr>
                <a:spLocks/>
              </p:cNvSpPr>
              <p:nvPr/>
            </p:nvSpPr>
            <p:spPr bwMode="auto">
              <a:xfrm>
                <a:off x="3334" y="1805"/>
                <a:ext cx="6" cy="4"/>
              </a:xfrm>
              <a:custGeom>
                <a:avLst/>
                <a:gdLst>
                  <a:gd name="T0" fmla="*/ 12 w 12"/>
                  <a:gd name="T1" fmla="*/ 3 h 7"/>
                  <a:gd name="T2" fmla="*/ 12 w 12"/>
                  <a:gd name="T3" fmla="*/ 2 h 7"/>
                  <a:gd name="T4" fmla="*/ 12 w 12"/>
                  <a:gd name="T5" fmla="*/ 1 h 7"/>
                  <a:gd name="T6" fmla="*/ 10 w 12"/>
                  <a:gd name="T7" fmla="*/ 0 h 7"/>
                  <a:gd name="T8" fmla="*/ 8 w 12"/>
                  <a:gd name="T9" fmla="*/ 0 h 7"/>
                  <a:gd name="T10" fmla="*/ 6 w 12"/>
                  <a:gd name="T11" fmla="*/ 0 h 7"/>
                  <a:gd name="T12" fmla="*/ 4 w 12"/>
                  <a:gd name="T13" fmla="*/ 0 h 7"/>
                  <a:gd name="T14" fmla="*/ 2 w 12"/>
                  <a:gd name="T15" fmla="*/ 1 h 7"/>
                  <a:gd name="T16" fmla="*/ 0 w 12"/>
                  <a:gd name="T17" fmla="*/ 2 h 7"/>
                  <a:gd name="T18" fmla="*/ 0 w 12"/>
                  <a:gd name="T19" fmla="*/ 3 h 7"/>
                  <a:gd name="T20" fmla="*/ 0 w 12"/>
                  <a:gd name="T21" fmla="*/ 3 h 7"/>
                  <a:gd name="T22" fmla="*/ 2 w 12"/>
                  <a:gd name="T23" fmla="*/ 5 h 7"/>
                  <a:gd name="T24" fmla="*/ 4 w 12"/>
                  <a:gd name="T25" fmla="*/ 6 h 7"/>
                  <a:gd name="T26" fmla="*/ 6 w 12"/>
                  <a:gd name="T27" fmla="*/ 7 h 7"/>
                  <a:gd name="T28" fmla="*/ 6 w 12"/>
                  <a:gd name="T29" fmla="*/ 7 h 7"/>
                  <a:gd name="T30" fmla="*/ 8 w 12"/>
                  <a:gd name="T31" fmla="*/ 6 h 7"/>
                  <a:gd name="T32" fmla="*/ 10 w 12"/>
                  <a:gd name="T33" fmla="*/ 5 h 7"/>
                  <a:gd name="T34" fmla="*/ 12 w 12"/>
                  <a:gd name="T35" fmla="*/ 5 h 7"/>
                  <a:gd name="T36" fmla="*/ 12 w 12"/>
                  <a:gd name="T3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7">
                    <a:moveTo>
                      <a:pt x="12" y="3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84" name="Freeform 712"/>
              <p:cNvSpPr>
                <a:spLocks/>
              </p:cNvSpPr>
              <p:nvPr/>
            </p:nvSpPr>
            <p:spPr bwMode="auto">
              <a:xfrm>
                <a:off x="3334" y="1813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85" name="Freeform 713"/>
              <p:cNvSpPr>
                <a:spLocks/>
              </p:cNvSpPr>
              <p:nvPr/>
            </p:nvSpPr>
            <p:spPr bwMode="auto">
              <a:xfrm>
                <a:off x="3334" y="1821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86" name="Freeform 714"/>
              <p:cNvSpPr>
                <a:spLocks/>
              </p:cNvSpPr>
              <p:nvPr/>
            </p:nvSpPr>
            <p:spPr bwMode="auto">
              <a:xfrm>
                <a:off x="3334" y="1829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87" name="Freeform 715"/>
              <p:cNvSpPr>
                <a:spLocks/>
              </p:cNvSpPr>
              <p:nvPr/>
            </p:nvSpPr>
            <p:spPr bwMode="auto">
              <a:xfrm>
                <a:off x="3334" y="1837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88" name="Freeform 716"/>
              <p:cNvSpPr>
                <a:spLocks/>
              </p:cNvSpPr>
              <p:nvPr/>
            </p:nvSpPr>
            <p:spPr bwMode="auto">
              <a:xfrm>
                <a:off x="3334" y="1845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89" name="Freeform 717"/>
              <p:cNvSpPr>
                <a:spLocks/>
              </p:cNvSpPr>
              <p:nvPr/>
            </p:nvSpPr>
            <p:spPr bwMode="auto">
              <a:xfrm>
                <a:off x="3334" y="1853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90" name="Freeform 718"/>
              <p:cNvSpPr>
                <a:spLocks/>
              </p:cNvSpPr>
              <p:nvPr/>
            </p:nvSpPr>
            <p:spPr bwMode="auto">
              <a:xfrm>
                <a:off x="3334" y="1861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91" name="Freeform 719"/>
              <p:cNvSpPr>
                <a:spLocks/>
              </p:cNvSpPr>
              <p:nvPr/>
            </p:nvSpPr>
            <p:spPr bwMode="auto">
              <a:xfrm>
                <a:off x="3334" y="1869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92" name="Freeform 720"/>
              <p:cNvSpPr>
                <a:spLocks/>
              </p:cNvSpPr>
              <p:nvPr/>
            </p:nvSpPr>
            <p:spPr bwMode="auto">
              <a:xfrm>
                <a:off x="3334" y="1877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93" name="Freeform 721"/>
              <p:cNvSpPr>
                <a:spLocks/>
              </p:cNvSpPr>
              <p:nvPr/>
            </p:nvSpPr>
            <p:spPr bwMode="auto">
              <a:xfrm>
                <a:off x="3334" y="1885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94" name="Freeform 722"/>
              <p:cNvSpPr>
                <a:spLocks/>
              </p:cNvSpPr>
              <p:nvPr/>
            </p:nvSpPr>
            <p:spPr bwMode="auto">
              <a:xfrm>
                <a:off x="3334" y="1893"/>
                <a:ext cx="6" cy="3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95" name="Freeform 723"/>
              <p:cNvSpPr>
                <a:spLocks/>
              </p:cNvSpPr>
              <p:nvPr/>
            </p:nvSpPr>
            <p:spPr bwMode="auto">
              <a:xfrm>
                <a:off x="3334" y="1900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96" name="Freeform 724"/>
              <p:cNvSpPr>
                <a:spLocks/>
              </p:cNvSpPr>
              <p:nvPr/>
            </p:nvSpPr>
            <p:spPr bwMode="auto">
              <a:xfrm>
                <a:off x="3334" y="1908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97" name="Freeform 725"/>
              <p:cNvSpPr>
                <a:spLocks/>
              </p:cNvSpPr>
              <p:nvPr/>
            </p:nvSpPr>
            <p:spPr bwMode="auto">
              <a:xfrm>
                <a:off x="3334" y="1916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98" name="Freeform 726"/>
              <p:cNvSpPr>
                <a:spLocks/>
              </p:cNvSpPr>
              <p:nvPr/>
            </p:nvSpPr>
            <p:spPr bwMode="auto">
              <a:xfrm>
                <a:off x="3334" y="1924"/>
                <a:ext cx="6" cy="4"/>
              </a:xfrm>
              <a:custGeom>
                <a:avLst/>
                <a:gdLst>
                  <a:gd name="T0" fmla="*/ 12 w 12"/>
                  <a:gd name="T1" fmla="*/ 3 h 7"/>
                  <a:gd name="T2" fmla="*/ 12 w 12"/>
                  <a:gd name="T3" fmla="*/ 2 h 7"/>
                  <a:gd name="T4" fmla="*/ 12 w 12"/>
                  <a:gd name="T5" fmla="*/ 1 h 7"/>
                  <a:gd name="T6" fmla="*/ 10 w 12"/>
                  <a:gd name="T7" fmla="*/ 0 h 7"/>
                  <a:gd name="T8" fmla="*/ 8 w 12"/>
                  <a:gd name="T9" fmla="*/ 0 h 7"/>
                  <a:gd name="T10" fmla="*/ 6 w 12"/>
                  <a:gd name="T11" fmla="*/ 0 h 7"/>
                  <a:gd name="T12" fmla="*/ 4 w 12"/>
                  <a:gd name="T13" fmla="*/ 0 h 7"/>
                  <a:gd name="T14" fmla="*/ 2 w 12"/>
                  <a:gd name="T15" fmla="*/ 1 h 7"/>
                  <a:gd name="T16" fmla="*/ 0 w 12"/>
                  <a:gd name="T17" fmla="*/ 2 h 7"/>
                  <a:gd name="T18" fmla="*/ 0 w 12"/>
                  <a:gd name="T19" fmla="*/ 3 h 7"/>
                  <a:gd name="T20" fmla="*/ 0 w 12"/>
                  <a:gd name="T21" fmla="*/ 3 h 7"/>
                  <a:gd name="T22" fmla="*/ 2 w 12"/>
                  <a:gd name="T23" fmla="*/ 5 h 7"/>
                  <a:gd name="T24" fmla="*/ 4 w 12"/>
                  <a:gd name="T25" fmla="*/ 6 h 7"/>
                  <a:gd name="T26" fmla="*/ 6 w 12"/>
                  <a:gd name="T27" fmla="*/ 7 h 7"/>
                  <a:gd name="T28" fmla="*/ 6 w 12"/>
                  <a:gd name="T29" fmla="*/ 7 h 7"/>
                  <a:gd name="T30" fmla="*/ 8 w 12"/>
                  <a:gd name="T31" fmla="*/ 6 h 7"/>
                  <a:gd name="T32" fmla="*/ 10 w 12"/>
                  <a:gd name="T33" fmla="*/ 5 h 7"/>
                  <a:gd name="T34" fmla="*/ 12 w 12"/>
                  <a:gd name="T35" fmla="*/ 5 h 7"/>
                  <a:gd name="T36" fmla="*/ 12 w 12"/>
                  <a:gd name="T3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7">
                    <a:moveTo>
                      <a:pt x="12" y="3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99" name="Freeform 727"/>
              <p:cNvSpPr>
                <a:spLocks/>
              </p:cNvSpPr>
              <p:nvPr/>
            </p:nvSpPr>
            <p:spPr bwMode="auto">
              <a:xfrm>
                <a:off x="3334" y="1932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00" name="Freeform 728"/>
              <p:cNvSpPr>
                <a:spLocks/>
              </p:cNvSpPr>
              <p:nvPr/>
            </p:nvSpPr>
            <p:spPr bwMode="auto">
              <a:xfrm>
                <a:off x="3334" y="1940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01" name="Freeform 729"/>
              <p:cNvSpPr>
                <a:spLocks/>
              </p:cNvSpPr>
              <p:nvPr/>
            </p:nvSpPr>
            <p:spPr bwMode="auto">
              <a:xfrm>
                <a:off x="3334" y="1948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02" name="Freeform 730"/>
              <p:cNvSpPr>
                <a:spLocks/>
              </p:cNvSpPr>
              <p:nvPr/>
            </p:nvSpPr>
            <p:spPr bwMode="auto">
              <a:xfrm>
                <a:off x="3334" y="1956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03" name="Freeform 731"/>
              <p:cNvSpPr>
                <a:spLocks/>
              </p:cNvSpPr>
              <p:nvPr/>
            </p:nvSpPr>
            <p:spPr bwMode="auto">
              <a:xfrm>
                <a:off x="3334" y="1964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04" name="Freeform 732"/>
              <p:cNvSpPr>
                <a:spLocks/>
              </p:cNvSpPr>
              <p:nvPr/>
            </p:nvSpPr>
            <p:spPr bwMode="auto">
              <a:xfrm>
                <a:off x="3334" y="1972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05" name="Freeform 733"/>
              <p:cNvSpPr>
                <a:spLocks/>
              </p:cNvSpPr>
              <p:nvPr/>
            </p:nvSpPr>
            <p:spPr bwMode="auto">
              <a:xfrm>
                <a:off x="3334" y="1980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06" name="Freeform 734"/>
              <p:cNvSpPr>
                <a:spLocks/>
              </p:cNvSpPr>
              <p:nvPr/>
            </p:nvSpPr>
            <p:spPr bwMode="auto">
              <a:xfrm>
                <a:off x="3334" y="1988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07" name="Freeform 735"/>
              <p:cNvSpPr>
                <a:spLocks/>
              </p:cNvSpPr>
              <p:nvPr/>
            </p:nvSpPr>
            <p:spPr bwMode="auto">
              <a:xfrm>
                <a:off x="3334" y="1996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08" name="Freeform 736"/>
              <p:cNvSpPr>
                <a:spLocks/>
              </p:cNvSpPr>
              <p:nvPr/>
            </p:nvSpPr>
            <p:spPr bwMode="auto">
              <a:xfrm>
                <a:off x="3334" y="2004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09" name="Freeform 737"/>
              <p:cNvSpPr>
                <a:spLocks/>
              </p:cNvSpPr>
              <p:nvPr/>
            </p:nvSpPr>
            <p:spPr bwMode="auto">
              <a:xfrm>
                <a:off x="3334" y="2012"/>
                <a:ext cx="6" cy="3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10" name="Freeform 738"/>
              <p:cNvSpPr>
                <a:spLocks/>
              </p:cNvSpPr>
              <p:nvPr/>
            </p:nvSpPr>
            <p:spPr bwMode="auto">
              <a:xfrm>
                <a:off x="3334" y="2019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11" name="Freeform 739"/>
              <p:cNvSpPr>
                <a:spLocks/>
              </p:cNvSpPr>
              <p:nvPr/>
            </p:nvSpPr>
            <p:spPr bwMode="auto">
              <a:xfrm>
                <a:off x="3334" y="2027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12" name="Freeform 740"/>
              <p:cNvSpPr>
                <a:spLocks/>
              </p:cNvSpPr>
              <p:nvPr/>
            </p:nvSpPr>
            <p:spPr bwMode="auto">
              <a:xfrm>
                <a:off x="3334" y="2035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2 h 8"/>
                  <a:gd name="T4" fmla="*/ 12 w 12"/>
                  <a:gd name="T5" fmla="*/ 1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1 h 8"/>
                  <a:gd name="T16" fmla="*/ 0 w 12"/>
                  <a:gd name="T17" fmla="*/ 2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5 h 8"/>
                  <a:gd name="T24" fmla="*/ 4 w 12"/>
                  <a:gd name="T25" fmla="*/ 6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6 h 8"/>
                  <a:gd name="T32" fmla="*/ 10 w 12"/>
                  <a:gd name="T33" fmla="*/ 5 h 8"/>
                  <a:gd name="T34" fmla="*/ 12 w 12"/>
                  <a:gd name="T35" fmla="*/ 5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13" name="Freeform 741"/>
              <p:cNvSpPr>
                <a:spLocks/>
              </p:cNvSpPr>
              <p:nvPr/>
            </p:nvSpPr>
            <p:spPr bwMode="auto">
              <a:xfrm>
                <a:off x="3334" y="2043"/>
                <a:ext cx="6" cy="4"/>
              </a:xfrm>
              <a:custGeom>
                <a:avLst/>
                <a:gdLst>
                  <a:gd name="T0" fmla="*/ 12 w 12"/>
                  <a:gd name="T1" fmla="*/ 4 h 8"/>
                  <a:gd name="T2" fmla="*/ 12 w 12"/>
                  <a:gd name="T3" fmla="*/ 3 h 8"/>
                  <a:gd name="T4" fmla="*/ 12 w 12"/>
                  <a:gd name="T5" fmla="*/ 2 h 8"/>
                  <a:gd name="T6" fmla="*/ 10 w 12"/>
                  <a:gd name="T7" fmla="*/ 0 h 8"/>
                  <a:gd name="T8" fmla="*/ 8 w 12"/>
                  <a:gd name="T9" fmla="*/ 0 h 8"/>
                  <a:gd name="T10" fmla="*/ 6 w 12"/>
                  <a:gd name="T11" fmla="*/ 0 h 8"/>
                  <a:gd name="T12" fmla="*/ 4 w 12"/>
                  <a:gd name="T13" fmla="*/ 0 h 8"/>
                  <a:gd name="T14" fmla="*/ 2 w 12"/>
                  <a:gd name="T15" fmla="*/ 2 h 8"/>
                  <a:gd name="T16" fmla="*/ 0 w 12"/>
                  <a:gd name="T17" fmla="*/ 3 h 8"/>
                  <a:gd name="T18" fmla="*/ 0 w 12"/>
                  <a:gd name="T19" fmla="*/ 4 h 8"/>
                  <a:gd name="T20" fmla="*/ 0 w 12"/>
                  <a:gd name="T21" fmla="*/ 4 h 8"/>
                  <a:gd name="T22" fmla="*/ 2 w 12"/>
                  <a:gd name="T23" fmla="*/ 6 h 8"/>
                  <a:gd name="T24" fmla="*/ 4 w 12"/>
                  <a:gd name="T25" fmla="*/ 7 h 8"/>
                  <a:gd name="T26" fmla="*/ 6 w 12"/>
                  <a:gd name="T27" fmla="*/ 8 h 8"/>
                  <a:gd name="T28" fmla="*/ 6 w 12"/>
                  <a:gd name="T29" fmla="*/ 8 h 8"/>
                  <a:gd name="T30" fmla="*/ 8 w 12"/>
                  <a:gd name="T31" fmla="*/ 7 h 8"/>
                  <a:gd name="T32" fmla="*/ 10 w 12"/>
                  <a:gd name="T33" fmla="*/ 6 h 8"/>
                  <a:gd name="T34" fmla="*/ 12 w 12"/>
                  <a:gd name="T35" fmla="*/ 6 h 8"/>
                  <a:gd name="T36" fmla="*/ 12 w 12"/>
                  <a:gd name="T3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14" name="Freeform 742"/>
              <p:cNvSpPr>
                <a:spLocks/>
              </p:cNvSpPr>
              <p:nvPr/>
            </p:nvSpPr>
            <p:spPr bwMode="auto">
              <a:xfrm>
                <a:off x="3306" y="2049"/>
                <a:ext cx="61" cy="41"/>
              </a:xfrm>
              <a:custGeom>
                <a:avLst/>
                <a:gdLst>
                  <a:gd name="T0" fmla="*/ 0 w 120"/>
                  <a:gd name="T1" fmla="*/ 0 h 82"/>
                  <a:gd name="T2" fmla="*/ 61 w 120"/>
                  <a:gd name="T3" fmla="*/ 82 h 82"/>
                  <a:gd name="T4" fmla="*/ 120 w 120"/>
                  <a:gd name="T5" fmla="*/ 0 h 82"/>
                  <a:gd name="T6" fmla="*/ 0 w 120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2">
                    <a:moveTo>
                      <a:pt x="0" y="0"/>
                    </a:moveTo>
                    <a:lnTo>
                      <a:pt x="61" y="82"/>
                    </a:lnTo>
                    <a:lnTo>
                      <a:pt x="1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8615" name="Group 743"/>
            <p:cNvGrpSpPr>
              <a:grpSpLocks/>
            </p:cNvGrpSpPr>
            <p:nvPr/>
          </p:nvGrpSpPr>
          <p:grpSpPr bwMode="auto">
            <a:xfrm>
              <a:off x="849" y="2502"/>
              <a:ext cx="720" cy="42"/>
              <a:chOff x="849" y="2502"/>
              <a:chExt cx="720" cy="42"/>
            </a:xfrm>
          </p:grpSpPr>
          <p:sp>
            <p:nvSpPr>
              <p:cNvPr id="208616" name="Line 744"/>
              <p:cNvSpPr>
                <a:spLocks noChangeShapeType="1"/>
              </p:cNvSpPr>
              <p:nvPr/>
            </p:nvSpPr>
            <p:spPr bwMode="auto">
              <a:xfrm>
                <a:off x="849" y="2523"/>
                <a:ext cx="66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17" name="Freeform 745"/>
              <p:cNvSpPr>
                <a:spLocks/>
              </p:cNvSpPr>
              <p:nvPr/>
            </p:nvSpPr>
            <p:spPr bwMode="auto">
              <a:xfrm>
                <a:off x="1510" y="2502"/>
                <a:ext cx="59" cy="42"/>
              </a:xfrm>
              <a:custGeom>
                <a:avLst/>
                <a:gdLst>
                  <a:gd name="T0" fmla="*/ 0 w 119"/>
                  <a:gd name="T1" fmla="*/ 83 h 83"/>
                  <a:gd name="T2" fmla="*/ 119 w 119"/>
                  <a:gd name="T3" fmla="*/ 41 h 83"/>
                  <a:gd name="T4" fmla="*/ 0 w 119"/>
                  <a:gd name="T5" fmla="*/ 0 h 83"/>
                  <a:gd name="T6" fmla="*/ 0 w 119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83">
                    <a:moveTo>
                      <a:pt x="0" y="83"/>
                    </a:moveTo>
                    <a:lnTo>
                      <a:pt x="119" y="41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8618" name="Group 746"/>
            <p:cNvGrpSpPr>
              <a:grpSpLocks/>
            </p:cNvGrpSpPr>
            <p:nvPr/>
          </p:nvGrpSpPr>
          <p:grpSpPr bwMode="auto">
            <a:xfrm>
              <a:off x="849" y="3039"/>
              <a:ext cx="720" cy="41"/>
              <a:chOff x="849" y="3039"/>
              <a:chExt cx="720" cy="41"/>
            </a:xfrm>
          </p:grpSpPr>
          <p:sp>
            <p:nvSpPr>
              <p:cNvPr id="208619" name="Line 747"/>
              <p:cNvSpPr>
                <a:spLocks noChangeShapeType="1"/>
              </p:cNvSpPr>
              <p:nvPr/>
            </p:nvSpPr>
            <p:spPr bwMode="auto">
              <a:xfrm>
                <a:off x="849" y="3059"/>
                <a:ext cx="66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20" name="Freeform 748"/>
              <p:cNvSpPr>
                <a:spLocks/>
              </p:cNvSpPr>
              <p:nvPr/>
            </p:nvSpPr>
            <p:spPr bwMode="auto">
              <a:xfrm>
                <a:off x="1510" y="3039"/>
                <a:ext cx="59" cy="41"/>
              </a:xfrm>
              <a:custGeom>
                <a:avLst/>
                <a:gdLst>
                  <a:gd name="T0" fmla="*/ 0 w 119"/>
                  <a:gd name="T1" fmla="*/ 83 h 83"/>
                  <a:gd name="T2" fmla="*/ 119 w 119"/>
                  <a:gd name="T3" fmla="*/ 41 h 83"/>
                  <a:gd name="T4" fmla="*/ 0 w 119"/>
                  <a:gd name="T5" fmla="*/ 0 h 83"/>
                  <a:gd name="T6" fmla="*/ 0 w 119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83">
                    <a:moveTo>
                      <a:pt x="0" y="83"/>
                    </a:moveTo>
                    <a:lnTo>
                      <a:pt x="119" y="41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8621" name="Rectangle 749"/>
            <p:cNvSpPr>
              <a:spLocks noChangeArrowheads="1"/>
            </p:cNvSpPr>
            <p:nvPr/>
          </p:nvSpPr>
          <p:spPr bwMode="auto">
            <a:xfrm>
              <a:off x="1832" y="1657"/>
              <a:ext cx="20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622" name="Rectangle 750"/>
            <p:cNvSpPr>
              <a:spLocks noChangeArrowheads="1"/>
            </p:cNvSpPr>
            <p:nvPr/>
          </p:nvSpPr>
          <p:spPr bwMode="auto">
            <a:xfrm>
              <a:off x="1887" y="1680"/>
              <a:ext cx="6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(2)</a:t>
              </a:r>
              <a:endParaRPr lang="el-GR" altLang="fr-FR"/>
            </a:p>
          </p:txBody>
        </p:sp>
        <p:sp>
          <p:nvSpPr>
            <p:cNvPr id="208623" name="Rectangle 751"/>
            <p:cNvSpPr>
              <a:spLocks noChangeArrowheads="1"/>
            </p:cNvSpPr>
            <p:nvPr/>
          </p:nvSpPr>
          <p:spPr bwMode="auto">
            <a:xfrm>
              <a:off x="2419" y="1778"/>
              <a:ext cx="20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624" name="Rectangle 752"/>
            <p:cNvSpPr>
              <a:spLocks noChangeArrowheads="1"/>
            </p:cNvSpPr>
            <p:nvPr/>
          </p:nvSpPr>
          <p:spPr bwMode="auto">
            <a:xfrm>
              <a:off x="2474" y="1801"/>
              <a:ext cx="6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(2)</a:t>
              </a:r>
              <a:endParaRPr lang="el-GR" altLang="fr-FR"/>
            </a:p>
          </p:txBody>
        </p:sp>
        <p:sp>
          <p:nvSpPr>
            <p:cNvPr id="208625" name="Rectangle 753"/>
            <p:cNvSpPr>
              <a:spLocks noChangeArrowheads="1"/>
            </p:cNvSpPr>
            <p:nvPr/>
          </p:nvSpPr>
          <p:spPr bwMode="auto">
            <a:xfrm>
              <a:off x="2563" y="1838"/>
              <a:ext cx="20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626" name="Rectangle 754"/>
            <p:cNvSpPr>
              <a:spLocks noChangeArrowheads="1"/>
            </p:cNvSpPr>
            <p:nvPr/>
          </p:nvSpPr>
          <p:spPr bwMode="auto">
            <a:xfrm>
              <a:off x="2618" y="1860"/>
              <a:ext cx="6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(2)</a:t>
              </a:r>
              <a:endParaRPr lang="el-GR" altLang="fr-FR"/>
            </a:p>
          </p:txBody>
        </p:sp>
        <p:sp>
          <p:nvSpPr>
            <p:cNvPr id="208627" name="Rectangle 755"/>
            <p:cNvSpPr>
              <a:spLocks noChangeArrowheads="1"/>
            </p:cNvSpPr>
            <p:nvPr/>
          </p:nvSpPr>
          <p:spPr bwMode="auto">
            <a:xfrm>
              <a:off x="2726" y="1898"/>
              <a:ext cx="20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628" name="Rectangle 756"/>
            <p:cNvSpPr>
              <a:spLocks noChangeArrowheads="1"/>
            </p:cNvSpPr>
            <p:nvPr/>
          </p:nvSpPr>
          <p:spPr bwMode="auto">
            <a:xfrm>
              <a:off x="2781" y="1921"/>
              <a:ext cx="6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(2)</a:t>
              </a:r>
              <a:endParaRPr lang="el-GR" altLang="fr-FR"/>
            </a:p>
          </p:txBody>
        </p:sp>
        <p:sp>
          <p:nvSpPr>
            <p:cNvPr id="208629" name="Rectangle 757"/>
            <p:cNvSpPr>
              <a:spLocks noChangeArrowheads="1"/>
            </p:cNvSpPr>
            <p:nvPr/>
          </p:nvSpPr>
          <p:spPr bwMode="auto">
            <a:xfrm>
              <a:off x="3160" y="1754"/>
              <a:ext cx="206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630" name="Rectangle 758"/>
            <p:cNvSpPr>
              <a:spLocks noChangeArrowheads="1"/>
            </p:cNvSpPr>
            <p:nvPr/>
          </p:nvSpPr>
          <p:spPr bwMode="auto">
            <a:xfrm>
              <a:off x="3216" y="1777"/>
              <a:ext cx="6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(2)</a:t>
              </a:r>
              <a:endParaRPr lang="el-GR" altLang="fr-FR"/>
            </a:p>
          </p:txBody>
        </p:sp>
        <p:sp>
          <p:nvSpPr>
            <p:cNvPr id="208631" name="Rectangle 759"/>
            <p:cNvSpPr>
              <a:spLocks noChangeArrowheads="1"/>
            </p:cNvSpPr>
            <p:nvPr/>
          </p:nvSpPr>
          <p:spPr bwMode="auto">
            <a:xfrm>
              <a:off x="1089" y="1928"/>
              <a:ext cx="20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632" name="Rectangle 760"/>
            <p:cNvSpPr>
              <a:spLocks noChangeArrowheads="1"/>
            </p:cNvSpPr>
            <p:nvPr/>
          </p:nvSpPr>
          <p:spPr bwMode="auto">
            <a:xfrm>
              <a:off x="1145" y="1950"/>
              <a:ext cx="6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(1)</a:t>
              </a:r>
              <a:endParaRPr lang="el-GR" altLang="fr-FR"/>
            </a:p>
          </p:txBody>
        </p:sp>
        <p:sp>
          <p:nvSpPr>
            <p:cNvPr id="208633" name="Rectangle 761"/>
            <p:cNvSpPr>
              <a:spLocks noChangeArrowheads="1"/>
            </p:cNvSpPr>
            <p:nvPr/>
          </p:nvSpPr>
          <p:spPr bwMode="auto">
            <a:xfrm>
              <a:off x="1089" y="2156"/>
              <a:ext cx="20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634" name="Rectangle 762"/>
            <p:cNvSpPr>
              <a:spLocks noChangeArrowheads="1"/>
            </p:cNvSpPr>
            <p:nvPr/>
          </p:nvSpPr>
          <p:spPr bwMode="auto">
            <a:xfrm>
              <a:off x="1145" y="2179"/>
              <a:ext cx="6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(1)</a:t>
              </a:r>
              <a:endParaRPr lang="el-GR" altLang="fr-FR"/>
            </a:p>
          </p:txBody>
        </p:sp>
        <p:sp>
          <p:nvSpPr>
            <p:cNvPr id="208635" name="Rectangle 763"/>
            <p:cNvSpPr>
              <a:spLocks noChangeArrowheads="1"/>
            </p:cNvSpPr>
            <p:nvPr/>
          </p:nvSpPr>
          <p:spPr bwMode="auto">
            <a:xfrm>
              <a:off x="1089" y="2437"/>
              <a:ext cx="20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636" name="Rectangle 764"/>
            <p:cNvSpPr>
              <a:spLocks noChangeArrowheads="1"/>
            </p:cNvSpPr>
            <p:nvPr/>
          </p:nvSpPr>
          <p:spPr bwMode="auto">
            <a:xfrm>
              <a:off x="1145" y="2459"/>
              <a:ext cx="6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(1)</a:t>
              </a:r>
              <a:endParaRPr lang="el-GR" altLang="fr-FR"/>
            </a:p>
          </p:txBody>
        </p:sp>
        <p:sp>
          <p:nvSpPr>
            <p:cNvPr id="208637" name="Rectangle 765"/>
            <p:cNvSpPr>
              <a:spLocks noChangeArrowheads="1"/>
            </p:cNvSpPr>
            <p:nvPr/>
          </p:nvSpPr>
          <p:spPr bwMode="auto">
            <a:xfrm>
              <a:off x="1089" y="2970"/>
              <a:ext cx="20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638" name="Rectangle 766"/>
            <p:cNvSpPr>
              <a:spLocks noChangeArrowheads="1"/>
            </p:cNvSpPr>
            <p:nvPr/>
          </p:nvSpPr>
          <p:spPr bwMode="auto">
            <a:xfrm>
              <a:off x="1145" y="2993"/>
              <a:ext cx="6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(1)</a:t>
              </a:r>
              <a:endParaRPr lang="el-GR" altLang="fr-FR"/>
            </a:p>
          </p:txBody>
        </p:sp>
        <p:sp>
          <p:nvSpPr>
            <p:cNvPr id="208639" name="Rectangle 767"/>
            <p:cNvSpPr>
              <a:spLocks noChangeArrowheads="1"/>
            </p:cNvSpPr>
            <p:nvPr/>
          </p:nvSpPr>
          <p:spPr bwMode="auto">
            <a:xfrm>
              <a:off x="1888" y="3167"/>
              <a:ext cx="20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640" name="Rectangle 768"/>
            <p:cNvSpPr>
              <a:spLocks noChangeArrowheads="1"/>
            </p:cNvSpPr>
            <p:nvPr/>
          </p:nvSpPr>
          <p:spPr bwMode="auto">
            <a:xfrm>
              <a:off x="1943" y="3190"/>
              <a:ext cx="6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(1)</a:t>
              </a:r>
              <a:endParaRPr lang="el-GR" altLang="fr-FR"/>
            </a:p>
          </p:txBody>
        </p:sp>
        <p:grpSp>
          <p:nvGrpSpPr>
            <p:cNvPr id="208641" name="Group 769"/>
            <p:cNvGrpSpPr>
              <a:grpSpLocks/>
            </p:cNvGrpSpPr>
            <p:nvPr/>
          </p:nvGrpSpPr>
          <p:grpSpPr bwMode="auto">
            <a:xfrm>
              <a:off x="4249" y="2094"/>
              <a:ext cx="556" cy="290"/>
              <a:chOff x="4249" y="2094"/>
              <a:chExt cx="556" cy="290"/>
            </a:xfrm>
          </p:grpSpPr>
          <p:sp>
            <p:nvSpPr>
              <p:cNvPr id="208642" name="Freeform 770"/>
              <p:cNvSpPr>
                <a:spLocks/>
              </p:cNvSpPr>
              <p:nvPr/>
            </p:nvSpPr>
            <p:spPr bwMode="auto">
              <a:xfrm>
                <a:off x="4708" y="2094"/>
                <a:ext cx="97" cy="290"/>
              </a:xfrm>
              <a:custGeom>
                <a:avLst/>
                <a:gdLst>
                  <a:gd name="T0" fmla="*/ 0 w 195"/>
                  <a:gd name="T1" fmla="*/ 579 h 579"/>
                  <a:gd name="T2" fmla="*/ 0 w 195"/>
                  <a:gd name="T3" fmla="*/ 135 h 579"/>
                  <a:gd name="T4" fmla="*/ 195 w 195"/>
                  <a:gd name="T5" fmla="*/ 0 h 579"/>
                  <a:gd name="T6" fmla="*/ 195 w 195"/>
                  <a:gd name="T7" fmla="*/ 445 h 579"/>
                  <a:gd name="T8" fmla="*/ 0 w 195"/>
                  <a:gd name="T9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579">
                    <a:moveTo>
                      <a:pt x="0" y="579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195" y="445"/>
                    </a:lnTo>
                    <a:lnTo>
                      <a:pt x="0" y="57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43" name="Freeform 771"/>
              <p:cNvSpPr>
                <a:spLocks/>
              </p:cNvSpPr>
              <p:nvPr/>
            </p:nvSpPr>
            <p:spPr bwMode="auto">
              <a:xfrm>
                <a:off x="4249" y="2094"/>
                <a:ext cx="556" cy="68"/>
              </a:xfrm>
              <a:custGeom>
                <a:avLst/>
                <a:gdLst>
                  <a:gd name="T0" fmla="*/ 916 w 1111"/>
                  <a:gd name="T1" fmla="*/ 135 h 135"/>
                  <a:gd name="T2" fmla="*/ 0 w 1111"/>
                  <a:gd name="T3" fmla="*/ 135 h 135"/>
                  <a:gd name="T4" fmla="*/ 195 w 1111"/>
                  <a:gd name="T5" fmla="*/ 0 h 135"/>
                  <a:gd name="T6" fmla="*/ 1111 w 1111"/>
                  <a:gd name="T7" fmla="*/ 0 h 135"/>
                  <a:gd name="T8" fmla="*/ 916 w 1111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1" h="135">
                    <a:moveTo>
                      <a:pt x="916" y="135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1111" y="0"/>
                    </a:lnTo>
                    <a:lnTo>
                      <a:pt x="916" y="1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44" name="Rectangle 772"/>
              <p:cNvSpPr>
                <a:spLocks noChangeArrowheads="1"/>
              </p:cNvSpPr>
              <p:nvPr/>
            </p:nvSpPr>
            <p:spPr bwMode="auto">
              <a:xfrm>
                <a:off x="4249" y="2162"/>
                <a:ext cx="459" cy="22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8645" name="Rectangle 773"/>
            <p:cNvSpPr>
              <a:spLocks noChangeArrowheads="1"/>
            </p:cNvSpPr>
            <p:nvPr/>
          </p:nvSpPr>
          <p:spPr bwMode="auto">
            <a:xfrm>
              <a:off x="4358" y="2207"/>
              <a:ext cx="160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Άμεση</a:t>
              </a:r>
              <a:endParaRPr lang="el-GR" altLang="fr-FR"/>
            </a:p>
          </p:txBody>
        </p:sp>
        <p:sp>
          <p:nvSpPr>
            <p:cNvPr id="208646" name="Rectangle 774"/>
            <p:cNvSpPr>
              <a:spLocks noChangeArrowheads="1"/>
            </p:cNvSpPr>
            <p:nvPr/>
          </p:nvSpPr>
          <p:spPr bwMode="auto">
            <a:xfrm>
              <a:off x="4322" y="2277"/>
              <a:ext cx="20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Εργασία</a:t>
              </a:r>
              <a:endParaRPr lang="el-GR" altLang="fr-FR"/>
            </a:p>
          </p:txBody>
        </p:sp>
        <p:grpSp>
          <p:nvGrpSpPr>
            <p:cNvPr id="208647" name="Group 775"/>
            <p:cNvGrpSpPr>
              <a:grpSpLocks/>
            </p:cNvGrpSpPr>
            <p:nvPr/>
          </p:nvGrpSpPr>
          <p:grpSpPr bwMode="auto">
            <a:xfrm>
              <a:off x="4249" y="1598"/>
              <a:ext cx="556" cy="289"/>
              <a:chOff x="4249" y="1598"/>
              <a:chExt cx="556" cy="289"/>
            </a:xfrm>
          </p:grpSpPr>
          <p:sp>
            <p:nvSpPr>
              <p:cNvPr id="208648" name="Freeform 776"/>
              <p:cNvSpPr>
                <a:spLocks/>
              </p:cNvSpPr>
              <p:nvPr/>
            </p:nvSpPr>
            <p:spPr bwMode="auto">
              <a:xfrm>
                <a:off x="4708" y="1598"/>
                <a:ext cx="97" cy="289"/>
              </a:xfrm>
              <a:custGeom>
                <a:avLst/>
                <a:gdLst>
                  <a:gd name="T0" fmla="*/ 0 w 195"/>
                  <a:gd name="T1" fmla="*/ 579 h 579"/>
                  <a:gd name="T2" fmla="*/ 0 w 195"/>
                  <a:gd name="T3" fmla="*/ 135 h 579"/>
                  <a:gd name="T4" fmla="*/ 195 w 195"/>
                  <a:gd name="T5" fmla="*/ 0 h 579"/>
                  <a:gd name="T6" fmla="*/ 195 w 195"/>
                  <a:gd name="T7" fmla="*/ 445 h 579"/>
                  <a:gd name="T8" fmla="*/ 0 w 195"/>
                  <a:gd name="T9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579">
                    <a:moveTo>
                      <a:pt x="0" y="579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195" y="445"/>
                    </a:lnTo>
                    <a:lnTo>
                      <a:pt x="0" y="57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49" name="Freeform 777"/>
              <p:cNvSpPr>
                <a:spLocks/>
              </p:cNvSpPr>
              <p:nvPr/>
            </p:nvSpPr>
            <p:spPr bwMode="auto">
              <a:xfrm>
                <a:off x="4249" y="1598"/>
                <a:ext cx="556" cy="67"/>
              </a:xfrm>
              <a:custGeom>
                <a:avLst/>
                <a:gdLst>
                  <a:gd name="T0" fmla="*/ 916 w 1111"/>
                  <a:gd name="T1" fmla="*/ 135 h 135"/>
                  <a:gd name="T2" fmla="*/ 0 w 1111"/>
                  <a:gd name="T3" fmla="*/ 135 h 135"/>
                  <a:gd name="T4" fmla="*/ 195 w 1111"/>
                  <a:gd name="T5" fmla="*/ 0 h 135"/>
                  <a:gd name="T6" fmla="*/ 1111 w 1111"/>
                  <a:gd name="T7" fmla="*/ 0 h 135"/>
                  <a:gd name="T8" fmla="*/ 916 w 1111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1" h="135">
                    <a:moveTo>
                      <a:pt x="916" y="135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1111" y="0"/>
                    </a:lnTo>
                    <a:lnTo>
                      <a:pt x="916" y="1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50" name="Rectangle 778"/>
              <p:cNvSpPr>
                <a:spLocks noChangeArrowheads="1"/>
              </p:cNvSpPr>
              <p:nvPr/>
            </p:nvSpPr>
            <p:spPr bwMode="auto">
              <a:xfrm>
                <a:off x="4249" y="1665"/>
                <a:ext cx="459" cy="22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8651" name="Rectangle 779"/>
            <p:cNvSpPr>
              <a:spLocks noChangeArrowheads="1"/>
            </p:cNvSpPr>
            <p:nvPr/>
          </p:nvSpPr>
          <p:spPr bwMode="auto">
            <a:xfrm>
              <a:off x="4440" y="1711"/>
              <a:ext cx="4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Α’</a:t>
              </a:r>
              <a:endParaRPr lang="el-GR" altLang="fr-FR"/>
            </a:p>
          </p:txBody>
        </p:sp>
        <p:sp>
          <p:nvSpPr>
            <p:cNvPr id="208652" name="Rectangle 780"/>
            <p:cNvSpPr>
              <a:spLocks noChangeArrowheads="1"/>
            </p:cNvSpPr>
            <p:nvPr/>
          </p:nvSpPr>
          <p:spPr bwMode="auto">
            <a:xfrm>
              <a:off x="4383" y="1781"/>
              <a:ext cx="128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Ύλες</a:t>
              </a:r>
              <a:endParaRPr lang="el-GR" altLang="fr-FR"/>
            </a:p>
          </p:txBody>
        </p:sp>
        <p:grpSp>
          <p:nvGrpSpPr>
            <p:cNvPr id="208653" name="Group 781"/>
            <p:cNvGrpSpPr>
              <a:grpSpLocks/>
            </p:cNvGrpSpPr>
            <p:nvPr/>
          </p:nvGrpSpPr>
          <p:grpSpPr bwMode="auto">
            <a:xfrm>
              <a:off x="5118" y="2199"/>
              <a:ext cx="459" cy="608"/>
              <a:chOff x="5118" y="2199"/>
              <a:chExt cx="459" cy="608"/>
            </a:xfrm>
          </p:grpSpPr>
          <p:sp>
            <p:nvSpPr>
              <p:cNvPr id="208654" name="Freeform 782"/>
              <p:cNvSpPr>
                <a:spLocks/>
              </p:cNvSpPr>
              <p:nvPr/>
            </p:nvSpPr>
            <p:spPr bwMode="auto">
              <a:xfrm>
                <a:off x="5480" y="2199"/>
                <a:ext cx="97" cy="608"/>
              </a:xfrm>
              <a:custGeom>
                <a:avLst/>
                <a:gdLst>
                  <a:gd name="T0" fmla="*/ 0 w 194"/>
                  <a:gd name="T1" fmla="*/ 1218 h 1218"/>
                  <a:gd name="T2" fmla="*/ 0 w 194"/>
                  <a:gd name="T3" fmla="*/ 135 h 1218"/>
                  <a:gd name="T4" fmla="*/ 194 w 194"/>
                  <a:gd name="T5" fmla="*/ 0 h 1218"/>
                  <a:gd name="T6" fmla="*/ 194 w 194"/>
                  <a:gd name="T7" fmla="*/ 1083 h 1218"/>
                  <a:gd name="T8" fmla="*/ 0 w 194"/>
                  <a:gd name="T9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1218">
                    <a:moveTo>
                      <a:pt x="0" y="1218"/>
                    </a:moveTo>
                    <a:lnTo>
                      <a:pt x="0" y="135"/>
                    </a:lnTo>
                    <a:lnTo>
                      <a:pt x="194" y="0"/>
                    </a:lnTo>
                    <a:lnTo>
                      <a:pt x="194" y="1083"/>
                    </a:lnTo>
                    <a:lnTo>
                      <a:pt x="0" y="1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55" name="Freeform 783"/>
              <p:cNvSpPr>
                <a:spLocks/>
              </p:cNvSpPr>
              <p:nvPr/>
            </p:nvSpPr>
            <p:spPr bwMode="auto">
              <a:xfrm>
                <a:off x="5118" y="2199"/>
                <a:ext cx="459" cy="67"/>
              </a:xfrm>
              <a:custGeom>
                <a:avLst/>
                <a:gdLst>
                  <a:gd name="T0" fmla="*/ 724 w 918"/>
                  <a:gd name="T1" fmla="*/ 135 h 135"/>
                  <a:gd name="T2" fmla="*/ 0 w 918"/>
                  <a:gd name="T3" fmla="*/ 135 h 135"/>
                  <a:gd name="T4" fmla="*/ 195 w 918"/>
                  <a:gd name="T5" fmla="*/ 0 h 135"/>
                  <a:gd name="T6" fmla="*/ 918 w 918"/>
                  <a:gd name="T7" fmla="*/ 0 h 135"/>
                  <a:gd name="T8" fmla="*/ 724 w 918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8" h="135">
                    <a:moveTo>
                      <a:pt x="724" y="135"/>
                    </a:moveTo>
                    <a:lnTo>
                      <a:pt x="0" y="135"/>
                    </a:lnTo>
                    <a:lnTo>
                      <a:pt x="195" y="0"/>
                    </a:lnTo>
                    <a:lnTo>
                      <a:pt x="918" y="0"/>
                    </a:lnTo>
                    <a:lnTo>
                      <a:pt x="724" y="1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56" name="Rectangle 784"/>
              <p:cNvSpPr>
                <a:spLocks noChangeArrowheads="1"/>
              </p:cNvSpPr>
              <p:nvPr/>
            </p:nvSpPr>
            <p:spPr bwMode="auto">
              <a:xfrm>
                <a:off x="5118" y="2266"/>
                <a:ext cx="362" cy="5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8657" name="Rectangle 785"/>
            <p:cNvSpPr>
              <a:spLocks noChangeArrowheads="1"/>
            </p:cNvSpPr>
            <p:nvPr/>
          </p:nvSpPr>
          <p:spPr bwMode="auto">
            <a:xfrm>
              <a:off x="5268" y="2331"/>
              <a:ext cx="4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Π</a:t>
              </a:r>
              <a:endParaRPr lang="el-GR" altLang="fr-FR"/>
            </a:p>
          </p:txBody>
        </p:sp>
        <p:sp>
          <p:nvSpPr>
            <p:cNvPr id="208658" name="Rectangle 786"/>
            <p:cNvSpPr>
              <a:spLocks noChangeArrowheads="1"/>
            </p:cNvSpPr>
            <p:nvPr/>
          </p:nvSpPr>
          <p:spPr bwMode="auto">
            <a:xfrm>
              <a:off x="5271" y="2401"/>
              <a:ext cx="3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Ρ</a:t>
              </a:r>
              <a:endParaRPr lang="el-GR" altLang="fr-FR"/>
            </a:p>
          </p:txBody>
        </p:sp>
        <p:sp>
          <p:nvSpPr>
            <p:cNvPr id="208659" name="Rectangle 787"/>
            <p:cNvSpPr>
              <a:spLocks noChangeArrowheads="1"/>
            </p:cNvSpPr>
            <p:nvPr/>
          </p:nvSpPr>
          <p:spPr bwMode="auto">
            <a:xfrm>
              <a:off x="5266" y="2471"/>
              <a:ext cx="44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Ο</a:t>
              </a:r>
              <a:endParaRPr lang="el-GR" altLang="fr-FR"/>
            </a:p>
          </p:txBody>
        </p:sp>
        <p:sp>
          <p:nvSpPr>
            <p:cNvPr id="208660" name="Rectangle 788"/>
            <p:cNvSpPr>
              <a:spLocks noChangeArrowheads="1"/>
            </p:cNvSpPr>
            <p:nvPr/>
          </p:nvSpPr>
          <p:spPr bwMode="auto">
            <a:xfrm>
              <a:off x="5289" y="2541"/>
              <a:ext cx="1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ϊ</a:t>
              </a:r>
              <a:endParaRPr lang="el-GR" altLang="fr-FR"/>
            </a:p>
          </p:txBody>
        </p:sp>
        <p:sp>
          <p:nvSpPr>
            <p:cNvPr id="208661" name="Rectangle 789"/>
            <p:cNvSpPr>
              <a:spLocks noChangeArrowheads="1"/>
            </p:cNvSpPr>
            <p:nvPr/>
          </p:nvSpPr>
          <p:spPr bwMode="auto">
            <a:xfrm>
              <a:off x="5266" y="2611"/>
              <a:ext cx="44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Ο</a:t>
              </a:r>
              <a:endParaRPr lang="el-GR" altLang="fr-FR"/>
            </a:p>
          </p:txBody>
        </p:sp>
        <p:sp>
          <p:nvSpPr>
            <p:cNvPr id="208662" name="Rectangle 790"/>
            <p:cNvSpPr>
              <a:spLocks noChangeArrowheads="1"/>
            </p:cNvSpPr>
            <p:nvPr/>
          </p:nvSpPr>
          <p:spPr bwMode="auto">
            <a:xfrm>
              <a:off x="5268" y="2681"/>
              <a:ext cx="40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Ν</a:t>
              </a:r>
              <a:endParaRPr lang="el-GR" altLang="fr-FR"/>
            </a:p>
          </p:txBody>
        </p:sp>
        <p:grpSp>
          <p:nvGrpSpPr>
            <p:cNvPr id="208663" name="Group 791"/>
            <p:cNvGrpSpPr>
              <a:grpSpLocks/>
            </p:cNvGrpSpPr>
            <p:nvPr/>
          </p:nvGrpSpPr>
          <p:grpSpPr bwMode="auto">
            <a:xfrm>
              <a:off x="4726" y="1776"/>
              <a:ext cx="602" cy="490"/>
              <a:chOff x="4726" y="1776"/>
              <a:chExt cx="602" cy="490"/>
            </a:xfrm>
          </p:grpSpPr>
          <p:sp>
            <p:nvSpPr>
              <p:cNvPr id="208664" name="Freeform 792"/>
              <p:cNvSpPr>
                <a:spLocks/>
              </p:cNvSpPr>
              <p:nvPr/>
            </p:nvSpPr>
            <p:spPr bwMode="auto">
              <a:xfrm>
                <a:off x="4726" y="1776"/>
                <a:ext cx="572" cy="450"/>
              </a:xfrm>
              <a:custGeom>
                <a:avLst/>
                <a:gdLst>
                  <a:gd name="T0" fmla="*/ 0 w 1145"/>
                  <a:gd name="T1" fmla="*/ 0 h 901"/>
                  <a:gd name="T2" fmla="*/ 1145 w 1145"/>
                  <a:gd name="T3" fmla="*/ 0 h 901"/>
                  <a:gd name="T4" fmla="*/ 1145 w 1145"/>
                  <a:gd name="T5" fmla="*/ 901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45" h="901">
                    <a:moveTo>
                      <a:pt x="0" y="0"/>
                    </a:moveTo>
                    <a:lnTo>
                      <a:pt x="1145" y="0"/>
                    </a:lnTo>
                    <a:lnTo>
                      <a:pt x="1145" y="90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65" name="Freeform 793"/>
              <p:cNvSpPr>
                <a:spLocks/>
              </p:cNvSpPr>
              <p:nvPr/>
            </p:nvSpPr>
            <p:spPr bwMode="auto">
              <a:xfrm>
                <a:off x="5268" y="2225"/>
                <a:ext cx="60" cy="41"/>
              </a:xfrm>
              <a:custGeom>
                <a:avLst/>
                <a:gdLst>
                  <a:gd name="T0" fmla="*/ 0 w 120"/>
                  <a:gd name="T1" fmla="*/ 0 h 82"/>
                  <a:gd name="T2" fmla="*/ 61 w 120"/>
                  <a:gd name="T3" fmla="*/ 82 h 82"/>
                  <a:gd name="T4" fmla="*/ 120 w 120"/>
                  <a:gd name="T5" fmla="*/ 0 h 82"/>
                  <a:gd name="T6" fmla="*/ 0 w 120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2">
                    <a:moveTo>
                      <a:pt x="0" y="0"/>
                    </a:moveTo>
                    <a:lnTo>
                      <a:pt x="61" y="82"/>
                    </a:lnTo>
                    <a:lnTo>
                      <a:pt x="1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8666" name="Group 794"/>
            <p:cNvGrpSpPr>
              <a:grpSpLocks/>
            </p:cNvGrpSpPr>
            <p:nvPr/>
          </p:nvGrpSpPr>
          <p:grpSpPr bwMode="auto">
            <a:xfrm>
              <a:off x="4705" y="2284"/>
              <a:ext cx="403" cy="42"/>
              <a:chOff x="4705" y="2284"/>
              <a:chExt cx="403" cy="42"/>
            </a:xfrm>
          </p:grpSpPr>
          <p:sp>
            <p:nvSpPr>
              <p:cNvPr id="208667" name="Line 795"/>
              <p:cNvSpPr>
                <a:spLocks noChangeShapeType="1"/>
              </p:cNvSpPr>
              <p:nvPr/>
            </p:nvSpPr>
            <p:spPr bwMode="auto">
              <a:xfrm>
                <a:off x="4705" y="2304"/>
                <a:ext cx="34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68" name="Freeform 796"/>
              <p:cNvSpPr>
                <a:spLocks/>
              </p:cNvSpPr>
              <p:nvPr/>
            </p:nvSpPr>
            <p:spPr bwMode="auto">
              <a:xfrm>
                <a:off x="5049" y="2284"/>
                <a:ext cx="59" cy="42"/>
              </a:xfrm>
              <a:custGeom>
                <a:avLst/>
                <a:gdLst>
                  <a:gd name="T0" fmla="*/ 0 w 118"/>
                  <a:gd name="T1" fmla="*/ 83 h 83"/>
                  <a:gd name="T2" fmla="*/ 118 w 118"/>
                  <a:gd name="T3" fmla="*/ 41 h 83"/>
                  <a:gd name="T4" fmla="*/ 0 w 118"/>
                  <a:gd name="T5" fmla="*/ 0 h 83"/>
                  <a:gd name="T6" fmla="*/ 0 w 118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83">
                    <a:moveTo>
                      <a:pt x="0" y="83"/>
                    </a:moveTo>
                    <a:lnTo>
                      <a:pt x="118" y="41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8669" name="Group 797"/>
            <p:cNvGrpSpPr>
              <a:grpSpLocks/>
            </p:cNvGrpSpPr>
            <p:nvPr/>
          </p:nvGrpSpPr>
          <p:grpSpPr bwMode="auto">
            <a:xfrm>
              <a:off x="3574" y="2251"/>
              <a:ext cx="1544" cy="311"/>
              <a:chOff x="3574" y="2251"/>
              <a:chExt cx="1544" cy="311"/>
            </a:xfrm>
          </p:grpSpPr>
          <p:sp>
            <p:nvSpPr>
              <p:cNvPr id="208670" name="Rectangle 798"/>
              <p:cNvSpPr>
                <a:spLocks noChangeArrowheads="1"/>
              </p:cNvSpPr>
              <p:nvPr/>
            </p:nvSpPr>
            <p:spPr bwMode="auto">
              <a:xfrm>
                <a:off x="3574" y="2251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71" name="Rectangle 799"/>
              <p:cNvSpPr>
                <a:spLocks noChangeArrowheads="1"/>
              </p:cNvSpPr>
              <p:nvPr/>
            </p:nvSpPr>
            <p:spPr bwMode="auto">
              <a:xfrm>
                <a:off x="3654" y="2251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72" name="Rectangle 800"/>
              <p:cNvSpPr>
                <a:spLocks noChangeArrowheads="1"/>
              </p:cNvSpPr>
              <p:nvPr/>
            </p:nvSpPr>
            <p:spPr bwMode="auto">
              <a:xfrm>
                <a:off x="3734" y="2251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73" name="Rectangle 801"/>
              <p:cNvSpPr>
                <a:spLocks noChangeArrowheads="1"/>
              </p:cNvSpPr>
              <p:nvPr/>
            </p:nvSpPr>
            <p:spPr bwMode="auto">
              <a:xfrm>
                <a:off x="3814" y="2251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74" name="Rectangle 802"/>
              <p:cNvSpPr>
                <a:spLocks noChangeArrowheads="1"/>
              </p:cNvSpPr>
              <p:nvPr/>
            </p:nvSpPr>
            <p:spPr bwMode="auto">
              <a:xfrm>
                <a:off x="3894" y="2251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75" name="Freeform 803"/>
              <p:cNvSpPr>
                <a:spLocks/>
              </p:cNvSpPr>
              <p:nvPr/>
            </p:nvSpPr>
            <p:spPr bwMode="auto">
              <a:xfrm>
                <a:off x="3975" y="2251"/>
                <a:ext cx="22" cy="24"/>
              </a:xfrm>
              <a:custGeom>
                <a:avLst/>
                <a:gdLst>
                  <a:gd name="T0" fmla="*/ 0 w 46"/>
                  <a:gd name="T1" fmla="*/ 0 h 47"/>
                  <a:gd name="T2" fmla="*/ 0 w 46"/>
                  <a:gd name="T3" fmla="*/ 16 h 47"/>
                  <a:gd name="T4" fmla="*/ 35 w 46"/>
                  <a:gd name="T5" fmla="*/ 16 h 47"/>
                  <a:gd name="T6" fmla="*/ 35 w 46"/>
                  <a:gd name="T7" fmla="*/ 8 h 47"/>
                  <a:gd name="T8" fmla="*/ 23 w 46"/>
                  <a:gd name="T9" fmla="*/ 8 h 47"/>
                  <a:gd name="T10" fmla="*/ 23 w 46"/>
                  <a:gd name="T11" fmla="*/ 47 h 47"/>
                  <a:gd name="T12" fmla="*/ 46 w 46"/>
                  <a:gd name="T13" fmla="*/ 47 h 47"/>
                  <a:gd name="T14" fmla="*/ 46 w 46"/>
                  <a:gd name="T15" fmla="*/ 8 h 47"/>
                  <a:gd name="T16" fmla="*/ 46 w 46"/>
                  <a:gd name="T17" fmla="*/ 0 h 47"/>
                  <a:gd name="T18" fmla="*/ 35 w 46"/>
                  <a:gd name="T19" fmla="*/ 0 h 47"/>
                  <a:gd name="T20" fmla="*/ 0 w 46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47">
                    <a:moveTo>
                      <a:pt x="0" y="0"/>
                    </a:moveTo>
                    <a:lnTo>
                      <a:pt x="0" y="16"/>
                    </a:lnTo>
                    <a:lnTo>
                      <a:pt x="35" y="16"/>
                    </a:lnTo>
                    <a:lnTo>
                      <a:pt x="35" y="8"/>
                    </a:lnTo>
                    <a:lnTo>
                      <a:pt x="23" y="8"/>
                    </a:lnTo>
                    <a:lnTo>
                      <a:pt x="23" y="47"/>
                    </a:lnTo>
                    <a:lnTo>
                      <a:pt x="46" y="47"/>
                    </a:lnTo>
                    <a:lnTo>
                      <a:pt x="46" y="8"/>
                    </a:lnTo>
                    <a:lnTo>
                      <a:pt x="46" y="0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76" name="Rectangle 804"/>
              <p:cNvSpPr>
                <a:spLocks noChangeArrowheads="1"/>
              </p:cNvSpPr>
              <p:nvPr/>
            </p:nvSpPr>
            <p:spPr bwMode="auto">
              <a:xfrm>
                <a:off x="3986" y="2298"/>
                <a:ext cx="11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77" name="Rectangle 805"/>
              <p:cNvSpPr>
                <a:spLocks noChangeArrowheads="1"/>
              </p:cNvSpPr>
              <p:nvPr/>
            </p:nvSpPr>
            <p:spPr bwMode="auto">
              <a:xfrm>
                <a:off x="3986" y="2354"/>
                <a:ext cx="11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78" name="Rectangle 806"/>
              <p:cNvSpPr>
                <a:spLocks noChangeArrowheads="1"/>
              </p:cNvSpPr>
              <p:nvPr/>
            </p:nvSpPr>
            <p:spPr bwMode="auto">
              <a:xfrm>
                <a:off x="3986" y="2409"/>
                <a:ext cx="11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79" name="Rectangle 807"/>
              <p:cNvSpPr>
                <a:spLocks noChangeArrowheads="1"/>
              </p:cNvSpPr>
              <p:nvPr/>
            </p:nvSpPr>
            <p:spPr bwMode="auto">
              <a:xfrm>
                <a:off x="3986" y="2465"/>
                <a:ext cx="11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80" name="Freeform 808"/>
              <p:cNvSpPr>
                <a:spLocks/>
              </p:cNvSpPr>
              <p:nvPr/>
            </p:nvSpPr>
            <p:spPr bwMode="auto">
              <a:xfrm>
                <a:off x="3986" y="2521"/>
                <a:ext cx="29" cy="19"/>
              </a:xfrm>
              <a:custGeom>
                <a:avLst/>
                <a:gdLst>
                  <a:gd name="T0" fmla="*/ 23 w 57"/>
                  <a:gd name="T1" fmla="*/ 0 h 40"/>
                  <a:gd name="T2" fmla="*/ 0 w 57"/>
                  <a:gd name="T3" fmla="*/ 0 h 40"/>
                  <a:gd name="T4" fmla="*/ 0 w 57"/>
                  <a:gd name="T5" fmla="*/ 32 h 40"/>
                  <a:gd name="T6" fmla="*/ 0 w 57"/>
                  <a:gd name="T7" fmla="*/ 40 h 40"/>
                  <a:gd name="T8" fmla="*/ 12 w 57"/>
                  <a:gd name="T9" fmla="*/ 40 h 40"/>
                  <a:gd name="T10" fmla="*/ 57 w 57"/>
                  <a:gd name="T11" fmla="*/ 40 h 40"/>
                  <a:gd name="T12" fmla="*/ 57 w 57"/>
                  <a:gd name="T13" fmla="*/ 24 h 40"/>
                  <a:gd name="T14" fmla="*/ 12 w 57"/>
                  <a:gd name="T15" fmla="*/ 24 h 40"/>
                  <a:gd name="T16" fmla="*/ 12 w 57"/>
                  <a:gd name="T17" fmla="*/ 32 h 40"/>
                  <a:gd name="T18" fmla="*/ 23 w 57"/>
                  <a:gd name="T19" fmla="*/ 32 h 40"/>
                  <a:gd name="T20" fmla="*/ 23 w 57"/>
                  <a:gd name="T2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40">
                    <a:moveTo>
                      <a:pt x="23" y="0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2" y="40"/>
                    </a:lnTo>
                    <a:lnTo>
                      <a:pt x="57" y="40"/>
                    </a:lnTo>
                    <a:lnTo>
                      <a:pt x="57" y="24"/>
                    </a:lnTo>
                    <a:lnTo>
                      <a:pt x="12" y="24"/>
                    </a:lnTo>
                    <a:lnTo>
                      <a:pt x="12" y="32"/>
                    </a:lnTo>
                    <a:lnTo>
                      <a:pt x="23" y="3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81" name="Rectangle 809"/>
              <p:cNvSpPr>
                <a:spLocks noChangeArrowheads="1"/>
              </p:cNvSpPr>
              <p:nvPr/>
            </p:nvSpPr>
            <p:spPr bwMode="auto">
              <a:xfrm>
                <a:off x="4049" y="2532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82" name="Rectangle 810"/>
              <p:cNvSpPr>
                <a:spLocks noChangeArrowheads="1"/>
              </p:cNvSpPr>
              <p:nvPr/>
            </p:nvSpPr>
            <p:spPr bwMode="auto">
              <a:xfrm>
                <a:off x="4129" y="2532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83" name="Rectangle 811"/>
              <p:cNvSpPr>
                <a:spLocks noChangeArrowheads="1"/>
              </p:cNvSpPr>
              <p:nvPr/>
            </p:nvSpPr>
            <p:spPr bwMode="auto">
              <a:xfrm>
                <a:off x="4209" y="2532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84" name="Rectangle 812"/>
              <p:cNvSpPr>
                <a:spLocks noChangeArrowheads="1"/>
              </p:cNvSpPr>
              <p:nvPr/>
            </p:nvSpPr>
            <p:spPr bwMode="auto">
              <a:xfrm>
                <a:off x="4290" y="2532"/>
                <a:ext cx="45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85" name="Rectangle 813"/>
              <p:cNvSpPr>
                <a:spLocks noChangeArrowheads="1"/>
              </p:cNvSpPr>
              <p:nvPr/>
            </p:nvSpPr>
            <p:spPr bwMode="auto">
              <a:xfrm>
                <a:off x="4370" y="2532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86" name="Rectangle 814"/>
              <p:cNvSpPr>
                <a:spLocks noChangeArrowheads="1"/>
              </p:cNvSpPr>
              <p:nvPr/>
            </p:nvSpPr>
            <p:spPr bwMode="auto">
              <a:xfrm>
                <a:off x="4450" y="2532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87" name="Rectangle 815"/>
              <p:cNvSpPr>
                <a:spLocks noChangeArrowheads="1"/>
              </p:cNvSpPr>
              <p:nvPr/>
            </p:nvSpPr>
            <p:spPr bwMode="auto">
              <a:xfrm>
                <a:off x="4530" y="2532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88" name="Rectangle 816"/>
              <p:cNvSpPr>
                <a:spLocks noChangeArrowheads="1"/>
              </p:cNvSpPr>
              <p:nvPr/>
            </p:nvSpPr>
            <p:spPr bwMode="auto">
              <a:xfrm>
                <a:off x="4610" y="2532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89" name="Rectangle 817"/>
              <p:cNvSpPr>
                <a:spLocks noChangeArrowheads="1"/>
              </p:cNvSpPr>
              <p:nvPr/>
            </p:nvSpPr>
            <p:spPr bwMode="auto">
              <a:xfrm>
                <a:off x="4690" y="2532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90" name="Rectangle 818"/>
              <p:cNvSpPr>
                <a:spLocks noChangeArrowheads="1"/>
              </p:cNvSpPr>
              <p:nvPr/>
            </p:nvSpPr>
            <p:spPr bwMode="auto">
              <a:xfrm>
                <a:off x="4771" y="2532"/>
                <a:ext cx="45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91" name="Rectangle 819"/>
              <p:cNvSpPr>
                <a:spLocks noChangeArrowheads="1"/>
              </p:cNvSpPr>
              <p:nvPr/>
            </p:nvSpPr>
            <p:spPr bwMode="auto">
              <a:xfrm>
                <a:off x="4851" y="2532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92" name="Rectangle 820"/>
              <p:cNvSpPr>
                <a:spLocks noChangeArrowheads="1"/>
              </p:cNvSpPr>
              <p:nvPr/>
            </p:nvSpPr>
            <p:spPr bwMode="auto">
              <a:xfrm>
                <a:off x="4931" y="2532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93" name="Rectangle 821"/>
              <p:cNvSpPr>
                <a:spLocks noChangeArrowheads="1"/>
              </p:cNvSpPr>
              <p:nvPr/>
            </p:nvSpPr>
            <p:spPr bwMode="auto">
              <a:xfrm>
                <a:off x="5011" y="2532"/>
                <a:ext cx="35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94" name="Freeform 822"/>
              <p:cNvSpPr>
                <a:spLocks/>
              </p:cNvSpPr>
              <p:nvPr/>
            </p:nvSpPr>
            <p:spPr bwMode="auto">
              <a:xfrm>
                <a:off x="5045" y="2511"/>
                <a:ext cx="73" cy="51"/>
              </a:xfrm>
              <a:custGeom>
                <a:avLst/>
                <a:gdLst>
                  <a:gd name="T0" fmla="*/ 0 w 147"/>
                  <a:gd name="T1" fmla="*/ 101 h 101"/>
                  <a:gd name="T2" fmla="*/ 147 w 147"/>
                  <a:gd name="T3" fmla="*/ 50 h 101"/>
                  <a:gd name="T4" fmla="*/ 0 w 147"/>
                  <a:gd name="T5" fmla="*/ 0 h 101"/>
                  <a:gd name="T6" fmla="*/ 0 w 147"/>
                  <a:gd name="T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01">
                    <a:moveTo>
                      <a:pt x="0" y="101"/>
                    </a:moveTo>
                    <a:lnTo>
                      <a:pt x="147" y="50"/>
                    </a:lnTo>
                    <a:lnTo>
                      <a:pt x="0" y="0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8695" name="Group 823"/>
            <p:cNvGrpSpPr>
              <a:grpSpLocks/>
            </p:cNvGrpSpPr>
            <p:nvPr/>
          </p:nvGrpSpPr>
          <p:grpSpPr bwMode="auto">
            <a:xfrm>
              <a:off x="3574" y="2807"/>
              <a:ext cx="1762" cy="369"/>
              <a:chOff x="3574" y="2807"/>
              <a:chExt cx="1762" cy="369"/>
            </a:xfrm>
          </p:grpSpPr>
          <p:sp>
            <p:nvSpPr>
              <p:cNvPr id="208696" name="Rectangle 824"/>
              <p:cNvSpPr>
                <a:spLocks noChangeArrowheads="1"/>
              </p:cNvSpPr>
              <p:nvPr/>
            </p:nvSpPr>
            <p:spPr bwMode="auto">
              <a:xfrm>
                <a:off x="3574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97" name="Rectangle 825"/>
              <p:cNvSpPr>
                <a:spLocks noChangeArrowheads="1"/>
              </p:cNvSpPr>
              <p:nvPr/>
            </p:nvSpPr>
            <p:spPr bwMode="auto">
              <a:xfrm>
                <a:off x="3654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98" name="Rectangle 826"/>
              <p:cNvSpPr>
                <a:spLocks noChangeArrowheads="1"/>
              </p:cNvSpPr>
              <p:nvPr/>
            </p:nvSpPr>
            <p:spPr bwMode="auto">
              <a:xfrm>
                <a:off x="3734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699" name="Rectangle 827"/>
              <p:cNvSpPr>
                <a:spLocks noChangeArrowheads="1"/>
              </p:cNvSpPr>
              <p:nvPr/>
            </p:nvSpPr>
            <p:spPr bwMode="auto">
              <a:xfrm>
                <a:off x="3814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00" name="Rectangle 828"/>
              <p:cNvSpPr>
                <a:spLocks noChangeArrowheads="1"/>
              </p:cNvSpPr>
              <p:nvPr/>
            </p:nvSpPr>
            <p:spPr bwMode="auto">
              <a:xfrm>
                <a:off x="3894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01" name="Rectangle 829"/>
              <p:cNvSpPr>
                <a:spLocks noChangeArrowheads="1"/>
              </p:cNvSpPr>
              <p:nvPr/>
            </p:nvSpPr>
            <p:spPr bwMode="auto">
              <a:xfrm>
                <a:off x="3975" y="3168"/>
                <a:ext cx="45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02" name="Rectangle 830"/>
              <p:cNvSpPr>
                <a:spLocks noChangeArrowheads="1"/>
              </p:cNvSpPr>
              <p:nvPr/>
            </p:nvSpPr>
            <p:spPr bwMode="auto">
              <a:xfrm>
                <a:off x="4055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03" name="Rectangle 831"/>
              <p:cNvSpPr>
                <a:spLocks noChangeArrowheads="1"/>
              </p:cNvSpPr>
              <p:nvPr/>
            </p:nvSpPr>
            <p:spPr bwMode="auto">
              <a:xfrm>
                <a:off x="4135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04" name="Rectangle 832"/>
              <p:cNvSpPr>
                <a:spLocks noChangeArrowheads="1"/>
              </p:cNvSpPr>
              <p:nvPr/>
            </p:nvSpPr>
            <p:spPr bwMode="auto">
              <a:xfrm>
                <a:off x="4215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05" name="Rectangle 833"/>
              <p:cNvSpPr>
                <a:spLocks noChangeArrowheads="1"/>
              </p:cNvSpPr>
              <p:nvPr/>
            </p:nvSpPr>
            <p:spPr bwMode="auto">
              <a:xfrm>
                <a:off x="4295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06" name="Rectangle 834"/>
              <p:cNvSpPr>
                <a:spLocks noChangeArrowheads="1"/>
              </p:cNvSpPr>
              <p:nvPr/>
            </p:nvSpPr>
            <p:spPr bwMode="auto">
              <a:xfrm>
                <a:off x="4375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07" name="Rectangle 835"/>
              <p:cNvSpPr>
                <a:spLocks noChangeArrowheads="1"/>
              </p:cNvSpPr>
              <p:nvPr/>
            </p:nvSpPr>
            <p:spPr bwMode="auto">
              <a:xfrm>
                <a:off x="4456" y="3168"/>
                <a:ext cx="45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08" name="Rectangle 836"/>
              <p:cNvSpPr>
                <a:spLocks noChangeArrowheads="1"/>
              </p:cNvSpPr>
              <p:nvPr/>
            </p:nvSpPr>
            <p:spPr bwMode="auto">
              <a:xfrm>
                <a:off x="4536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09" name="Rectangle 837"/>
              <p:cNvSpPr>
                <a:spLocks noChangeArrowheads="1"/>
              </p:cNvSpPr>
              <p:nvPr/>
            </p:nvSpPr>
            <p:spPr bwMode="auto">
              <a:xfrm>
                <a:off x="4616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10" name="Rectangle 838"/>
              <p:cNvSpPr>
                <a:spLocks noChangeArrowheads="1"/>
              </p:cNvSpPr>
              <p:nvPr/>
            </p:nvSpPr>
            <p:spPr bwMode="auto">
              <a:xfrm>
                <a:off x="4696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11" name="Rectangle 839"/>
              <p:cNvSpPr>
                <a:spLocks noChangeArrowheads="1"/>
              </p:cNvSpPr>
              <p:nvPr/>
            </p:nvSpPr>
            <p:spPr bwMode="auto">
              <a:xfrm>
                <a:off x="4776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12" name="Rectangle 840"/>
              <p:cNvSpPr>
                <a:spLocks noChangeArrowheads="1"/>
              </p:cNvSpPr>
              <p:nvPr/>
            </p:nvSpPr>
            <p:spPr bwMode="auto">
              <a:xfrm>
                <a:off x="4857" y="3168"/>
                <a:ext cx="45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13" name="Rectangle 841"/>
              <p:cNvSpPr>
                <a:spLocks noChangeArrowheads="1"/>
              </p:cNvSpPr>
              <p:nvPr/>
            </p:nvSpPr>
            <p:spPr bwMode="auto">
              <a:xfrm>
                <a:off x="4937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14" name="Rectangle 842"/>
              <p:cNvSpPr>
                <a:spLocks noChangeArrowheads="1"/>
              </p:cNvSpPr>
              <p:nvPr/>
            </p:nvSpPr>
            <p:spPr bwMode="auto">
              <a:xfrm>
                <a:off x="5017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15" name="Rectangle 843"/>
              <p:cNvSpPr>
                <a:spLocks noChangeArrowheads="1"/>
              </p:cNvSpPr>
              <p:nvPr/>
            </p:nvSpPr>
            <p:spPr bwMode="auto">
              <a:xfrm>
                <a:off x="5097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16" name="Rectangle 844"/>
              <p:cNvSpPr>
                <a:spLocks noChangeArrowheads="1"/>
              </p:cNvSpPr>
              <p:nvPr/>
            </p:nvSpPr>
            <p:spPr bwMode="auto">
              <a:xfrm>
                <a:off x="5177" y="3168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17" name="Freeform 845"/>
              <p:cNvSpPr>
                <a:spLocks/>
              </p:cNvSpPr>
              <p:nvPr/>
            </p:nvSpPr>
            <p:spPr bwMode="auto">
              <a:xfrm>
                <a:off x="5257" y="3168"/>
                <a:ext cx="47" cy="8"/>
              </a:xfrm>
              <a:custGeom>
                <a:avLst/>
                <a:gdLst>
                  <a:gd name="T0" fmla="*/ 0 w 93"/>
                  <a:gd name="T1" fmla="*/ 0 h 16"/>
                  <a:gd name="T2" fmla="*/ 0 w 93"/>
                  <a:gd name="T3" fmla="*/ 16 h 16"/>
                  <a:gd name="T4" fmla="*/ 82 w 93"/>
                  <a:gd name="T5" fmla="*/ 16 h 16"/>
                  <a:gd name="T6" fmla="*/ 93 w 93"/>
                  <a:gd name="T7" fmla="*/ 16 h 16"/>
                  <a:gd name="T8" fmla="*/ 93 w 93"/>
                  <a:gd name="T9" fmla="*/ 8 h 16"/>
                  <a:gd name="T10" fmla="*/ 93 w 93"/>
                  <a:gd name="T11" fmla="*/ 1 h 16"/>
                  <a:gd name="T12" fmla="*/ 70 w 93"/>
                  <a:gd name="T13" fmla="*/ 1 h 16"/>
                  <a:gd name="T14" fmla="*/ 70 w 93"/>
                  <a:gd name="T15" fmla="*/ 8 h 16"/>
                  <a:gd name="T16" fmla="*/ 82 w 93"/>
                  <a:gd name="T17" fmla="*/ 8 h 16"/>
                  <a:gd name="T18" fmla="*/ 82 w 93"/>
                  <a:gd name="T19" fmla="*/ 0 h 16"/>
                  <a:gd name="T20" fmla="*/ 0 w 93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16">
                    <a:moveTo>
                      <a:pt x="0" y="0"/>
                    </a:moveTo>
                    <a:lnTo>
                      <a:pt x="0" y="16"/>
                    </a:lnTo>
                    <a:lnTo>
                      <a:pt x="82" y="16"/>
                    </a:lnTo>
                    <a:lnTo>
                      <a:pt x="93" y="16"/>
                    </a:lnTo>
                    <a:lnTo>
                      <a:pt x="93" y="8"/>
                    </a:lnTo>
                    <a:lnTo>
                      <a:pt x="93" y="1"/>
                    </a:lnTo>
                    <a:lnTo>
                      <a:pt x="70" y="1"/>
                    </a:lnTo>
                    <a:lnTo>
                      <a:pt x="70" y="8"/>
                    </a:lnTo>
                    <a:lnTo>
                      <a:pt x="82" y="8"/>
                    </a:lnTo>
                    <a:lnTo>
                      <a:pt x="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18" name="Rectangle 846"/>
              <p:cNvSpPr>
                <a:spLocks noChangeArrowheads="1"/>
              </p:cNvSpPr>
              <p:nvPr/>
            </p:nvSpPr>
            <p:spPr bwMode="auto">
              <a:xfrm>
                <a:off x="5293" y="3113"/>
                <a:ext cx="11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19" name="Rectangle 847"/>
              <p:cNvSpPr>
                <a:spLocks noChangeArrowheads="1"/>
              </p:cNvSpPr>
              <p:nvPr/>
            </p:nvSpPr>
            <p:spPr bwMode="auto">
              <a:xfrm>
                <a:off x="5293" y="3058"/>
                <a:ext cx="11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20" name="Rectangle 848"/>
              <p:cNvSpPr>
                <a:spLocks noChangeArrowheads="1"/>
              </p:cNvSpPr>
              <p:nvPr/>
            </p:nvSpPr>
            <p:spPr bwMode="auto">
              <a:xfrm>
                <a:off x="5293" y="3002"/>
                <a:ext cx="11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21" name="Rectangle 849"/>
              <p:cNvSpPr>
                <a:spLocks noChangeArrowheads="1"/>
              </p:cNvSpPr>
              <p:nvPr/>
            </p:nvSpPr>
            <p:spPr bwMode="auto">
              <a:xfrm>
                <a:off x="5293" y="2947"/>
                <a:ext cx="11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22" name="Rectangle 850"/>
              <p:cNvSpPr>
                <a:spLocks noChangeArrowheads="1"/>
              </p:cNvSpPr>
              <p:nvPr/>
            </p:nvSpPr>
            <p:spPr bwMode="auto">
              <a:xfrm>
                <a:off x="5293" y="2891"/>
                <a:ext cx="11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23" name="Rectangle 851"/>
              <p:cNvSpPr>
                <a:spLocks noChangeArrowheads="1"/>
              </p:cNvSpPr>
              <p:nvPr/>
            </p:nvSpPr>
            <p:spPr bwMode="auto">
              <a:xfrm>
                <a:off x="5293" y="2857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24" name="Freeform 852"/>
              <p:cNvSpPr>
                <a:spLocks/>
              </p:cNvSpPr>
              <p:nvPr/>
            </p:nvSpPr>
            <p:spPr bwMode="auto">
              <a:xfrm>
                <a:off x="5262" y="2807"/>
                <a:ext cx="74" cy="51"/>
              </a:xfrm>
              <a:custGeom>
                <a:avLst/>
                <a:gdLst>
                  <a:gd name="T0" fmla="*/ 147 w 147"/>
                  <a:gd name="T1" fmla="*/ 102 h 102"/>
                  <a:gd name="T2" fmla="*/ 73 w 147"/>
                  <a:gd name="T3" fmla="*/ 0 h 102"/>
                  <a:gd name="T4" fmla="*/ 0 w 147"/>
                  <a:gd name="T5" fmla="*/ 102 h 102"/>
                  <a:gd name="T6" fmla="*/ 147 w 147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02">
                    <a:moveTo>
                      <a:pt x="147" y="102"/>
                    </a:moveTo>
                    <a:lnTo>
                      <a:pt x="73" y="0"/>
                    </a:lnTo>
                    <a:lnTo>
                      <a:pt x="0" y="102"/>
                    </a:lnTo>
                    <a:lnTo>
                      <a:pt x="147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8725" name="Rectangle 853"/>
            <p:cNvSpPr>
              <a:spLocks noChangeArrowheads="1"/>
            </p:cNvSpPr>
            <p:nvPr/>
          </p:nvSpPr>
          <p:spPr bwMode="auto">
            <a:xfrm>
              <a:off x="4105" y="2615"/>
              <a:ext cx="77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726" name="Rectangle 854"/>
            <p:cNvSpPr>
              <a:spLocks noChangeArrowheads="1"/>
            </p:cNvSpPr>
            <p:nvPr/>
          </p:nvSpPr>
          <p:spPr bwMode="auto">
            <a:xfrm>
              <a:off x="4161" y="2638"/>
              <a:ext cx="486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ΓΒΕ καταλογισμένα</a:t>
              </a:r>
              <a:endParaRPr lang="el-GR" altLang="fr-FR"/>
            </a:p>
          </p:txBody>
        </p:sp>
        <p:sp>
          <p:nvSpPr>
            <p:cNvPr id="208727" name="Rectangle 855"/>
            <p:cNvSpPr>
              <a:spLocks noChangeArrowheads="1"/>
            </p:cNvSpPr>
            <p:nvPr/>
          </p:nvSpPr>
          <p:spPr bwMode="auto">
            <a:xfrm>
              <a:off x="3739" y="2996"/>
              <a:ext cx="77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728" name="Rectangle 856"/>
            <p:cNvSpPr>
              <a:spLocks noChangeArrowheads="1"/>
            </p:cNvSpPr>
            <p:nvPr/>
          </p:nvSpPr>
          <p:spPr bwMode="auto">
            <a:xfrm>
              <a:off x="3794" y="3019"/>
              <a:ext cx="486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ΓΒΕ καταλογισμένα</a:t>
              </a:r>
              <a:endParaRPr lang="el-GR" altLang="fr-FR"/>
            </a:p>
          </p:txBody>
        </p:sp>
        <p:sp>
          <p:nvSpPr>
            <p:cNvPr id="208729" name="Rectangle 857"/>
            <p:cNvSpPr>
              <a:spLocks noChangeArrowheads="1"/>
            </p:cNvSpPr>
            <p:nvPr/>
          </p:nvSpPr>
          <p:spPr bwMode="auto">
            <a:xfrm>
              <a:off x="4296" y="3090"/>
              <a:ext cx="20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730" name="Rectangle 858"/>
            <p:cNvSpPr>
              <a:spLocks noChangeArrowheads="1"/>
            </p:cNvSpPr>
            <p:nvPr/>
          </p:nvSpPr>
          <p:spPr bwMode="auto">
            <a:xfrm>
              <a:off x="4352" y="3113"/>
              <a:ext cx="6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(4)</a:t>
              </a:r>
              <a:endParaRPr lang="el-GR" altLang="fr-FR"/>
            </a:p>
          </p:txBody>
        </p:sp>
        <p:sp>
          <p:nvSpPr>
            <p:cNvPr id="208731" name="Rectangle 859"/>
            <p:cNvSpPr>
              <a:spLocks noChangeArrowheads="1"/>
            </p:cNvSpPr>
            <p:nvPr/>
          </p:nvSpPr>
          <p:spPr bwMode="auto">
            <a:xfrm>
              <a:off x="4299" y="2448"/>
              <a:ext cx="20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732" name="Rectangle 860"/>
            <p:cNvSpPr>
              <a:spLocks noChangeArrowheads="1"/>
            </p:cNvSpPr>
            <p:nvPr/>
          </p:nvSpPr>
          <p:spPr bwMode="auto">
            <a:xfrm>
              <a:off x="4354" y="2471"/>
              <a:ext cx="6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(4)</a:t>
              </a:r>
              <a:endParaRPr lang="el-GR" altLang="fr-FR"/>
            </a:p>
          </p:txBody>
        </p:sp>
        <p:grpSp>
          <p:nvGrpSpPr>
            <p:cNvPr id="208733" name="Group 861"/>
            <p:cNvGrpSpPr>
              <a:grpSpLocks/>
            </p:cNvGrpSpPr>
            <p:nvPr/>
          </p:nvGrpSpPr>
          <p:grpSpPr bwMode="auto">
            <a:xfrm>
              <a:off x="1950" y="2827"/>
              <a:ext cx="12" cy="119"/>
              <a:chOff x="1950" y="2827"/>
              <a:chExt cx="12" cy="119"/>
            </a:xfrm>
          </p:grpSpPr>
          <p:sp>
            <p:nvSpPr>
              <p:cNvPr id="208734" name="Rectangle 862"/>
              <p:cNvSpPr>
                <a:spLocks noChangeArrowheads="1"/>
              </p:cNvSpPr>
              <p:nvPr/>
            </p:nvSpPr>
            <p:spPr bwMode="auto">
              <a:xfrm>
                <a:off x="1950" y="2915"/>
                <a:ext cx="12" cy="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35" name="Rectangle 863"/>
              <p:cNvSpPr>
                <a:spLocks noChangeArrowheads="1"/>
              </p:cNvSpPr>
              <p:nvPr/>
            </p:nvSpPr>
            <p:spPr bwMode="auto">
              <a:xfrm>
                <a:off x="1950" y="2883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36" name="Rectangle 864"/>
              <p:cNvSpPr>
                <a:spLocks noChangeArrowheads="1"/>
              </p:cNvSpPr>
              <p:nvPr/>
            </p:nvSpPr>
            <p:spPr bwMode="auto">
              <a:xfrm>
                <a:off x="1950" y="2827"/>
                <a:ext cx="12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8737" name="Group 865"/>
            <p:cNvGrpSpPr>
              <a:grpSpLocks/>
            </p:cNvGrpSpPr>
            <p:nvPr/>
          </p:nvGrpSpPr>
          <p:grpSpPr bwMode="auto">
            <a:xfrm>
              <a:off x="1956" y="2814"/>
              <a:ext cx="1262" cy="8"/>
              <a:chOff x="1956" y="2814"/>
              <a:chExt cx="1262" cy="8"/>
            </a:xfrm>
          </p:grpSpPr>
          <p:sp>
            <p:nvSpPr>
              <p:cNvPr id="208738" name="Rectangle 866"/>
              <p:cNvSpPr>
                <a:spLocks noChangeArrowheads="1"/>
              </p:cNvSpPr>
              <p:nvPr/>
            </p:nvSpPr>
            <p:spPr bwMode="auto">
              <a:xfrm>
                <a:off x="1956" y="2814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39" name="Rectangle 867"/>
              <p:cNvSpPr>
                <a:spLocks noChangeArrowheads="1"/>
              </p:cNvSpPr>
              <p:nvPr/>
            </p:nvSpPr>
            <p:spPr bwMode="auto">
              <a:xfrm>
                <a:off x="2036" y="2814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40" name="Rectangle 868"/>
              <p:cNvSpPr>
                <a:spLocks noChangeArrowheads="1"/>
              </p:cNvSpPr>
              <p:nvPr/>
            </p:nvSpPr>
            <p:spPr bwMode="auto">
              <a:xfrm>
                <a:off x="2082" y="2814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41" name="Rectangle 869"/>
              <p:cNvSpPr>
                <a:spLocks noChangeArrowheads="1"/>
              </p:cNvSpPr>
              <p:nvPr/>
            </p:nvSpPr>
            <p:spPr bwMode="auto">
              <a:xfrm>
                <a:off x="2162" y="2814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42" name="Rectangle 870"/>
              <p:cNvSpPr>
                <a:spLocks noChangeArrowheads="1"/>
              </p:cNvSpPr>
              <p:nvPr/>
            </p:nvSpPr>
            <p:spPr bwMode="auto">
              <a:xfrm>
                <a:off x="2208" y="2814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43" name="Rectangle 871"/>
              <p:cNvSpPr>
                <a:spLocks noChangeArrowheads="1"/>
              </p:cNvSpPr>
              <p:nvPr/>
            </p:nvSpPr>
            <p:spPr bwMode="auto">
              <a:xfrm>
                <a:off x="2288" y="2814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44" name="Rectangle 872"/>
              <p:cNvSpPr>
                <a:spLocks noChangeArrowheads="1"/>
              </p:cNvSpPr>
              <p:nvPr/>
            </p:nvSpPr>
            <p:spPr bwMode="auto">
              <a:xfrm>
                <a:off x="2334" y="2814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45" name="Rectangle 873"/>
              <p:cNvSpPr>
                <a:spLocks noChangeArrowheads="1"/>
              </p:cNvSpPr>
              <p:nvPr/>
            </p:nvSpPr>
            <p:spPr bwMode="auto">
              <a:xfrm>
                <a:off x="2414" y="2814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46" name="Rectangle 874"/>
              <p:cNvSpPr>
                <a:spLocks noChangeArrowheads="1"/>
              </p:cNvSpPr>
              <p:nvPr/>
            </p:nvSpPr>
            <p:spPr bwMode="auto">
              <a:xfrm>
                <a:off x="2460" y="2814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47" name="Rectangle 875"/>
              <p:cNvSpPr>
                <a:spLocks noChangeArrowheads="1"/>
              </p:cNvSpPr>
              <p:nvPr/>
            </p:nvSpPr>
            <p:spPr bwMode="auto">
              <a:xfrm>
                <a:off x="2540" y="2814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48" name="Rectangle 876"/>
              <p:cNvSpPr>
                <a:spLocks noChangeArrowheads="1"/>
              </p:cNvSpPr>
              <p:nvPr/>
            </p:nvSpPr>
            <p:spPr bwMode="auto">
              <a:xfrm>
                <a:off x="2586" y="2814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49" name="Rectangle 877"/>
              <p:cNvSpPr>
                <a:spLocks noChangeArrowheads="1"/>
              </p:cNvSpPr>
              <p:nvPr/>
            </p:nvSpPr>
            <p:spPr bwMode="auto">
              <a:xfrm>
                <a:off x="2666" y="2814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50" name="Rectangle 878"/>
              <p:cNvSpPr>
                <a:spLocks noChangeArrowheads="1"/>
              </p:cNvSpPr>
              <p:nvPr/>
            </p:nvSpPr>
            <p:spPr bwMode="auto">
              <a:xfrm>
                <a:off x="2712" y="2814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51" name="Rectangle 879"/>
              <p:cNvSpPr>
                <a:spLocks noChangeArrowheads="1"/>
              </p:cNvSpPr>
              <p:nvPr/>
            </p:nvSpPr>
            <p:spPr bwMode="auto">
              <a:xfrm>
                <a:off x="2792" y="2814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52" name="Rectangle 880"/>
              <p:cNvSpPr>
                <a:spLocks noChangeArrowheads="1"/>
              </p:cNvSpPr>
              <p:nvPr/>
            </p:nvSpPr>
            <p:spPr bwMode="auto">
              <a:xfrm>
                <a:off x="2838" y="2814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53" name="Rectangle 881"/>
              <p:cNvSpPr>
                <a:spLocks noChangeArrowheads="1"/>
              </p:cNvSpPr>
              <p:nvPr/>
            </p:nvSpPr>
            <p:spPr bwMode="auto">
              <a:xfrm>
                <a:off x="2918" y="2814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54" name="Rectangle 882"/>
              <p:cNvSpPr>
                <a:spLocks noChangeArrowheads="1"/>
              </p:cNvSpPr>
              <p:nvPr/>
            </p:nvSpPr>
            <p:spPr bwMode="auto">
              <a:xfrm>
                <a:off x="2964" y="2814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55" name="Rectangle 883"/>
              <p:cNvSpPr>
                <a:spLocks noChangeArrowheads="1"/>
              </p:cNvSpPr>
              <p:nvPr/>
            </p:nvSpPr>
            <p:spPr bwMode="auto">
              <a:xfrm>
                <a:off x="3044" y="2814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56" name="Rectangle 884"/>
              <p:cNvSpPr>
                <a:spLocks noChangeArrowheads="1"/>
              </p:cNvSpPr>
              <p:nvPr/>
            </p:nvSpPr>
            <p:spPr bwMode="auto">
              <a:xfrm>
                <a:off x="3090" y="2814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57" name="Rectangle 885"/>
              <p:cNvSpPr>
                <a:spLocks noChangeArrowheads="1"/>
              </p:cNvSpPr>
              <p:nvPr/>
            </p:nvSpPr>
            <p:spPr bwMode="auto">
              <a:xfrm>
                <a:off x="3170" y="2814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58" name="Rectangle 886"/>
              <p:cNvSpPr>
                <a:spLocks noChangeArrowheads="1"/>
              </p:cNvSpPr>
              <p:nvPr/>
            </p:nvSpPr>
            <p:spPr bwMode="auto">
              <a:xfrm>
                <a:off x="3216" y="2814"/>
                <a:ext cx="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8759" name="Group 887"/>
            <p:cNvGrpSpPr>
              <a:grpSpLocks/>
            </p:cNvGrpSpPr>
            <p:nvPr/>
          </p:nvGrpSpPr>
          <p:grpSpPr bwMode="auto">
            <a:xfrm>
              <a:off x="3176" y="2406"/>
              <a:ext cx="73" cy="412"/>
              <a:chOff x="3176" y="2406"/>
              <a:chExt cx="73" cy="412"/>
            </a:xfrm>
          </p:grpSpPr>
          <p:sp>
            <p:nvSpPr>
              <p:cNvPr id="208760" name="Rectangle 888"/>
              <p:cNvSpPr>
                <a:spLocks noChangeArrowheads="1"/>
              </p:cNvSpPr>
              <p:nvPr/>
            </p:nvSpPr>
            <p:spPr bwMode="auto">
              <a:xfrm>
                <a:off x="3206" y="2786"/>
                <a:ext cx="12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61" name="Rectangle 889"/>
              <p:cNvSpPr>
                <a:spLocks noChangeArrowheads="1"/>
              </p:cNvSpPr>
              <p:nvPr/>
            </p:nvSpPr>
            <p:spPr bwMode="auto">
              <a:xfrm>
                <a:off x="3206" y="2755"/>
                <a:ext cx="12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62" name="Rectangle 890"/>
              <p:cNvSpPr>
                <a:spLocks noChangeArrowheads="1"/>
              </p:cNvSpPr>
              <p:nvPr/>
            </p:nvSpPr>
            <p:spPr bwMode="auto">
              <a:xfrm>
                <a:off x="3206" y="2699"/>
                <a:ext cx="12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63" name="Rectangle 891"/>
              <p:cNvSpPr>
                <a:spLocks noChangeArrowheads="1"/>
              </p:cNvSpPr>
              <p:nvPr/>
            </p:nvSpPr>
            <p:spPr bwMode="auto">
              <a:xfrm>
                <a:off x="3206" y="2667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64" name="Rectangle 892"/>
              <p:cNvSpPr>
                <a:spLocks noChangeArrowheads="1"/>
              </p:cNvSpPr>
              <p:nvPr/>
            </p:nvSpPr>
            <p:spPr bwMode="auto">
              <a:xfrm>
                <a:off x="3206" y="2612"/>
                <a:ext cx="12" cy="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65" name="Rectangle 893"/>
              <p:cNvSpPr>
                <a:spLocks noChangeArrowheads="1"/>
              </p:cNvSpPr>
              <p:nvPr/>
            </p:nvSpPr>
            <p:spPr bwMode="auto">
              <a:xfrm>
                <a:off x="3206" y="2580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66" name="Rectangle 894"/>
              <p:cNvSpPr>
                <a:spLocks noChangeArrowheads="1"/>
              </p:cNvSpPr>
              <p:nvPr/>
            </p:nvSpPr>
            <p:spPr bwMode="auto">
              <a:xfrm>
                <a:off x="3206" y="2524"/>
                <a:ext cx="12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67" name="Rectangle 895"/>
              <p:cNvSpPr>
                <a:spLocks noChangeArrowheads="1"/>
              </p:cNvSpPr>
              <p:nvPr/>
            </p:nvSpPr>
            <p:spPr bwMode="auto">
              <a:xfrm>
                <a:off x="3206" y="2493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68" name="Rectangle 896"/>
              <p:cNvSpPr>
                <a:spLocks noChangeArrowheads="1"/>
              </p:cNvSpPr>
              <p:nvPr/>
            </p:nvSpPr>
            <p:spPr bwMode="auto">
              <a:xfrm>
                <a:off x="3206" y="2455"/>
                <a:ext cx="12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69" name="Freeform 897"/>
              <p:cNvSpPr>
                <a:spLocks/>
              </p:cNvSpPr>
              <p:nvPr/>
            </p:nvSpPr>
            <p:spPr bwMode="auto">
              <a:xfrm>
                <a:off x="3176" y="2406"/>
                <a:ext cx="73" cy="50"/>
              </a:xfrm>
              <a:custGeom>
                <a:avLst/>
                <a:gdLst>
                  <a:gd name="T0" fmla="*/ 147 w 147"/>
                  <a:gd name="T1" fmla="*/ 102 h 102"/>
                  <a:gd name="T2" fmla="*/ 73 w 147"/>
                  <a:gd name="T3" fmla="*/ 0 h 102"/>
                  <a:gd name="T4" fmla="*/ 0 w 147"/>
                  <a:gd name="T5" fmla="*/ 102 h 102"/>
                  <a:gd name="T6" fmla="*/ 147 w 147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02">
                    <a:moveTo>
                      <a:pt x="147" y="102"/>
                    </a:moveTo>
                    <a:lnTo>
                      <a:pt x="73" y="0"/>
                    </a:lnTo>
                    <a:lnTo>
                      <a:pt x="0" y="102"/>
                    </a:lnTo>
                    <a:lnTo>
                      <a:pt x="147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8770" name="Group 898"/>
            <p:cNvGrpSpPr>
              <a:grpSpLocks/>
            </p:cNvGrpSpPr>
            <p:nvPr/>
          </p:nvGrpSpPr>
          <p:grpSpPr bwMode="auto">
            <a:xfrm>
              <a:off x="2395" y="3034"/>
              <a:ext cx="716" cy="50"/>
              <a:chOff x="2395" y="3034"/>
              <a:chExt cx="716" cy="50"/>
            </a:xfrm>
          </p:grpSpPr>
          <p:sp>
            <p:nvSpPr>
              <p:cNvPr id="208771" name="Rectangle 899"/>
              <p:cNvSpPr>
                <a:spLocks noChangeArrowheads="1"/>
              </p:cNvSpPr>
              <p:nvPr/>
            </p:nvSpPr>
            <p:spPr bwMode="auto">
              <a:xfrm>
                <a:off x="2395" y="3055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72" name="Rectangle 900"/>
              <p:cNvSpPr>
                <a:spLocks noChangeArrowheads="1"/>
              </p:cNvSpPr>
              <p:nvPr/>
            </p:nvSpPr>
            <p:spPr bwMode="auto">
              <a:xfrm>
                <a:off x="2475" y="3055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73" name="Rectangle 901"/>
              <p:cNvSpPr>
                <a:spLocks noChangeArrowheads="1"/>
              </p:cNvSpPr>
              <p:nvPr/>
            </p:nvSpPr>
            <p:spPr bwMode="auto">
              <a:xfrm>
                <a:off x="2521" y="3055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74" name="Rectangle 902"/>
              <p:cNvSpPr>
                <a:spLocks noChangeArrowheads="1"/>
              </p:cNvSpPr>
              <p:nvPr/>
            </p:nvSpPr>
            <p:spPr bwMode="auto">
              <a:xfrm>
                <a:off x="2601" y="3055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75" name="Rectangle 903"/>
              <p:cNvSpPr>
                <a:spLocks noChangeArrowheads="1"/>
              </p:cNvSpPr>
              <p:nvPr/>
            </p:nvSpPr>
            <p:spPr bwMode="auto">
              <a:xfrm>
                <a:off x="2647" y="3055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76" name="Rectangle 904"/>
              <p:cNvSpPr>
                <a:spLocks noChangeArrowheads="1"/>
              </p:cNvSpPr>
              <p:nvPr/>
            </p:nvSpPr>
            <p:spPr bwMode="auto">
              <a:xfrm>
                <a:off x="2727" y="3055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77" name="Rectangle 905"/>
              <p:cNvSpPr>
                <a:spLocks noChangeArrowheads="1"/>
              </p:cNvSpPr>
              <p:nvPr/>
            </p:nvSpPr>
            <p:spPr bwMode="auto">
              <a:xfrm>
                <a:off x="2773" y="3055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78" name="Rectangle 906"/>
              <p:cNvSpPr>
                <a:spLocks noChangeArrowheads="1"/>
              </p:cNvSpPr>
              <p:nvPr/>
            </p:nvSpPr>
            <p:spPr bwMode="auto">
              <a:xfrm>
                <a:off x="2853" y="3055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79" name="Rectangle 907"/>
              <p:cNvSpPr>
                <a:spLocks noChangeArrowheads="1"/>
              </p:cNvSpPr>
              <p:nvPr/>
            </p:nvSpPr>
            <p:spPr bwMode="auto">
              <a:xfrm>
                <a:off x="2899" y="3055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80" name="Rectangle 908"/>
              <p:cNvSpPr>
                <a:spLocks noChangeArrowheads="1"/>
              </p:cNvSpPr>
              <p:nvPr/>
            </p:nvSpPr>
            <p:spPr bwMode="auto">
              <a:xfrm>
                <a:off x="2979" y="3055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81" name="Rectangle 909"/>
              <p:cNvSpPr>
                <a:spLocks noChangeArrowheads="1"/>
              </p:cNvSpPr>
              <p:nvPr/>
            </p:nvSpPr>
            <p:spPr bwMode="auto">
              <a:xfrm>
                <a:off x="3025" y="3055"/>
                <a:ext cx="1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82" name="Freeform 910"/>
              <p:cNvSpPr>
                <a:spLocks/>
              </p:cNvSpPr>
              <p:nvPr/>
            </p:nvSpPr>
            <p:spPr bwMode="auto">
              <a:xfrm>
                <a:off x="3037" y="3034"/>
                <a:ext cx="74" cy="50"/>
              </a:xfrm>
              <a:custGeom>
                <a:avLst/>
                <a:gdLst>
                  <a:gd name="T0" fmla="*/ 0 w 147"/>
                  <a:gd name="T1" fmla="*/ 102 h 102"/>
                  <a:gd name="T2" fmla="*/ 147 w 147"/>
                  <a:gd name="T3" fmla="*/ 50 h 102"/>
                  <a:gd name="T4" fmla="*/ 0 w 147"/>
                  <a:gd name="T5" fmla="*/ 0 h 102"/>
                  <a:gd name="T6" fmla="*/ 0 w 147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02">
                    <a:moveTo>
                      <a:pt x="0" y="102"/>
                    </a:moveTo>
                    <a:lnTo>
                      <a:pt x="147" y="50"/>
                    </a:lnTo>
                    <a:lnTo>
                      <a:pt x="0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8783" name="Rectangle 911"/>
            <p:cNvSpPr>
              <a:spLocks noChangeArrowheads="1"/>
            </p:cNvSpPr>
            <p:nvPr/>
          </p:nvSpPr>
          <p:spPr bwMode="auto">
            <a:xfrm>
              <a:off x="2932" y="2078"/>
              <a:ext cx="20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784" name="Rectangle 912"/>
            <p:cNvSpPr>
              <a:spLocks noChangeArrowheads="1"/>
            </p:cNvSpPr>
            <p:nvPr/>
          </p:nvSpPr>
          <p:spPr bwMode="auto">
            <a:xfrm>
              <a:off x="2988" y="2100"/>
              <a:ext cx="6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(3)</a:t>
              </a:r>
              <a:endParaRPr lang="el-GR" altLang="fr-FR"/>
            </a:p>
          </p:txBody>
        </p:sp>
        <p:sp>
          <p:nvSpPr>
            <p:cNvPr id="208785" name="Rectangle 913"/>
            <p:cNvSpPr>
              <a:spLocks noChangeArrowheads="1"/>
            </p:cNvSpPr>
            <p:nvPr/>
          </p:nvSpPr>
          <p:spPr bwMode="auto">
            <a:xfrm>
              <a:off x="2710" y="2977"/>
              <a:ext cx="20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786" name="Rectangle 914"/>
            <p:cNvSpPr>
              <a:spLocks noChangeArrowheads="1"/>
            </p:cNvSpPr>
            <p:nvPr/>
          </p:nvSpPr>
          <p:spPr bwMode="auto">
            <a:xfrm>
              <a:off x="2765" y="2999"/>
              <a:ext cx="6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(3)</a:t>
              </a:r>
              <a:endParaRPr lang="el-GR" altLang="fr-FR"/>
            </a:p>
          </p:txBody>
        </p:sp>
        <p:sp>
          <p:nvSpPr>
            <p:cNvPr id="208787" name="Rectangle 915"/>
            <p:cNvSpPr>
              <a:spLocks noChangeArrowheads="1"/>
            </p:cNvSpPr>
            <p:nvPr/>
          </p:nvSpPr>
          <p:spPr bwMode="auto">
            <a:xfrm>
              <a:off x="2949" y="2737"/>
              <a:ext cx="20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788" name="Rectangle 916"/>
            <p:cNvSpPr>
              <a:spLocks noChangeArrowheads="1"/>
            </p:cNvSpPr>
            <p:nvPr/>
          </p:nvSpPr>
          <p:spPr bwMode="auto">
            <a:xfrm>
              <a:off x="3005" y="2759"/>
              <a:ext cx="6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(3)</a:t>
              </a:r>
              <a:endParaRPr lang="el-GR" altLang="fr-FR"/>
            </a:p>
          </p:txBody>
        </p:sp>
        <p:sp>
          <p:nvSpPr>
            <p:cNvPr id="208789" name="Rectangle 917"/>
            <p:cNvSpPr>
              <a:spLocks noChangeArrowheads="1"/>
            </p:cNvSpPr>
            <p:nvPr/>
          </p:nvSpPr>
          <p:spPr bwMode="auto">
            <a:xfrm>
              <a:off x="4878" y="1694"/>
              <a:ext cx="206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790" name="Rectangle 918"/>
            <p:cNvSpPr>
              <a:spLocks noChangeArrowheads="1"/>
            </p:cNvSpPr>
            <p:nvPr/>
          </p:nvSpPr>
          <p:spPr bwMode="auto">
            <a:xfrm>
              <a:off x="4934" y="1717"/>
              <a:ext cx="6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(1)</a:t>
              </a:r>
              <a:endParaRPr lang="el-GR" altLang="fr-FR"/>
            </a:p>
          </p:txBody>
        </p:sp>
        <p:sp>
          <p:nvSpPr>
            <p:cNvPr id="208791" name="Rectangle 919"/>
            <p:cNvSpPr>
              <a:spLocks noChangeArrowheads="1"/>
            </p:cNvSpPr>
            <p:nvPr/>
          </p:nvSpPr>
          <p:spPr bwMode="auto">
            <a:xfrm>
              <a:off x="4783" y="2214"/>
              <a:ext cx="20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792" name="Rectangle 920"/>
            <p:cNvSpPr>
              <a:spLocks noChangeArrowheads="1"/>
            </p:cNvSpPr>
            <p:nvPr/>
          </p:nvSpPr>
          <p:spPr bwMode="auto">
            <a:xfrm>
              <a:off x="4838" y="2237"/>
              <a:ext cx="6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(1)</a:t>
              </a:r>
              <a:endParaRPr lang="el-GR" altLang="fr-FR"/>
            </a:p>
          </p:txBody>
        </p:sp>
        <p:grpSp>
          <p:nvGrpSpPr>
            <p:cNvPr id="208793" name="Group 921"/>
            <p:cNvGrpSpPr>
              <a:grpSpLocks/>
            </p:cNvGrpSpPr>
            <p:nvPr/>
          </p:nvGrpSpPr>
          <p:grpSpPr bwMode="auto">
            <a:xfrm>
              <a:off x="2383" y="2515"/>
              <a:ext cx="967" cy="504"/>
              <a:chOff x="2383" y="2515"/>
              <a:chExt cx="967" cy="504"/>
            </a:xfrm>
          </p:grpSpPr>
          <p:sp>
            <p:nvSpPr>
              <p:cNvPr id="208794" name="Rectangle 922"/>
              <p:cNvSpPr>
                <a:spLocks noChangeArrowheads="1"/>
              </p:cNvSpPr>
              <p:nvPr/>
            </p:nvSpPr>
            <p:spPr bwMode="auto">
              <a:xfrm>
                <a:off x="2383" y="2515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95" name="Rectangle 923"/>
              <p:cNvSpPr>
                <a:spLocks noChangeArrowheads="1"/>
              </p:cNvSpPr>
              <p:nvPr/>
            </p:nvSpPr>
            <p:spPr bwMode="auto">
              <a:xfrm>
                <a:off x="2464" y="2515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96" name="Rectangle 924"/>
              <p:cNvSpPr>
                <a:spLocks noChangeArrowheads="1"/>
              </p:cNvSpPr>
              <p:nvPr/>
            </p:nvSpPr>
            <p:spPr bwMode="auto">
              <a:xfrm>
                <a:off x="2509" y="2515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97" name="Rectangle 925"/>
              <p:cNvSpPr>
                <a:spLocks noChangeArrowheads="1"/>
              </p:cNvSpPr>
              <p:nvPr/>
            </p:nvSpPr>
            <p:spPr bwMode="auto">
              <a:xfrm>
                <a:off x="2590" y="2515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98" name="Rectangle 926"/>
              <p:cNvSpPr>
                <a:spLocks noChangeArrowheads="1"/>
              </p:cNvSpPr>
              <p:nvPr/>
            </p:nvSpPr>
            <p:spPr bwMode="auto">
              <a:xfrm>
                <a:off x="2635" y="2515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799" name="Rectangle 927"/>
              <p:cNvSpPr>
                <a:spLocks noChangeArrowheads="1"/>
              </p:cNvSpPr>
              <p:nvPr/>
            </p:nvSpPr>
            <p:spPr bwMode="auto">
              <a:xfrm>
                <a:off x="2716" y="2515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00" name="Rectangle 928"/>
              <p:cNvSpPr>
                <a:spLocks noChangeArrowheads="1"/>
              </p:cNvSpPr>
              <p:nvPr/>
            </p:nvSpPr>
            <p:spPr bwMode="auto">
              <a:xfrm>
                <a:off x="2761" y="2515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01" name="Rectangle 929"/>
              <p:cNvSpPr>
                <a:spLocks noChangeArrowheads="1"/>
              </p:cNvSpPr>
              <p:nvPr/>
            </p:nvSpPr>
            <p:spPr bwMode="auto">
              <a:xfrm>
                <a:off x="2842" y="2515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02" name="Rectangle 930"/>
              <p:cNvSpPr>
                <a:spLocks noChangeArrowheads="1"/>
              </p:cNvSpPr>
              <p:nvPr/>
            </p:nvSpPr>
            <p:spPr bwMode="auto">
              <a:xfrm>
                <a:off x="2887" y="2515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03" name="Rectangle 931"/>
              <p:cNvSpPr>
                <a:spLocks noChangeArrowheads="1"/>
              </p:cNvSpPr>
              <p:nvPr/>
            </p:nvSpPr>
            <p:spPr bwMode="auto">
              <a:xfrm>
                <a:off x="2968" y="2515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04" name="Rectangle 932"/>
              <p:cNvSpPr>
                <a:spLocks noChangeArrowheads="1"/>
              </p:cNvSpPr>
              <p:nvPr/>
            </p:nvSpPr>
            <p:spPr bwMode="auto">
              <a:xfrm>
                <a:off x="3013" y="2515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05" name="Rectangle 933"/>
              <p:cNvSpPr>
                <a:spLocks noChangeArrowheads="1"/>
              </p:cNvSpPr>
              <p:nvPr/>
            </p:nvSpPr>
            <p:spPr bwMode="auto">
              <a:xfrm>
                <a:off x="3094" y="2515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06" name="Rectangle 934"/>
              <p:cNvSpPr>
                <a:spLocks noChangeArrowheads="1"/>
              </p:cNvSpPr>
              <p:nvPr/>
            </p:nvSpPr>
            <p:spPr bwMode="auto">
              <a:xfrm>
                <a:off x="3139" y="2515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07" name="Rectangle 935"/>
              <p:cNvSpPr>
                <a:spLocks noChangeArrowheads="1"/>
              </p:cNvSpPr>
              <p:nvPr/>
            </p:nvSpPr>
            <p:spPr bwMode="auto">
              <a:xfrm>
                <a:off x="3220" y="2515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08" name="Rectangle 936"/>
              <p:cNvSpPr>
                <a:spLocks noChangeArrowheads="1"/>
              </p:cNvSpPr>
              <p:nvPr/>
            </p:nvSpPr>
            <p:spPr bwMode="auto">
              <a:xfrm>
                <a:off x="3265" y="2515"/>
                <a:ext cx="4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09" name="Rectangle 937"/>
              <p:cNvSpPr>
                <a:spLocks noChangeArrowheads="1"/>
              </p:cNvSpPr>
              <p:nvPr/>
            </p:nvSpPr>
            <p:spPr bwMode="auto">
              <a:xfrm>
                <a:off x="3339" y="2519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10" name="Rectangle 938"/>
              <p:cNvSpPr>
                <a:spLocks noChangeArrowheads="1"/>
              </p:cNvSpPr>
              <p:nvPr/>
            </p:nvSpPr>
            <p:spPr bwMode="auto">
              <a:xfrm>
                <a:off x="3339" y="2551"/>
                <a:ext cx="11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11" name="Rectangle 939"/>
              <p:cNvSpPr>
                <a:spLocks noChangeArrowheads="1"/>
              </p:cNvSpPr>
              <p:nvPr/>
            </p:nvSpPr>
            <p:spPr bwMode="auto">
              <a:xfrm>
                <a:off x="3339" y="2606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12" name="Rectangle 940"/>
              <p:cNvSpPr>
                <a:spLocks noChangeArrowheads="1"/>
              </p:cNvSpPr>
              <p:nvPr/>
            </p:nvSpPr>
            <p:spPr bwMode="auto">
              <a:xfrm>
                <a:off x="3339" y="2638"/>
                <a:ext cx="11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13" name="Rectangle 941"/>
              <p:cNvSpPr>
                <a:spLocks noChangeArrowheads="1"/>
              </p:cNvSpPr>
              <p:nvPr/>
            </p:nvSpPr>
            <p:spPr bwMode="auto">
              <a:xfrm>
                <a:off x="3339" y="2694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14" name="Rectangle 942"/>
              <p:cNvSpPr>
                <a:spLocks noChangeArrowheads="1"/>
              </p:cNvSpPr>
              <p:nvPr/>
            </p:nvSpPr>
            <p:spPr bwMode="auto">
              <a:xfrm>
                <a:off x="3339" y="2725"/>
                <a:ext cx="11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15" name="Rectangle 943"/>
              <p:cNvSpPr>
                <a:spLocks noChangeArrowheads="1"/>
              </p:cNvSpPr>
              <p:nvPr/>
            </p:nvSpPr>
            <p:spPr bwMode="auto">
              <a:xfrm>
                <a:off x="3339" y="2781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16" name="Rectangle 944"/>
              <p:cNvSpPr>
                <a:spLocks noChangeArrowheads="1"/>
              </p:cNvSpPr>
              <p:nvPr/>
            </p:nvSpPr>
            <p:spPr bwMode="auto">
              <a:xfrm>
                <a:off x="3339" y="2813"/>
                <a:ext cx="11" cy="3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17" name="Rectangle 945"/>
              <p:cNvSpPr>
                <a:spLocks noChangeArrowheads="1"/>
              </p:cNvSpPr>
              <p:nvPr/>
            </p:nvSpPr>
            <p:spPr bwMode="auto">
              <a:xfrm>
                <a:off x="3339" y="2868"/>
                <a:ext cx="11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18" name="Rectangle 946"/>
              <p:cNvSpPr>
                <a:spLocks noChangeArrowheads="1"/>
              </p:cNvSpPr>
              <p:nvPr/>
            </p:nvSpPr>
            <p:spPr bwMode="auto">
              <a:xfrm>
                <a:off x="3339" y="2900"/>
                <a:ext cx="11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19" name="Rectangle 947"/>
              <p:cNvSpPr>
                <a:spLocks noChangeArrowheads="1"/>
              </p:cNvSpPr>
              <p:nvPr/>
            </p:nvSpPr>
            <p:spPr bwMode="auto">
              <a:xfrm>
                <a:off x="3339" y="2956"/>
                <a:ext cx="11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20" name="Rectangle 948"/>
              <p:cNvSpPr>
                <a:spLocks noChangeArrowheads="1"/>
              </p:cNvSpPr>
              <p:nvPr/>
            </p:nvSpPr>
            <p:spPr bwMode="auto">
              <a:xfrm>
                <a:off x="3339" y="2987"/>
                <a:ext cx="11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8821" name="Rectangle 949"/>
            <p:cNvSpPr>
              <a:spLocks noChangeArrowheads="1"/>
            </p:cNvSpPr>
            <p:nvPr/>
          </p:nvSpPr>
          <p:spPr bwMode="auto">
            <a:xfrm>
              <a:off x="3384" y="2407"/>
              <a:ext cx="20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822" name="Rectangle 950"/>
            <p:cNvSpPr>
              <a:spLocks noChangeArrowheads="1"/>
            </p:cNvSpPr>
            <p:nvPr/>
          </p:nvSpPr>
          <p:spPr bwMode="auto">
            <a:xfrm>
              <a:off x="3439" y="2430"/>
              <a:ext cx="6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(3)</a:t>
              </a:r>
              <a:endParaRPr lang="el-GR" altLang="fr-FR"/>
            </a:p>
          </p:txBody>
        </p:sp>
        <p:grpSp>
          <p:nvGrpSpPr>
            <p:cNvPr id="208823" name="Group 951"/>
            <p:cNvGrpSpPr>
              <a:grpSpLocks/>
            </p:cNvGrpSpPr>
            <p:nvPr/>
          </p:nvGrpSpPr>
          <p:grpSpPr bwMode="auto">
            <a:xfrm>
              <a:off x="2216" y="2112"/>
              <a:ext cx="61" cy="301"/>
              <a:chOff x="2216" y="2112"/>
              <a:chExt cx="61" cy="301"/>
            </a:xfrm>
          </p:grpSpPr>
          <p:sp>
            <p:nvSpPr>
              <p:cNvPr id="208824" name="Freeform 952"/>
              <p:cNvSpPr>
                <a:spLocks/>
              </p:cNvSpPr>
              <p:nvPr/>
            </p:nvSpPr>
            <p:spPr bwMode="auto">
              <a:xfrm>
                <a:off x="2244" y="2112"/>
                <a:ext cx="6" cy="36"/>
              </a:xfrm>
              <a:custGeom>
                <a:avLst/>
                <a:gdLst>
                  <a:gd name="T0" fmla="*/ 12 w 12"/>
                  <a:gd name="T1" fmla="*/ 5 h 71"/>
                  <a:gd name="T2" fmla="*/ 12 w 12"/>
                  <a:gd name="T3" fmla="*/ 4 h 71"/>
                  <a:gd name="T4" fmla="*/ 10 w 12"/>
                  <a:gd name="T5" fmla="*/ 3 h 71"/>
                  <a:gd name="T6" fmla="*/ 8 w 12"/>
                  <a:gd name="T7" fmla="*/ 1 h 71"/>
                  <a:gd name="T8" fmla="*/ 6 w 12"/>
                  <a:gd name="T9" fmla="*/ 0 h 71"/>
                  <a:gd name="T10" fmla="*/ 6 w 12"/>
                  <a:gd name="T11" fmla="*/ 0 h 71"/>
                  <a:gd name="T12" fmla="*/ 4 w 12"/>
                  <a:gd name="T13" fmla="*/ 1 h 71"/>
                  <a:gd name="T14" fmla="*/ 2 w 12"/>
                  <a:gd name="T15" fmla="*/ 3 h 71"/>
                  <a:gd name="T16" fmla="*/ 0 w 12"/>
                  <a:gd name="T17" fmla="*/ 4 h 71"/>
                  <a:gd name="T18" fmla="*/ 0 w 12"/>
                  <a:gd name="T19" fmla="*/ 66 h 71"/>
                  <a:gd name="T20" fmla="*/ 0 w 12"/>
                  <a:gd name="T21" fmla="*/ 67 h 71"/>
                  <a:gd name="T22" fmla="*/ 2 w 12"/>
                  <a:gd name="T23" fmla="*/ 69 h 71"/>
                  <a:gd name="T24" fmla="*/ 4 w 12"/>
                  <a:gd name="T25" fmla="*/ 70 h 71"/>
                  <a:gd name="T26" fmla="*/ 6 w 12"/>
                  <a:gd name="T27" fmla="*/ 71 h 71"/>
                  <a:gd name="T28" fmla="*/ 8 w 12"/>
                  <a:gd name="T29" fmla="*/ 71 h 71"/>
                  <a:gd name="T30" fmla="*/ 10 w 12"/>
                  <a:gd name="T31" fmla="*/ 70 h 71"/>
                  <a:gd name="T32" fmla="*/ 12 w 12"/>
                  <a:gd name="T33" fmla="*/ 69 h 71"/>
                  <a:gd name="T34" fmla="*/ 12 w 12"/>
                  <a:gd name="T35" fmla="*/ 67 h 71"/>
                  <a:gd name="T36" fmla="*/ 12 w 12"/>
                  <a:gd name="T37" fmla="*/ 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71">
                    <a:moveTo>
                      <a:pt x="12" y="5"/>
                    </a:moveTo>
                    <a:lnTo>
                      <a:pt x="12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2" y="69"/>
                    </a:lnTo>
                    <a:lnTo>
                      <a:pt x="4" y="70"/>
                    </a:lnTo>
                    <a:lnTo>
                      <a:pt x="6" y="71"/>
                    </a:lnTo>
                    <a:lnTo>
                      <a:pt x="8" y="71"/>
                    </a:lnTo>
                    <a:lnTo>
                      <a:pt x="10" y="70"/>
                    </a:lnTo>
                    <a:lnTo>
                      <a:pt x="12" y="69"/>
                    </a:lnTo>
                    <a:lnTo>
                      <a:pt x="12" y="6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25" name="Freeform 953"/>
              <p:cNvSpPr>
                <a:spLocks/>
              </p:cNvSpPr>
              <p:nvPr/>
            </p:nvSpPr>
            <p:spPr bwMode="auto">
              <a:xfrm>
                <a:off x="2244" y="2156"/>
                <a:ext cx="6" cy="8"/>
              </a:xfrm>
              <a:custGeom>
                <a:avLst/>
                <a:gdLst>
                  <a:gd name="T0" fmla="*/ 12 w 12"/>
                  <a:gd name="T1" fmla="*/ 4 h 16"/>
                  <a:gd name="T2" fmla="*/ 12 w 12"/>
                  <a:gd name="T3" fmla="*/ 3 h 16"/>
                  <a:gd name="T4" fmla="*/ 12 w 12"/>
                  <a:gd name="T5" fmla="*/ 2 h 16"/>
                  <a:gd name="T6" fmla="*/ 10 w 12"/>
                  <a:gd name="T7" fmla="*/ 0 h 16"/>
                  <a:gd name="T8" fmla="*/ 8 w 12"/>
                  <a:gd name="T9" fmla="*/ 0 h 16"/>
                  <a:gd name="T10" fmla="*/ 6 w 12"/>
                  <a:gd name="T11" fmla="*/ 0 h 16"/>
                  <a:gd name="T12" fmla="*/ 4 w 12"/>
                  <a:gd name="T13" fmla="*/ 0 h 16"/>
                  <a:gd name="T14" fmla="*/ 2 w 12"/>
                  <a:gd name="T15" fmla="*/ 2 h 16"/>
                  <a:gd name="T16" fmla="*/ 0 w 12"/>
                  <a:gd name="T17" fmla="*/ 3 h 16"/>
                  <a:gd name="T18" fmla="*/ 0 w 12"/>
                  <a:gd name="T19" fmla="*/ 11 h 16"/>
                  <a:gd name="T20" fmla="*/ 0 w 12"/>
                  <a:gd name="T21" fmla="*/ 12 h 16"/>
                  <a:gd name="T22" fmla="*/ 2 w 12"/>
                  <a:gd name="T23" fmla="*/ 13 h 16"/>
                  <a:gd name="T24" fmla="*/ 4 w 12"/>
                  <a:gd name="T25" fmla="*/ 15 h 16"/>
                  <a:gd name="T26" fmla="*/ 6 w 12"/>
                  <a:gd name="T27" fmla="*/ 16 h 16"/>
                  <a:gd name="T28" fmla="*/ 8 w 12"/>
                  <a:gd name="T29" fmla="*/ 16 h 16"/>
                  <a:gd name="T30" fmla="*/ 10 w 12"/>
                  <a:gd name="T31" fmla="*/ 15 h 16"/>
                  <a:gd name="T32" fmla="*/ 12 w 12"/>
                  <a:gd name="T33" fmla="*/ 13 h 16"/>
                  <a:gd name="T34" fmla="*/ 12 w 12"/>
                  <a:gd name="T35" fmla="*/ 12 h 16"/>
                  <a:gd name="T36" fmla="*/ 12 w 12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6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5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26" name="Freeform 954"/>
              <p:cNvSpPr>
                <a:spLocks/>
              </p:cNvSpPr>
              <p:nvPr/>
            </p:nvSpPr>
            <p:spPr bwMode="auto">
              <a:xfrm>
                <a:off x="2244" y="2171"/>
                <a:ext cx="6" cy="8"/>
              </a:xfrm>
              <a:custGeom>
                <a:avLst/>
                <a:gdLst>
                  <a:gd name="T0" fmla="*/ 12 w 12"/>
                  <a:gd name="T1" fmla="*/ 4 h 16"/>
                  <a:gd name="T2" fmla="*/ 12 w 12"/>
                  <a:gd name="T3" fmla="*/ 3 h 16"/>
                  <a:gd name="T4" fmla="*/ 12 w 12"/>
                  <a:gd name="T5" fmla="*/ 1 h 16"/>
                  <a:gd name="T6" fmla="*/ 10 w 12"/>
                  <a:gd name="T7" fmla="*/ 0 h 16"/>
                  <a:gd name="T8" fmla="*/ 8 w 12"/>
                  <a:gd name="T9" fmla="*/ 0 h 16"/>
                  <a:gd name="T10" fmla="*/ 6 w 12"/>
                  <a:gd name="T11" fmla="*/ 0 h 16"/>
                  <a:gd name="T12" fmla="*/ 4 w 12"/>
                  <a:gd name="T13" fmla="*/ 0 h 16"/>
                  <a:gd name="T14" fmla="*/ 2 w 12"/>
                  <a:gd name="T15" fmla="*/ 1 h 16"/>
                  <a:gd name="T16" fmla="*/ 0 w 12"/>
                  <a:gd name="T17" fmla="*/ 3 h 16"/>
                  <a:gd name="T18" fmla="*/ 0 w 12"/>
                  <a:gd name="T19" fmla="*/ 11 h 16"/>
                  <a:gd name="T20" fmla="*/ 0 w 12"/>
                  <a:gd name="T21" fmla="*/ 12 h 16"/>
                  <a:gd name="T22" fmla="*/ 2 w 12"/>
                  <a:gd name="T23" fmla="*/ 13 h 16"/>
                  <a:gd name="T24" fmla="*/ 4 w 12"/>
                  <a:gd name="T25" fmla="*/ 15 h 16"/>
                  <a:gd name="T26" fmla="*/ 6 w 12"/>
                  <a:gd name="T27" fmla="*/ 16 h 16"/>
                  <a:gd name="T28" fmla="*/ 8 w 12"/>
                  <a:gd name="T29" fmla="*/ 16 h 16"/>
                  <a:gd name="T30" fmla="*/ 10 w 12"/>
                  <a:gd name="T31" fmla="*/ 15 h 16"/>
                  <a:gd name="T32" fmla="*/ 12 w 12"/>
                  <a:gd name="T33" fmla="*/ 13 h 16"/>
                  <a:gd name="T34" fmla="*/ 12 w 12"/>
                  <a:gd name="T35" fmla="*/ 12 h 16"/>
                  <a:gd name="T36" fmla="*/ 12 w 12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6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5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27" name="Freeform 955"/>
              <p:cNvSpPr>
                <a:spLocks/>
              </p:cNvSpPr>
              <p:nvPr/>
            </p:nvSpPr>
            <p:spPr bwMode="auto">
              <a:xfrm>
                <a:off x="2244" y="2187"/>
                <a:ext cx="6" cy="36"/>
              </a:xfrm>
              <a:custGeom>
                <a:avLst/>
                <a:gdLst>
                  <a:gd name="T0" fmla="*/ 12 w 12"/>
                  <a:gd name="T1" fmla="*/ 4 h 71"/>
                  <a:gd name="T2" fmla="*/ 12 w 12"/>
                  <a:gd name="T3" fmla="*/ 2 h 71"/>
                  <a:gd name="T4" fmla="*/ 12 w 12"/>
                  <a:gd name="T5" fmla="*/ 1 h 71"/>
                  <a:gd name="T6" fmla="*/ 10 w 12"/>
                  <a:gd name="T7" fmla="*/ 0 h 71"/>
                  <a:gd name="T8" fmla="*/ 8 w 12"/>
                  <a:gd name="T9" fmla="*/ 0 h 71"/>
                  <a:gd name="T10" fmla="*/ 6 w 12"/>
                  <a:gd name="T11" fmla="*/ 0 h 71"/>
                  <a:gd name="T12" fmla="*/ 4 w 12"/>
                  <a:gd name="T13" fmla="*/ 0 h 71"/>
                  <a:gd name="T14" fmla="*/ 2 w 12"/>
                  <a:gd name="T15" fmla="*/ 1 h 71"/>
                  <a:gd name="T16" fmla="*/ 0 w 12"/>
                  <a:gd name="T17" fmla="*/ 2 h 71"/>
                  <a:gd name="T18" fmla="*/ 0 w 12"/>
                  <a:gd name="T19" fmla="*/ 66 h 71"/>
                  <a:gd name="T20" fmla="*/ 0 w 12"/>
                  <a:gd name="T21" fmla="*/ 67 h 71"/>
                  <a:gd name="T22" fmla="*/ 2 w 12"/>
                  <a:gd name="T23" fmla="*/ 68 h 71"/>
                  <a:gd name="T24" fmla="*/ 4 w 12"/>
                  <a:gd name="T25" fmla="*/ 70 h 71"/>
                  <a:gd name="T26" fmla="*/ 6 w 12"/>
                  <a:gd name="T27" fmla="*/ 71 h 71"/>
                  <a:gd name="T28" fmla="*/ 8 w 12"/>
                  <a:gd name="T29" fmla="*/ 71 h 71"/>
                  <a:gd name="T30" fmla="*/ 10 w 12"/>
                  <a:gd name="T31" fmla="*/ 70 h 71"/>
                  <a:gd name="T32" fmla="*/ 12 w 12"/>
                  <a:gd name="T33" fmla="*/ 68 h 71"/>
                  <a:gd name="T34" fmla="*/ 12 w 12"/>
                  <a:gd name="T35" fmla="*/ 67 h 71"/>
                  <a:gd name="T36" fmla="*/ 12 w 12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71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2" y="68"/>
                    </a:lnTo>
                    <a:lnTo>
                      <a:pt x="4" y="70"/>
                    </a:lnTo>
                    <a:lnTo>
                      <a:pt x="6" y="71"/>
                    </a:lnTo>
                    <a:lnTo>
                      <a:pt x="8" y="71"/>
                    </a:lnTo>
                    <a:lnTo>
                      <a:pt x="10" y="70"/>
                    </a:lnTo>
                    <a:lnTo>
                      <a:pt x="12" y="68"/>
                    </a:lnTo>
                    <a:lnTo>
                      <a:pt x="12" y="67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28" name="Freeform 956"/>
              <p:cNvSpPr>
                <a:spLocks/>
              </p:cNvSpPr>
              <p:nvPr/>
            </p:nvSpPr>
            <p:spPr bwMode="auto">
              <a:xfrm>
                <a:off x="2244" y="2231"/>
                <a:ext cx="6" cy="8"/>
              </a:xfrm>
              <a:custGeom>
                <a:avLst/>
                <a:gdLst>
                  <a:gd name="T0" fmla="*/ 12 w 12"/>
                  <a:gd name="T1" fmla="*/ 4 h 16"/>
                  <a:gd name="T2" fmla="*/ 12 w 12"/>
                  <a:gd name="T3" fmla="*/ 3 h 16"/>
                  <a:gd name="T4" fmla="*/ 12 w 12"/>
                  <a:gd name="T5" fmla="*/ 1 h 16"/>
                  <a:gd name="T6" fmla="*/ 10 w 12"/>
                  <a:gd name="T7" fmla="*/ 0 h 16"/>
                  <a:gd name="T8" fmla="*/ 8 w 12"/>
                  <a:gd name="T9" fmla="*/ 0 h 16"/>
                  <a:gd name="T10" fmla="*/ 6 w 12"/>
                  <a:gd name="T11" fmla="*/ 0 h 16"/>
                  <a:gd name="T12" fmla="*/ 4 w 12"/>
                  <a:gd name="T13" fmla="*/ 0 h 16"/>
                  <a:gd name="T14" fmla="*/ 2 w 12"/>
                  <a:gd name="T15" fmla="*/ 1 h 16"/>
                  <a:gd name="T16" fmla="*/ 0 w 12"/>
                  <a:gd name="T17" fmla="*/ 3 h 16"/>
                  <a:gd name="T18" fmla="*/ 0 w 12"/>
                  <a:gd name="T19" fmla="*/ 11 h 16"/>
                  <a:gd name="T20" fmla="*/ 0 w 12"/>
                  <a:gd name="T21" fmla="*/ 12 h 16"/>
                  <a:gd name="T22" fmla="*/ 2 w 12"/>
                  <a:gd name="T23" fmla="*/ 13 h 16"/>
                  <a:gd name="T24" fmla="*/ 4 w 12"/>
                  <a:gd name="T25" fmla="*/ 15 h 16"/>
                  <a:gd name="T26" fmla="*/ 6 w 12"/>
                  <a:gd name="T27" fmla="*/ 16 h 16"/>
                  <a:gd name="T28" fmla="*/ 8 w 12"/>
                  <a:gd name="T29" fmla="*/ 16 h 16"/>
                  <a:gd name="T30" fmla="*/ 10 w 12"/>
                  <a:gd name="T31" fmla="*/ 15 h 16"/>
                  <a:gd name="T32" fmla="*/ 12 w 12"/>
                  <a:gd name="T33" fmla="*/ 13 h 16"/>
                  <a:gd name="T34" fmla="*/ 12 w 12"/>
                  <a:gd name="T35" fmla="*/ 12 h 16"/>
                  <a:gd name="T36" fmla="*/ 12 w 12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6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5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29" name="Freeform 957"/>
              <p:cNvSpPr>
                <a:spLocks/>
              </p:cNvSpPr>
              <p:nvPr/>
            </p:nvSpPr>
            <p:spPr bwMode="auto">
              <a:xfrm>
                <a:off x="2244" y="2247"/>
                <a:ext cx="6" cy="8"/>
              </a:xfrm>
              <a:custGeom>
                <a:avLst/>
                <a:gdLst>
                  <a:gd name="T0" fmla="*/ 12 w 12"/>
                  <a:gd name="T1" fmla="*/ 4 h 16"/>
                  <a:gd name="T2" fmla="*/ 12 w 12"/>
                  <a:gd name="T3" fmla="*/ 2 h 16"/>
                  <a:gd name="T4" fmla="*/ 12 w 12"/>
                  <a:gd name="T5" fmla="*/ 1 h 16"/>
                  <a:gd name="T6" fmla="*/ 10 w 12"/>
                  <a:gd name="T7" fmla="*/ 0 h 16"/>
                  <a:gd name="T8" fmla="*/ 8 w 12"/>
                  <a:gd name="T9" fmla="*/ 0 h 16"/>
                  <a:gd name="T10" fmla="*/ 6 w 12"/>
                  <a:gd name="T11" fmla="*/ 0 h 16"/>
                  <a:gd name="T12" fmla="*/ 4 w 12"/>
                  <a:gd name="T13" fmla="*/ 0 h 16"/>
                  <a:gd name="T14" fmla="*/ 2 w 12"/>
                  <a:gd name="T15" fmla="*/ 1 h 16"/>
                  <a:gd name="T16" fmla="*/ 0 w 12"/>
                  <a:gd name="T17" fmla="*/ 2 h 16"/>
                  <a:gd name="T18" fmla="*/ 0 w 12"/>
                  <a:gd name="T19" fmla="*/ 10 h 16"/>
                  <a:gd name="T20" fmla="*/ 0 w 12"/>
                  <a:gd name="T21" fmla="*/ 12 h 16"/>
                  <a:gd name="T22" fmla="*/ 2 w 12"/>
                  <a:gd name="T23" fmla="*/ 13 h 16"/>
                  <a:gd name="T24" fmla="*/ 4 w 12"/>
                  <a:gd name="T25" fmla="*/ 14 h 16"/>
                  <a:gd name="T26" fmla="*/ 6 w 12"/>
                  <a:gd name="T27" fmla="*/ 16 h 16"/>
                  <a:gd name="T28" fmla="*/ 8 w 12"/>
                  <a:gd name="T29" fmla="*/ 16 h 16"/>
                  <a:gd name="T30" fmla="*/ 10 w 12"/>
                  <a:gd name="T31" fmla="*/ 14 h 16"/>
                  <a:gd name="T32" fmla="*/ 12 w 12"/>
                  <a:gd name="T33" fmla="*/ 13 h 16"/>
                  <a:gd name="T34" fmla="*/ 12 w 12"/>
                  <a:gd name="T35" fmla="*/ 12 h 16"/>
                  <a:gd name="T36" fmla="*/ 12 w 12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6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30" name="Freeform 958"/>
              <p:cNvSpPr>
                <a:spLocks/>
              </p:cNvSpPr>
              <p:nvPr/>
            </p:nvSpPr>
            <p:spPr bwMode="auto">
              <a:xfrm>
                <a:off x="2244" y="2263"/>
                <a:ext cx="6" cy="35"/>
              </a:xfrm>
              <a:custGeom>
                <a:avLst/>
                <a:gdLst>
                  <a:gd name="T0" fmla="*/ 12 w 12"/>
                  <a:gd name="T1" fmla="*/ 4 h 72"/>
                  <a:gd name="T2" fmla="*/ 12 w 12"/>
                  <a:gd name="T3" fmla="*/ 3 h 72"/>
                  <a:gd name="T4" fmla="*/ 12 w 12"/>
                  <a:gd name="T5" fmla="*/ 2 h 72"/>
                  <a:gd name="T6" fmla="*/ 10 w 12"/>
                  <a:gd name="T7" fmla="*/ 0 h 72"/>
                  <a:gd name="T8" fmla="*/ 8 w 12"/>
                  <a:gd name="T9" fmla="*/ 0 h 72"/>
                  <a:gd name="T10" fmla="*/ 6 w 12"/>
                  <a:gd name="T11" fmla="*/ 0 h 72"/>
                  <a:gd name="T12" fmla="*/ 4 w 12"/>
                  <a:gd name="T13" fmla="*/ 0 h 72"/>
                  <a:gd name="T14" fmla="*/ 2 w 12"/>
                  <a:gd name="T15" fmla="*/ 2 h 72"/>
                  <a:gd name="T16" fmla="*/ 0 w 12"/>
                  <a:gd name="T17" fmla="*/ 3 h 72"/>
                  <a:gd name="T18" fmla="*/ 0 w 12"/>
                  <a:gd name="T19" fmla="*/ 67 h 72"/>
                  <a:gd name="T20" fmla="*/ 0 w 12"/>
                  <a:gd name="T21" fmla="*/ 68 h 72"/>
                  <a:gd name="T22" fmla="*/ 2 w 12"/>
                  <a:gd name="T23" fmla="*/ 69 h 72"/>
                  <a:gd name="T24" fmla="*/ 4 w 12"/>
                  <a:gd name="T25" fmla="*/ 71 h 72"/>
                  <a:gd name="T26" fmla="*/ 6 w 12"/>
                  <a:gd name="T27" fmla="*/ 72 h 72"/>
                  <a:gd name="T28" fmla="*/ 8 w 12"/>
                  <a:gd name="T29" fmla="*/ 72 h 72"/>
                  <a:gd name="T30" fmla="*/ 10 w 12"/>
                  <a:gd name="T31" fmla="*/ 71 h 72"/>
                  <a:gd name="T32" fmla="*/ 12 w 12"/>
                  <a:gd name="T33" fmla="*/ 69 h 72"/>
                  <a:gd name="T34" fmla="*/ 12 w 12"/>
                  <a:gd name="T35" fmla="*/ 68 h 72"/>
                  <a:gd name="T36" fmla="*/ 12 w 12"/>
                  <a:gd name="T3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72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2" y="69"/>
                    </a:lnTo>
                    <a:lnTo>
                      <a:pt x="4" y="71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10" y="71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31" name="Freeform 959"/>
              <p:cNvSpPr>
                <a:spLocks/>
              </p:cNvSpPr>
              <p:nvPr/>
            </p:nvSpPr>
            <p:spPr bwMode="auto">
              <a:xfrm>
                <a:off x="2244" y="2306"/>
                <a:ext cx="6" cy="8"/>
              </a:xfrm>
              <a:custGeom>
                <a:avLst/>
                <a:gdLst>
                  <a:gd name="T0" fmla="*/ 12 w 12"/>
                  <a:gd name="T1" fmla="*/ 4 h 16"/>
                  <a:gd name="T2" fmla="*/ 12 w 12"/>
                  <a:gd name="T3" fmla="*/ 2 h 16"/>
                  <a:gd name="T4" fmla="*/ 12 w 12"/>
                  <a:gd name="T5" fmla="*/ 1 h 16"/>
                  <a:gd name="T6" fmla="*/ 10 w 12"/>
                  <a:gd name="T7" fmla="*/ 0 h 16"/>
                  <a:gd name="T8" fmla="*/ 8 w 12"/>
                  <a:gd name="T9" fmla="*/ 0 h 16"/>
                  <a:gd name="T10" fmla="*/ 6 w 12"/>
                  <a:gd name="T11" fmla="*/ 0 h 16"/>
                  <a:gd name="T12" fmla="*/ 4 w 12"/>
                  <a:gd name="T13" fmla="*/ 0 h 16"/>
                  <a:gd name="T14" fmla="*/ 2 w 12"/>
                  <a:gd name="T15" fmla="*/ 1 h 16"/>
                  <a:gd name="T16" fmla="*/ 0 w 12"/>
                  <a:gd name="T17" fmla="*/ 2 h 16"/>
                  <a:gd name="T18" fmla="*/ 0 w 12"/>
                  <a:gd name="T19" fmla="*/ 10 h 16"/>
                  <a:gd name="T20" fmla="*/ 0 w 12"/>
                  <a:gd name="T21" fmla="*/ 12 h 16"/>
                  <a:gd name="T22" fmla="*/ 2 w 12"/>
                  <a:gd name="T23" fmla="*/ 13 h 16"/>
                  <a:gd name="T24" fmla="*/ 4 w 12"/>
                  <a:gd name="T25" fmla="*/ 14 h 16"/>
                  <a:gd name="T26" fmla="*/ 6 w 12"/>
                  <a:gd name="T27" fmla="*/ 16 h 16"/>
                  <a:gd name="T28" fmla="*/ 8 w 12"/>
                  <a:gd name="T29" fmla="*/ 16 h 16"/>
                  <a:gd name="T30" fmla="*/ 10 w 12"/>
                  <a:gd name="T31" fmla="*/ 14 h 16"/>
                  <a:gd name="T32" fmla="*/ 12 w 12"/>
                  <a:gd name="T33" fmla="*/ 13 h 16"/>
                  <a:gd name="T34" fmla="*/ 12 w 12"/>
                  <a:gd name="T35" fmla="*/ 12 h 16"/>
                  <a:gd name="T36" fmla="*/ 12 w 12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6">
                    <a:moveTo>
                      <a:pt x="12" y="4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32" name="Freeform 960"/>
              <p:cNvSpPr>
                <a:spLocks/>
              </p:cNvSpPr>
              <p:nvPr/>
            </p:nvSpPr>
            <p:spPr bwMode="auto">
              <a:xfrm>
                <a:off x="2244" y="2322"/>
                <a:ext cx="6" cy="8"/>
              </a:xfrm>
              <a:custGeom>
                <a:avLst/>
                <a:gdLst>
                  <a:gd name="T0" fmla="*/ 12 w 12"/>
                  <a:gd name="T1" fmla="*/ 4 h 16"/>
                  <a:gd name="T2" fmla="*/ 12 w 12"/>
                  <a:gd name="T3" fmla="*/ 3 h 16"/>
                  <a:gd name="T4" fmla="*/ 12 w 12"/>
                  <a:gd name="T5" fmla="*/ 2 h 16"/>
                  <a:gd name="T6" fmla="*/ 10 w 12"/>
                  <a:gd name="T7" fmla="*/ 0 h 16"/>
                  <a:gd name="T8" fmla="*/ 8 w 12"/>
                  <a:gd name="T9" fmla="*/ 0 h 16"/>
                  <a:gd name="T10" fmla="*/ 6 w 12"/>
                  <a:gd name="T11" fmla="*/ 0 h 16"/>
                  <a:gd name="T12" fmla="*/ 4 w 12"/>
                  <a:gd name="T13" fmla="*/ 0 h 16"/>
                  <a:gd name="T14" fmla="*/ 2 w 12"/>
                  <a:gd name="T15" fmla="*/ 2 h 16"/>
                  <a:gd name="T16" fmla="*/ 0 w 12"/>
                  <a:gd name="T17" fmla="*/ 3 h 16"/>
                  <a:gd name="T18" fmla="*/ 0 w 12"/>
                  <a:gd name="T19" fmla="*/ 11 h 16"/>
                  <a:gd name="T20" fmla="*/ 0 w 12"/>
                  <a:gd name="T21" fmla="*/ 12 h 16"/>
                  <a:gd name="T22" fmla="*/ 2 w 12"/>
                  <a:gd name="T23" fmla="*/ 14 h 16"/>
                  <a:gd name="T24" fmla="*/ 4 w 12"/>
                  <a:gd name="T25" fmla="*/ 15 h 16"/>
                  <a:gd name="T26" fmla="*/ 6 w 12"/>
                  <a:gd name="T27" fmla="*/ 16 h 16"/>
                  <a:gd name="T28" fmla="*/ 8 w 12"/>
                  <a:gd name="T29" fmla="*/ 16 h 16"/>
                  <a:gd name="T30" fmla="*/ 10 w 12"/>
                  <a:gd name="T31" fmla="*/ 15 h 16"/>
                  <a:gd name="T32" fmla="*/ 12 w 12"/>
                  <a:gd name="T33" fmla="*/ 14 h 16"/>
                  <a:gd name="T34" fmla="*/ 12 w 12"/>
                  <a:gd name="T35" fmla="*/ 12 h 16"/>
                  <a:gd name="T36" fmla="*/ 12 w 12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6">
                    <a:moveTo>
                      <a:pt x="12" y="4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33" name="Freeform 961"/>
              <p:cNvSpPr>
                <a:spLocks/>
              </p:cNvSpPr>
              <p:nvPr/>
            </p:nvSpPr>
            <p:spPr bwMode="auto">
              <a:xfrm>
                <a:off x="2244" y="2338"/>
                <a:ext cx="6" cy="36"/>
              </a:xfrm>
              <a:custGeom>
                <a:avLst/>
                <a:gdLst>
                  <a:gd name="T0" fmla="*/ 12 w 12"/>
                  <a:gd name="T1" fmla="*/ 4 h 72"/>
                  <a:gd name="T2" fmla="*/ 12 w 12"/>
                  <a:gd name="T3" fmla="*/ 3 h 72"/>
                  <a:gd name="T4" fmla="*/ 12 w 12"/>
                  <a:gd name="T5" fmla="*/ 1 h 72"/>
                  <a:gd name="T6" fmla="*/ 10 w 12"/>
                  <a:gd name="T7" fmla="*/ 0 h 72"/>
                  <a:gd name="T8" fmla="*/ 8 w 12"/>
                  <a:gd name="T9" fmla="*/ 0 h 72"/>
                  <a:gd name="T10" fmla="*/ 6 w 12"/>
                  <a:gd name="T11" fmla="*/ 0 h 72"/>
                  <a:gd name="T12" fmla="*/ 4 w 12"/>
                  <a:gd name="T13" fmla="*/ 0 h 72"/>
                  <a:gd name="T14" fmla="*/ 2 w 12"/>
                  <a:gd name="T15" fmla="*/ 1 h 72"/>
                  <a:gd name="T16" fmla="*/ 0 w 12"/>
                  <a:gd name="T17" fmla="*/ 3 h 72"/>
                  <a:gd name="T18" fmla="*/ 0 w 12"/>
                  <a:gd name="T19" fmla="*/ 66 h 72"/>
                  <a:gd name="T20" fmla="*/ 0 w 12"/>
                  <a:gd name="T21" fmla="*/ 68 h 72"/>
                  <a:gd name="T22" fmla="*/ 2 w 12"/>
                  <a:gd name="T23" fmla="*/ 69 h 72"/>
                  <a:gd name="T24" fmla="*/ 4 w 12"/>
                  <a:gd name="T25" fmla="*/ 70 h 72"/>
                  <a:gd name="T26" fmla="*/ 6 w 12"/>
                  <a:gd name="T27" fmla="*/ 72 h 72"/>
                  <a:gd name="T28" fmla="*/ 8 w 12"/>
                  <a:gd name="T29" fmla="*/ 72 h 72"/>
                  <a:gd name="T30" fmla="*/ 10 w 12"/>
                  <a:gd name="T31" fmla="*/ 70 h 72"/>
                  <a:gd name="T32" fmla="*/ 12 w 12"/>
                  <a:gd name="T33" fmla="*/ 69 h 72"/>
                  <a:gd name="T34" fmla="*/ 12 w 12"/>
                  <a:gd name="T35" fmla="*/ 68 h 72"/>
                  <a:gd name="T36" fmla="*/ 12 w 12"/>
                  <a:gd name="T3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72">
                    <a:moveTo>
                      <a:pt x="12" y="4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2" y="69"/>
                    </a:lnTo>
                    <a:lnTo>
                      <a:pt x="4" y="70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10" y="70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34" name="Freeform 962"/>
              <p:cNvSpPr>
                <a:spLocks/>
              </p:cNvSpPr>
              <p:nvPr/>
            </p:nvSpPr>
            <p:spPr bwMode="auto">
              <a:xfrm>
                <a:off x="2216" y="2372"/>
                <a:ext cx="61" cy="41"/>
              </a:xfrm>
              <a:custGeom>
                <a:avLst/>
                <a:gdLst>
                  <a:gd name="T0" fmla="*/ 0 w 120"/>
                  <a:gd name="T1" fmla="*/ 0 h 82"/>
                  <a:gd name="T2" fmla="*/ 61 w 120"/>
                  <a:gd name="T3" fmla="*/ 82 h 82"/>
                  <a:gd name="T4" fmla="*/ 120 w 120"/>
                  <a:gd name="T5" fmla="*/ 0 h 82"/>
                  <a:gd name="T6" fmla="*/ 0 w 120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2">
                    <a:moveTo>
                      <a:pt x="0" y="0"/>
                    </a:moveTo>
                    <a:lnTo>
                      <a:pt x="61" y="82"/>
                    </a:lnTo>
                    <a:lnTo>
                      <a:pt x="1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8835" name="Group 963"/>
            <p:cNvGrpSpPr>
              <a:grpSpLocks/>
            </p:cNvGrpSpPr>
            <p:nvPr/>
          </p:nvGrpSpPr>
          <p:grpSpPr bwMode="auto">
            <a:xfrm>
              <a:off x="1686" y="2112"/>
              <a:ext cx="60" cy="841"/>
              <a:chOff x="1686" y="2112"/>
              <a:chExt cx="60" cy="841"/>
            </a:xfrm>
          </p:grpSpPr>
          <p:sp>
            <p:nvSpPr>
              <p:cNvPr id="208836" name="Freeform 964"/>
              <p:cNvSpPr>
                <a:spLocks/>
              </p:cNvSpPr>
              <p:nvPr/>
            </p:nvSpPr>
            <p:spPr bwMode="auto">
              <a:xfrm>
                <a:off x="1713" y="2112"/>
                <a:ext cx="6" cy="36"/>
              </a:xfrm>
              <a:custGeom>
                <a:avLst/>
                <a:gdLst>
                  <a:gd name="T0" fmla="*/ 11 w 11"/>
                  <a:gd name="T1" fmla="*/ 5 h 71"/>
                  <a:gd name="T2" fmla="*/ 11 w 11"/>
                  <a:gd name="T3" fmla="*/ 4 h 71"/>
                  <a:gd name="T4" fmla="*/ 9 w 11"/>
                  <a:gd name="T5" fmla="*/ 3 h 71"/>
                  <a:gd name="T6" fmla="*/ 8 w 11"/>
                  <a:gd name="T7" fmla="*/ 1 h 71"/>
                  <a:gd name="T8" fmla="*/ 6 w 11"/>
                  <a:gd name="T9" fmla="*/ 0 h 71"/>
                  <a:gd name="T10" fmla="*/ 6 w 11"/>
                  <a:gd name="T11" fmla="*/ 0 h 71"/>
                  <a:gd name="T12" fmla="*/ 4 w 11"/>
                  <a:gd name="T13" fmla="*/ 1 h 71"/>
                  <a:gd name="T14" fmla="*/ 2 w 11"/>
                  <a:gd name="T15" fmla="*/ 3 h 71"/>
                  <a:gd name="T16" fmla="*/ 0 w 11"/>
                  <a:gd name="T17" fmla="*/ 4 h 71"/>
                  <a:gd name="T18" fmla="*/ 0 w 11"/>
                  <a:gd name="T19" fmla="*/ 66 h 71"/>
                  <a:gd name="T20" fmla="*/ 0 w 11"/>
                  <a:gd name="T21" fmla="*/ 67 h 71"/>
                  <a:gd name="T22" fmla="*/ 2 w 11"/>
                  <a:gd name="T23" fmla="*/ 69 h 71"/>
                  <a:gd name="T24" fmla="*/ 4 w 11"/>
                  <a:gd name="T25" fmla="*/ 70 h 71"/>
                  <a:gd name="T26" fmla="*/ 6 w 11"/>
                  <a:gd name="T27" fmla="*/ 71 h 71"/>
                  <a:gd name="T28" fmla="*/ 8 w 11"/>
                  <a:gd name="T29" fmla="*/ 71 h 71"/>
                  <a:gd name="T30" fmla="*/ 9 w 11"/>
                  <a:gd name="T31" fmla="*/ 70 h 71"/>
                  <a:gd name="T32" fmla="*/ 11 w 11"/>
                  <a:gd name="T33" fmla="*/ 69 h 71"/>
                  <a:gd name="T34" fmla="*/ 11 w 11"/>
                  <a:gd name="T35" fmla="*/ 67 h 71"/>
                  <a:gd name="T36" fmla="*/ 11 w 11"/>
                  <a:gd name="T37" fmla="*/ 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5"/>
                    </a:moveTo>
                    <a:lnTo>
                      <a:pt x="11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2" y="69"/>
                    </a:lnTo>
                    <a:lnTo>
                      <a:pt x="4" y="70"/>
                    </a:lnTo>
                    <a:lnTo>
                      <a:pt x="6" y="71"/>
                    </a:lnTo>
                    <a:lnTo>
                      <a:pt x="8" y="71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37" name="Freeform 965"/>
              <p:cNvSpPr>
                <a:spLocks/>
              </p:cNvSpPr>
              <p:nvPr/>
            </p:nvSpPr>
            <p:spPr bwMode="auto">
              <a:xfrm>
                <a:off x="1713" y="2156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3 h 16"/>
                  <a:gd name="T24" fmla="*/ 4 w 11"/>
                  <a:gd name="T25" fmla="*/ 15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38" name="Freeform 966"/>
              <p:cNvSpPr>
                <a:spLocks/>
              </p:cNvSpPr>
              <p:nvPr/>
            </p:nvSpPr>
            <p:spPr bwMode="auto">
              <a:xfrm>
                <a:off x="1713" y="2171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1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3 h 16"/>
                  <a:gd name="T24" fmla="*/ 4 w 11"/>
                  <a:gd name="T25" fmla="*/ 15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39" name="Freeform 967"/>
              <p:cNvSpPr>
                <a:spLocks/>
              </p:cNvSpPr>
              <p:nvPr/>
            </p:nvSpPr>
            <p:spPr bwMode="auto">
              <a:xfrm>
                <a:off x="1713" y="2187"/>
                <a:ext cx="6" cy="36"/>
              </a:xfrm>
              <a:custGeom>
                <a:avLst/>
                <a:gdLst>
                  <a:gd name="T0" fmla="*/ 11 w 11"/>
                  <a:gd name="T1" fmla="*/ 4 h 71"/>
                  <a:gd name="T2" fmla="*/ 11 w 11"/>
                  <a:gd name="T3" fmla="*/ 2 h 71"/>
                  <a:gd name="T4" fmla="*/ 11 w 11"/>
                  <a:gd name="T5" fmla="*/ 1 h 71"/>
                  <a:gd name="T6" fmla="*/ 9 w 11"/>
                  <a:gd name="T7" fmla="*/ 0 h 71"/>
                  <a:gd name="T8" fmla="*/ 8 w 11"/>
                  <a:gd name="T9" fmla="*/ 0 h 71"/>
                  <a:gd name="T10" fmla="*/ 6 w 11"/>
                  <a:gd name="T11" fmla="*/ 0 h 71"/>
                  <a:gd name="T12" fmla="*/ 4 w 11"/>
                  <a:gd name="T13" fmla="*/ 0 h 71"/>
                  <a:gd name="T14" fmla="*/ 2 w 11"/>
                  <a:gd name="T15" fmla="*/ 1 h 71"/>
                  <a:gd name="T16" fmla="*/ 0 w 11"/>
                  <a:gd name="T17" fmla="*/ 2 h 71"/>
                  <a:gd name="T18" fmla="*/ 0 w 11"/>
                  <a:gd name="T19" fmla="*/ 66 h 71"/>
                  <a:gd name="T20" fmla="*/ 0 w 11"/>
                  <a:gd name="T21" fmla="*/ 67 h 71"/>
                  <a:gd name="T22" fmla="*/ 2 w 11"/>
                  <a:gd name="T23" fmla="*/ 68 h 71"/>
                  <a:gd name="T24" fmla="*/ 4 w 11"/>
                  <a:gd name="T25" fmla="*/ 70 h 71"/>
                  <a:gd name="T26" fmla="*/ 6 w 11"/>
                  <a:gd name="T27" fmla="*/ 71 h 71"/>
                  <a:gd name="T28" fmla="*/ 8 w 11"/>
                  <a:gd name="T29" fmla="*/ 71 h 71"/>
                  <a:gd name="T30" fmla="*/ 9 w 11"/>
                  <a:gd name="T31" fmla="*/ 70 h 71"/>
                  <a:gd name="T32" fmla="*/ 11 w 11"/>
                  <a:gd name="T33" fmla="*/ 68 h 71"/>
                  <a:gd name="T34" fmla="*/ 11 w 11"/>
                  <a:gd name="T35" fmla="*/ 67 h 71"/>
                  <a:gd name="T36" fmla="*/ 11 w 11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2" y="68"/>
                    </a:lnTo>
                    <a:lnTo>
                      <a:pt x="4" y="70"/>
                    </a:lnTo>
                    <a:lnTo>
                      <a:pt x="6" y="71"/>
                    </a:lnTo>
                    <a:lnTo>
                      <a:pt x="8" y="71"/>
                    </a:lnTo>
                    <a:lnTo>
                      <a:pt x="9" y="70"/>
                    </a:lnTo>
                    <a:lnTo>
                      <a:pt x="11" y="68"/>
                    </a:lnTo>
                    <a:lnTo>
                      <a:pt x="11" y="67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40" name="Freeform 968"/>
              <p:cNvSpPr>
                <a:spLocks/>
              </p:cNvSpPr>
              <p:nvPr/>
            </p:nvSpPr>
            <p:spPr bwMode="auto">
              <a:xfrm>
                <a:off x="1713" y="2231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1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3 h 16"/>
                  <a:gd name="T24" fmla="*/ 4 w 11"/>
                  <a:gd name="T25" fmla="*/ 15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41" name="Freeform 969"/>
              <p:cNvSpPr>
                <a:spLocks/>
              </p:cNvSpPr>
              <p:nvPr/>
            </p:nvSpPr>
            <p:spPr bwMode="auto">
              <a:xfrm>
                <a:off x="1713" y="2247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2 h 16"/>
                  <a:gd name="T4" fmla="*/ 11 w 11"/>
                  <a:gd name="T5" fmla="*/ 1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1 h 16"/>
                  <a:gd name="T16" fmla="*/ 0 w 11"/>
                  <a:gd name="T17" fmla="*/ 2 h 16"/>
                  <a:gd name="T18" fmla="*/ 0 w 11"/>
                  <a:gd name="T19" fmla="*/ 10 h 16"/>
                  <a:gd name="T20" fmla="*/ 0 w 11"/>
                  <a:gd name="T21" fmla="*/ 12 h 16"/>
                  <a:gd name="T22" fmla="*/ 2 w 11"/>
                  <a:gd name="T23" fmla="*/ 13 h 16"/>
                  <a:gd name="T24" fmla="*/ 4 w 11"/>
                  <a:gd name="T25" fmla="*/ 14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42" name="Freeform 970"/>
              <p:cNvSpPr>
                <a:spLocks/>
              </p:cNvSpPr>
              <p:nvPr/>
            </p:nvSpPr>
            <p:spPr bwMode="auto">
              <a:xfrm>
                <a:off x="1713" y="2263"/>
                <a:ext cx="6" cy="35"/>
              </a:xfrm>
              <a:custGeom>
                <a:avLst/>
                <a:gdLst>
                  <a:gd name="T0" fmla="*/ 11 w 11"/>
                  <a:gd name="T1" fmla="*/ 4 h 72"/>
                  <a:gd name="T2" fmla="*/ 11 w 11"/>
                  <a:gd name="T3" fmla="*/ 3 h 72"/>
                  <a:gd name="T4" fmla="*/ 11 w 11"/>
                  <a:gd name="T5" fmla="*/ 2 h 72"/>
                  <a:gd name="T6" fmla="*/ 9 w 11"/>
                  <a:gd name="T7" fmla="*/ 0 h 72"/>
                  <a:gd name="T8" fmla="*/ 8 w 11"/>
                  <a:gd name="T9" fmla="*/ 0 h 72"/>
                  <a:gd name="T10" fmla="*/ 6 w 11"/>
                  <a:gd name="T11" fmla="*/ 0 h 72"/>
                  <a:gd name="T12" fmla="*/ 4 w 11"/>
                  <a:gd name="T13" fmla="*/ 0 h 72"/>
                  <a:gd name="T14" fmla="*/ 2 w 11"/>
                  <a:gd name="T15" fmla="*/ 2 h 72"/>
                  <a:gd name="T16" fmla="*/ 0 w 11"/>
                  <a:gd name="T17" fmla="*/ 3 h 72"/>
                  <a:gd name="T18" fmla="*/ 0 w 11"/>
                  <a:gd name="T19" fmla="*/ 67 h 72"/>
                  <a:gd name="T20" fmla="*/ 0 w 11"/>
                  <a:gd name="T21" fmla="*/ 68 h 72"/>
                  <a:gd name="T22" fmla="*/ 2 w 11"/>
                  <a:gd name="T23" fmla="*/ 69 h 72"/>
                  <a:gd name="T24" fmla="*/ 4 w 11"/>
                  <a:gd name="T25" fmla="*/ 71 h 72"/>
                  <a:gd name="T26" fmla="*/ 6 w 11"/>
                  <a:gd name="T27" fmla="*/ 72 h 72"/>
                  <a:gd name="T28" fmla="*/ 8 w 11"/>
                  <a:gd name="T29" fmla="*/ 72 h 72"/>
                  <a:gd name="T30" fmla="*/ 9 w 11"/>
                  <a:gd name="T31" fmla="*/ 71 h 72"/>
                  <a:gd name="T32" fmla="*/ 11 w 11"/>
                  <a:gd name="T33" fmla="*/ 69 h 72"/>
                  <a:gd name="T34" fmla="*/ 11 w 11"/>
                  <a:gd name="T35" fmla="*/ 68 h 72"/>
                  <a:gd name="T36" fmla="*/ 11 w 11"/>
                  <a:gd name="T3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2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2" y="69"/>
                    </a:lnTo>
                    <a:lnTo>
                      <a:pt x="4" y="71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9" y="71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43" name="Freeform 971"/>
              <p:cNvSpPr>
                <a:spLocks/>
              </p:cNvSpPr>
              <p:nvPr/>
            </p:nvSpPr>
            <p:spPr bwMode="auto">
              <a:xfrm>
                <a:off x="1713" y="2306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2 h 16"/>
                  <a:gd name="T4" fmla="*/ 11 w 11"/>
                  <a:gd name="T5" fmla="*/ 1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1 h 16"/>
                  <a:gd name="T16" fmla="*/ 0 w 11"/>
                  <a:gd name="T17" fmla="*/ 2 h 16"/>
                  <a:gd name="T18" fmla="*/ 0 w 11"/>
                  <a:gd name="T19" fmla="*/ 10 h 16"/>
                  <a:gd name="T20" fmla="*/ 0 w 11"/>
                  <a:gd name="T21" fmla="*/ 12 h 16"/>
                  <a:gd name="T22" fmla="*/ 2 w 11"/>
                  <a:gd name="T23" fmla="*/ 13 h 16"/>
                  <a:gd name="T24" fmla="*/ 4 w 11"/>
                  <a:gd name="T25" fmla="*/ 14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44" name="Freeform 972"/>
              <p:cNvSpPr>
                <a:spLocks/>
              </p:cNvSpPr>
              <p:nvPr/>
            </p:nvSpPr>
            <p:spPr bwMode="auto">
              <a:xfrm>
                <a:off x="1713" y="2322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4 h 16"/>
                  <a:gd name="T24" fmla="*/ 4 w 11"/>
                  <a:gd name="T25" fmla="*/ 15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5 h 16"/>
                  <a:gd name="T32" fmla="*/ 11 w 11"/>
                  <a:gd name="T33" fmla="*/ 14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45" name="Freeform 973"/>
              <p:cNvSpPr>
                <a:spLocks/>
              </p:cNvSpPr>
              <p:nvPr/>
            </p:nvSpPr>
            <p:spPr bwMode="auto">
              <a:xfrm>
                <a:off x="1713" y="2338"/>
                <a:ext cx="6" cy="36"/>
              </a:xfrm>
              <a:custGeom>
                <a:avLst/>
                <a:gdLst>
                  <a:gd name="T0" fmla="*/ 11 w 11"/>
                  <a:gd name="T1" fmla="*/ 4 h 72"/>
                  <a:gd name="T2" fmla="*/ 11 w 11"/>
                  <a:gd name="T3" fmla="*/ 3 h 72"/>
                  <a:gd name="T4" fmla="*/ 11 w 11"/>
                  <a:gd name="T5" fmla="*/ 1 h 72"/>
                  <a:gd name="T6" fmla="*/ 9 w 11"/>
                  <a:gd name="T7" fmla="*/ 0 h 72"/>
                  <a:gd name="T8" fmla="*/ 8 w 11"/>
                  <a:gd name="T9" fmla="*/ 0 h 72"/>
                  <a:gd name="T10" fmla="*/ 6 w 11"/>
                  <a:gd name="T11" fmla="*/ 0 h 72"/>
                  <a:gd name="T12" fmla="*/ 4 w 11"/>
                  <a:gd name="T13" fmla="*/ 0 h 72"/>
                  <a:gd name="T14" fmla="*/ 2 w 11"/>
                  <a:gd name="T15" fmla="*/ 1 h 72"/>
                  <a:gd name="T16" fmla="*/ 0 w 11"/>
                  <a:gd name="T17" fmla="*/ 3 h 72"/>
                  <a:gd name="T18" fmla="*/ 0 w 11"/>
                  <a:gd name="T19" fmla="*/ 66 h 72"/>
                  <a:gd name="T20" fmla="*/ 0 w 11"/>
                  <a:gd name="T21" fmla="*/ 68 h 72"/>
                  <a:gd name="T22" fmla="*/ 2 w 11"/>
                  <a:gd name="T23" fmla="*/ 69 h 72"/>
                  <a:gd name="T24" fmla="*/ 4 w 11"/>
                  <a:gd name="T25" fmla="*/ 70 h 72"/>
                  <a:gd name="T26" fmla="*/ 6 w 11"/>
                  <a:gd name="T27" fmla="*/ 72 h 72"/>
                  <a:gd name="T28" fmla="*/ 8 w 11"/>
                  <a:gd name="T29" fmla="*/ 72 h 72"/>
                  <a:gd name="T30" fmla="*/ 9 w 11"/>
                  <a:gd name="T31" fmla="*/ 70 h 72"/>
                  <a:gd name="T32" fmla="*/ 11 w 11"/>
                  <a:gd name="T33" fmla="*/ 69 h 72"/>
                  <a:gd name="T34" fmla="*/ 11 w 11"/>
                  <a:gd name="T35" fmla="*/ 68 h 72"/>
                  <a:gd name="T36" fmla="*/ 11 w 11"/>
                  <a:gd name="T3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2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2" y="69"/>
                    </a:lnTo>
                    <a:lnTo>
                      <a:pt x="4" y="70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46" name="Freeform 974"/>
              <p:cNvSpPr>
                <a:spLocks/>
              </p:cNvSpPr>
              <p:nvPr/>
            </p:nvSpPr>
            <p:spPr bwMode="auto">
              <a:xfrm>
                <a:off x="1713" y="2382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4 h 16"/>
                  <a:gd name="T24" fmla="*/ 4 w 11"/>
                  <a:gd name="T25" fmla="*/ 15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5 h 16"/>
                  <a:gd name="T32" fmla="*/ 11 w 11"/>
                  <a:gd name="T33" fmla="*/ 14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47" name="Freeform 975"/>
              <p:cNvSpPr>
                <a:spLocks/>
              </p:cNvSpPr>
              <p:nvPr/>
            </p:nvSpPr>
            <p:spPr bwMode="auto">
              <a:xfrm>
                <a:off x="1713" y="2398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1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3 h 16"/>
                  <a:gd name="T24" fmla="*/ 4 w 11"/>
                  <a:gd name="T25" fmla="*/ 15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48" name="Freeform 976"/>
              <p:cNvSpPr>
                <a:spLocks/>
              </p:cNvSpPr>
              <p:nvPr/>
            </p:nvSpPr>
            <p:spPr bwMode="auto">
              <a:xfrm>
                <a:off x="1713" y="2413"/>
                <a:ext cx="6" cy="36"/>
              </a:xfrm>
              <a:custGeom>
                <a:avLst/>
                <a:gdLst>
                  <a:gd name="T0" fmla="*/ 11 w 11"/>
                  <a:gd name="T1" fmla="*/ 4 h 71"/>
                  <a:gd name="T2" fmla="*/ 11 w 11"/>
                  <a:gd name="T3" fmla="*/ 3 h 71"/>
                  <a:gd name="T4" fmla="*/ 11 w 11"/>
                  <a:gd name="T5" fmla="*/ 1 h 71"/>
                  <a:gd name="T6" fmla="*/ 9 w 11"/>
                  <a:gd name="T7" fmla="*/ 0 h 71"/>
                  <a:gd name="T8" fmla="*/ 8 w 11"/>
                  <a:gd name="T9" fmla="*/ 0 h 71"/>
                  <a:gd name="T10" fmla="*/ 6 w 11"/>
                  <a:gd name="T11" fmla="*/ 0 h 71"/>
                  <a:gd name="T12" fmla="*/ 4 w 11"/>
                  <a:gd name="T13" fmla="*/ 0 h 71"/>
                  <a:gd name="T14" fmla="*/ 2 w 11"/>
                  <a:gd name="T15" fmla="*/ 1 h 71"/>
                  <a:gd name="T16" fmla="*/ 0 w 11"/>
                  <a:gd name="T17" fmla="*/ 3 h 71"/>
                  <a:gd name="T18" fmla="*/ 0 w 11"/>
                  <a:gd name="T19" fmla="*/ 66 h 71"/>
                  <a:gd name="T20" fmla="*/ 0 w 11"/>
                  <a:gd name="T21" fmla="*/ 67 h 71"/>
                  <a:gd name="T22" fmla="*/ 2 w 11"/>
                  <a:gd name="T23" fmla="*/ 69 h 71"/>
                  <a:gd name="T24" fmla="*/ 4 w 11"/>
                  <a:gd name="T25" fmla="*/ 70 h 71"/>
                  <a:gd name="T26" fmla="*/ 6 w 11"/>
                  <a:gd name="T27" fmla="*/ 71 h 71"/>
                  <a:gd name="T28" fmla="*/ 8 w 11"/>
                  <a:gd name="T29" fmla="*/ 71 h 71"/>
                  <a:gd name="T30" fmla="*/ 9 w 11"/>
                  <a:gd name="T31" fmla="*/ 70 h 71"/>
                  <a:gd name="T32" fmla="*/ 11 w 11"/>
                  <a:gd name="T33" fmla="*/ 69 h 71"/>
                  <a:gd name="T34" fmla="*/ 11 w 11"/>
                  <a:gd name="T35" fmla="*/ 67 h 71"/>
                  <a:gd name="T36" fmla="*/ 11 w 11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2" y="69"/>
                    </a:lnTo>
                    <a:lnTo>
                      <a:pt x="4" y="70"/>
                    </a:lnTo>
                    <a:lnTo>
                      <a:pt x="6" y="71"/>
                    </a:lnTo>
                    <a:lnTo>
                      <a:pt x="8" y="71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7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49" name="Freeform 977"/>
              <p:cNvSpPr>
                <a:spLocks/>
              </p:cNvSpPr>
              <p:nvPr/>
            </p:nvSpPr>
            <p:spPr bwMode="auto">
              <a:xfrm>
                <a:off x="1713" y="2457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1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3 h 16"/>
                  <a:gd name="T24" fmla="*/ 4 w 11"/>
                  <a:gd name="T25" fmla="*/ 15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50" name="Freeform 978"/>
              <p:cNvSpPr>
                <a:spLocks/>
              </p:cNvSpPr>
              <p:nvPr/>
            </p:nvSpPr>
            <p:spPr bwMode="auto">
              <a:xfrm>
                <a:off x="1713" y="2473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1 h 16"/>
                  <a:gd name="T16" fmla="*/ 0 w 11"/>
                  <a:gd name="T17" fmla="*/ 3 h 16"/>
                  <a:gd name="T18" fmla="*/ 0 w 11"/>
                  <a:gd name="T19" fmla="*/ 10 h 16"/>
                  <a:gd name="T20" fmla="*/ 0 w 11"/>
                  <a:gd name="T21" fmla="*/ 12 h 16"/>
                  <a:gd name="T22" fmla="*/ 2 w 11"/>
                  <a:gd name="T23" fmla="*/ 13 h 16"/>
                  <a:gd name="T24" fmla="*/ 4 w 11"/>
                  <a:gd name="T25" fmla="*/ 14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51" name="Freeform 979"/>
              <p:cNvSpPr>
                <a:spLocks/>
              </p:cNvSpPr>
              <p:nvPr/>
            </p:nvSpPr>
            <p:spPr bwMode="auto">
              <a:xfrm>
                <a:off x="1713" y="2489"/>
                <a:ext cx="6" cy="35"/>
              </a:xfrm>
              <a:custGeom>
                <a:avLst/>
                <a:gdLst>
                  <a:gd name="T0" fmla="*/ 11 w 11"/>
                  <a:gd name="T1" fmla="*/ 4 h 71"/>
                  <a:gd name="T2" fmla="*/ 11 w 11"/>
                  <a:gd name="T3" fmla="*/ 2 h 71"/>
                  <a:gd name="T4" fmla="*/ 11 w 11"/>
                  <a:gd name="T5" fmla="*/ 1 h 71"/>
                  <a:gd name="T6" fmla="*/ 9 w 11"/>
                  <a:gd name="T7" fmla="*/ 0 h 71"/>
                  <a:gd name="T8" fmla="*/ 8 w 11"/>
                  <a:gd name="T9" fmla="*/ 0 h 71"/>
                  <a:gd name="T10" fmla="*/ 6 w 11"/>
                  <a:gd name="T11" fmla="*/ 0 h 71"/>
                  <a:gd name="T12" fmla="*/ 4 w 11"/>
                  <a:gd name="T13" fmla="*/ 0 h 71"/>
                  <a:gd name="T14" fmla="*/ 2 w 11"/>
                  <a:gd name="T15" fmla="*/ 1 h 71"/>
                  <a:gd name="T16" fmla="*/ 0 w 11"/>
                  <a:gd name="T17" fmla="*/ 2 h 71"/>
                  <a:gd name="T18" fmla="*/ 0 w 11"/>
                  <a:gd name="T19" fmla="*/ 66 h 71"/>
                  <a:gd name="T20" fmla="*/ 0 w 11"/>
                  <a:gd name="T21" fmla="*/ 67 h 71"/>
                  <a:gd name="T22" fmla="*/ 2 w 11"/>
                  <a:gd name="T23" fmla="*/ 68 h 71"/>
                  <a:gd name="T24" fmla="*/ 4 w 11"/>
                  <a:gd name="T25" fmla="*/ 70 h 71"/>
                  <a:gd name="T26" fmla="*/ 6 w 11"/>
                  <a:gd name="T27" fmla="*/ 71 h 71"/>
                  <a:gd name="T28" fmla="*/ 8 w 11"/>
                  <a:gd name="T29" fmla="*/ 71 h 71"/>
                  <a:gd name="T30" fmla="*/ 9 w 11"/>
                  <a:gd name="T31" fmla="*/ 70 h 71"/>
                  <a:gd name="T32" fmla="*/ 11 w 11"/>
                  <a:gd name="T33" fmla="*/ 68 h 71"/>
                  <a:gd name="T34" fmla="*/ 11 w 11"/>
                  <a:gd name="T35" fmla="*/ 67 h 71"/>
                  <a:gd name="T36" fmla="*/ 11 w 11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2" y="68"/>
                    </a:lnTo>
                    <a:lnTo>
                      <a:pt x="4" y="70"/>
                    </a:lnTo>
                    <a:lnTo>
                      <a:pt x="6" y="71"/>
                    </a:lnTo>
                    <a:lnTo>
                      <a:pt x="8" y="71"/>
                    </a:lnTo>
                    <a:lnTo>
                      <a:pt x="9" y="70"/>
                    </a:lnTo>
                    <a:lnTo>
                      <a:pt x="11" y="68"/>
                    </a:lnTo>
                    <a:lnTo>
                      <a:pt x="11" y="67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52" name="Freeform 980"/>
              <p:cNvSpPr>
                <a:spLocks/>
              </p:cNvSpPr>
              <p:nvPr/>
            </p:nvSpPr>
            <p:spPr bwMode="auto">
              <a:xfrm>
                <a:off x="1713" y="2532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1 h 16"/>
                  <a:gd name="T16" fmla="*/ 0 w 11"/>
                  <a:gd name="T17" fmla="*/ 3 h 16"/>
                  <a:gd name="T18" fmla="*/ 0 w 11"/>
                  <a:gd name="T19" fmla="*/ 10 h 16"/>
                  <a:gd name="T20" fmla="*/ 0 w 11"/>
                  <a:gd name="T21" fmla="*/ 12 h 16"/>
                  <a:gd name="T22" fmla="*/ 2 w 11"/>
                  <a:gd name="T23" fmla="*/ 13 h 16"/>
                  <a:gd name="T24" fmla="*/ 4 w 11"/>
                  <a:gd name="T25" fmla="*/ 14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53" name="Freeform 981"/>
              <p:cNvSpPr>
                <a:spLocks/>
              </p:cNvSpPr>
              <p:nvPr/>
            </p:nvSpPr>
            <p:spPr bwMode="auto">
              <a:xfrm>
                <a:off x="1713" y="2548"/>
                <a:ext cx="6" cy="8"/>
              </a:xfrm>
              <a:custGeom>
                <a:avLst/>
                <a:gdLst>
                  <a:gd name="T0" fmla="*/ 11 w 11"/>
                  <a:gd name="T1" fmla="*/ 4 h 15"/>
                  <a:gd name="T2" fmla="*/ 11 w 11"/>
                  <a:gd name="T3" fmla="*/ 2 h 15"/>
                  <a:gd name="T4" fmla="*/ 11 w 11"/>
                  <a:gd name="T5" fmla="*/ 1 h 15"/>
                  <a:gd name="T6" fmla="*/ 9 w 11"/>
                  <a:gd name="T7" fmla="*/ 0 h 15"/>
                  <a:gd name="T8" fmla="*/ 8 w 11"/>
                  <a:gd name="T9" fmla="*/ 0 h 15"/>
                  <a:gd name="T10" fmla="*/ 6 w 11"/>
                  <a:gd name="T11" fmla="*/ 0 h 15"/>
                  <a:gd name="T12" fmla="*/ 4 w 11"/>
                  <a:gd name="T13" fmla="*/ 0 h 15"/>
                  <a:gd name="T14" fmla="*/ 2 w 11"/>
                  <a:gd name="T15" fmla="*/ 1 h 15"/>
                  <a:gd name="T16" fmla="*/ 0 w 11"/>
                  <a:gd name="T17" fmla="*/ 2 h 15"/>
                  <a:gd name="T18" fmla="*/ 0 w 11"/>
                  <a:gd name="T19" fmla="*/ 10 h 15"/>
                  <a:gd name="T20" fmla="*/ 0 w 11"/>
                  <a:gd name="T21" fmla="*/ 11 h 15"/>
                  <a:gd name="T22" fmla="*/ 2 w 11"/>
                  <a:gd name="T23" fmla="*/ 13 h 15"/>
                  <a:gd name="T24" fmla="*/ 4 w 11"/>
                  <a:gd name="T25" fmla="*/ 14 h 15"/>
                  <a:gd name="T26" fmla="*/ 6 w 11"/>
                  <a:gd name="T27" fmla="*/ 15 h 15"/>
                  <a:gd name="T28" fmla="*/ 8 w 11"/>
                  <a:gd name="T29" fmla="*/ 15 h 15"/>
                  <a:gd name="T30" fmla="*/ 9 w 11"/>
                  <a:gd name="T31" fmla="*/ 14 h 15"/>
                  <a:gd name="T32" fmla="*/ 11 w 11"/>
                  <a:gd name="T33" fmla="*/ 13 h 15"/>
                  <a:gd name="T34" fmla="*/ 11 w 11"/>
                  <a:gd name="T35" fmla="*/ 11 h 15"/>
                  <a:gd name="T36" fmla="*/ 11 w 11"/>
                  <a:gd name="T3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5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54" name="Freeform 982"/>
              <p:cNvSpPr>
                <a:spLocks/>
              </p:cNvSpPr>
              <p:nvPr/>
            </p:nvSpPr>
            <p:spPr bwMode="auto">
              <a:xfrm>
                <a:off x="1713" y="2564"/>
                <a:ext cx="6" cy="36"/>
              </a:xfrm>
              <a:custGeom>
                <a:avLst/>
                <a:gdLst>
                  <a:gd name="T0" fmla="*/ 11 w 11"/>
                  <a:gd name="T1" fmla="*/ 4 h 72"/>
                  <a:gd name="T2" fmla="*/ 11 w 11"/>
                  <a:gd name="T3" fmla="*/ 3 h 72"/>
                  <a:gd name="T4" fmla="*/ 11 w 11"/>
                  <a:gd name="T5" fmla="*/ 2 h 72"/>
                  <a:gd name="T6" fmla="*/ 9 w 11"/>
                  <a:gd name="T7" fmla="*/ 0 h 72"/>
                  <a:gd name="T8" fmla="*/ 8 w 11"/>
                  <a:gd name="T9" fmla="*/ 0 h 72"/>
                  <a:gd name="T10" fmla="*/ 6 w 11"/>
                  <a:gd name="T11" fmla="*/ 0 h 72"/>
                  <a:gd name="T12" fmla="*/ 4 w 11"/>
                  <a:gd name="T13" fmla="*/ 0 h 72"/>
                  <a:gd name="T14" fmla="*/ 2 w 11"/>
                  <a:gd name="T15" fmla="*/ 2 h 72"/>
                  <a:gd name="T16" fmla="*/ 0 w 11"/>
                  <a:gd name="T17" fmla="*/ 3 h 72"/>
                  <a:gd name="T18" fmla="*/ 0 w 11"/>
                  <a:gd name="T19" fmla="*/ 66 h 72"/>
                  <a:gd name="T20" fmla="*/ 0 w 11"/>
                  <a:gd name="T21" fmla="*/ 68 h 72"/>
                  <a:gd name="T22" fmla="*/ 2 w 11"/>
                  <a:gd name="T23" fmla="*/ 69 h 72"/>
                  <a:gd name="T24" fmla="*/ 4 w 11"/>
                  <a:gd name="T25" fmla="*/ 70 h 72"/>
                  <a:gd name="T26" fmla="*/ 6 w 11"/>
                  <a:gd name="T27" fmla="*/ 72 h 72"/>
                  <a:gd name="T28" fmla="*/ 8 w 11"/>
                  <a:gd name="T29" fmla="*/ 72 h 72"/>
                  <a:gd name="T30" fmla="*/ 9 w 11"/>
                  <a:gd name="T31" fmla="*/ 70 h 72"/>
                  <a:gd name="T32" fmla="*/ 11 w 11"/>
                  <a:gd name="T33" fmla="*/ 69 h 72"/>
                  <a:gd name="T34" fmla="*/ 11 w 11"/>
                  <a:gd name="T35" fmla="*/ 68 h 72"/>
                  <a:gd name="T36" fmla="*/ 11 w 11"/>
                  <a:gd name="T3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2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2" y="69"/>
                    </a:lnTo>
                    <a:lnTo>
                      <a:pt x="4" y="70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55" name="Freeform 983"/>
              <p:cNvSpPr>
                <a:spLocks/>
              </p:cNvSpPr>
              <p:nvPr/>
            </p:nvSpPr>
            <p:spPr bwMode="auto">
              <a:xfrm>
                <a:off x="1713" y="2608"/>
                <a:ext cx="6" cy="8"/>
              </a:xfrm>
              <a:custGeom>
                <a:avLst/>
                <a:gdLst>
                  <a:gd name="T0" fmla="*/ 11 w 11"/>
                  <a:gd name="T1" fmla="*/ 4 h 15"/>
                  <a:gd name="T2" fmla="*/ 11 w 11"/>
                  <a:gd name="T3" fmla="*/ 2 h 15"/>
                  <a:gd name="T4" fmla="*/ 11 w 11"/>
                  <a:gd name="T5" fmla="*/ 1 h 15"/>
                  <a:gd name="T6" fmla="*/ 9 w 11"/>
                  <a:gd name="T7" fmla="*/ 0 h 15"/>
                  <a:gd name="T8" fmla="*/ 8 w 11"/>
                  <a:gd name="T9" fmla="*/ 0 h 15"/>
                  <a:gd name="T10" fmla="*/ 6 w 11"/>
                  <a:gd name="T11" fmla="*/ 0 h 15"/>
                  <a:gd name="T12" fmla="*/ 4 w 11"/>
                  <a:gd name="T13" fmla="*/ 0 h 15"/>
                  <a:gd name="T14" fmla="*/ 2 w 11"/>
                  <a:gd name="T15" fmla="*/ 1 h 15"/>
                  <a:gd name="T16" fmla="*/ 0 w 11"/>
                  <a:gd name="T17" fmla="*/ 2 h 15"/>
                  <a:gd name="T18" fmla="*/ 0 w 11"/>
                  <a:gd name="T19" fmla="*/ 10 h 15"/>
                  <a:gd name="T20" fmla="*/ 0 w 11"/>
                  <a:gd name="T21" fmla="*/ 11 h 15"/>
                  <a:gd name="T22" fmla="*/ 2 w 11"/>
                  <a:gd name="T23" fmla="*/ 13 h 15"/>
                  <a:gd name="T24" fmla="*/ 4 w 11"/>
                  <a:gd name="T25" fmla="*/ 14 h 15"/>
                  <a:gd name="T26" fmla="*/ 6 w 11"/>
                  <a:gd name="T27" fmla="*/ 15 h 15"/>
                  <a:gd name="T28" fmla="*/ 8 w 11"/>
                  <a:gd name="T29" fmla="*/ 15 h 15"/>
                  <a:gd name="T30" fmla="*/ 9 w 11"/>
                  <a:gd name="T31" fmla="*/ 14 h 15"/>
                  <a:gd name="T32" fmla="*/ 11 w 11"/>
                  <a:gd name="T33" fmla="*/ 13 h 15"/>
                  <a:gd name="T34" fmla="*/ 11 w 11"/>
                  <a:gd name="T35" fmla="*/ 11 h 15"/>
                  <a:gd name="T36" fmla="*/ 11 w 11"/>
                  <a:gd name="T3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5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56" name="Freeform 984"/>
              <p:cNvSpPr>
                <a:spLocks/>
              </p:cNvSpPr>
              <p:nvPr/>
            </p:nvSpPr>
            <p:spPr bwMode="auto">
              <a:xfrm>
                <a:off x="1713" y="2624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4 h 16"/>
                  <a:gd name="T24" fmla="*/ 4 w 11"/>
                  <a:gd name="T25" fmla="*/ 15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5 h 16"/>
                  <a:gd name="T32" fmla="*/ 11 w 11"/>
                  <a:gd name="T33" fmla="*/ 14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57" name="Freeform 985"/>
              <p:cNvSpPr>
                <a:spLocks/>
              </p:cNvSpPr>
              <p:nvPr/>
            </p:nvSpPr>
            <p:spPr bwMode="auto">
              <a:xfrm>
                <a:off x="1713" y="2640"/>
                <a:ext cx="6" cy="35"/>
              </a:xfrm>
              <a:custGeom>
                <a:avLst/>
                <a:gdLst>
                  <a:gd name="T0" fmla="*/ 11 w 11"/>
                  <a:gd name="T1" fmla="*/ 4 h 71"/>
                  <a:gd name="T2" fmla="*/ 11 w 11"/>
                  <a:gd name="T3" fmla="*/ 3 h 71"/>
                  <a:gd name="T4" fmla="*/ 11 w 11"/>
                  <a:gd name="T5" fmla="*/ 1 h 71"/>
                  <a:gd name="T6" fmla="*/ 9 w 11"/>
                  <a:gd name="T7" fmla="*/ 0 h 71"/>
                  <a:gd name="T8" fmla="*/ 8 w 11"/>
                  <a:gd name="T9" fmla="*/ 0 h 71"/>
                  <a:gd name="T10" fmla="*/ 6 w 11"/>
                  <a:gd name="T11" fmla="*/ 0 h 71"/>
                  <a:gd name="T12" fmla="*/ 4 w 11"/>
                  <a:gd name="T13" fmla="*/ 0 h 71"/>
                  <a:gd name="T14" fmla="*/ 2 w 11"/>
                  <a:gd name="T15" fmla="*/ 1 h 71"/>
                  <a:gd name="T16" fmla="*/ 0 w 11"/>
                  <a:gd name="T17" fmla="*/ 3 h 71"/>
                  <a:gd name="T18" fmla="*/ 0 w 11"/>
                  <a:gd name="T19" fmla="*/ 66 h 71"/>
                  <a:gd name="T20" fmla="*/ 0 w 11"/>
                  <a:gd name="T21" fmla="*/ 67 h 71"/>
                  <a:gd name="T22" fmla="*/ 2 w 11"/>
                  <a:gd name="T23" fmla="*/ 69 h 71"/>
                  <a:gd name="T24" fmla="*/ 4 w 11"/>
                  <a:gd name="T25" fmla="*/ 70 h 71"/>
                  <a:gd name="T26" fmla="*/ 6 w 11"/>
                  <a:gd name="T27" fmla="*/ 71 h 71"/>
                  <a:gd name="T28" fmla="*/ 8 w 11"/>
                  <a:gd name="T29" fmla="*/ 71 h 71"/>
                  <a:gd name="T30" fmla="*/ 9 w 11"/>
                  <a:gd name="T31" fmla="*/ 70 h 71"/>
                  <a:gd name="T32" fmla="*/ 11 w 11"/>
                  <a:gd name="T33" fmla="*/ 69 h 71"/>
                  <a:gd name="T34" fmla="*/ 11 w 11"/>
                  <a:gd name="T35" fmla="*/ 67 h 71"/>
                  <a:gd name="T36" fmla="*/ 11 w 11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2" y="69"/>
                    </a:lnTo>
                    <a:lnTo>
                      <a:pt x="4" y="70"/>
                    </a:lnTo>
                    <a:lnTo>
                      <a:pt x="6" y="71"/>
                    </a:lnTo>
                    <a:lnTo>
                      <a:pt x="8" y="71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7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58" name="Freeform 986"/>
              <p:cNvSpPr>
                <a:spLocks/>
              </p:cNvSpPr>
              <p:nvPr/>
            </p:nvSpPr>
            <p:spPr bwMode="auto">
              <a:xfrm>
                <a:off x="1713" y="2683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4 h 16"/>
                  <a:gd name="T24" fmla="*/ 4 w 11"/>
                  <a:gd name="T25" fmla="*/ 15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5 h 16"/>
                  <a:gd name="T32" fmla="*/ 11 w 11"/>
                  <a:gd name="T33" fmla="*/ 14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59" name="Freeform 987"/>
              <p:cNvSpPr>
                <a:spLocks/>
              </p:cNvSpPr>
              <p:nvPr/>
            </p:nvSpPr>
            <p:spPr bwMode="auto">
              <a:xfrm>
                <a:off x="1713" y="2699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1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3 h 16"/>
                  <a:gd name="T24" fmla="*/ 4 w 11"/>
                  <a:gd name="T25" fmla="*/ 15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60" name="Freeform 988"/>
              <p:cNvSpPr>
                <a:spLocks/>
              </p:cNvSpPr>
              <p:nvPr/>
            </p:nvSpPr>
            <p:spPr bwMode="auto">
              <a:xfrm>
                <a:off x="1713" y="2715"/>
                <a:ext cx="6" cy="36"/>
              </a:xfrm>
              <a:custGeom>
                <a:avLst/>
                <a:gdLst>
                  <a:gd name="T0" fmla="*/ 11 w 11"/>
                  <a:gd name="T1" fmla="*/ 4 h 71"/>
                  <a:gd name="T2" fmla="*/ 11 w 11"/>
                  <a:gd name="T3" fmla="*/ 2 h 71"/>
                  <a:gd name="T4" fmla="*/ 11 w 11"/>
                  <a:gd name="T5" fmla="*/ 1 h 71"/>
                  <a:gd name="T6" fmla="*/ 9 w 11"/>
                  <a:gd name="T7" fmla="*/ 0 h 71"/>
                  <a:gd name="T8" fmla="*/ 8 w 11"/>
                  <a:gd name="T9" fmla="*/ 0 h 71"/>
                  <a:gd name="T10" fmla="*/ 6 w 11"/>
                  <a:gd name="T11" fmla="*/ 0 h 71"/>
                  <a:gd name="T12" fmla="*/ 4 w 11"/>
                  <a:gd name="T13" fmla="*/ 0 h 71"/>
                  <a:gd name="T14" fmla="*/ 2 w 11"/>
                  <a:gd name="T15" fmla="*/ 1 h 71"/>
                  <a:gd name="T16" fmla="*/ 0 w 11"/>
                  <a:gd name="T17" fmla="*/ 2 h 71"/>
                  <a:gd name="T18" fmla="*/ 0 w 11"/>
                  <a:gd name="T19" fmla="*/ 66 h 71"/>
                  <a:gd name="T20" fmla="*/ 0 w 11"/>
                  <a:gd name="T21" fmla="*/ 67 h 71"/>
                  <a:gd name="T22" fmla="*/ 2 w 11"/>
                  <a:gd name="T23" fmla="*/ 69 h 71"/>
                  <a:gd name="T24" fmla="*/ 4 w 11"/>
                  <a:gd name="T25" fmla="*/ 70 h 71"/>
                  <a:gd name="T26" fmla="*/ 6 w 11"/>
                  <a:gd name="T27" fmla="*/ 71 h 71"/>
                  <a:gd name="T28" fmla="*/ 8 w 11"/>
                  <a:gd name="T29" fmla="*/ 71 h 71"/>
                  <a:gd name="T30" fmla="*/ 9 w 11"/>
                  <a:gd name="T31" fmla="*/ 70 h 71"/>
                  <a:gd name="T32" fmla="*/ 11 w 11"/>
                  <a:gd name="T33" fmla="*/ 69 h 71"/>
                  <a:gd name="T34" fmla="*/ 11 w 11"/>
                  <a:gd name="T35" fmla="*/ 67 h 71"/>
                  <a:gd name="T36" fmla="*/ 11 w 11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2" y="69"/>
                    </a:lnTo>
                    <a:lnTo>
                      <a:pt x="4" y="70"/>
                    </a:lnTo>
                    <a:lnTo>
                      <a:pt x="6" y="71"/>
                    </a:lnTo>
                    <a:lnTo>
                      <a:pt x="8" y="71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7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61" name="Freeform 989"/>
              <p:cNvSpPr>
                <a:spLocks/>
              </p:cNvSpPr>
              <p:nvPr/>
            </p:nvSpPr>
            <p:spPr bwMode="auto">
              <a:xfrm>
                <a:off x="1713" y="2759"/>
                <a:ext cx="6" cy="7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1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3 h 16"/>
                  <a:gd name="T24" fmla="*/ 4 w 11"/>
                  <a:gd name="T25" fmla="*/ 15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62" name="Freeform 990"/>
              <p:cNvSpPr>
                <a:spLocks/>
              </p:cNvSpPr>
              <p:nvPr/>
            </p:nvSpPr>
            <p:spPr bwMode="auto">
              <a:xfrm>
                <a:off x="1713" y="2774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2 h 16"/>
                  <a:gd name="T4" fmla="*/ 11 w 11"/>
                  <a:gd name="T5" fmla="*/ 1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1 h 16"/>
                  <a:gd name="T16" fmla="*/ 0 w 11"/>
                  <a:gd name="T17" fmla="*/ 2 h 16"/>
                  <a:gd name="T18" fmla="*/ 0 w 11"/>
                  <a:gd name="T19" fmla="*/ 10 h 16"/>
                  <a:gd name="T20" fmla="*/ 0 w 11"/>
                  <a:gd name="T21" fmla="*/ 12 h 16"/>
                  <a:gd name="T22" fmla="*/ 2 w 11"/>
                  <a:gd name="T23" fmla="*/ 13 h 16"/>
                  <a:gd name="T24" fmla="*/ 4 w 11"/>
                  <a:gd name="T25" fmla="*/ 14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63" name="Freeform 991"/>
              <p:cNvSpPr>
                <a:spLocks/>
              </p:cNvSpPr>
              <p:nvPr/>
            </p:nvSpPr>
            <p:spPr bwMode="auto">
              <a:xfrm>
                <a:off x="1713" y="2790"/>
                <a:ext cx="6" cy="36"/>
              </a:xfrm>
              <a:custGeom>
                <a:avLst/>
                <a:gdLst>
                  <a:gd name="T0" fmla="*/ 11 w 11"/>
                  <a:gd name="T1" fmla="*/ 4 h 72"/>
                  <a:gd name="T2" fmla="*/ 11 w 11"/>
                  <a:gd name="T3" fmla="*/ 3 h 72"/>
                  <a:gd name="T4" fmla="*/ 11 w 11"/>
                  <a:gd name="T5" fmla="*/ 2 h 72"/>
                  <a:gd name="T6" fmla="*/ 9 w 11"/>
                  <a:gd name="T7" fmla="*/ 0 h 72"/>
                  <a:gd name="T8" fmla="*/ 8 w 11"/>
                  <a:gd name="T9" fmla="*/ 0 h 72"/>
                  <a:gd name="T10" fmla="*/ 6 w 11"/>
                  <a:gd name="T11" fmla="*/ 0 h 72"/>
                  <a:gd name="T12" fmla="*/ 4 w 11"/>
                  <a:gd name="T13" fmla="*/ 0 h 72"/>
                  <a:gd name="T14" fmla="*/ 2 w 11"/>
                  <a:gd name="T15" fmla="*/ 2 h 72"/>
                  <a:gd name="T16" fmla="*/ 0 w 11"/>
                  <a:gd name="T17" fmla="*/ 3 h 72"/>
                  <a:gd name="T18" fmla="*/ 0 w 11"/>
                  <a:gd name="T19" fmla="*/ 67 h 72"/>
                  <a:gd name="T20" fmla="*/ 0 w 11"/>
                  <a:gd name="T21" fmla="*/ 68 h 72"/>
                  <a:gd name="T22" fmla="*/ 2 w 11"/>
                  <a:gd name="T23" fmla="*/ 69 h 72"/>
                  <a:gd name="T24" fmla="*/ 4 w 11"/>
                  <a:gd name="T25" fmla="*/ 71 h 72"/>
                  <a:gd name="T26" fmla="*/ 6 w 11"/>
                  <a:gd name="T27" fmla="*/ 72 h 72"/>
                  <a:gd name="T28" fmla="*/ 8 w 11"/>
                  <a:gd name="T29" fmla="*/ 72 h 72"/>
                  <a:gd name="T30" fmla="*/ 9 w 11"/>
                  <a:gd name="T31" fmla="*/ 71 h 72"/>
                  <a:gd name="T32" fmla="*/ 11 w 11"/>
                  <a:gd name="T33" fmla="*/ 69 h 72"/>
                  <a:gd name="T34" fmla="*/ 11 w 11"/>
                  <a:gd name="T35" fmla="*/ 68 h 72"/>
                  <a:gd name="T36" fmla="*/ 11 w 11"/>
                  <a:gd name="T3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2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2" y="69"/>
                    </a:lnTo>
                    <a:lnTo>
                      <a:pt x="4" y="71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9" y="71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64" name="Freeform 992"/>
              <p:cNvSpPr>
                <a:spLocks/>
              </p:cNvSpPr>
              <p:nvPr/>
            </p:nvSpPr>
            <p:spPr bwMode="auto">
              <a:xfrm>
                <a:off x="1713" y="2834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2 h 16"/>
                  <a:gd name="T4" fmla="*/ 11 w 11"/>
                  <a:gd name="T5" fmla="*/ 1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1 h 16"/>
                  <a:gd name="T16" fmla="*/ 0 w 11"/>
                  <a:gd name="T17" fmla="*/ 2 h 16"/>
                  <a:gd name="T18" fmla="*/ 0 w 11"/>
                  <a:gd name="T19" fmla="*/ 10 h 16"/>
                  <a:gd name="T20" fmla="*/ 0 w 11"/>
                  <a:gd name="T21" fmla="*/ 12 h 16"/>
                  <a:gd name="T22" fmla="*/ 2 w 11"/>
                  <a:gd name="T23" fmla="*/ 13 h 16"/>
                  <a:gd name="T24" fmla="*/ 4 w 11"/>
                  <a:gd name="T25" fmla="*/ 14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65" name="Freeform 993"/>
              <p:cNvSpPr>
                <a:spLocks/>
              </p:cNvSpPr>
              <p:nvPr/>
            </p:nvSpPr>
            <p:spPr bwMode="auto">
              <a:xfrm>
                <a:off x="1713" y="2850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8 w 11"/>
                  <a:gd name="T9" fmla="*/ 0 h 16"/>
                  <a:gd name="T10" fmla="*/ 6 w 11"/>
                  <a:gd name="T11" fmla="*/ 0 h 16"/>
                  <a:gd name="T12" fmla="*/ 4 w 11"/>
                  <a:gd name="T13" fmla="*/ 0 h 16"/>
                  <a:gd name="T14" fmla="*/ 2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4 h 16"/>
                  <a:gd name="T24" fmla="*/ 4 w 11"/>
                  <a:gd name="T25" fmla="*/ 15 h 16"/>
                  <a:gd name="T26" fmla="*/ 6 w 11"/>
                  <a:gd name="T27" fmla="*/ 16 h 16"/>
                  <a:gd name="T28" fmla="*/ 8 w 11"/>
                  <a:gd name="T29" fmla="*/ 16 h 16"/>
                  <a:gd name="T30" fmla="*/ 9 w 11"/>
                  <a:gd name="T31" fmla="*/ 15 h 16"/>
                  <a:gd name="T32" fmla="*/ 11 w 11"/>
                  <a:gd name="T33" fmla="*/ 14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66" name="Freeform 994"/>
              <p:cNvSpPr>
                <a:spLocks/>
              </p:cNvSpPr>
              <p:nvPr/>
            </p:nvSpPr>
            <p:spPr bwMode="auto">
              <a:xfrm>
                <a:off x="1713" y="2866"/>
                <a:ext cx="6" cy="35"/>
              </a:xfrm>
              <a:custGeom>
                <a:avLst/>
                <a:gdLst>
                  <a:gd name="T0" fmla="*/ 11 w 11"/>
                  <a:gd name="T1" fmla="*/ 4 h 72"/>
                  <a:gd name="T2" fmla="*/ 11 w 11"/>
                  <a:gd name="T3" fmla="*/ 3 h 72"/>
                  <a:gd name="T4" fmla="*/ 11 w 11"/>
                  <a:gd name="T5" fmla="*/ 2 h 72"/>
                  <a:gd name="T6" fmla="*/ 9 w 11"/>
                  <a:gd name="T7" fmla="*/ 0 h 72"/>
                  <a:gd name="T8" fmla="*/ 8 w 11"/>
                  <a:gd name="T9" fmla="*/ 0 h 72"/>
                  <a:gd name="T10" fmla="*/ 6 w 11"/>
                  <a:gd name="T11" fmla="*/ 0 h 72"/>
                  <a:gd name="T12" fmla="*/ 4 w 11"/>
                  <a:gd name="T13" fmla="*/ 0 h 72"/>
                  <a:gd name="T14" fmla="*/ 2 w 11"/>
                  <a:gd name="T15" fmla="*/ 2 h 72"/>
                  <a:gd name="T16" fmla="*/ 0 w 11"/>
                  <a:gd name="T17" fmla="*/ 3 h 72"/>
                  <a:gd name="T18" fmla="*/ 0 w 11"/>
                  <a:gd name="T19" fmla="*/ 66 h 72"/>
                  <a:gd name="T20" fmla="*/ 0 w 11"/>
                  <a:gd name="T21" fmla="*/ 68 h 72"/>
                  <a:gd name="T22" fmla="*/ 2 w 11"/>
                  <a:gd name="T23" fmla="*/ 69 h 72"/>
                  <a:gd name="T24" fmla="*/ 4 w 11"/>
                  <a:gd name="T25" fmla="*/ 70 h 72"/>
                  <a:gd name="T26" fmla="*/ 6 w 11"/>
                  <a:gd name="T27" fmla="*/ 72 h 72"/>
                  <a:gd name="T28" fmla="*/ 8 w 11"/>
                  <a:gd name="T29" fmla="*/ 72 h 72"/>
                  <a:gd name="T30" fmla="*/ 9 w 11"/>
                  <a:gd name="T31" fmla="*/ 70 h 72"/>
                  <a:gd name="T32" fmla="*/ 11 w 11"/>
                  <a:gd name="T33" fmla="*/ 69 h 72"/>
                  <a:gd name="T34" fmla="*/ 11 w 11"/>
                  <a:gd name="T35" fmla="*/ 68 h 72"/>
                  <a:gd name="T36" fmla="*/ 11 w 11"/>
                  <a:gd name="T3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2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2" y="69"/>
                    </a:lnTo>
                    <a:lnTo>
                      <a:pt x="4" y="70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67" name="Freeform 995"/>
              <p:cNvSpPr>
                <a:spLocks/>
              </p:cNvSpPr>
              <p:nvPr/>
            </p:nvSpPr>
            <p:spPr bwMode="auto">
              <a:xfrm>
                <a:off x="1713" y="2909"/>
                <a:ext cx="6" cy="6"/>
              </a:xfrm>
              <a:custGeom>
                <a:avLst/>
                <a:gdLst>
                  <a:gd name="T0" fmla="*/ 11 w 11"/>
                  <a:gd name="T1" fmla="*/ 4 h 12"/>
                  <a:gd name="T2" fmla="*/ 11 w 11"/>
                  <a:gd name="T3" fmla="*/ 3 h 12"/>
                  <a:gd name="T4" fmla="*/ 11 w 11"/>
                  <a:gd name="T5" fmla="*/ 2 h 12"/>
                  <a:gd name="T6" fmla="*/ 9 w 11"/>
                  <a:gd name="T7" fmla="*/ 0 h 12"/>
                  <a:gd name="T8" fmla="*/ 8 w 11"/>
                  <a:gd name="T9" fmla="*/ 0 h 12"/>
                  <a:gd name="T10" fmla="*/ 6 w 11"/>
                  <a:gd name="T11" fmla="*/ 0 h 12"/>
                  <a:gd name="T12" fmla="*/ 4 w 11"/>
                  <a:gd name="T13" fmla="*/ 0 h 12"/>
                  <a:gd name="T14" fmla="*/ 2 w 11"/>
                  <a:gd name="T15" fmla="*/ 2 h 12"/>
                  <a:gd name="T16" fmla="*/ 0 w 11"/>
                  <a:gd name="T17" fmla="*/ 3 h 12"/>
                  <a:gd name="T18" fmla="*/ 0 w 11"/>
                  <a:gd name="T19" fmla="*/ 8 h 12"/>
                  <a:gd name="T20" fmla="*/ 0 w 11"/>
                  <a:gd name="T21" fmla="*/ 8 h 12"/>
                  <a:gd name="T22" fmla="*/ 2 w 11"/>
                  <a:gd name="T23" fmla="*/ 10 h 12"/>
                  <a:gd name="T24" fmla="*/ 4 w 11"/>
                  <a:gd name="T25" fmla="*/ 11 h 12"/>
                  <a:gd name="T26" fmla="*/ 6 w 11"/>
                  <a:gd name="T27" fmla="*/ 12 h 12"/>
                  <a:gd name="T28" fmla="*/ 6 w 11"/>
                  <a:gd name="T29" fmla="*/ 12 h 12"/>
                  <a:gd name="T30" fmla="*/ 8 w 11"/>
                  <a:gd name="T31" fmla="*/ 11 h 12"/>
                  <a:gd name="T32" fmla="*/ 9 w 11"/>
                  <a:gd name="T33" fmla="*/ 10 h 12"/>
                  <a:gd name="T34" fmla="*/ 11 w 11"/>
                  <a:gd name="T35" fmla="*/ 10 h 12"/>
                  <a:gd name="T36" fmla="*/ 11 w 11"/>
                  <a:gd name="T3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2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68" name="Freeform 996"/>
              <p:cNvSpPr>
                <a:spLocks/>
              </p:cNvSpPr>
              <p:nvPr/>
            </p:nvSpPr>
            <p:spPr bwMode="auto">
              <a:xfrm>
                <a:off x="1686" y="2912"/>
                <a:ext cx="60" cy="41"/>
              </a:xfrm>
              <a:custGeom>
                <a:avLst/>
                <a:gdLst>
                  <a:gd name="T0" fmla="*/ 0 w 120"/>
                  <a:gd name="T1" fmla="*/ 0 h 82"/>
                  <a:gd name="T2" fmla="*/ 61 w 120"/>
                  <a:gd name="T3" fmla="*/ 82 h 82"/>
                  <a:gd name="T4" fmla="*/ 120 w 120"/>
                  <a:gd name="T5" fmla="*/ 0 h 82"/>
                  <a:gd name="T6" fmla="*/ 0 w 120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2">
                    <a:moveTo>
                      <a:pt x="0" y="0"/>
                    </a:moveTo>
                    <a:lnTo>
                      <a:pt x="61" y="82"/>
                    </a:lnTo>
                    <a:lnTo>
                      <a:pt x="1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8869" name="Rectangle 997"/>
            <p:cNvSpPr>
              <a:spLocks noChangeArrowheads="1"/>
            </p:cNvSpPr>
            <p:nvPr/>
          </p:nvSpPr>
          <p:spPr bwMode="auto">
            <a:xfrm>
              <a:off x="2634" y="3342"/>
              <a:ext cx="20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870" name="Rectangle 998"/>
            <p:cNvSpPr>
              <a:spLocks noChangeArrowheads="1"/>
            </p:cNvSpPr>
            <p:nvPr/>
          </p:nvSpPr>
          <p:spPr bwMode="auto">
            <a:xfrm>
              <a:off x="2689" y="3364"/>
              <a:ext cx="6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(3)</a:t>
              </a:r>
              <a:endParaRPr lang="el-GR" altLang="fr-FR"/>
            </a:p>
          </p:txBody>
        </p:sp>
        <p:sp>
          <p:nvSpPr>
            <p:cNvPr id="208871" name="Rectangle 999"/>
            <p:cNvSpPr>
              <a:spLocks noChangeArrowheads="1"/>
            </p:cNvSpPr>
            <p:nvPr/>
          </p:nvSpPr>
          <p:spPr bwMode="auto">
            <a:xfrm>
              <a:off x="2080" y="2263"/>
              <a:ext cx="20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872" name="Rectangle 1000"/>
            <p:cNvSpPr>
              <a:spLocks noChangeArrowheads="1"/>
            </p:cNvSpPr>
            <p:nvPr/>
          </p:nvSpPr>
          <p:spPr bwMode="auto">
            <a:xfrm>
              <a:off x="2135" y="2286"/>
              <a:ext cx="6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(3)</a:t>
              </a:r>
              <a:endParaRPr lang="el-GR" altLang="fr-FR"/>
            </a:p>
          </p:txBody>
        </p:sp>
        <p:grpSp>
          <p:nvGrpSpPr>
            <p:cNvPr id="208873" name="Group 1001"/>
            <p:cNvGrpSpPr>
              <a:grpSpLocks/>
            </p:cNvGrpSpPr>
            <p:nvPr/>
          </p:nvGrpSpPr>
          <p:grpSpPr bwMode="auto">
            <a:xfrm>
              <a:off x="2389" y="2053"/>
              <a:ext cx="1035" cy="446"/>
              <a:chOff x="2389" y="2053"/>
              <a:chExt cx="1035" cy="446"/>
            </a:xfrm>
          </p:grpSpPr>
          <p:sp>
            <p:nvSpPr>
              <p:cNvPr id="208874" name="Freeform 1002"/>
              <p:cNvSpPr>
                <a:spLocks/>
              </p:cNvSpPr>
              <p:nvPr/>
            </p:nvSpPr>
            <p:spPr bwMode="auto">
              <a:xfrm>
                <a:off x="2389" y="2053"/>
                <a:ext cx="52" cy="3"/>
              </a:xfrm>
              <a:custGeom>
                <a:avLst/>
                <a:gdLst>
                  <a:gd name="T0" fmla="*/ 8 w 104"/>
                  <a:gd name="T1" fmla="*/ 0 h 8"/>
                  <a:gd name="T2" fmla="*/ 6 w 104"/>
                  <a:gd name="T3" fmla="*/ 0 h 8"/>
                  <a:gd name="T4" fmla="*/ 4 w 104"/>
                  <a:gd name="T5" fmla="*/ 1 h 8"/>
                  <a:gd name="T6" fmla="*/ 2 w 104"/>
                  <a:gd name="T7" fmla="*/ 3 h 8"/>
                  <a:gd name="T8" fmla="*/ 0 w 104"/>
                  <a:gd name="T9" fmla="*/ 4 h 8"/>
                  <a:gd name="T10" fmla="*/ 0 w 104"/>
                  <a:gd name="T11" fmla="*/ 4 h 8"/>
                  <a:gd name="T12" fmla="*/ 2 w 104"/>
                  <a:gd name="T13" fmla="*/ 5 h 8"/>
                  <a:gd name="T14" fmla="*/ 4 w 104"/>
                  <a:gd name="T15" fmla="*/ 7 h 8"/>
                  <a:gd name="T16" fmla="*/ 6 w 104"/>
                  <a:gd name="T17" fmla="*/ 8 h 8"/>
                  <a:gd name="T18" fmla="*/ 96 w 104"/>
                  <a:gd name="T19" fmla="*/ 8 h 8"/>
                  <a:gd name="T20" fmla="*/ 98 w 104"/>
                  <a:gd name="T21" fmla="*/ 8 h 8"/>
                  <a:gd name="T22" fmla="*/ 100 w 104"/>
                  <a:gd name="T23" fmla="*/ 8 h 8"/>
                  <a:gd name="T24" fmla="*/ 102 w 104"/>
                  <a:gd name="T25" fmla="*/ 7 h 8"/>
                  <a:gd name="T26" fmla="*/ 104 w 104"/>
                  <a:gd name="T27" fmla="*/ 5 h 8"/>
                  <a:gd name="T28" fmla="*/ 104 w 104"/>
                  <a:gd name="T29" fmla="*/ 4 h 8"/>
                  <a:gd name="T30" fmla="*/ 102 w 104"/>
                  <a:gd name="T31" fmla="*/ 3 h 8"/>
                  <a:gd name="T32" fmla="*/ 100 w 104"/>
                  <a:gd name="T33" fmla="*/ 1 h 8"/>
                  <a:gd name="T34" fmla="*/ 98 w 104"/>
                  <a:gd name="T35" fmla="*/ 0 h 8"/>
                  <a:gd name="T36" fmla="*/ 8 w 104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4" h="8">
                    <a:moveTo>
                      <a:pt x="8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2" y="7"/>
                    </a:lnTo>
                    <a:lnTo>
                      <a:pt x="104" y="5"/>
                    </a:lnTo>
                    <a:lnTo>
                      <a:pt x="104" y="4"/>
                    </a:lnTo>
                    <a:lnTo>
                      <a:pt x="102" y="3"/>
                    </a:lnTo>
                    <a:lnTo>
                      <a:pt x="100" y="1"/>
                    </a:lnTo>
                    <a:lnTo>
                      <a:pt x="9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75" name="Freeform 1003"/>
              <p:cNvSpPr>
                <a:spLocks/>
              </p:cNvSpPr>
              <p:nvPr/>
            </p:nvSpPr>
            <p:spPr bwMode="auto">
              <a:xfrm>
                <a:off x="2452" y="2053"/>
                <a:ext cx="12" cy="3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6 w 23"/>
                  <a:gd name="T19" fmla="*/ 8 h 8"/>
                  <a:gd name="T20" fmla="*/ 18 w 23"/>
                  <a:gd name="T21" fmla="*/ 8 h 8"/>
                  <a:gd name="T22" fmla="*/ 20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20 w 23"/>
                  <a:gd name="T33" fmla="*/ 1 h 8"/>
                  <a:gd name="T34" fmla="*/ 18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76" name="Freeform 1004"/>
              <p:cNvSpPr>
                <a:spLocks/>
              </p:cNvSpPr>
              <p:nvPr/>
            </p:nvSpPr>
            <p:spPr bwMode="auto">
              <a:xfrm>
                <a:off x="2475" y="2053"/>
                <a:ext cx="12" cy="3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6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77" name="Freeform 1005"/>
              <p:cNvSpPr>
                <a:spLocks/>
              </p:cNvSpPr>
              <p:nvPr/>
            </p:nvSpPr>
            <p:spPr bwMode="auto">
              <a:xfrm>
                <a:off x="2498" y="2053"/>
                <a:ext cx="52" cy="3"/>
              </a:xfrm>
              <a:custGeom>
                <a:avLst/>
                <a:gdLst>
                  <a:gd name="T0" fmla="*/ 6 w 103"/>
                  <a:gd name="T1" fmla="*/ 0 h 8"/>
                  <a:gd name="T2" fmla="*/ 4 w 103"/>
                  <a:gd name="T3" fmla="*/ 0 h 8"/>
                  <a:gd name="T4" fmla="*/ 2 w 103"/>
                  <a:gd name="T5" fmla="*/ 1 h 8"/>
                  <a:gd name="T6" fmla="*/ 0 w 103"/>
                  <a:gd name="T7" fmla="*/ 3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7 h 8"/>
                  <a:gd name="T14" fmla="*/ 2 w 103"/>
                  <a:gd name="T15" fmla="*/ 8 h 8"/>
                  <a:gd name="T16" fmla="*/ 4 w 103"/>
                  <a:gd name="T17" fmla="*/ 8 h 8"/>
                  <a:gd name="T18" fmla="*/ 95 w 103"/>
                  <a:gd name="T19" fmla="*/ 8 h 8"/>
                  <a:gd name="T20" fmla="*/ 97 w 103"/>
                  <a:gd name="T21" fmla="*/ 8 h 8"/>
                  <a:gd name="T22" fmla="*/ 99 w 103"/>
                  <a:gd name="T23" fmla="*/ 8 h 8"/>
                  <a:gd name="T24" fmla="*/ 101 w 103"/>
                  <a:gd name="T25" fmla="*/ 7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3 h 8"/>
                  <a:gd name="T32" fmla="*/ 99 w 103"/>
                  <a:gd name="T33" fmla="*/ 1 h 8"/>
                  <a:gd name="T34" fmla="*/ 97 w 103"/>
                  <a:gd name="T35" fmla="*/ 0 h 8"/>
                  <a:gd name="T36" fmla="*/ 6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5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1" y="7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3"/>
                    </a:lnTo>
                    <a:lnTo>
                      <a:pt x="99" y="1"/>
                    </a:lnTo>
                    <a:lnTo>
                      <a:pt x="9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78" name="Freeform 1006"/>
              <p:cNvSpPr>
                <a:spLocks/>
              </p:cNvSpPr>
              <p:nvPr/>
            </p:nvSpPr>
            <p:spPr bwMode="auto">
              <a:xfrm>
                <a:off x="2561" y="2053"/>
                <a:ext cx="11" cy="3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79" name="Freeform 1007"/>
              <p:cNvSpPr>
                <a:spLocks/>
              </p:cNvSpPr>
              <p:nvPr/>
            </p:nvSpPr>
            <p:spPr bwMode="auto">
              <a:xfrm>
                <a:off x="2584" y="2053"/>
                <a:ext cx="11" cy="3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80" name="Freeform 1008"/>
              <p:cNvSpPr>
                <a:spLocks/>
              </p:cNvSpPr>
              <p:nvPr/>
            </p:nvSpPr>
            <p:spPr bwMode="auto">
              <a:xfrm>
                <a:off x="2607" y="2053"/>
                <a:ext cx="51" cy="3"/>
              </a:xfrm>
              <a:custGeom>
                <a:avLst/>
                <a:gdLst>
                  <a:gd name="T0" fmla="*/ 5 w 103"/>
                  <a:gd name="T1" fmla="*/ 0 h 8"/>
                  <a:gd name="T2" fmla="*/ 3 w 103"/>
                  <a:gd name="T3" fmla="*/ 0 h 8"/>
                  <a:gd name="T4" fmla="*/ 2 w 103"/>
                  <a:gd name="T5" fmla="*/ 1 h 8"/>
                  <a:gd name="T6" fmla="*/ 0 w 103"/>
                  <a:gd name="T7" fmla="*/ 3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7 h 8"/>
                  <a:gd name="T14" fmla="*/ 2 w 103"/>
                  <a:gd name="T15" fmla="*/ 8 h 8"/>
                  <a:gd name="T16" fmla="*/ 3 w 103"/>
                  <a:gd name="T17" fmla="*/ 8 h 8"/>
                  <a:gd name="T18" fmla="*/ 95 w 103"/>
                  <a:gd name="T19" fmla="*/ 8 h 8"/>
                  <a:gd name="T20" fmla="*/ 97 w 103"/>
                  <a:gd name="T21" fmla="*/ 8 h 8"/>
                  <a:gd name="T22" fmla="*/ 99 w 103"/>
                  <a:gd name="T23" fmla="*/ 8 h 8"/>
                  <a:gd name="T24" fmla="*/ 101 w 103"/>
                  <a:gd name="T25" fmla="*/ 7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3 h 8"/>
                  <a:gd name="T32" fmla="*/ 99 w 103"/>
                  <a:gd name="T33" fmla="*/ 1 h 8"/>
                  <a:gd name="T34" fmla="*/ 97 w 103"/>
                  <a:gd name="T35" fmla="*/ 0 h 8"/>
                  <a:gd name="T36" fmla="*/ 5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5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95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1" y="7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3"/>
                    </a:lnTo>
                    <a:lnTo>
                      <a:pt x="99" y="1"/>
                    </a:lnTo>
                    <a:lnTo>
                      <a:pt x="9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81" name="Freeform 1009"/>
              <p:cNvSpPr>
                <a:spLocks/>
              </p:cNvSpPr>
              <p:nvPr/>
            </p:nvSpPr>
            <p:spPr bwMode="auto">
              <a:xfrm>
                <a:off x="2670" y="2053"/>
                <a:ext cx="11" cy="3"/>
              </a:xfrm>
              <a:custGeom>
                <a:avLst/>
                <a:gdLst>
                  <a:gd name="T0" fmla="*/ 5 w 23"/>
                  <a:gd name="T1" fmla="*/ 0 h 8"/>
                  <a:gd name="T2" fmla="*/ 3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3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5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5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82" name="Freeform 1010"/>
              <p:cNvSpPr>
                <a:spLocks/>
              </p:cNvSpPr>
              <p:nvPr/>
            </p:nvSpPr>
            <p:spPr bwMode="auto">
              <a:xfrm>
                <a:off x="2693" y="2053"/>
                <a:ext cx="11" cy="3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6 w 23"/>
                  <a:gd name="T19" fmla="*/ 8 h 8"/>
                  <a:gd name="T20" fmla="*/ 18 w 23"/>
                  <a:gd name="T21" fmla="*/ 8 h 8"/>
                  <a:gd name="T22" fmla="*/ 20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20 w 23"/>
                  <a:gd name="T33" fmla="*/ 1 h 8"/>
                  <a:gd name="T34" fmla="*/ 18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83" name="Freeform 1011"/>
              <p:cNvSpPr>
                <a:spLocks/>
              </p:cNvSpPr>
              <p:nvPr/>
            </p:nvSpPr>
            <p:spPr bwMode="auto">
              <a:xfrm>
                <a:off x="2716" y="2053"/>
                <a:ext cx="51" cy="3"/>
              </a:xfrm>
              <a:custGeom>
                <a:avLst/>
                <a:gdLst>
                  <a:gd name="T0" fmla="*/ 6 w 103"/>
                  <a:gd name="T1" fmla="*/ 0 h 8"/>
                  <a:gd name="T2" fmla="*/ 4 w 103"/>
                  <a:gd name="T3" fmla="*/ 0 h 8"/>
                  <a:gd name="T4" fmla="*/ 2 w 103"/>
                  <a:gd name="T5" fmla="*/ 1 h 8"/>
                  <a:gd name="T6" fmla="*/ 0 w 103"/>
                  <a:gd name="T7" fmla="*/ 3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7 h 8"/>
                  <a:gd name="T14" fmla="*/ 2 w 103"/>
                  <a:gd name="T15" fmla="*/ 8 h 8"/>
                  <a:gd name="T16" fmla="*/ 4 w 103"/>
                  <a:gd name="T17" fmla="*/ 8 h 8"/>
                  <a:gd name="T18" fmla="*/ 96 w 103"/>
                  <a:gd name="T19" fmla="*/ 8 h 8"/>
                  <a:gd name="T20" fmla="*/ 98 w 103"/>
                  <a:gd name="T21" fmla="*/ 8 h 8"/>
                  <a:gd name="T22" fmla="*/ 100 w 103"/>
                  <a:gd name="T23" fmla="*/ 8 h 8"/>
                  <a:gd name="T24" fmla="*/ 101 w 103"/>
                  <a:gd name="T25" fmla="*/ 7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3 h 8"/>
                  <a:gd name="T32" fmla="*/ 100 w 103"/>
                  <a:gd name="T33" fmla="*/ 1 h 8"/>
                  <a:gd name="T34" fmla="*/ 98 w 103"/>
                  <a:gd name="T35" fmla="*/ 0 h 8"/>
                  <a:gd name="T36" fmla="*/ 6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1" y="7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3"/>
                    </a:lnTo>
                    <a:lnTo>
                      <a:pt x="100" y="1"/>
                    </a:lnTo>
                    <a:lnTo>
                      <a:pt x="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84" name="Freeform 1012"/>
              <p:cNvSpPr>
                <a:spLocks/>
              </p:cNvSpPr>
              <p:nvPr/>
            </p:nvSpPr>
            <p:spPr bwMode="auto">
              <a:xfrm>
                <a:off x="2775" y="2055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2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4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4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85" name="Freeform 1013"/>
              <p:cNvSpPr>
                <a:spLocks/>
              </p:cNvSpPr>
              <p:nvPr/>
            </p:nvSpPr>
            <p:spPr bwMode="auto">
              <a:xfrm>
                <a:off x="2775" y="2071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2 w 11"/>
                  <a:gd name="T15" fmla="*/ 1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3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86" name="Freeform 1014"/>
              <p:cNvSpPr>
                <a:spLocks/>
              </p:cNvSpPr>
              <p:nvPr/>
            </p:nvSpPr>
            <p:spPr bwMode="auto">
              <a:xfrm>
                <a:off x="2775" y="2087"/>
                <a:ext cx="6" cy="36"/>
              </a:xfrm>
              <a:custGeom>
                <a:avLst/>
                <a:gdLst>
                  <a:gd name="T0" fmla="*/ 11 w 11"/>
                  <a:gd name="T1" fmla="*/ 4 h 71"/>
                  <a:gd name="T2" fmla="*/ 11 w 11"/>
                  <a:gd name="T3" fmla="*/ 2 h 71"/>
                  <a:gd name="T4" fmla="*/ 11 w 11"/>
                  <a:gd name="T5" fmla="*/ 1 h 71"/>
                  <a:gd name="T6" fmla="*/ 9 w 11"/>
                  <a:gd name="T7" fmla="*/ 0 h 71"/>
                  <a:gd name="T8" fmla="*/ 7 w 11"/>
                  <a:gd name="T9" fmla="*/ 0 h 71"/>
                  <a:gd name="T10" fmla="*/ 5 w 11"/>
                  <a:gd name="T11" fmla="*/ 0 h 71"/>
                  <a:gd name="T12" fmla="*/ 3 w 11"/>
                  <a:gd name="T13" fmla="*/ 0 h 71"/>
                  <a:gd name="T14" fmla="*/ 2 w 11"/>
                  <a:gd name="T15" fmla="*/ 1 h 71"/>
                  <a:gd name="T16" fmla="*/ 0 w 11"/>
                  <a:gd name="T17" fmla="*/ 2 h 71"/>
                  <a:gd name="T18" fmla="*/ 0 w 11"/>
                  <a:gd name="T19" fmla="*/ 66 h 71"/>
                  <a:gd name="T20" fmla="*/ 0 w 11"/>
                  <a:gd name="T21" fmla="*/ 67 h 71"/>
                  <a:gd name="T22" fmla="*/ 2 w 11"/>
                  <a:gd name="T23" fmla="*/ 69 h 71"/>
                  <a:gd name="T24" fmla="*/ 3 w 11"/>
                  <a:gd name="T25" fmla="*/ 70 h 71"/>
                  <a:gd name="T26" fmla="*/ 5 w 11"/>
                  <a:gd name="T27" fmla="*/ 71 h 71"/>
                  <a:gd name="T28" fmla="*/ 7 w 11"/>
                  <a:gd name="T29" fmla="*/ 71 h 71"/>
                  <a:gd name="T30" fmla="*/ 9 w 11"/>
                  <a:gd name="T31" fmla="*/ 70 h 71"/>
                  <a:gd name="T32" fmla="*/ 11 w 11"/>
                  <a:gd name="T33" fmla="*/ 69 h 71"/>
                  <a:gd name="T34" fmla="*/ 11 w 11"/>
                  <a:gd name="T35" fmla="*/ 67 h 71"/>
                  <a:gd name="T36" fmla="*/ 11 w 11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2" y="69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7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87" name="Freeform 1015"/>
              <p:cNvSpPr>
                <a:spLocks/>
              </p:cNvSpPr>
              <p:nvPr/>
            </p:nvSpPr>
            <p:spPr bwMode="auto">
              <a:xfrm>
                <a:off x="2775" y="2131"/>
                <a:ext cx="6" cy="7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2 w 11"/>
                  <a:gd name="T15" fmla="*/ 1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3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88" name="Freeform 1016"/>
              <p:cNvSpPr>
                <a:spLocks/>
              </p:cNvSpPr>
              <p:nvPr/>
            </p:nvSpPr>
            <p:spPr bwMode="auto">
              <a:xfrm>
                <a:off x="2775" y="2146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2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2 w 11"/>
                  <a:gd name="T15" fmla="*/ 1 h 16"/>
                  <a:gd name="T16" fmla="*/ 0 w 11"/>
                  <a:gd name="T17" fmla="*/ 2 h 16"/>
                  <a:gd name="T18" fmla="*/ 0 w 11"/>
                  <a:gd name="T19" fmla="*/ 10 h 16"/>
                  <a:gd name="T20" fmla="*/ 0 w 11"/>
                  <a:gd name="T21" fmla="*/ 12 h 16"/>
                  <a:gd name="T22" fmla="*/ 2 w 11"/>
                  <a:gd name="T23" fmla="*/ 13 h 16"/>
                  <a:gd name="T24" fmla="*/ 3 w 11"/>
                  <a:gd name="T25" fmla="*/ 14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89" name="Freeform 1017"/>
              <p:cNvSpPr>
                <a:spLocks/>
              </p:cNvSpPr>
              <p:nvPr/>
            </p:nvSpPr>
            <p:spPr bwMode="auto">
              <a:xfrm>
                <a:off x="2775" y="2162"/>
                <a:ext cx="6" cy="36"/>
              </a:xfrm>
              <a:custGeom>
                <a:avLst/>
                <a:gdLst>
                  <a:gd name="T0" fmla="*/ 11 w 11"/>
                  <a:gd name="T1" fmla="*/ 4 h 72"/>
                  <a:gd name="T2" fmla="*/ 11 w 11"/>
                  <a:gd name="T3" fmla="*/ 3 h 72"/>
                  <a:gd name="T4" fmla="*/ 11 w 11"/>
                  <a:gd name="T5" fmla="*/ 2 h 72"/>
                  <a:gd name="T6" fmla="*/ 9 w 11"/>
                  <a:gd name="T7" fmla="*/ 0 h 72"/>
                  <a:gd name="T8" fmla="*/ 7 w 11"/>
                  <a:gd name="T9" fmla="*/ 0 h 72"/>
                  <a:gd name="T10" fmla="*/ 5 w 11"/>
                  <a:gd name="T11" fmla="*/ 0 h 72"/>
                  <a:gd name="T12" fmla="*/ 3 w 11"/>
                  <a:gd name="T13" fmla="*/ 0 h 72"/>
                  <a:gd name="T14" fmla="*/ 2 w 11"/>
                  <a:gd name="T15" fmla="*/ 2 h 72"/>
                  <a:gd name="T16" fmla="*/ 0 w 11"/>
                  <a:gd name="T17" fmla="*/ 3 h 72"/>
                  <a:gd name="T18" fmla="*/ 0 w 11"/>
                  <a:gd name="T19" fmla="*/ 67 h 72"/>
                  <a:gd name="T20" fmla="*/ 0 w 11"/>
                  <a:gd name="T21" fmla="*/ 68 h 72"/>
                  <a:gd name="T22" fmla="*/ 2 w 11"/>
                  <a:gd name="T23" fmla="*/ 69 h 72"/>
                  <a:gd name="T24" fmla="*/ 3 w 11"/>
                  <a:gd name="T25" fmla="*/ 71 h 72"/>
                  <a:gd name="T26" fmla="*/ 5 w 11"/>
                  <a:gd name="T27" fmla="*/ 72 h 72"/>
                  <a:gd name="T28" fmla="*/ 7 w 11"/>
                  <a:gd name="T29" fmla="*/ 72 h 72"/>
                  <a:gd name="T30" fmla="*/ 9 w 11"/>
                  <a:gd name="T31" fmla="*/ 71 h 72"/>
                  <a:gd name="T32" fmla="*/ 11 w 11"/>
                  <a:gd name="T33" fmla="*/ 69 h 72"/>
                  <a:gd name="T34" fmla="*/ 11 w 11"/>
                  <a:gd name="T35" fmla="*/ 68 h 72"/>
                  <a:gd name="T36" fmla="*/ 11 w 11"/>
                  <a:gd name="T3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2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2" y="69"/>
                    </a:lnTo>
                    <a:lnTo>
                      <a:pt x="3" y="71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9" y="71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90" name="Freeform 1018"/>
              <p:cNvSpPr>
                <a:spLocks/>
              </p:cNvSpPr>
              <p:nvPr/>
            </p:nvSpPr>
            <p:spPr bwMode="auto">
              <a:xfrm>
                <a:off x="2775" y="2206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2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2 w 11"/>
                  <a:gd name="T15" fmla="*/ 1 h 16"/>
                  <a:gd name="T16" fmla="*/ 0 w 11"/>
                  <a:gd name="T17" fmla="*/ 2 h 16"/>
                  <a:gd name="T18" fmla="*/ 0 w 11"/>
                  <a:gd name="T19" fmla="*/ 10 h 16"/>
                  <a:gd name="T20" fmla="*/ 0 w 11"/>
                  <a:gd name="T21" fmla="*/ 12 h 16"/>
                  <a:gd name="T22" fmla="*/ 2 w 11"/>
                  <a:gd name="T23" fmla="*/ 13 h 16"/>
                  <a:gd name="T24" fmla="*/ 3 w 11"/>
                  <a:gd name="T25" fmla="*/ 14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91" name="Freeform 1019"/>
              <p:cNvSpPr>
                <a:spLocks/>
              </p:cNvSpPr>
              <p:nvPr/>
            </p:nvSpPr>
            <p:spPr bwMode="auto">
              <a:xfrm>
                <a:off x="2775" y="2222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2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4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4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92" name="Freeform 1020"/>
              <p:cNvSpPr>
                <a:spLocks/>
              </p:cNvSpPr>
              <p:nvPr/>
            </p:nvSpPr>
            <p:spPr bwMode="auto">
              <a:xfrm>
                <a:off x="2775" y="2238"/>
                <a:ext cx="6" cy="35"/>
              </a:xfrm>
              <a:custGeom>
                <a:avLst/>
                <a:gdLst>
                  <a:gd name="T0" fmla="*/ 11 w 11"/>
                  <a:gd name="T1" fmla="*/ 4 h 72"/>
                  <a:gd name="T2" fmla="*/ 11 w 11"/>
                  <a:gd name="T3" fmla="*/ 3 h 72"/>
                  <a:gd name="T4" fmla="*/ 11 w 11"/>
                  <a:gd name="T5" fmla="*/ 2 h 72"/>
                  <a:gd name="T6" fmla="*/ 9 w 11"/>
                  <a:gd name="T7" fmla="*/ 0 h 72"/>
                  <a:gd name="T8" fmla="*/ 7 w 11"/>
                  <a:gd name="T9" fmla="*/ 0 h 72"/>
                  <a:gd name="T10" fmla="*/ 5 w 11"/>
                  <a:gd name="T11" fmla="*/ 0 h 72"/>
                  <a:gd name="T12" fmla="*/ 3 w 11"/>
                  <a:gd name="T13" fmla="*/ 0 h 72"/>
                  <a:gd name="T14" fmla="*/ 2 w 11"/>
                  <a:gd name="T15" fmla="*/ 2 h 72"/>
                  <a:gd name="T16" fmla="*/ 0 w 11"/>
                  <a:gd name="T17" fmla="*/ 3 h 72"/>
                  <a:gd name="T18" fmla="*/ 0 w 11"/>
                  <a:gd name="T19" fmla="*/ 66 h 72"/>
                  <a:gd name="T20" fmla="*/ 0 w 11"/>
                  <a:gd name="T21" fmla="*/ 68 h 72"/>
                  <a:gd name="T22" fmla="*/ 2 w 11"/>
                  <a:gd name="T23" fmla="*/ 69 h 72"/>
                  <a:gd name="T24" fmla="*/ 3 w 11"/>
                  <a:gd name="T25" fmla="*/ 70 h 72"/>
                  <a:gd name="T26" fmla="*/ 5 w 11"/>
                  <a:gd name="T27" fmla="*/ 72 h 72"/>
                  <a:gd name="T28" fmla="*/ 7 w 11"/>
                  <a:gd name="T29" fmla="*/ 72 h 72"/>
                  <a:gd name="T30" fmla="*/ 9 w 11"/>
                  <a:gd name="T31" fmla="*/ 70 h 72"/>
                  <a:gd name="T32" fmla="*/ 11 w 11"/>
                  <a:gd name="T33" fmla="*/ 69 h 72"/>
                  <a:gd name="T34" fmla="*/ 11 w 11"/>
                  <a:gd name="T35" fmla="*/ 68 h 72"/>
                  <a:gd name="T36" fmla="*/ 11 w 11"/>
                  <a:gd name="T3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2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2" y="69"/>
                    </a:lnTo>
                    <a:lnTo>
                      <a:pt x="3" y="70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93" name="Freeform 1021"/>
              <p:cNvSpPr>
                <a:spLocks/>
              </p:cNvSpPr>
              <p:nvPr/>
            </p:nvSpPr>
            <p:spPr bwMode="auto">
              <a:xfrm>
                <a:off x="2775" y="2281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2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4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4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94" name="Freeform 1022"/>
              <p:cNvSpPr>
                <a:spLocks/>
              </p:cNvSpPr>
              <p:nvPr/>
            </p:nvSpPr>
            <p:spPr bwMode="auto">
              <a:xfrm>
                <a:off x="2775" y="2297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2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3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95" name="Freeform 1023"/>
              <p:cNvSpPr>
                <a:spLocks/>
              </p:cNvSpPr>
              <p:nvPr/>
            </p:nvSpPr>
            <p:spPr bwMode="auto">
              <a:xfrm>
                <a:off x="2775" y="2313"/>
                <a:ext cx="6" cy="36"/>
              </a:xfrm>
              <a:custGeom>
                <a:avLst/>
                <a:gdLst>
                  <a:gd name="T0" fmla="*/ 11 w 11"/>
                  <a:gd name="T1" fmla="*/ 4 h 71"/>
                  <a:gd name="T2" fmla="*/ 11 w 11"/>
                  <a:gd name="T3" fmla="*/ 3 h 71"/>
                  <a:gd name="T4" fmla="*/ 11 w 11"/>
                  <a:gd name="T5" fmla="*/ 1 h 71"/>
                  <a:gd name="T6" fmla="*/ 9 w 11"/>
                  <a:gd name="T7" fmla="*/ 0 h 71"/>
                  <a:gd name="T8" fmla="*/ 7 w 11"/>
                  <a:gd name="T9" fmla="*/ 0 h 71"/>
                  <a:gd name="T10" fmla="*/ 5 w 11"/>
                  <a:gd name="T11" fmla="*/ 0 h 71"/>
                  <a:gd name="T12" fmla="*/ 3 w 11"/>
                  <a:gd name="T13" fmla="*/ 0 h 71"/>
                  <a:gd name="T14" fmla="*/ 2 w 11"/>
                  <a:gd name="T15" fmla="*/ 1 h 71"/>
                  <a:gd name="T16" fmla="*/ 0 w 11"/>
                  <a:gd name="T17" fmla="*/ 3 h 71"/>
                  <a:gd name="T18" fmla="*/ 0 w 11"/>
                  <a:gd name="T19" fmla="*/ 66 h 71"/>
                  <a:gd name="T20" fmla="*/ 0 w 11"/>
                  <a:gd name="T21" fmla="*/ 67 h 71"/>
                  <a:gd name="T22" fmla="*/ 2 w 11"/>
                  <a:gd name="T23" fmla="*/ 69 h 71"/>
                  <a:gd name="T24" fmla="*/ 3 w 11"/>
                  <a:gd name="T25" fmla="*/ 70 h 71"/>
                  <a:gd name="T26" fmla="*/ 5 w 11"/>
                  <a:gd name="T27" fmla="*/ 71 h 71"/>
                  <a:gd name="T28" fmla="*/ 7 w 11"/>
                  <a:gd name="T29" fmla="*/ 71 h 71"/>
                  <a:gd name="T30" fmla="*/ 9 w 11"/>
                  <a:gd name="T31" fmla="*/ 70 h 71"/>
                  <a:gd name="T32" fmla="*/ 11 w 11"/>
                  <a:gd name="T33" fmla="*/ 69 h 71"/>
                  <a:gd name="T34" fmla="*/ 11 w 11"/>
                  <a:gd name="T35" fmla="*/ 67 h 71"/>
                  <a:gd name="T36" fmla="*/ 11 w 11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2" y="69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7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96" name="Freeform 1024"/>
              <p:cNvSpPr>
                <a:spLocks/>
              </p:cNvSpPr>
              <p:nvPr/>
            </p:nvSpPr>
            <p:spPr bwMode="auto">
              <a:xfrm>
                <a:off x="2775" y="2357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2 w 11"/>
                  <a:gd name="T15" fmla="*/ 1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2 w 11"/>
                  <a:gd name="T23" fmla="*/ 13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97" name="Freeform 1025"/>
              <p:cNvSpPr>
                <a:spLocks/>
              </p:cNvSpPr>
              <p:nvPr/>
            </p:nvSpPr>
            <p:spPr bwMode="auto">
              <a:xfrm>
                <a:off x="2775" y="2372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2 w 11"/>
                  <a:gd name="T15" fmla="*/ 1 h 16"/>
                  <a:gd name="T16" fmla="*/ 0 w 11"/>
                  <a:gd name="T17" fmla="*/ 3 h 16"/>
                  <a:gd name="T18" fmla="*/ 0 w 11"/>
                  <a:gd name="T19" fmla="*/ 10 h 16"/>
                  <a:gd name="T20" fmla="*/ 0 w 11"/>
                  <a:gd name="T21" fmla="*/ 12 h 16"/>
                  <a:gd name="T22" fmla="*/ 2 w 11"/>
                  <a:gd name="T23" fmla="*/ 13 h 16"/>
                  <a:gd name="T24" fmla="*/ 3 w 11"/>
                  <a:gd name="T25" fmla="*/ 14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98" name="Freeform 1026"/>
              <p:cNvSpPr>
                <a:spLocks/>
              </p:cNvSpPr>
              <p:nvPr/>
            </p:nvSpPr>
            <p:spPr bwMode="auto">
              <a:xfrm>
                <a:off x="2775" y="2388"/>
                <a:ext cx="6" cy="36"/>
              </a:xfrm>
              <a:custGeom>
                <a:avLst/>
                <a:gdLst>
                  <a:gd name="T0" fmla="*/ 11 w 11"/>
                  <a:gd name="T1" fmla="*/ 4 h 71"/>
                  <a:gd name="T2" fmla="*/ 11 w 11"/>
                  <a:gd name="T3" fmla="*/ 2 h 71"/>
                  <a:gd name="T4" fmla="*/ 11 w 11"/>
                  <a:gd name="T5" fmla="*/ 1 h 71"/>
                  <a:gd name="T6" fmla="*/ 9 w 11"/>
                  <a:gd name="T7" fmla="*/ 0 h 71"/>
                  <a:gd name="T8" fmla="*/ 7 w 11"/>
                  <a:gd name="T9" fmla="*/ 0 h 71"/>
                  <a:gd name="T10" fmla="*/ 5 w 11"/>
                  <a:gd name="T11" fmla="*/ 0 h 71"/>
                  <a:gd name="T12" fmla="*/ 3 w 11"/>
                  <a:gd name="T13" fmla="*/ 0 h 71"/>
                  <a:gd name="T14" fmla="*/ 2 w 11"/>
                  <a:gd name="T15" fmla="*/ 1 h 71"/>
                  <a:gd name="T16" fmla="*/ 0 w 11"/>
                  <a:gd name="T17" fmla="*/ 2 h 71"/>
                  <a:gd name="T18" fmla="*/ 0 w 11"/>
                  <a:gd name="T19" fmla="*/ 66 h 71"/>
                  <a:gd name="T20" fmla="*/ 0 w 11"/>
                  <a:gd name="T21" fmla="*/ 67 h 71"/>
                  <a:gd name="T22" fmla="*/ 2 w 11"/>
                  <a:gd name="T23" fmla="*/ 68 h 71"/>
                  <a:gd name="T24" fmla="*/ 3 w 11"/>
                  <a:gd name="T25" fmla="*/ 70 h 71"/>
                  <a:gd name="T26" fmla="*/ 5 w 11"/>
                  <a:gd name="T27" fmla="*/ 71 h 71"/>
                  <a:gd name="T28" fmla="*/ 7 w 11"/>
                  <a:gd name="T29" fmla="*/ 71 h 71"/>
                  <a:gd name="T30" fmla="*/ 9 w 11"/>
                  <a:gd name="T31" fmla="*/ 70 h 71"/>
                  <a:gd name="T32" fmla="*/ 11 w 11"/>
                  <a:gd name="T33" fmla="*/ 68 h 71"/>
                  <a:gd name="T34" fmla="*/ 11 w 11"/>
                  <a:gd name="T35" fmla="*/ 67 h 71"/>
                  <a:gd name="T36" fmla="*/ 11 w 11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2" y="68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1" y="68"/>
                    </a:lnTo>
                    <a:lnTo>
                      <a:pt x="11" y="67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899" name="Freeform 1027"/>
              <p:cNvSpPr>
                <a:spLocks/>
              </p:cNvSpPr>
              <p:nvPr/>
            </p:nvSpPr>
            <p:spPr bwMode="auto">
              <a:xfrm>
                <a:off x="2775" y="2432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2 w 11"/>
                  <a:gd name="T15" fmla="*/ 1 h 16"/>
                  <a:gd name="T16" fmla="*/ 0 w 11"/>
                  <a:gd name="T17" fmla="*/ 3 h 16"/>
                  <a:gd name="T18" fmla="*/ 0 w 11"/>
                  <a:gd name="T19" fmla="*/ 10 h 16"/>
                  <a:gd name="T20" fmla="*/ 0 w 11"/>
                  <a:gd name="T21" fmla="*/ 12 h 16"/>
                  <a:gd name="T22" fmla="*/ 2 w 11"/>
                  <a:gd name="T23" fmla="*/ 13 h 16"/>
                  <a:gd name="T24" fmla="*/ 3 w 11"/>
                  <a:gd name="T25" fmla="*/ 14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00" name="Freeform 1028"/>
              <p:cNvSpPr>
                <a:spLocks/>
              </p:cNvSpPr>
              <p:nvPr/>
            </p:nvSpPr>
            <p:spPr bwMode="auto">
              <a:xfrm>
                <a:off x="2775" y="2448"/>
                <a:ext cx="6" cy="8"/>
              </a:xfrm>
              <a:custGeom>
                <a:avLst/>
                <a:gdLst>
                  <a:gd name="T0" fmla="*/ 11 w 11"/>
                  <a:gd name="T1" fmla="*/ 4 h 15"/>
                  <a:gd name="T2" fmla="*/ 11 w 11"/>
                  <a:gd name="T3" fmla="*/ 2 h 15"/>
                  <a:gd name="T4" fmla="*/ 11 w 11"/>
                  <a:gd name="T5" fmla="*/ 1 h 15"/>
                  <a:gd name="T6" fmla="*/ 9 w 11"/>
                  <a:gd name="T7" fmla="*/ 0 h 15"/>
                  <a:gd name="T8" fmla="*/ 7 w 11"/>
                  <a:gd name="T9" fmla="*/ 0 h 15"/>
                  <a:gd name="T10" fmla="*/ 5 w 11"/>
                  <a:gd name="T11" fmla="*/ 0 h 15"/>
                  <a:gd name="T12" fmla="*/ 3 w 11"/>
                  <a:gd name="T13" fmla="*/ 0 h 15"/>
                  <a:gd name="T14" fmla="*/ 2 w 11"/>
                  <a:gd name="T15" fmla="*/ 1 h 15"/>
                  <a:gd name="T16" fmla="*/ 0 w 11"/>
                  <a:gd name="T17" fmla="*/ 2 h 15"/>
                  <a:gd name="T18" fmla="*/ 0 w 11"/>
                  <a:gd name="T19" fmla="*/ 10 h 15"/>
                  <a:gd name="T20" fmla="*/ 0 w 11"/>
                  <a:gd name="T21" fmla="*/ 12 h 15"/>
                  <a:gd name="T22" fmla="*/ 2 w 11"/>
                  <a:gd name="T23" fmla="*/ 13 h 15"/>
                  <a:gd name="T24" fmla="*/ 3 w 11"/>
                  <a:gd name="T25" fmla="*/ 14 h 15"/>
                  <a:gd name="T26" fmla="*/ 5 w 11"/>
                  <a:gd name="T27" fmla="*/ 15 h 15"/>
                  <a:gd name="T28" fmla="*/ 7 w 11"/>
                  <a:gd name="T29" fmla="*/ 15 h 15"/>
                  <a:gd name="T30" fmla="*/ 9 w 11"/>
                  <a:gd name="T31" fmla="*/ 14 h 15"/>
                  <a:gd name="T32" fmla="*/ 11 w 11"/>
                  <a:gd name="T33" fmla="*/ 13 h 15"/>
                  <a:gd name="T34" fmla="*/ 11 w 11"/>
                  <a:gd name="T35" fmla="*/ 12 h 15"/>
                  <a:gd name="T36" fmla="*/ 11 w 11"/>
                  <a:gd name="T3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5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01" name="Freeform 1029"/>
              <p:cNvSpPr>
                <a:spLocks/>
              </p:cNvSpPr>
              <p:nvPr/>
            </p:nvSpPr>
            <p:spPr bwMode="auto">
              <a:xfrm>
                <a:off x="2775" y="2464"/>
                <a:ext cx="6" cy="35"/>
              </a:xfrm>
              <a:custGeom>
                <a:avLst/>
                <a:gdLst>
                  <a:gd name="T0" fmla="*/ 11 w 11"/>
                  <a:gd name="T1" fmla="*/ 4 h 72"/>
                  <a:gd name="T2" fmla="*/ 11 w 11"/>
                  <a:gd name="T3" fmla="*/ 3 h 72"/>
                  <a:gd name="T4" fmla="*/ 11 w 11"/>
                  <a:gd name="T5" fmla="*/ 2 h 72"/>
                  <a:gd name="T6" fmla="*/ 9 w 11"/>
                  <a:gd name="T7" fmla="*/ 0 h 72"/>
                  <a:gd name="T8" fmla="*/ 7 w 11"/>
                  <a:gd name="T9" fmla="*/ 0 h 72"/>
                  <a:gd name="T10" fmla="*/ 5 w 11"/>
                  <a:gd name="T11" fmla="*/ 0 h 72"/>
                  <a:gd name="T12" fmla="*/ 3 w 11"/>
                  <a:gd name="T13" fmla="*/ 0 h 72"/>
                  <a:gd name="T14" fmla="*/ 2 w 11"/>
                  <a:gd name="T15" fmla="*/ 2 h 72"/>
                  <a:gd name="T16" fmla="*/ 0 w 11"/>
                  <a:gd name="T17" fmla="*/ 3 h 72"/>
                  <a:gd name="T18" fmla="*/ 0 w 11"/>
                  <a:gd name="T19" fmla="*/ 66 h 72"/>
                  <a:gd name="T20" fmla="*/ 0 w 11"/>
                  <a:gd name="T21" fmla="*/ 68 h 72"/>
                  <a:gd name="T22" fmla="*/ 2 w 11"/>
                  <a:gd name="T23" fmla="*/ 69 h 72"/>
                  <a:gd name="T24" fmla="*/ 3 w 11"/>
                  <a:gd name="T25" fmla="*/ 70 h 72"/>
                  <a:gd name="T26" fmla="*/ 5 w 11"/>
                  <a:gd name="T27" fmla="*/ 72 h 72"/>
                  <a:gd name="T28" fmla="*/ 7 w 11"/>
                  <a:gd name="T29" fmla="*/ 72 h 72"/>
                  <a:gd name="T30" fmla="*/ 9 w 11"/>
                  <a:gd name="T31" fmla="*/ 70 h 72"/>
                  <a:gd name="T32" fmla="*/ 11 w 11"/>
                  <a:gd name="T33" fmla="*/ 69 h 72"/>
                  <a:gd name="T34" fmla="*/ 11 w 11"/>
                  <a:gd name="T35" fmla="*/ 68 h 72"/>
                  <a:gd name="T36" fmla="*/ 11 w 11"/>
                  <a:gd name="T3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2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2" y="69"/>
                    </a:lnTo>
                    <a:lnTo>
                      <a:pt x="3" y="70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02" name="Freeform 1030"/>
              <p:cNvSpPr>
                <a:spLocks/>
              </p:cNvSpPr>
              <p:nvPr/>
            </p:nvSpPr>
            <p:spPr bwMode="auto">
              <a:xfrm>
                <a:off x="2792" y="2495"/>
                <a:ext cx="11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2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6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6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2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03" name="Freeform 1031"/>
              <p:cNvSpPr>
                <a:spLocks/>
              </p:cNvSpPr>
              <p:nvPr/>
            </p:nvSpPr>
            <p:spPr bwMode="auto">
              <a:xfrm>
                <a:off x="2815" y="2495"/>
                <a:ext cx="11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2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6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6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2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04" name="Freeform 1032"/>
              <p:cNvSpPr>
                <a:spLocks/>
              </p:cNvSpPr>
              <p:nvPr/>
            </p:nvSpPr>
            <p:spPr bwMode="auto">
              <a:xfrm>
                <a:off x="2838" y="2495"/>
                <a:ext cx="51" cy="4"/>
              </a:xfrm>
              <a:custGeom>
                <a:avLst/>
                <a:gdLst>
                  <a:gd name="T0" fmla="*/ 5 w 103"/>
                  <a:gd name="T1" fmla="*/ 0 h 8"/>
                  <a:gd name="T2" fmla="*/ 3 w 103"/>
                  <a:gd name="T3" fmla="*/ 0 h 8"/>
                  <a:gd name="T4" fmla="*/ 2 w 103"/>
                  <a:gd name="T5" fmla="*/ 1 h 8"/>
                  <a:gd name="T6" fmla="*/ 0 w 103"/>
                  <a:gd name="T7" fmla="*/ 2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6 h 8"/>
                  <a:gd name="T14" fmla="*/ 2 w 103"/>
                  <a:gd name="T15" fmla="*/ 8 h 8"/>
                  <a:gd name="T16" fmla="*/ 3 w 103"/>
                  <a:gd name="T17" fmla="*/ 8 h 8"/>
                  <a:gd name="T18" fmla="*/ 95 w 103"/>
                  <a:gd name="T19" fmla="*/ 8 h 8"/>
                  <a:gd name="T20" fmla="*/ 97 w 103"/>
                  <a:gd name="T21" fmla="*/ 8 h 8"/>
                  <a:gd name="T22" fmla="*/ 99 w 103"/>
                  <a:gd name="T23" fmla="*/ 8 h 8"/>
                  <a:gd name="T24" fmla="*/ 101 w 103"/>
                  <a:gd name="T25" fmla="*/ 6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2 h 8"/>
                  <a:gd name="T32" fmla="*/ 99 w 103"/>
                  <a:gd name="T33" fmla="*/ 1 h 8"/>
                  <a:gd name="T34" fmla="*/ 97 w 103"/>
                  <a:gd name="T35" fmla="*/ 0 h 8"/>
                  <a:gd name="T36" fmla="*/ 5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5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95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1" y="6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2"/>
                    </a:lnTo>
                    <a:lnTo>
                      <a:pt x="99" y="1"/>
                    </a:lnTo>
                    <a:lnTo>
                      <a:pt x="9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05" name="Freeform 1033"/>
              <p:cNvSpPr>
                <a:spLocks/>
              </p:cNvSpPr>
              <p:nvPr/>
            </p:nvSpPr>
            <p:spPr bwMode="auto">
              <a:xfrm>
                <a:off x="2901" y="2495"/>
                <a:ext cx="11" cy="4"/>
              </a:xfrm>
              <a:custGeom>
                <a:avLst/>
                <a:gdLst>
                  <a:gd name="T0" fmla="*/ 5 w 23"/>
                  <a:gd name="T1" fmla="*/ 0 h 8"/>
                  <a:gd name="T2" fmla="*/ 3 w 23"/>
                  <a:gd name="T3" fmla="*/ 0 h 8"/>
                  <a:gd name="T4" fmla="*/ 2 w 23"/>
                  <a:gd name="T5" fmla="*/ 1 h 8"/>
                  <a:gd name="T6" fmla="*/ 0 w 23"/>
                  <a:gd name="T7" fmla="*/ 2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6 h 8"/>
                  <a:gd name="T14" fmla="*/ 2 w 23"/>
                  <a:gd name="T15" fmla="*/ 8 h 8"/>
                  <a:gd name="T16" fmla="*/ 3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6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2 h 8"/>
                  <a:gd name="T32" fmla="*/ 19 w 23"/>
                  <a:gd name="T33" fmla="*/ 1 h 8"/>
                  <a:gd name="T34" fmla="*/ 17 w 23"/>
                  <a:gd name="T35" fmla="*/ 0 h 8"/>
                  <a:gd name="T36" fmla="*/ 5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5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06" name="Freeform 1034"/>
              <p:cNvSpPr>
                <a:spLocks/>
              </p:cNvSpPr>
              <p:nvPr/>
            </p:nvSpPr>
            <p:spPr bwMode="auto">
              <a:xfrm>
                <a:off x="2924" y="2495"/>
                <a:ext cx="11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2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6 h 8"/>
                  <a:gd name="T14" fmla="*/ 2 w 23"/>
                  <a:gd name="T15" fmla="*/ 8 h 8"/>
                  <a:gd name="T16" fmla="*/ 4 w 23"/>
                  <a:gd name="T17" fmla="*/ 8 h 8"/>
                  <a:gd name="T18" fmla="*/ 16 w 23"/>
                  <a:gd name="T19" fmla="*/ 8 h 8"/>
                  <a:gd name="T20" fmla="*/ 18 w 23"/>
                  <a:gd name="T21" fmla="*/ 8 h 8"/>
                  <a:gd name="T22" fmla="*/ 20 w 23"/>
                  <a:gd name="T23" fmla="*/ 8 h 8"/>
                  <a:gd name="T24" fmla="*/ 21 w 23"/>
                  <a:gd name="T25" fmla="*/ 6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2 h 8"/>
                  <a:gd name="T32" fmla="*/ 20 w 23"/>
                  <a:gd name="T33" fmla="*/ 1 h 8"/>
                  <a:gd name="T34" fmla="*/ 18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07" name="Freeform 1035"/>
              <p:cNvSpPr>
                <a:spLocks/>
              </p:cNvSpPr>
              <p:nvPr/>
            </p:nvSpPr>
            <p:spPr bwMode="auto">
              <a:xfrm>
                <a:off x="2947" y="2495"/>
                <a:ext cx="51" cy="4"/>
              </a:xfrm>
              <a:custGeom>
                <a:avLst/>
                <a:gdLst>
                  <a:gd name="T0" fmla="*/ 6 w 103"/>
                  <a:gd name="T1" fmla="*/ 0 h 8"/>
                  <a:gd name="T2" fmla="*/ 4 w 103"/>
                  <a:gd name="T3" fmla="*/ 0 h 8"/>
                  <a:gd name="T4" fmla="*/ 2 w 103"/>
                  <a:gd name="T5" fmla="*/ 1 h 8"/>
                  <a:gd name="T6" fmla="*/ 0 w 103"/>
                  <a:gd name="T7" fmla="*/ 2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6 h 8"/>
                  <a:gd name="T14" fmla="*/ 2 w 103"/>
                  <a:gd name="T15" fmla="*/ 8 h 8"/>
                  <a:gd name="T16" fmla="*/ 4 w 103"/>
                  <a:gd name="T17" fmla="*/ 8 h 8"/>
                  <a:gd name="T18" fmla="*/ 96 w 103"/>
                  <a:gd name="T19" fmla="*/ 8 h 8"/>
                  <a:gd name="T20" fmla="*/ 98 w 103"/>
                  <a:gd name="T21" fmla="*/ 8 h 8"/>
                  <a:gd name="T22" fmla="*/ 100 w 103"/>
                  <a:gd name="T23" fmla="*/ 8 h 8"/>
                  <a:gd name="T24" fmla="*/ 101 w 103"/>
                  <a:gd name="T25" fmla="*/ 6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2 h 8"/>
                  <a:gd name="T32" fmla="*/ 100 w 103"/>
                  <a:gd name="T33" fmla="*/ 1 h 8"/>
                  <a:gd name="T34" fmla="*/ 98 w 103"/>
                  <a:gd name="T35" fmla="*/ 0 h 8"/>
                  <a:gd name="T36" fmla="*/ 6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1" y="6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2"/>
                    </a:lnTo>
                    <a:lnTo>
                      <a:pt x="100" y="1"/>
                    </a:lnTo>
                    <a:lnTo>
                      <a:pt x="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08" name="Freeform 1036"/>
              <p:cNvSpPr>
                <a:spLocks/>
              </p:cNvSpPr>
              <p:nvPr/>
            </p:nvSpPr>
            <p:spPr bwMode="auto">
              <a:xfrm>
                <a:off x="3010" y="2495"/>
                <a:ext cx="11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2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6 h 8"/>
                  <a:gd name="T14" fmla="*/ 2 w 23"/>
                  <a:gd name="T15" fmla="*/ 8 h 8"/>
                  <a:gd name="T16" fmla="*/ 4 w 23"/>
                  <a:gd name="T17" fmla="*/ 8 h 8"/>
                  <a:gd name="T18" fmla="*/ 16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6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2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09" name="Freeform 1037"/>
              <p:cNvSpPr>
                <a:spLocks/>
              </p:cNvSpPr>
              <p:nvPr/>
            </p:nvSpPr>
            <p:spPr bwMode="auto">
              <a:xfrm>
                <a:off x="3033" y="2495"/>
                <a:ext cx="11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2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6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6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2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10" name="Freeform 1038"/>
              <p:cNvSpPr>
                <a:spLocks/>
              </p:cNvSpPr>
              <p:nvPr/>
            </p:nvSpPr>
            <p:spPr bwMode="auto">
              <a:xfrm>
                <a:off x="3055" y="2495"/>
                <a:ext cx="52" cy="4"/>
              </a:xfrm>
              <a:custGeom>
                <a:avLst/>
                <a:gdLst>
                  <a:gd name="T0" fmla="*/ 6 w 103"/>
                  <a:gd name="T1" fmla="*/ 0 h 8"/>
                  <a:gd name="T2" fmla="*/ 4 w 103"/>
                  <a:gd name="T3" fmla="*/ 0 h 8"/>
                  <a:gd name="T4" fmla="*/ 2 w 103"/>
                  <a:gd name="T5" fmla="*/ 1 h 8"/>
                  <a:gd name="T6" fmla="*/ 0 w 103"/>
                  <a:gd name="T7" fmla="*/ 2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6 h 8"/>
                  <a:gd name="T14" fmla="*/ 2 w 103"/>
                  <a:gd name="T15" fmla="*/ 8 h 8"/>
                  <a:gd name="T16" fmla="*/ 4 w 103"/>
                  <a:gd name="T17" fmla="*/ 8 h 8"/>
                  <a:gd name="T18" fmla="*/ 95 w 103"/>
                  <a:gd name="T19" fmla="*/ 8 h 8"/>
                  <a:gd name="T20" fmla="*/ 97 w 103"/>
                  <a:gd name="T21" fmla="*/ 8 h 8"/>
                  <a:gd name="T22" fmla="*/ 99 w 103"/>
                  <a:gd name="T23" fmla="*/ 8 h 8"/>
                  <a:gd name="T24" fmla="*/ 101 w 103"/>
                  <a:gd name="T25" fmla="*/ 6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2 h 8"/>
                  <a:gd name="T32" fmla="*/ 99 w 103"/>
                  <a:gd name="T33" fmla="*/ 1 h 8"/>
                  <a:gd name="T34" fmla="*/ 97 w 103"/>
                  <a:gd name="T35" fmla="*/ 0 h 8"/>
                  <a:gd name="T36" fmla="*/ 6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5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1" y="6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2"/>
                    </a:lnTo>
                    <a:lnTo>
                      <a:pt x="99" y="1"/>
                    </a:lnTo>
                    <a:lnTo>
                      <a:pt x="9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11" name="Freeform 1039"/>
              <p:cNvSpPr>
                <a:spLocks/>
              </p:cNvSpPr>
              <p:nvPr/>
            </p:nvSpPr>
            <p:spPr bwMode="auto">
              <a:xfrm>
                <a:off x="3118" y="2495"/>
                <a:ext cx="12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2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6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6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2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12" name="Freeform 1040"/>
              <p:cNvSpPr>
                <a:spLocks/>
              </p:cNvSpPr>
              <p:nvPr/>
            </p:nvSpPr>
            <p:spPr bwMode="auto">
              <a:xfrm>
                <a:off x="3141" y="2495"/>
                <a:ext cx="12" cy="4"/>
              </a:xfrm>
              <a:custGeom>
                <a:avLst/>
                <a:gdLst>
                  <a:gd name="T0" fmla="*/ 5 w 23"/>
                  <a:gd name="T1" fmla="*/ 0 h 8"/>
                  <a:gd name="T2" fmla="*/ 3 w 23"/>
                  <a:gd name="T3" fmla="*/ 0 h 8"/>
                  <a:gd name="T4" fmla="*/ 2 w 23"/>
                  <a:gd name="T5" fmla="*/ 1 h 8"/>
                  <a:gd name="T6" fmla="*/ 0 w 23"/>
                  <a:gd name="T7" fmla="*/ 2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6 h 8"/>
                  <a:gd name="T14" fmla="*/ 2 w 23"/>
                  <a:gd name="T15" fmla="*/ 8 h 8"/>
                  <a:gd name="T16" fmla="*/ 3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6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2 h 8"/>
                  <a:gd name="T32" fmla="*/ 19 w 23"/>
                  <a:gd name="T33" fmla="*/ 1 h 8"/>
                  <a:gd name="T34" fmla="*/ 17 w 23"/>
                  <a:gd name="T35" fmla="*/ 0 h 8"/>
                  <a:gd name="T36" fmla="*/ 5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5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13" name="Freeform 1041"/>
              <p:cNvSpPr>
                <a:spLocks/>
              </p:cNvSpPr>
              <p:nvPr/>
            </p:nvSpPr>
            <p:spPr bwMode="auto">
              <a:xfrm>
                <a:off x="3164" y="2495"/>
                <a:ext cx="52" cy="4"/>
              </a:xfrm>
              <a:custGeom>
                <a:avLst/>
                <a:gdLst>
                  <a:gd name="T0" fmla="*/ 6 w 104"/>
                  <a:gd name="T1" fmla="*/ 0 h 8"/>
                  <a:gd name="T2" fmla="*/ 4 w 104"/>
                  <a:gd name="T3" fmla="*/ 0 h 8"/>
                  <a:gd name="T4" fmla="*/ 2 w 104"/>
                  <a:gd name="T5" fmla="*/ 1 h 8"/>
                  <a:gd name="T6" fmla="*/ 0 w 104"/>
                  <a:gd name="T7" fmla="*/ 2 h 8"/>
                  <a:gd name="T8" fmla="*/ 0 w 104"/>
                  <a:gd name="T9" fmla="*/ 4 h 8"/>
                  <a:gd name="T10" fmla="*/ 0 w 104"/>
                  <a:gd name="T11" fmla="*/ 5 h 8"/>
                  <a:gd name="T12" fmla="*/ 0 w 104"/>
                  <a:gd name="T13" fmla="*/ 6 h 8"/>
                  <a:gd name="T14" fmla="*/ 2 w 104"/>
                  <a:gd name="T15" fmla="*/ 8 h 8"/>
                  <a:gd name="T16" fmla="*/ 4 w 104"/>
                  <a:gd name="T17" fmla="*/ 8 h 8"/>
                  <a:gd name="T18" fmla="*/ 96 w 104"/>
                  <a:gd name="T19" fmla="*/ 8 h 8"/>
                  <a:gd name="T20" fmla="*/ 98 w 104"/>
                  <a:gd name="T21" fmla="*/ 8 h 8"/>
                  <a:gd name="T22" fmla="*/ 100 w 104"/>
                  <a:gd name="T23" fmla="*/ 8 h 8"/>
                  <a:gd name="T24" fmla="*/ 102 w 104"/>
                  <a:gd name="T25" fmla="*/ 6 h 8"/>
                  <a:gd name="T26" fmla="*/ 104 w 104"/>
                  <a:gd name="T27" fmla="*/ 5 h 8"/>
                  <a:gd name="T28" fmla="*/ 104 w 104"/>
                  <a:gd name="T29" fmla="*/ 4 h 8"/>
                  <a:gd name="T30" fmla="*/ 102 w 104"/>
                  <a:gd name="T31" fmla="*/ 2 h 8"/>
                  <a:gd name="T32" fmla="*/ 100 w 104"/>
                  <a:gd name="T33" fmla="*/ 1 h 8"/>
                  <a:gd name="T34" fmla="*/ 98 w 104"/>
                  <a:gd name="T35" fmla="*/ 0 h 8"/>
                  <a:gd name="T36" fmla="*/ 6 w 104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4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2" y="6"/>
                    </a:lnTo>
                    <a:lnTo>
                      <a:pt x="104" y="5"/>
                    </a:lnTo>
                    <a:lnTo>
                      <a:pt x="104" y="4"/>
                    </a:lnTo>
                    <a:lnTo>
                      <a:pt x="102" y="2"/>
                    </a:lnTo>
                    <a:lnTo>
                      <a:pt x="100" y="1"/>
                    </a:lnTo>
                    <a:lnTo>
                      <a:pt x="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14" name="Freeform 1042"/>
              <p:cNvSpPr>
                <a:spLocks/>
              </p:cNvSpPr>
              <p:nvPr/>
            </p:nvSpPr>
            <p:spPr bwMode="auto">
              <a:xfrm>
                <a:off x="3227" y="2495"/>
                <a:ext cx="12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2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6 h 8"/>
                  <a:gd name="T14" fmla="*/ 2 w 23"/>
                  <a:gd name="T15" fmla="*/ 8 h 8"/>
                  <a:gd name="T16" fmla="*/ 4 w 23"/>
                  <a:gd name="T17" fmla="*/ 8 h 8"/>
                  <a:gd name="T18" fmla="*/ 16 w 23"/>
                  <a:gd name="T19" fmla="*/ 8 h 8"/>
                  <a:gd name="T20" fmla="*/ 18 w 23"/>
                  <a:gd name="T21" fmla="*/ 8 h 8"/>
                  <a:gd name="T22" fmla="*/ 20 w 23"/>
                  <a:gd name="T23" fmla="*/ 8 h 8"/>
                  <a:gd name="T24" fmla="*/ 21 w 23"/>
                  <a:gd name="T25" fmla="*/ 6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2 h 8"/>
                  <a:gd name="T32" fmla="*/ 20 w 23"/>
                  <a:gd name="T33" fmla="*/ 1 h 8"/>
                  <a:gd name="T34" fmla="*/ 18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15" name="Freeform 1043"/>
              <p:cNvSpPr>
                <a:spLocks/>
              </p:cNvSpPr>
              <p:nvPr/>
            </p:nvSpPr>
            <p:spPr bwMode="auto">
              <a:xfrm>
                <a:off x="3250" y="2495"/>
                <a:ext cx="12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2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6 h 8"/>
                  <a:gd name="T14" fmla="*/ 2 w 23"/>
                  <a:gd name="T15" fmla="*/ 8 h 8"/>
                  <a:gd name="T16" fmla="*/ 4 w 23"/>
                  <a:gd name="T17" fmla="*/ 8 h 8"/>
                  <a:gd name="T18" fmla="*/ 16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6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2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16" name="Freeform 1044"/>
              <p:cNvSpPr>
                <a:spLocks/>
              </p:cNvSpPr>
              <p:nvPr/>
            </p:nvSpPr>
            <p:spPr bwMode="auto">
              <a:xfrm>
                <a:off x="3273" y="2495"/>
                <a:ext cx="52" cy="4"/>
              </a:xfrm>
              <a:custGeom>
                <a:avLst/>
                <a:gdLst>
                  <a:gd name="T0" fmla="*/ 6 w 103"/>
                  <a:gd name="T1" fmla="*/ 0 h 8"/>
                  <a:gd name="T2" fmla="*/ 4 w 103"/>
                  <a:gd name="T3" fmla="*/ 0 h 8"/>
                  <a:gd name="T4" fmla="*/ 2 w 103"/>
                  <a:gd name="T5" fmla="*/ 1 h 8"/>
                  <a:gd name="T6" fmla="*/ 0 w 103"/>
                  <a:gd name="T7" fmla="*/ 2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6 h 8"/>
                  <a:gd name="T14" fmla="*/ 2 w 103"/>
                  <a:gd name="T15" fmla="*/ 8 h 8"/>
                  <a:gd name="T16" fmla="*/ 4 w 103"/>
                  <a:gd name="T17" fmla="*/ 8 h 8"/>
                  <a:gd name="T18" fmla="*/ 96 w 103"/>
                  <a:gd name="T19" fmla="*/ 8 h 8"/>
                  <a:gd name="T20" fmla="*/ 97 w 103"/>
                  <a:gd name="T21" fmla="*/ 8 h 8"/>
                  <a:gd name="T22" fmla="*/ 99 w 103"/>
                  <a:gd name="T23" fmla="*/ 8 h 8"/>
                  <a:gd name="T24" fmla="*/ 101 w 103"/>
                  <a:gd name="T25" fmla="*/ 6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2 h 8"/>
                  <a:gd name="T32" fmla="*/ 99 w 103"/>
                  <a:gd name="T33" fmla="*/ 1 h 8"/>
                  <a:gd name="T34" fmla="*/ 97 w 103"/>
                  <a:gd name="T35" fmla="*/ 0 h 8"/>
                  <a:gd name="T36" fmla="*/ 6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6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1" y="6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2"/>
                    </a:lnTo>
                    <a:lnTo>
                      <a:pt x="99" y="1"/>
                    </a:lnTo>
                    <a:lnTo>
                      <a:pt x="9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17" name="Freeform 1045"/>
              <p:cNvSpPr>
                <a:spLocks/>
              </p:cNvSpPr>
              <p:nvPr/>
            </p:nvSpPr>
            <p:spPr bwMode="auto">
              <a:xfrm>
                <a:off x="3336" y="2495"/>
                <a:ext cx="11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2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6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6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2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18" name="Freeform 1046"/>
              <p:cNvSpPr>
                <a:spLocks/>
              </p:cNvSpPr>
              <p:nvPr/>
            </p:nvSpPr>
            <p:spPr bwMode="auto">
              <a:xfrm>
                <a:off x="3359" y="2495"/>
                <a:ext cx="11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2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6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6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2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19" name="Freeform 1047"/>
              <p:cNvSpPr>
                <a:spLocks/>
              </p:cNvSpPr>
              <p:nvPr/>
            </p:nvSpPr>
            <p:spPr bwMode="auto">
              <a:xfrm>
                <a:off x="3382" y="2470"/>
                <a:ext cx="14" cy="29"/>
              </a:xfrm>
              <a:custGeom>
                <a:avLst/>
                <a:gdLst>
                  <a:gd name="T0" fmla="*/ 5 w 28"/>
                  <a:gd name="T1" fmla="*/ 52 h 60"/>
                  <a:gd name="T2" fmla="*/ 4 w 28"/>
                  <a:gd name="T3" fmla="*/ 52 h 60"/>
                  <a:gd name="T4" fmla="*/ 2 w 28"/>
                  <a:gd name="T5" fmla="*/ 53 h 60"/>
                  <a:gd name="T6" fmla="*/ 0 w 28"/>
                  <a:gd name="T7" fmla="*/ 54 h 60"/>
                  <a:gd name="T8" fmla="*/ 0 w 28"/>
                  <a:gd name="T9" fmla="*/ 56 h 60"/>
                  <a:gd name="T10" fmla="*/ 0 w 28"/>
                  <a:gd name="T11" fmla="*/ 57 h 60"/>
                  <a:gd name="T12" fmla="*/ 0 w 28"/>
                  <a:gd name="T13" fmla="*/ 58 h 60"/>
                  <a:gd name="T14" fmla="*/ 2 w 28"/>
                  <a:gd name="T15" fmla="*/ 60 h 60"/>
                  <a:gd name="T16" fmla="*/ 4 w 28"/>
                  <a:gd name="T17" fmla="*/ 60 h 60"/>
                  <a:gd name="T18" fmla="*/ 23 w 28"/>
                  <a:gd name="T19" fmla="*/ 60 h 60"/>
                  <a:gd name="T20" fmla="*/ 23 w 28"/>
                  <a:gd name="T21" fmla="*/ 60 h 60"/>
                  <a:gd name="T22" fmla="*/ 25 w 28"/>
                  <a:gd name="T23" fmla="*/ 58 h 60"/>
                  <a:gd name="T24" fmla="*/ 26 w 28"/>
                  <a:gd name="T25" fmla="*/ 57 h 60"/>
                  <a:gd name="T26" fmla="*/ 28 w 28"/>
                  <a:gd name="T27" fmla="*/ 56 h 60"/>
                  <a:gd name="T28" fmla="*/ 28 w 28"/>
                  <a:gd name="T29" fmla="*/ 56 h 60"/>
                  <a:gd name="T30" fmla="*/ 28 w 28"/>
                  <a:gd name="T31" fmla="*/ 4 h 60"/>
                  <a:gd name="T32" fmla="*/ 26 w 28"/>
                  <a:gd name="T33" fmla="*/ 3 h 60"/>
                  <a:gd name="T34" fmla="*/ 25 w 28"/>
                  <a:gd name="T35" fmla="*/ 2 h 60"/>
                  <a:gd name="T36" fmla="*/ 23 w 28"/>
                  <a:gd name="T37" fmla="*/ 0 h 60"/>
                  <a:gd name="T38" fmla="*/ 23 w 28"/>
                  <a:gd name="T39" fmla="*/ 0 h 60"/>
                  <a:gd name="T40" fmla="*/ 21 w 28"/>
                  <a:gd name="T41" fmla="*/ 2 h 60"/>
                  <a:gd name="T42" fmla="*/ 19 w 28"/>
                  <a:gd name="T43" fmla="*/ 3 h 60"/>
                  <a:gd name="T44" fmla="*/ 17 w 28"/>
                  <a:gd name="T45" fmla="*/ 4 h 60"/>
                  <a:gd name="T46" fmla="*/ 17 w 28"/>
                  <a:gd name="T47" fmla="*/ 6 h 60"/>
                  <a:gd name="T48" fmla="*/ 17 w 28"/>
                  <a:gd name="T49" fmla="*/ 57 h 60"/>
                  <a:gd name="T50" fmla="*/ 23 w 28"/>
                  <a:gd name="T51" fmla="*/ 56 h 60"/>
                  <a:gd name="T52" fmla="*/ 25 w 28"/>
                  <a:gd name="T53" fmla="*/ 52 h 60"/>
                  <a:gd name="T54" fmla="*/ 5 w 28"/>
                  <a:gd name="T55" fmla="*/ 5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" h="60">
                    <a:moveTo>
                      <a:pt x="5" y="52"/>
                    </a:moveTo>
                    <a:lnTo>
                      <a:pt x="4" y="52"/>
                    </a:lnTo>
                    <a:lnTo>
                      <a:pt x="2" y="53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5" y="58"/>
                    </a:lnTo>
                    <a:lnTo>
                      <a:pt x="26" y="57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8" y="4"/>
                    </a:lnTo>
                    <a:lnTo>
                      <a:pt x="26" y="3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3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7" y="57"/>
                    </a:lnTo>
                    <a:lnTo>
                      <a:pt x="23" y="56"/>
                    </a:lnTo>
                    <a:lnTo>
                      <a:pt x="25" y="52"/>
                    </a:lnTo>
                    <a:lnTo>
                      <a:pt x="5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20" name="Freeform 1048"/>
              <p:cNvSpPr>
                <a:spLocks/>
              </p:cNvSpPr>
              <p:nvPr/>
            </p:nvSpPr>
            <p:spPr bwMode="auto">
              <a:xfrm>
                <a:off x="3390" y="2454"/>
                <a:ext cx="6" cy="8"/>
              </a:xfrm>
              <a:custGeom>
                <a:avLst/>
                <a:gdLst>
                  <a:gd name="T0" fmla="*/ 0 w 11"/>
                  <a:gd name="T1" fmla="*/ 13 h 15"/>
                  <a:gd name="T2" fmla="*/ 2 w 11"/>
                  <a:gd name="T3" fmla="*/ 13 h 15"/>
                  <a:gd name="T4" fmla="*/ 4 w 11"/>
                  <a:gd name="T5" fmla="*/ 14 h 15"/>
                  <a:gd name="T6" fmla="*/ 6 w 11"/>
                  <a:gd name="T7" fmla="*/ 15 h 15"/>
                  <a:gd name="T8" fmla="*/ 6 w 11"/>
                  <a:gd name="T9" fmla="*/ 15 h 15"/>
                  <a:gd name="T10" fmla="*/ 8 w 11"/>
                  <a:gd name="T11" fmla="*/ 14 h 15"/>
                  <a:gd name="T12" fmla="*/ 9 w 11"/>
                  <a:gd name="T13" fmla="*/ 13 h 15"/>
                  <a:gd name="T14" fmla="*/ 11 w 11"/>
                  <a:gd name="T15" fmla="*/ 11 h 15"/>
                  <a:gd name="T16" fmla="*/ 11 w 11"/>
                  <a:gd name="T17" fmla="*/ 11 h 15"/>
                  <a:gd name="T18" fmla="*/ 11 w 11"/>
                  <a:gd name="T19" fmla="*/ 3 h 15"/>
                  <a:gd name="T20" fmla="*/ 9 w 11"/>
                  <a:gd name="T21" fmla="*/ 2 h 15"/>
                  <a:gd name="T22" fmla="*/ 8 w 11"/>
                  <a:gd name="T23" fmla="*/ 1 h 15"/>
                  <a:gd name="T24" fmla="*/ 6 w 11"/>
                  <a:gd name="T25" fmla="*/ 0 h 15"/>
                  <a:gd name="T26" fmla="*/ 6 w 11"/>
                  <a:gd name="T27" fmla="*/ 0 h 15"/>
                  <a:gd name="T28" fmla="*/ 4 w 11"/>
                  <a:gd name="T29" fmla="*/ 1 h 15"/>
                  <a:gd name="T30" fmla="*/ 2 w 11"/>
                  <a:gd name="T31" fmla="*/ 2 h 15"/>
                  <a:gd name="T32" fmla="*/ 0 w 11"/>
                  <a:gd name="T33" fmla="*/ 3 h 15"/>
                  <a:gd name="T34" fmla="*/ 0 w 11"/>
                  <a:gd name="T35" fmla="*/ 5 h 15"/>
                  <a:gd name="T36" fmla="*/ 0 w 11"/>
                  <a:gd name="T3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5">
                    <a:moveTo>
                      <a:pt x="0" y="13"/>
                    </a:moveTo>
                    <a:lnTo>
                      <a:pt x="2" y="13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4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21" name="Freeform 1049"/>
              <p:cNvSpPr>
                <a:spLocks/>
              </p:cNvSpPr>
              <p:nvPr/>
            </p:nvSpPr>
            <p:spPr bwMode="auto">
              <a:xfrm>
                <a:off x="3364" y="2407"/>
                <a:ext cx="60" cy="41"/>
              </a:xfrm>
              <a:custGeom>
                <a:avLst/>
                <a:gdLst>
                  <a:gd name="T0" fmla="*/ 121 w 121"/>
                  <a:gd name="T1" fmla="*/ 82 h 82"/>
                  <a:gd name="T2" fmla="*/ 60 w 121"/>
                  <a:gd name="T3" fmla="*/ 0 h 82"/>
                  <a:gd name="T4" fmla="*/ 0 w 121"/>
                  <a:gd name="T5" fmla="*/ 82 h 82"/>
                  <a:gd name="T6" fmla="*/ 121 w 121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82">
                    <a:moveTo>
                      <a:pt x="121" y="82"/>
                    </a:moveTo>
                    <a:lnTo>
                      <a:pt x="60" y="0"/>
                    </a:lnTo>
                    <a:lnTo>
                      <a:pt x="0" y="82"/>
                    </a:lnTo>
                    <a:lnTo>
                      <a:pt x="121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8922" name="Group 1050"/>
            <p:cNvGrpSpPr>
              <a:grpSpLocks/>
            </p:cNvGrpSpPr>
            <p:nvPr/>
          </p:nvGrpSpPr>
          <p:grpSpPr bwMode="auto">
            <a:xfrm>
              <a:off x="1979" y="2112"/>
              <a:ext cx="1396" cy="1305"/>
              <a:chOff x="1979" y="2112"/>
              <a:chExt cx="1396" cy="1305"/>
            </a:xfrm>
          </p:grpSpPr>
          <p:sp>
            <p:nvSpPr>
              <p:cNvPr id="208923" name="Freeform 1051"/>
              <p:cNvSpPr>
                <a:spLocks/>
              </p:cNvSpPr>
              <p:nvPr/>
            </p:nvSpPr>
            <p:spPr bwMode="auto">
              <a:xfrm>
                <a:off x="1979" y="2112"/>
                <a:ext cx="6" cy="36"/>
              </a:xfrm>
              <a:custGeom>
                <a:avLst/>
                <a:gdLst>
                  <a:gd name="T0" fmla="*/ 11 w 11"/>
                  <a:gd name="T1" fmla="*/ 5 h 71"/>
                  <a:gd name="T2" fmla="*/ 11 w 11"/>
                  <a:gd name="T3" fmla="*/ 4 h 71"/>
                  <a:gd name="T4" fmla="*/ 9 w 11"/>
                  <a:gd name="T5" fmla="*/ 3 h 71"/>
                  <a:gd name="T6" fmla="*/ 7 w 11"/>
                  <a:gd name="T7" fmla="*/ 1 h 71"/>
                  <a:gd name="T8" fmla="*/ 5 w 11"/>
                  <a:gd name="T9" fmla="*/ 0 h 71"/>
                  <a:gd name="T10" fmla="*/ 5 w 11"/>
                  <a:gd name="T11" fmla="*/ 0 h 71"/>
                  <a:gd name="T12" fmla="*/ 3 w 11"/>
                  <a:gd name="T13" fmla="*/ 1 h 71"/>
                  <a:gd name="T14" fmla="*/ 1 w 11"/>
                  <a:gd name="T15" fmla="*/ 3 h 71"/>
                  <a:gd name="T16" fmla="*/ 0 w 11"/>
                  <a:gd name="T17" fmla="*/ 4 h 71"/>
                  <a:gd name="T18" fmla="*/ 0 w 11"/>
                  <a:gd name="T19" fmla="*/ 66 h 71"/>
                  <a:gd name="T20" fmla="*/ 0 w 11"/>
                  <a:gd name="T21" fmla="*/ 67 h 71"/>
                  <a:gd name="T22" fmla="*/ 1 w 11"/>
                  <a:gd name="T23" fmla="*/ 69 h 71"/>
                  <a:gd name="T24" fmla="*/ 3 w 11"/>
                  <a:gd name="T25" fmla="*/ 70 h 71"/>
                  <a:gd name="T26" fmla="*/ 5 w 11"/>
                  <a:gd name="T27" fmla="*/ 71 h 71"/>
                  <a:gd name="T28" fmla="*/ 7 w 11"/>
                  <a:gd name="T29" fmla="*/ 71 h 71"/>
                  <a:gd name="T30" fmla="*/ 9 w 11"/>
                  <a:gd name="T31" fmla="*/ 70 h 71"/>
                  <a:gd name="T32" fmla="*/ 11 w 11"/>
                  <a:gd name="T33" fmla="*/ 69 h 71"/>
                  <a:gd name="T34" fmla="*/ 11 w 11"/>
                  <a:gd name="T35" fmla="*/ 67 h 71"/>
                  <a:gd name="T36" fmla="*/ 11 w 11"/>
                  <a:gd name="T37" fmla="*/ 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5"/>
                    </a:moveTo>
                    <a:lnTo>
                      <a:pt x="11" y="4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24" name="Freeform 1052"/>
              <p:cNvSpPr>
                <a:spLocks/>
              </p:cNvSpPr>
              <p:nvPr/>
            </p:nvSpPr>
            <p:spPr bwMode="auto">
              <a:xfrm>
                <a:off x="1979" y="2156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25" name="Freeform 1053"/>
              <p:cNvSpPr>
                <a:spLocks/>
              </p:cNvSpPr>
              <p:nvPr/>
            </p:nvSpPr>
            <p:spPr bwMode="auto">
              <a:xfrm>
                <a:off x="1979" y="2171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26" name="Freeform 1054"/>
              <p:cNvSpPr>
                <a:spLocks/>
              </p:cNvSpPr>
              <p:nvPr/>
            </p:nvSpPr>
            <p:spPr bwMode="auto">
              <a:xfrm>
                <a:off x="1979" y="2187"/>
                <a:ext cx="6" cy="36"/>
              </a:xfrm>
              <a:custGeom>
                <a:avLst/>
                <a:gdLst>
                  <a:gd name="T0" fmla="*/ 11 w 11"/>
                  <a:gd name="T1" fmla="*/ 4 h 71"/>
                  <a:gd name="T2" fmla="*/ 11 w 11"/>
                  <a:gd name="T3" fmla="*/ 2 h 71"/>
                  <a:gd name="T4" fmla="*/ 11 w 11"/>
                  <a:gd name="T5" fmla="*/ 1 h 71"/>
                  <a:gd name="T6" fmla="*/ 9 w 11"/>
                  <a:gd name="T7" fmla="*/ 0 h 71"/>
                  <a:gd name="T8" fmla="*/ 7 w 11"/>
                  <a:gd name="T9" fmla="*/ 0 h 71"/>
                  <a:gd name="T10" fmla="*/ 5 w 11"/>
                  <a:gd name="T11" fmla="*/ 0 h 71"/>
                  <a:gd name="T12" fmla="*/ 3 w 11"/>
                  <a:gd name="T13" fmla="*/ 0 h 71"/>
                  <a:gd name="T14" fmla="*/ 1 w 11"/>
                  <a:gd name="T15" fmla="*/ 1 h 71"/>
                  <a:gd name="T16" fmla="*/ 0 w 11"/>
                  <a:gd name="T17" fmla="*/ 2 h 71"/>
                  <a:gd name="T18" fmla="*/ 0 w 11"/>
                  <a:gd name="T19" fmla="*/ 66 h 71"/>
                  <a:gd name="T20" fmla="*/ 0 w 11"/>
                  <a:gd name="T21" fmla="*/ 67 h 71"/>
                  <a:gd name="T22" fmla="*/ 1 w 11"/>
                  <a:gd name="T23" fmla="*/ 68 h 71"/>
                  <a:gd name="T24" fmla="*/ 3 w 11"/>
                  <a:gd name="T25" fmla="*/ 70 h 71"/>
                  <a:gd name="T26" fmla="*/ 5 w 11"/>
                  <a:gd name="T27" fmla="*/ 71 h 71"/>
                  <a:gd name="T28" fmla="*/ 7 w 11"/>
                  <a:gd name="T29" fmla="*/ 71 h 71"/>
                  <a:gd name="T30" fmla="*/ 9 w 11"/>
                  <a:gd name="T31" fmla="*/ 70 h 71"/>
                  <a:gd name="T32" fmla="*/ 11 w 11"/>
                  <a:gd name="T33" fmla="*/ 68 h 71"/>
                  <a:gd name="T34" fmla="*/ 11 w 11"/>
                  <a:gd name="T35" fmla="*/ 67 h 71"/>
                  <a:gd name="T36" fmla="*/ 11 w 11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1" y="68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1" y="68"/>
                    </a:lnTo>
                    <a:lnTo>
                      <a:pt x="11" y="67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27" name="Freeform 1055"/>
              <p:cNvSpPr>
                <a:spLocks/>
              </p:cNvSpPr>
              <p:nvPr/>
            </p:nvSpPr>
            <p:spPr bwMode="auto">
              <a:xfrm>
                <a:off x="1979" y="2231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28" name="Freeform 1056"/>
              <p:cNvSpPr>
                <a:spLocks/>
              </p:cNvSpPr>
              <p:nvPr/>
            </p:nvSpPr>
            <p:spPr bwMode="auto">
              <a:xfrm>
                <a:off x="1979" y="2247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2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2 h 16"/>
                  <a:gd name="T18" fmla="*/ 0 w 11"/>
                  <a:gd name="T19" fmla="*/ 10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4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29" name="Freeform 1057"/>
              <p:cNvSpPr>
                <a:spLocks/>
              </p:cNvSpPr>
              <p:nvPr/>
            </p:nvSpPr>
            <p:spPr bwMode="auto">
              <a:xfrm>
                <a:off x="1979" y="2263"/>
                <a:ext cx="6" cy="35"/>
              </a:xfrm>
              <a:custGeom>
                <a:avLst/>
                <a:gdLst>
                  <a:gd name="T0" fmla="*/ 11 w 11"/>
                  <a:gd name="T1" fmla="*/ 4 h 72"/>
                  <a:gd name="T2" fmla="*/ 11 w 11"/>
                  <a:gd name="T3" fmla="*/ 3 h 72"/>
                  <a:gd name="T4" fmla="*/ 11 w 11"/>
                  <a:gd name="T5" fmla="*/ 2 h 72"/>
                  <a:gd name="T6" fmla="*/ 9 w 11"/>
                  <a:gd name="T7" fmla="*/ 0 h 72"/>
                  <a:gd name="T8" fmla="*/ 7 w 11"/>
                  <a:gd name="T9" fmla="*/ 0 h 72"/>
                  <a:gd name="T10" fmla="*/ 5 w 11"/>
                  <a:gd name="T11" fmla="*/ 0 h 72"/>
                  <a:gd name="T12" fmla="*/ 3 w 11"/>
                  <a:gd name="T13" fmla="*/ 0 h 72"/>
                  <a:gd name="T14" fmla="*/ 1 w 11"/>
                  <a:gd name="T15" fmla="*/ 2 h 72"/>
                  <a:gd name="T16" fmla="*/ 0 w 11"/>
                  <a:gd name="T17" fmla="*/ 3 h 72"/>
                  <a:gd name="T18" fmla="*/ 0 w 11"/>
                  <a:gd name="T19" fmla="*/ 67 h 72"/>
                  <a:gd name="T20" fmla="*/ 0 w 11"/>
                  <a:gd name="T21" fmla="*/ 68 h 72"/>
                  <a:gd name="T22" fmla="*/ 1 w 11"/>
                  <a:gd name="T23" fmla="*/ 69 h 72"/>
                  <a:gd name="T24" fmla="*/ 3 w 11"/>
                  <a:gd name="T25" fmla="*/ 71 h 72"/>
                  <a:gd name="T26" fmla="*/ 5 w 11"/>
                  <a:gd name="T27" fmla="*/ 72 h 72"/>
                  <a:gd name="T28" fmla="*/ 7 w 11"/>
                  <a:gd name="T29" fmla="*/ 72 h 72"/>
                  <a:gd name="T30" fmla="*/ 9 w 11"/>
                  <a:gd name="T31" fmla="*/ 71 h 72"/>
                  <a:gd name="T32" fmla="*/ 11 w 11"/>
                  <a:gd name="T33" fmla="*/ 69 h 72"/>
                  <a:gd name="T34" fmla="*/ 11 w 11"/>
                  <a:gd name="T35" fmla="*/ 68 h 72"/>
                  <a:gd name="T36" fmla="*/ 11 w 11"/>
                  <a:gd name="T3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2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3" y="71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9" y="71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30" name="Freeform 1058"/>
              <p:cNvSpPr>
                <a:spLocks/>
              </p:cNvSpPr>
              <p:nvPr/>
            </p:nvSpPr>
            <p:spPr bwMode="auto">
              <a:xfrm>
                <a:off x="1979" y="2306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2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2 h 16"/>
                  <a:gd name="T18" fmla="*/ 0 w 11"/>
                  <a:gd name="T19" fmla="*/ 10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4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31" name="Freeform 1059"/>
              <p:cNvSpPr>
                <a:spLocks/>
              </p:cNvSpPr>
              <p:nvPr/>
            </p:nvSpPr>
            <p:spPr bwMode="auto">
              <a:xfrm>
                <a:off x="1979" y="2322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4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4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32" name="Freeform 1060"/>
              <p:cNvSpPr>
                <a:spLocks/>
              </p:cNvSpPr>
              <p:nvPr/>
            </p:nvSpPr>
            <p:spPr bwMode="auto">
              <a:xfrm>
                <a:off x="1979" y="2338"/>
                <a:ext cx="6" cy="36"/>
              </a:xfrm>
              <a:custGeom>
                <a:avLst/>
                <a:gdLst>
                  <a:gd name="T0" fmla="*/ 11 w 11"/>
                  <a:gd name="T1" fmla="*/ 4 h 72"/>
                  <a:gd name="T2" fmla="*/ 11 w 11"/>
                  <a:gd name="T3" fmla="*/ 3 h 72"/>
                  <a:gd name="T4" fmla="*/ 11 w 11"/>
                  <a:gd name="T5" fmla="*/ 1 h 72"/>
                  <a:gd name="T6" fmla="*/ 9 w 11"/>
                  <a:gd name="T7" fmla="*/ 0 h 72"/>
                  <a:gd name="T8" fmla="*/ 7 w 11"/>
                  <a:gd name="T9" fmla="*/ 0 h 72"/>
                  <a:gd name="T10" fmla="*/ 5 w 11"/>
                  <a:gd name="T11" fmla="*/ 0 h 72"/>
                  <a:gd name="T12" fmla="*/ 3 w 11"/>
                  <a:gd name="T13" fmla="*/ 0 h 72"/>
                  <a:gd name="T14" fmla="*/ 1 w 11"/>
                  <a:gd name="T15" fmla="*/ 1 h 72"/>
                  <a:gd name="T16" fmla="*/ 0 w 11"/>
                  <a:gd name="T17" fmla="*/ 3 h 72"/>
                  <a:gd name="T18" fmla="*/ 0 w 11"/>
                  <a:gd name="T19" fmla="*/ 66 h 72"/>
                  <a:gd name="T20" fmla="*/ 0 w 11"/>
                  <a:gd name="T21" fmla="*/ 68 h 72"/>
                  <a:gd name="T22" fmla="*/ 1 w 11"/>
                  <a:gd name="T23" fmla="*/ 69 h 72"/>
                  <a:gd name="T24" fmla="*/ 3 w 11"/>
                  <a:gd name="T25" fmla="*/ 70 h 72"/>
                  <a:gd name="T26" fmla="*/ 5 w 11"/>
                  <a:gd name="T27" fmla="*/ 72 h 72"/>
                  <a:gd name="T28" fmla="*/ 7 w 11"/>
                  <a:gd name="T29" fmla="*/ 72 h 72"/>
                  <a:gd name="T30" fmla="*/ 9 w 11"/>
                  <a:gd name="T31" fmla="*/ 70 h 72"/>
                  <a:gd name="T32" fmla="*/ 11 w 11"/>
                  <a:gd name="T33" fmla="*/ 69 h 72"/>
                  <a:gd name="T34" fmla="*/ 11 w 11"/>
                  <a:gd name="T35" fmla="*/ 68 h 72"/>
                  <a:gd name="T36" fmla="*/ 11 w 11"/>
                  <a:gd name="T3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2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3" y="70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33" name="Freeform 1061"/>
              <p:cNvSpPr>
                <a:spLocks/>
              </p:cNvSpPr>
              <p:nvPr/>
            </p:nvSpPr>
            <p:spPr bwMode="auto">
              <a:xfrm>
                <a:off x="1979" y="2382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4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4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34" name="Freeform 1062"/>
              <p:cNvSpPr>
                <a:spLocks/>
              </p:cNvSpPr>
              <p:nvPr/>
            </p:nvSpPr>
            <p:spPr bwMode="auto">
              <a:xfrm>
                <a:off x="1979" y="2398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35" name="Freeform 1063"/>
              <p:cNvSpPr>
                <a:spLocks/>
              </p:cNvSpPr>
              <p:nvPr/>
            </p:nvSpPr>
            <p:spPr bwMode="auto">
              <a:xfrm>
                <a:off x="1979" y="2413"/>
                <a:ext cx="6" cy="36"/>
              </a:xfrm>
              <a:custGeom>
                <a:avLst/>
                <a:gdLst>
                  <a:gd name="T0" fmla="*/ 11 w 11"/>
                  <a:gd name="T1" fmla="*/ 4 h 71"/>
                  <a:gd name="T2" fmla="*/ 11 w 11"/>
                  <a:gd name="T3" fmla="*/ 3 h 71"/>
                  <a:gd name="T4" fmla="*/ 11 w 11"/>
                  <a:gd name="T5" fmla="*/ 1 h 71"/>
                  <a:gd name="T6" fmla="*/ 9 w 11"/>
                  <a:gd name="T7" fmla="*/ 0 h 71"/>
                  <a:gd name="T8" fmla="*/ 7 w 11"/>
                  <a:gd name="T9" fmla="*/ 0 h 71"/>
                  <a:gd name="T10" fmla="*/ 5 w 11"/>
                  <a:gd name="T11" fmla="*/ 0 h 71"/>
                  <a:gd name="T12" fmla="*/ 3 w 11"/>
                  <a:gd name="T13" fmla="*/ 0 h 71"/>
                  <a:gd name="T14" fmla="*/ 1 w 11"/>
                  <a:gd name="T15" fmla="*/ 1 h 71"/>
                  <a:gd name="T16" fmla="*/ 0 w 11"/>
                  <a:gd name="T17" fmla="*/ 3 h 71"/>
                  <a:gd name="T18" fmla="*/ 0 w 11"/>
                  <a:gd name="T19" fmla="*/ 66 h 71"/>
                  <a:gd name="T20" fmla="*/ 0 w 11"/>
                  <a:gd name="T21" fmla="*/ 67 h 71"/>
                  <a:gd name="T22" fmla="*/ 1 w 11"/>
                  <a:gd name="T23" fmla="*/ 69 h 71"/>
                  <a:gd name="T24" fmla="*/ 3 w 11"/>
                  <a:gd name="T25" fmla="*/ 70 h 71"/>
                  <a:gd name="T26" fmla="*/ 5 w 11"/>
                  <a:gd name="T27" fmla="*/ 71 h 71"/>
                  <a:gd name="T28" fmla="*/ 7 w 11"/>
                  <a:gd name="T29" fmla="*/ 71 h 71"/>
                  <a:gd name="T30" fmla="*/ 9 w 11"/>
                  <a:gd name="T31" fmla="*/ 70 h 71"/>
                  <a:gd name="T32" fmla="*/ 11 w 11"/>
                  <a:gd name="T33" fmla="*/ 69 h 71"/>
                  <a:gd name="T34" fmla="*/ 11 w 11"/>
                  <a:gd name="T35" fmla="*/ 67 h 71"/>
                  <a:gd name="T36" fmla="*/ 11 w 11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7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36" name="Freeform 1064"/>
              <p:cNvSpPr>
                <a:spLocks/>
              </p:cNvSpPr>
              <p:nvPr/>
            </p:nvSpPr>
            <p:spPr bwMode="auto">
              <a:xfrm>
                <a:off x="1979" y="2457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37" name="Freeform 1065"/>
              <p:cNvSpPr>
                <a:spLocks/>
              </p:cNvSpPr>
              <p:nvPr/>
            </p:nvSpPr>
            <p:spPr bwMode="auto">
              <a:xfrm>
                <a:off x="1979" y="2473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3 h 16"/>
                  <a:gd name="T18" fmla="*/ 0 w 11"/>
                  <a:gd name="T19" fmla="*/ 10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4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38" name="Freeform 1066"/>
              <p:cNvSpPr>
                <a:spLocks/>
              </p:cNvSpPr>
              <p:nvPr/>
            </p:nvSpPr>
            <p:spPr bwMode="auto">
              <a:xfrm>
                <a:off x="1979" y="2489"/>
                <a:ext cx="6" cy="35"/>
              </a:xfrm>
              <a:custGeom>
                <a:avLst/>
                <a:gdLst>
                  <a:gd name="T0" fmla="*/ 11 w 11"/>
                  <a:gd name="T1" fmla="*/ 4 h 71"/>
                  <a:gd name="T2" fmla="*/ 11 w 11"/>
                  <a:gd name="T3" fmla="*/ 2 h 71"/>
                  <a:gd name="T4" fmla="*/ 11 w 11"/>
                  <a:gd name="T5" fmla="*/ 1 h 71"/>
                  <a:gd name="T6" fmla="*/ 9 w 11"/>
                  <a:gd name="T7" fmla="*/ 0 h 71"/>
                  <a:gd name="T8" fmla="*/ 7 w 11"/>
                  <a:gd name="T9" fmla="*/ 0 h 71"/>
                  <a:gd name="T10" fmla="*/ 5 w 11"/>
                  <a:gd name="T11" fmla="*/ 0 h 71"/>
                  <a:gd name="T12" fmla="*/ 3 w 11"/>
                  <a:gd name="T13" fmla="*/ 0 h 71"/>
                  <a:gd name="T14" fmla="*/ 1 w 11"/>
                  <a:gd name="T15" fmla="*/ 1 h 71"/>
                  <a:gd name="T16" fmla="*/ 0 w 11"/>
                  <a:gd name="T17" fmla="*/ 2 h 71"/>
                  <a:gd name="T18" fmla="*/ 0 w 11"/>
                  <a:gd name="T19" fmla="*/ 66 h 71"/>
                  <a:gd name="T20" fmla="*/ 0 w 11"/>
                  <a:gd name="T21" fmla="*/ 67 h 71"/>
                  <a:gd name="T22" fmla="*/ 1 w 11"/>
                  <a:gd name="T23" fmla="*/ 68 h 71"/>
                  <a:gd name="T24" fmla="*/ 3 w 11"/>
                  <a:gd name="T25" fmla="*/ 70 h 71"/>
                  <a:gd name="T26" fmla="*/ 5 w 11"/>
                  <a:gd name="T27" fmla="*/ 71 h 71"/>
                  <a:gd name="T28" fmla="*/ 7 w 11"/>
                  <a:gd name="T29" fmla="*/ 71 h 71"/>
                  <a:gd name="T30" fmla="*/ 9 w 11"/>
                  <a:gd name="T31" fmla="*/ 70 h 71"/>
                  <a:gd name="T32" fmla="*/ 11 w 11"/>
                  <a:gd name="T33" fmla="*/ 68 h 71"/>
                  <a:gd name="T34" fmla="*/ 11 w 11"/>
                  <a:gd name="T35" fmla="*/ 67 h 71"/>
                  <a:gd name="T36" fmla="*/ 11 w 11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1" y="68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1" y="68"/>
                    </a:lnTo>
                    <a:lnTo>
                      <a:pt x="11" y="67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39" name="Freeform 1067"/>
              <p:cNvSpPr>
                <a:spLocks/>
              </p:cNvSpPr>
              <p:nvPr/>
            </p:nvSpPr>
            <p:spPr bwMode="auto">
              <a:xfrm>
                <a:off x="1979" y="2532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3 h 16"/>
                  <a:gd name="T18" fmla="*/ 0 w 11"/>
                  <a:gd name="T19" fmla="*/ 10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4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40" name="Freeform 1068"/>
              <p:cNvSpPr>
                <a:spLocks/>
              </p:cNvSpPr>
              <p:nvPr/>
            </p:nvSpPr>
            <p:spPr bwMode="auto">
              <a:xfrm>
                <a:off x="1979" y="2548"/>
                <a:ext cx="6" cy="8"/>
              </a:xfrm>
              <a:custGeom>
                <a:avLst/>
                <a:gdLst>
                  <a:gd name="T0" fmla="*/ 11 w 11"/>
                  <a:gd name="T1" fmla="*/ 4 h 15"/>
                  <a:gd name="T2" fmla="*/ 11 w 11"/>
                  <a:gd name="T3" fmla="*/ 2 h 15"/>
                  <a:gd name="T4" fmla="*/ 11 w 11"/>
                  <a:gd name="T5" fmla="*/ 1 h 15"/>
                  <a:gd name="T6" fmla="*/ 9 w 11"/>
                  <a:gd name="T7" fmla="*/ 0 h 15"/>
                  <a:gd name="T8" fmla="*/ 7 w 11"/>
                  <a:gd name="T9" fmla="*/ 0 h 15"/>
                  <a:gd name="T10" fmla="*/ 5 w 11"/>
                  <a:gd name="T11" fmla="*/ 0 h 15"/>
                  <a:gd name="T12" fmla="*/ 3 w 11"/>
                  <a:gd name="T13" fmla="*/ 0 h 15"/>
                  <a:gd name="T14" fmla="*/ 1 w 11"/>
                  <a:gd name="T15" fmla="*/ 1 h 15"/>
                  <a:gd name="T16" fmla="*/ 0 w 11"/>
                  <a:gd name="T17" fmla="*/ 2 h 15"/>
                  <a:gd name="T18" fmla="*/ 0 w 11"/>
                  <a:gd name="T19" fmla="*/ 10 h 15"/>
                  <a:gd name="T20" fmla="*/ 0 w 11"/>
                  <a:gd name="T21" fmla="*/ 11 h 15"/>
                  <a:gd name="T22" fmla="*/ 1 w 11"/>
                  <a:gd name="T23" fmla="*/ 13 h 15"/>
                  <a:gd name="T24" fmla="*/ 3 w 11"/>
                  <a:gd name="T25" fmla="*/ 14 h 15"/>
                  <a:gd name="T26" fmla="*/ 5 w 11"/>
                  <a:gd name="T27" fmla="*/ 15 h 15"/>
                  <a:gd name="T28" fmla="*/ 7 w 11"/>
                  <a:gd name="T29" fmla="*/ 15 h 15"/>
                  <a:gd name="T30" fmla="*/ 9 w 11"/>
                  <a:gd name="T31" fmla="*/ 14 h 15"/>
                  <a:gd name="T32" fmla="*/ 11 w 11"/>
                  <a:gd name="T33" fmla="*/ 13 h 15"/>
                  <a:gd name="T34" fmla="*/ 11 w 11"/>
                  <a:gd name="T35" fmla="*/ 11 h 15"/>
                  <a:gd name="T36" fmla="*/ 11 w 11"/>
                  <a:gd name="T3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5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41" name="Freeform 1069"/>
              <p:cNvSpPr>
                <a:spLocks/>
              </p:cNvSpPr>
              <p:nvPr/>
            </p:nvSpPr>
            <p:spPr bwMode="auto">
              <a:xfrm>
                <a:off x="1979" y="2564"/>
                <a:ext cx="6" cy="36"/>
              </a:xfrm>
              <a:custGeom>
                <a:avLst/>
                <a:gdLst>
                  <a:gd name="T0" fmla="*/ 11 w 11"/>
                  <a:gd name="T1" fmla="*/ 4 h 72"/>
                  <a:gd name="T2" fmla="*/ 11 w 11"/>
                  <a:gd name="T3" fmla="*/ 3 h 72"/>
                  <a:gd name="T4" fmla="*/ 11 w 11"/>
                  <a:gd name="T5" fmla="*/ 2 h 72"/>
                  <a:gd name="T6" fmla="*/ 9 w 11"/>
                  <a:gd name="T7" fmla="*/ 0 h 72"/>
                  <a:gd name="T8" fmla="*/ 7 w 11"/>
                  <a:gd name="T9" fmla="*/ 0 h 72"/>
                  <a:gd name="T10" fmla="*/ 5 w 11"/>
                  <a:gd name="T11" fmla="*/ 0 h 72"/>
                  <a:gd name="T12" fmla="*/ 3 w 11"/>
                  <a:gd name="T13" fmla="*/ 0 h 72"/>
                  <a:gd name="T14" fmla="*/ 1 w 11"/>
                  <a:gd name="T15" fmla="*/ 2 h 72"/>
                  <a:gd name="T16" fmla="*/ 0 w 11"/>
                  <a:gd name="T17" fmla="*/ 3 h 72"/>
                  <a:gd name="T18" fmla="*/ 0 w 11"/>
                  <a:gd name="T19" fmla="*/ 66 h 72"/>
                  <a:gd name="T20" fmla="*/ 0 w 11"/>
                  <a:gd name="T21" fmla="*/ 68 h 72"/>
                  <a:gd name="T22" fmla="*/ 1 w 11"/>
                  <a:gd name="T23" fmla="*/ 69 h 72"/>
                  <a:gd name="T24" fmla="*/ 3 w 11"/>
                  <a:gd name="T25" fmla="*/ 70 h 72"/>
                  <a:gd name="T26" fmla="*/ 5 w 11"/>
                  <a:gd name="T27" fmla="*/ 72 h 72"/>
                  <a:gd name="T28" fmla="*/ 7 w 11"/>
                  <a:gd name="T29" fmla="*/ 72 h 72"/>
                  <a:gd name="T30" fmla="*/ 9 w 11"/>
                  <a:gd name="T31" fmla="*/ 70 h 72"/>
                  <a:gd name="T32" fmla="*/ 11 w 11"/>
                  <a:gd name="T33" fmla="*/ 69 h 72"/>
                  <a:gd name="T34" fmla="*/ 11 w 11"/>
                  <a:gd name="T35" fmla="*/ 68 h 72"/>
                  <a:gd name="T36" fmla="*/ 11 w 11"/>
                  <a:gd name="T3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2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3" y="70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42" name="Freeform 1070"/>
              <p:cNvSpPr>
                <a:spLocks/>
              </p:cNvSpPr>
              <p:nvPr/>
            </p:nvSpPr>
            <p:spPr bwMode="auto">
              <a:xfrm>
                <a:off x="1979" y="2608"/>
                <a:ext cx="6" cy="8"/>
              </a:xfrm>
              <a:custGeom>
                <a:avLst/>
                <a:gdLst>
                  <a:gd name="T0" fmla="*/ 11 w 11"/>
                  <a:gd name="T1" fmla="*/ 4 h 15"/>
                  <a:gd name="T2" fmla="*/ 11 w 11"/>
                  <a:gd name="T3" fmla="*/ 2 h 15"/>
                  <a:gd name="T4" fmla="*/ 11 w 11"/>
                  <a:gd name="T5" fmla="*/ 1 h 15"/>
                  <a:gd name="T6" fmla="*/ 9 w 11"/>
                  <a:gd name="T7" fmla="*/ 0 h 15"/>
                  <a:gd name="T8" fmla="*/ 7 w 11"/>
                  <a:gd name="T9" fmla="*/ 0 h 15"/>
                  <a:gd name="T10" fmla="*/ 5 w 11"/>
                  <a:gd name="T11" fmla="*/ 0 h 15"/>
                  <a:gd name="T12" fmla="*/ 3 w 11"/>
                  <a:gd name="T13" fmla="*/ 0 h 15"/>
                  <a:gd name="T14" fmla="*/ 1 w 11"/>
                  <a:gd name="T15" fmla="*/ 1 h 15"/>
                  <a:gd name="T16" fmla="*/ 0 w 11"/>
                  <a:gd name="T17" fmla="*/ 2 h 15"/>
                  <a:gd name="T18" fmla="*/ 0 w 11"/>
                  <a:gd name="T19" fmla="*/ 10 h 15"/>
                  <a:gd name="T20" fmla="*/ 0 w 11"/>
                  <a:gd name="T21" fmla="*/ 11 h 15"/>
                  <a:gd name="T22" fmla="*/ 1 w 11"/>
                  <a:gd name="T23" fmla="*/ 13 h 15"/>
                  <a:gd name="T24" fmla="*/ 3 w 11"/>
                  <a:gd name="T25" fmla="*/ 14 h 15"/>
                  <a:gd name="T26" fmla="*/ 5 w 11"/>
                  <a:gd name="T27" fmla="*/ 15 h 15"/>
                  <a:gd name="T28" fmla="*/ 7 w 11"/>
                  <a:gd name="T29" fmla="*/ 15 h 15"/>
                  <a:gd name="T30" fmla="*/ 9 w 11"/>
                  <a:gd name="T31" fmla="*/ 14 h 15"/>
                  <a:gd name="T32" fmla="*/ 11 w 11"/>
                  <a:gd name="T33" fmla="*/ 13 h 15"/>
                  <a:gd name="T34" fmla="*/ 11 w 11"/>
                  <a:gd name="T35" fmla="*/ 11 h 15"/>
                  <a:gd name="T36" fmla="*/ 11 w 11"/>
                  <a:gd name="T3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5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43" name="Freeform 1071"/>
              <p:cNvSpPr>
                <a:spLocks/>
              </p:cNvSpPr>
              <p:nvPr/>
            </p:nvSpPr>
            <p:spPr bwMode="auto">
              <a:xfrm>
                <a:off x="1979" y="2624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4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4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44" name="Freeform 1072"/>
              <p:cNvSpPr>
                <a:spLocks/>
              </p:cNvSpPr>
              <p:nvPr/>
            </p:nvSpPr>
            <p:spPr bwMode="auto">
              <a:xfrm>
                <a:off x="1979" y="2640"/>
                <a:ext cx="6" cy="35"/>
              </a:xfrm>
              <a:custGeom>
                <a:avLst/>
                <a:gdLst>
                  <a:gd name="T0" fmla="*/ 11 w 11"/>
                  <a:gd name="T1" fmla="*/ 4 h 71"/>
                  <a:gd name="T2" fmla="*/ 11 w 11"/>
                  <a:gd name="T3" fmla="*/ 3 h 71"/>
                  <a:gd name="T4" fmla="*/ 11 w 11"/>
                  <a:gd name="T5" fmla="*/ 1 h 71"/>
                  <a:gd name="T6" fmla="*/ 9 w 11"/>
                  <a:gd name="T7" fmla="*/ 0 h 71"/>
                  <a:gd name="T8" fmla="*/ 7 w 11"/>
                  <a:gd name="T9" fmla="*/ 0 h 71"/>
                  <a:gd name="T10" fmla="*/ 5 w 11"/>
                  <a:gd name="T11" fmla="*/ 0 h 71"/>
                  <a:gd name="T12" fmla="*/ 3 w 11"/>
                  <a:gd name="T13" fmla="*/ 0 h 71"/>
                  <a:gd name="T14" fmla="*/ 1 w 11"/>
                  <a:gd name="T15" fmla="*/ 1 h 71"/>
                  <a:gd name="T16" fmla="*/ 0 w 11"/>
                  <a:gd name="T17" fmla="*/ 3 h 71"/>
                  <a:gd name="T18" fmla="*/ 0 w 11"/>
                  <a:gd name="T19" fmla="*/ 66 h 71"/>
                  <a:gd name="T20" fmla="*/ 0 w 11"/>
                  <a:gd name="T21" fmla="*/ 67 h 71"/>
                  <a:gd name="T22" fmla="*/ 1 w 11"/>
                  <a:gd name="T23" fmla="*/ 69 h 71"/>
                  <a:gd name="T24" fmla="*/ 3 w 11"/>
                  <a:gd name="T25" fmla="*/ 70 h 71"/>
                  <a:gd name="T26" fmla="*/ 5 w 11"/>
                  <a:gd name="T27" fmla="*/ 71 h 71"/>
                  <a:gd name="T28" fmla="*/ 7 w 11"/>
                  <a:gd name="T29" fmla="*/ 71 h 71"/>
                  <a:gd name="T30" fmla="*/ 9 w 11"/>
                  <a:gd name="T31" fmla="*/ 70 h 71"/>
                  <a:gd name="T32" fmla="*/ 11 w 11"/>
                  <a:gd name="T33" fmla="*/ 69 h 71"/>
                  <a:gd name="T34" fmla="*/ 11 w 11"/>
                  <a:gd name="T35" fmla="*/ 67 h 71"/>
                  <a:gd name="T36" fmla="*/ 11 w 11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7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45" name="Freeform 1073"/>
              <p:cNvSpPr>
                <a:spLocks/>
              </p:cNvSpPr>
              <p:nvPr/>
            </p:nvSpPr>
            <p:spPr bwMode="auto">
              <a:xfrm>
                <a:off x="1979" y="2683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4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4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46" name="Freeform 1074"/>
              <p:cNvSpPr>
                <a:spLocks/>
              </p:cNvSpPr>
              <p:nvPr/>
            </p:nvSpPr>
            <p:spPr bwMode="auto">
              <a:xfrm>
                <a:off x="1979" y="2699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47" name="Freeform 1075"/>
              <p:cNvSpPr>
                <a:spLocks/>
              </p:cNvSpPr>
              <p:nvPr/>
            </p:nvSpPr>
            <p:spPr bwMode="auto">
              <a:xfrm>
                <a:off x="1979" y="2715"/>
                <a:ext cx="6" cy="36"/>
              </a:xfrm>
              <a:custGeom>
                <a:avLst/>
                <a:gdLst>
                  <a:gd name="T0" fmla="*/ 11 w 11"/>
                  <a:gd name="T1" fmla="*/ 4 h 71"/>
                  <a:gd name="T2" fmla="*/ 11 w 11"/>
                  <a:gd name="T3" fmla="*/ 2 h 71"/>
                  <a:gd name="T4" fmla="*/ 11 w 11"/>
                  <a:gd name="T5" fmla="*/ 1 h 71"/>
                  <a:gd name="T6" fmla="*/ 9 w 11"/>
                  <a:gd name="T7" fmla="*/ 0 h 71"/>
                  <a:gd name="T8" fmla="*/ 7 w 11"/>
                  <a:gd name="T9" fmla="*/ 0 h 71"/>
                  <a:gd name="T10" fmla="*/ 5 w 11"/>
                  <a:gd name="T11" fmla="*/ 0 h 71"/>
                  <a:gd name="T12" fmla="*/ 3 w 11"/>
                  <a:gd name="T13" fmla="*/ 0 h 71"/>
                  <a:gd name="T14" fmla="*/ 1 w 11"/>
                  <a:gd name="T15" fmla="*/ 1 h 71"/>
                  <a:gd name="T16" fmla="*/ 0 w 11"/>
                  <a:gd name="T17" fmla="*/ 2 h 71"/>
                  <a:gd name="T18" fmla="*/ 0 w 11"/>
                  <a:gd name="T19" fmla="*/ 66 h 71"/>
                  <a:gd name="T20" fmla="*/ 0 w 11"/>
                  <a:gd name="T21" fmla="*/ 67 h 71"/>
                  <a:gd name="T22" fmla="*/ 1 w 11"/>
                  <a:gd name="T23" fmla="*/ 69 h 71"/>
                  <a:gd name="T24" fmla="*/ 3 w 11"/>
                  <a:gd name="T25" fmla="*/ 70 h 71"/>
                  <a:gd name="T26" fmla="*/ 5 w 11"/>
                  <a:gd name="T27" fmla="*/ 71 h 71"/>
                  <a:gd name="T28" fmla="*/ 7 w 11"/>
                  <a:gd name="T29" fmla="*/ 71 h 71"/>
                  <a:gd name="T30" fmla="*/ 9 w 11"/>
                  <a:gd name="T31" fmla="*/ 70 h 71"/>
                  <a:gd name="T32" fmla="*/ 11 w 11"/>
                  <a:gd name="T33" fmla="*/ 69 h 71"/>
                  <a:gd name="T34" fmla="*/ 11 w 11"/>
                  <a:gd name="T35" fmla="*/ 67 h 71"/>
                  <a:gd name="T36" fmla="*/ 11 w 11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7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48" name="Freeform 1076"/>
              <p:cNvSpPr>
                <a:spLocks/>
              </p:cNvSpPr>
              <p:nvPr/>
            </p:nvSpPr>
            <p:spPr bwMode="auto">
              <a:xfrm>
                <a:off x="1979" y="2759"/>
                <a:ext cx="6" cy="7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49" name="Freeform 1077"/>
              <p:cNvSpPr>
                <a:spLocks/>
              </p:cNvSpPr>
              <p:nvPr/>
            </p:nvSpPr>
            <p:spPr bwMode="auto">
              <a:xfrm>
                <a:off x="1979" y="2774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2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2 h 16"/>
                  <a:gd name="T18" fmla="*/ 0 w 11"/>
                  <a:gd name="T19" fmla="*/ 10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4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50" name="Freeform 1078"/>
              <p:cNvSpPr>
                <a:spLocks/>
              </p:cNvSpPr>
              <p:nvPr/>
            </p:nvSpPr>
            <p:spPr bwMode="auto">
              <a:xfrm>
                <a:off x="1979" y="2790"/>
                <a:ext cx="6" cy="36"/>
              </a:xfrm>
              <a:custGeom>
                <a:avLst/>
                <a:gdLst>
                  <a:gd name="T0" fmla="*/ 11 w 11"/>
                  <a:gd name="T1" fmla="*/ 4 h 72"/>
                  <a:gd name="T2" fmla="*/ 11 w 11"/>
                  <a:gd name="T3" fmla="*/ 3 h 72"/>
                  <a:gd name="T4" fmla="*/ 11 w 11"/>
                  <a:gd name="T5" fmla="*/ 2 h 72"/>
                  <a:gd name="T6" fmla="*/ 9 w 11"/>
                  <a:gd name="T7" fmla="*/ 0 h 72"/>
                  <a:gd name="T8" fmla="*/ 7 w 11"/>
                  <a:gd name="T9" fmla="*/ 0 h 72"/>
                  <a:gd name="T10" fmla="*/ 5 w 11"/>
                  <a:gd name="T11" fmla="*/ 0 h 72"/>
                  <a:gd name="T12" fmla="*/ 3 w 11"/>
                  <a:gd name="T13" fmla="*/ 0 h 72"/>
                  <a:gd name="T14" fmla="*/ 1 w 11"/>
                  <a:gd name="T15" fmla="*/ 2 h 72"/>
                  <a:gd name="T16" fmla="*/ 0 w 11"/>
                  <a:gd name="T17" fmla="*/ 3 h 72"/>
                  <a:gd name="T18" fmla="*/ 0 w 11"/>
                  <a:gd name="T19" fmla="*/ 67 h 72"/>
                  <a:gd name="T20" fmla="*/ 0 w 11"/>
                  <a:gd name="T21" fmla="*/ 68 h 72"/>
                  <a:gd name="T22" fmla="*/ 1 w 11"/>
                  <a:gd name="T23" fmla="*/ 69 h 72"/>
                  <a:gd name="T24" fmla="*/ 3 w 11"/>
                  <a:gd name="T25" fmla="*/ 71 h 72"/>
                  <a:gd name="T26" fmla="*/ 5 w 11"/>
                  <a:gd name="T27" fmla="*/ 72 h 72"/>
                  <a:gd name="T28" fmla="*/ 7 w 11"/>
                  <a:gd name="T29" fmla="*/ 72 h 72"/>
                  <a:gd name="T30" fmla="*/ 9 w 11"/>
                  <a:gd name="T31" fmla="*/ 71 h 72"/>
                  <a:gd name="T32" fmla="*/ 11 w 11"/>
                  <a:gd name="T33" fmla="*/ 69 h 72"/>
                  <a:gd name="T34" fmla="*/ 11 w 11"/>
                  <a:gd name="T35" fmla="*/ 68 h 72"/>
                  <a:gd name="T36" fmla="*/ 11 w 11"/>
                  <a:gd name="T3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2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3" y="71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9" y="71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51" name="Freeform 1079"/>
              <p:cNvSpPr>
                <a:spLocks/>
              </p:cNvSpPr>
              <p:nvPr/>
            </p:nvSpPr>
            <p:spPr bwMode="auto">
              <a:xfrm>
                <a:off x="1979" y="2834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2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2 h 16"/>
                  <a:gd name="T18" fmla="*/ 0 w 11"/>
                  <a:gd name="T19" fmla="*/ 10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4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52" name="Freeform 1080"/>
              <p:cNvSpPr>
                <a:spLocks/>
              </p:cNvSpPr>
              <p:nvPr/>
            </p:nvSpPr>
            <p:spPr bwMode="auto">
              <a:xfrm>
                <a:off x="1979" y="2850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4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4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53" name="Freeform 1081"/>
              <p:cNvSpPr>
                <a:spLocks/>
              </p:cNvSpPr>
              <p:nvPr/>
            </p:nvSpPr>
            <p:spPr bwMode="auto">
              <a:xfrm>
                <a:off x="1979" y="2866"/>
                <a:ext cx="6" cy="35"/>
              </a:xfrm>
              <a:custGeom>
                <a:avLst/>
                <a:gdLst>
                  <a:gd name="T0" fmla="*/ 11 w 11"/>
                  <a:gd name="T1" fmla="*/ 4 h 72"/>
                  <a:gd name="T2" fmla="*/ 11 w 11"/>
                  <a:gd name="T3" fmla="*/ 3 h 72"/>
                  <a:gd name="T4" fmla="*/ 11 w 11"/>
                  <a:gd name="T5" fmla="*/ 2 h 72"/>
                  <a:gd name="T6" fmla="*/ 9 w 11"/>
                  <a:gd name="T7" fmla="*/ 0 h 72"/>
                  <a:gd name="T8" fmla="*/ 7 w 11"/>
                  <a:gd name="T9" fmla="*/ 0 h 72"/>
                  <a:gd name="T10" fmla="*/ 5 w 11"/>
                  <a:gd name="T11" fmla="*/ 0 h 72"/>
                  <a:gd name="T12" fmla="*/ 3 w 11"/>
                  <a:gd name="T13" fmla="*/ 0 h 72"/>
                  <a:gd name="T14" fmla="*/ 1 w 11"/>
                  <a:gd name="T15" fmla="*/ 2 h 72"/>
                  <a:gd name="T16" fmla="*/ 0 w 11"/>
                  <a:gd name="T17" fmla="*/ 3 h 72"/>
                  <a:gd name="T18" fmla="*/ 0 w 11"/>
                  <a:gd name="T19" fmla="*/ 66 h 72"/>
                  <a:gd name="T20" fmla="*/ 0 w 11"/>
                  <a:gd name="T21" fmla="*/ 68 h 72"/>
                  <a:gd name="T22" fmla="*/ 1 w 11"/>
                  <a:gd name="T23" fmla="*/ 69 h 72"/>
                  <a:gd name="T24" fmla="*/ 3 w 11"/>
                  <a:gd name="T25" fmla="*/ 70 h 72"/>
                  <a:gd name="T26" fmla="*/ 5 w 11"/>
                  <a:gd name="T27" fmla="*/ 72 h 72"/>
                  <a:gd name="T28" fmla="*/ 7 w 11"/>
                  <a:gd name="T29" fmla="*/ 72 h 72"/>
                  <a:gd name="T30" fmla="*/ 9 w 11"/>
                  <a:gd name="T31" fmla="*/ 70 h 72"/>
                  <a:gd name="T32" fmla="*/ 11 w 11"/>
                  <a:gd name="T33" fmla="*/ 69 h 72"/>
                  <a:gd name="T34" fmla="*/ 11 w 11"/>
                  <a:gd name="T35" fmla="*/ 68 h 72"/>
                  <a:gd name="T36" fmla="*/ 11 w 11"/>
                  <a:gd name="T3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2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3" y="70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54" name="Freeform 1082"/>
              <p:cNvSpPr>
                <a:spLocks/>
              </p:cNvSpPr>
              <p:nvPr/>
            </p:nvSpPr>
            <p:spPr bwMode="auto">
              <a:xfrm>
                <a:off x="1979" y="2909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4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4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55" name="Freeform 1083"/>
              <p:cNvSpPr>
                <a:spLocks/>
              </p:cNvSpPr>
              <p:nvPr/>
            </p:nvSpPr>
            <p:spPr bwMode="auto">
              <a:xfrm>
                <a:off x="1979" y="2925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56" name="Freeform 1084"/>
              <p:cNvSpPr>
                <a:spLocks/>
              </p:cNvSpPr>
              <p:nvPr/>
            </p:nvSpPr>
            <p:spPr bwMode="auto">
              <a:xfrm>
                <a:off x="1979" y="2941"/>
                <a:ext cx="6" cy="36"/>
              </a:xfrm>
              <a:custGeom>
                <a:avLst/>
                <a:gdLst>
                  <a:gd name="T0" fmla="*/ 11 w 11"/>
                  <a:gd name="T1" fmla="*/ 4 h 71"/>
                  <a:gd name="T2" fmla="*/ 11 w 11"/>
                  <a:gd name="T3" fmla="*/ 3 h 71"/>
                  <a:gd name="T4" fmla="*/ 11 w 11"/>
                  <a:gd name="T5" fmla="*/ 1 h 71"/>
                  <a:gd name="T6" fmla="*/ 9 w 11"/>
                  <a:gd name="T7" fmla="*/ 0 h 71"/>
                  <a:gd name="T8" fmla="*/ 7 w 11"/>
                  <a:gd name="T9" fmla="*/ 0 h 71"/>
                  <a:gd name="T10" fmla="*/ 5 w 11"/>
                  <a:gd name="T11" fmla="*/ 0 h 71"/>
                  <a:gd name="T12" fmla="*/ 3 w 11"/>
                  <a:gd name="T13" fmla="*/ 0 h 71"/>
                  <a:gd name="T14" fmla="*/ 1 w 11"/>
                  <a:gd name="T15" fmla="*/ 1 h 71"/>
                  <a:gd name="T16" fmla="*/ 0 w 11"/>
                  <a:gd name="T17" fmla="*/ 3 h 71"/>
                  <a:gd name="T18" fmla="*/ 0 w 11"/>
                  <a:gd name="T19" fmla="*/ 66 h 71"/>
                  <a:gd name="T20" fmla="*/ 0 w 11"/>
                  <a:gd name="T21" fmla="*/ 67 h 71"/>
                  <a:gd name="T22" fmla="*/ 1 w 11"/>
                  <a:gd name="T23" fmla="*/ 69 h 71"/>
                  <a:gd name="T24" fmla="*/ 3 w 11"/>
                  <a:gd name="T25" fmla="*/ 70 h 71"/>
                  <a:gd name="T26" fmla="*/ 5 w 11"/>
                  <a:gd name="T27" fmla="*/ 71 h 71"/>
                  <a:gd name="T28" fmla="*/ 7 w 11"/>
                  <a:gd name="T29" fmla="*/ 71 h 71"/>
                  <a:gd name="T30" fmla="*/ 9 w 11"/>
                  <a:gd name="T31" fmla="*/ 70 h 71"/>
                  <a:gd name="T32" fmla="*/ 11 w 11"/>
                  <a:gd name="T33" fmla="*/ 69 h 71"/>
                  <a:gd name="T34" fmla="*/ 11 w 11"/>
                  <a:gd name="T35" fmla="*/ 67 h 71"/>
                  <a:gd name="T36" fmla="*/ 11 w 11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7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57" name="Freeform 1085"/>
              <p:cNvSpPr>
                <a:spLocks/>
              </p:cNvSpPr>
              <p:nvPr/>
            </p:nvSpPr>
            <p:spPr bwMode="auto">
              <a:xfrm>
                <a:off x="1979" y="2985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58" name="Freeform 1086"/>
              <p:cNvSpPr>
                <a:spLocks/>
              </p:cNvSpPr>
              <p:nvPr/>
            </p:nvSpPr>
            <p:spPr bwMode="auto">
              <a:xfrm>
                <a:off x="1979" y="3000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3 h 16"/>
                  <a:gd name="T18" fmla="*/ 0 w 11"/>
                  <a:gd name="T19" fmla="*/ 10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4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59" name="Freeform 1087"/>
              <p:cNvSpPr>
                <a:spLocks/>
              </p:cNvSpPr>
              <p:nvPr/>
            </p:nvSpPr>
            <p:spPr bwMode="auto">
              <a:xfrm>
                <a:off x="1979" y="3016"/>
                <a:ext cx="6" cy="36"/>
              </a:xfrm>
              <a:custGeom>
                <a:avLst/>
                <a:gdLst>
                  <a:gd name="T0" fmla="*/ 11 w 11"/>
                  <a:gd name="T1" fmla="*/ 4 h 71"/>
                  <a:gd name="T2" fmla="*/ 11 w 11"/>
                  <a:gd name="T3" fmla="*/ 2 h 71"/>
                  <a:gd name="T4" fmla="*/ 11 w 11"/>
                  <a:gd name="T5" fmla="*/ 1 h 71"/>
                  <a:gd name="T6" fmla="*/ 9 w 11"/>
                  <a:gd name="T7" fmla="*/ 0 h 71"/>
                  <a:gd name="T8" fmla="*/ 7 w 11"/>
                  <a:gd name="T9" fmla="*/ 0 h 71"/>
                  <a:gd name="T10" fmla="*/ 5 w 11"/>
                  <a:gd name="T11" fmla="*/ 0 h 71"/>
                  <a:gd name="T12" fmla="*/ 3 w 11"/>
                  <a:gd name="T13" fmla="*/ 0 h 71"/>
                  <a:gd name="T14" fmla="*/ 1 w 11"/>
                  <a:gd name="T15" fmla="*/ 1 h 71"/>
                  <a:gd name="T16" fmla="*/ 0 w 11"/>
                  <a:gd name="T17" fmla="*/ 2 h 71"/>
                  <a:gd name="T18" fmla="*/ 0 w 11"/>
                  <a:gd name="T19" fmla="*/ 66 h 71"/>
                  <a:gd name="T20" fmla="*/ 0 w 11"/>
                  <a:gd name="T21" fmla="*/ 67 h 71"/>
                  <a:gd name="T22" fmla="*/ 1 w 11"/>
                  <a:gd name="T23" fmla="*/ 68 h 71"/>
                  <a:gd name="T24" fmla="*/ 3 w 11"/>
                  <a:gd name="T25" fmla="*/ 70 h 71"/>
                  <a:gd name="T26" fmla="*/ 5 w 11"/>
                  <a:gd name="T27" fmla="*/ 71 h 71"/>
                  <a:gd name="T28" fmla="*/ 7 w 11"/>
                  <a:gd name="T29" fmla="*/ 71 h 71"/>
                  <a:gd name="T30" fmla="*/ 9 w 11"/>
                  <a:gd name="T31" fmla="*/ 70 h 71"/>
                  <a:gd name="T32" fmla="*/ 11 w 11"/>
                  <a:gd name="T33" fmla="*/ 68 h 71"/>
                  <a:gd name="T34" fmla="*/ 11 w 11"/>
                  <a:gd name="T35" fmla="*/ 67 h 71"/>
                  <a:gd name="T36" fmla="*/ 11 w 11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1" y="68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1" y="68"/>
                    </a:lnTo>
                    <a:lnTo>
                      <a:pt x="11" y="67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60" name="Freeform 1088"/>
              <p:cNvSpPr>
                <a:spLocks/>
              </p:cNvSpPr>
              <p:nvPr/>
            </p:nvSpPr>
            <p:spPr bwMode="auto">
              <a:xfrm>
                <a:off x="1979" y="3060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3 h 16"/>
                  <a:gd name="T18" fmla="*/ 0 w 11"/>
                  <a:gd name="T19" fmla="*/ 10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4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61" name="Freeform 1089"/>
              <p:cNvSpPr>
                <a:spLocks/>
              </p:cNvSpPr>
              <p:nvPr/>
            </p:nvSpPr>
            <p:spPr bwMode="auto">
              <a:xfrm>
                <a:off x="1979" y="3076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2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2 h 16"/>
                  <a:gd name="T18" fmla="*/ 0 w 11"/>
                  <a:gd name="T19" fmla="*/ 10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4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62" name="Freeform 1090"/>
              <p:cNvSpPr>
                <a:spLocks/>
              </p:cNvSpPr>
              <p:nvPr/>
            </p:nvSpPr>
            <p:spPr bwMode="auto">
              <a:xfrm>
                <a:off x="1979" y="3092"/>
                <a:ext cx="6" cy="35"/>
              </a:xfrm>
              <a:custGeom>
                <a:avLst/>
                <a:gdLst>
                  <a:gd name="T0" fmla="*/ 11 w 11"/>
                  <a:gd name="T1" fmla="*/ 4 h 72"/>
                  <a:gd name="T2" fmla="*/ 11 w 11"/>
                  <a:gd name="T3" fmla="*/ 3 h 72"/>
                  <a:gd name="T4" fmla="*/ 11 w 11"/>
                  <a:gd name="T5" fmla="*/ 2 h 72"/>
                  <a:gd name="T6" fmla="*/ 9 w 11"/>
                  <a:gd name="T7" fmla="*/ 0 h 72"/>
                  <a:gd name="T8" fmla="*/ 7 w 11"/>
                  <a:gd name="T9" fmla="*/ 0 h 72"/>
                  <a:gd name="T10" fmla="*/ 5 w 11"/>
                  <a:gd name="T11" fmla="*/ 0 h 72"/>
                  <a:gd name="T12" fmla="*/ 3 w 11"/>
                  <a:gd name="T13" fmla="*/ 0 h 72"/>
                  <a:gd name="T14" fmla="*/ 1 w 11"/>
                  <a:gd name="T15" fmla="*/ 2 h 72"/>
                  <a:gd name="T16" fmla="*/ 0 w 11"/>
                  <a:gd name="T17" fmla="*/ 3 h 72"/>
                  <a:gd name="T18" fmla="*/ 0 w 11"/>
                  <a:gd name="T19" fmla="*/ 66 h 72"/>
                  <a:gd name="T20" fmla="*/ 0 w 11"/>
                  <a:gd name="T21" fmla="*/ 68 h 72"/>
                  <a:gd name="T22" fmla="*/ 1 w 11"/>
                  <a:gd name="T23" fmla="*/ 69 h 72"/>
                  <a:gd name="T24" fmla="*/ 3 w 11"/>
                  <a:gd name="T25" fmla="*/ 70 h 72"/>
                  <a:gd name="T26" fmla="*/ 5 w 11"/>
                  <a:gd name="T27" fmla="*/ 72 h 72"/>
                  <a:gd name="T28" fmla="*/ 7 w 11"/>
                  <a:gd name="T29" fmla="*/ 72 h 72"/>
                  <a:gd name="T30" fmla="*/ 9 w 11"/>
                  <a:gd name="T31" fmla="*/ 70 h 72"/>
                  <a:gd name="T32" fmla="*/ 11 w 11"/>
                  <a:gd name="T33" fmla="*/ 69 h 72"/>
                  <a:gd name="T34" fmla="*/ 11 w 11"/>
                  <a:gd name="T35" fmla="*/ 68 h 72"/>
                  <a:gd name="T36" fmla="*/ 11 w 11"/>
                  <a:gd name="T3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2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3" y="70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63" name="Freeform 1091"/>
              <p:cNvSpPr>
                <a:spLocks/>
              </p:cNvSpPr>
              <p:nvPr/>
            </p:nvSpPr>
            <p:spPr bwMode="auto">
              <a:xfrm>
                <a:off x="1979" y="3135"/>
                <a:ext cx="6" cy="8"/>
              </a:xfrm>
              <a:custGeom>
                <a:avLst/>
                <a:gdLst>
                  <a:gd name="T0" fmla="*/ 11 w 11"/>
                  <a:gd name="T1" fmla="*/ 4 h 15"/>
                  <a:gd name="T2" fmla="*/ 11 w 11"/>
                  <a:gd name="T3" fmla="*/ 2 h 15"/>
                  <a:gd name="T4" fmla="*/ 11 w 11"/>
                  <a:gd name="T5" fmla="*/ 1 h 15"/>
                  <a:gd name="T6" fmla="*/ 9 w 11"/>
                  <a:gd name="T7" fmla="*/ 0 h 15"/>
                  <a:gd name="T8" fmla="*/ 7 w 11"/>
                  <a:gd name="T9" fmla="*/ 0 h 15"/>
                  <a:gd name="T10" fmla="*/ 5 w 11"/>
                  <a:gd name="T11" fmla="*/ 0 h 15"/>
                  <a:gd name="T12" fmla="*/ 3 w 11"/>
                  <a:gd name="T13" fmla="*/ 0 h 15"/>
                  <a:gd name="T14" fmla="*/ 1 w 11"/>
                  <a:gd name="T15" fmla="*/ 1 h 15"/>
                  <a:gd name="T16" fmla="*/ 0 w 11"/>
                  <a:gd name="T17" fmla="*/ 2 h 15"/>
                  <a:gd name="T18" fmla="*/ 0 w 11"/>
                  <a:gd name="T19" fmla="*/ 10 h 15"/>
                  <a:gd name="T20" fmla="*/ 0 w 11"/>
                  <a:gd name="T21" fmla="*/ 12 h 15"/>
                  <a:gd name="T22" fmla="*/ 1 w 11"/>
                  <a:gd name="T23" fmla="*/ 13 h 15"/>
                  <a:gd name="T24" fmla="*/ 3 w 11"/>
                  <a:gd name="T25" fmla="*/ 14 h 15"/>
                  <a:gd name="T26" fmla="*/ 5 w 11"/>
                  <a:gd name="T27" fmla="*/ 15 h 15"/>
                  <a:gd name="T28" fmla="*/ 7 w 11"/>
                  <a:gd name="T29" fmla="*/ 15 h 15"/>
                  <a:gd name="T30" fmla="*/ 9 w 11"/>
                  <a:gd name="T31" fmla="*/ 14 h 15"/>
                  <a:gd name="T32" fmla="*/ 11 w 11"/>
                  <a:gd name="T33" fmla="*/ 13 h 15"/>
                  <a:gd name="T34" fmla="*/ 11 w 11"/>
                  <a:gd name="T35" fmla="*/ 12 h 15"/>
                  <a:gd name="T36" fmla="*/ 11 w 11"/>
                  <a:gd name="T3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5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64" name="Freeform 1092"/>
              <p:cNvSpPr>
                <a:spLocks/>
              </p:cNvSpPr>
              <p:nvPr/>
            </p:nvSpPr>
            <p:spPr bwMode="auto">
              <a:xfrm>
                <a:off x="1979" y="3151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4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4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65" name="Freeform 1093"/>
              <p:cNvSpPr>
                <a:spLocks/>
              </p:cNvSpPr>
              <p:nvPr/>
            </p:nvSpPr>
            <p:spPr bwMode="auto">
              <a:xfrm>
                <a:off x="1979" y="3167"/>
                <a:ext cx="6" cy="36"/>
              </a:xfrm>
              <a:custGeom>
                <a:avLst/>
                <a:gdLst>
                  <a:gd name="T0" fmla="*/ 11 w 11"/>
                  <a:gd name="T1" fmla="*/ 4 h 71"/>
                  <a:gd name="T2" fmla="*/ 11 w 11"/>
                  <a:gd name="T3" fmla="*/ 3 h 71"/>
                  <a:gd name="T4" fmla="*/ 11 w 11"/>
                  <a:gd name="T5" fmla="*/ 1 h 71"/>
                  <a:gd name="T6" fmla="*/ 9 w 11"/>
                  <a:gd name="T7" fmla="*/ 0 h 71"/>
                  <a:gd name="T8" fmla="*/ 7 w 11"/>
                  <a:gd name="T9" fmla="*/ 0 h 71"/>
                  <a:gd name="T10" fmla="*/ 5 w 11"/>
                  <a:gd name="T11" fmla="*/ 0 h 71"/>
                  <a:gd name="T12" fmla="*/ 3 w 11"/>
                  <a:gd name="T13" fmla="*/ 0 h 71"/>
                  <a:gd name="T14" fmla="*/ 1 w 11"/>
                  <a:gd name="T15" fmla="*/ 1 h 71"/>
                  <a:gd name="T16" fmla="*/ 0 w 11"/>
                  <a:gd name="T17" fmla="*/ 3 h 71"/>
                  <a:gd name="T18" fmla="*/ 0 w 11"/>
                  <a:gd name="T19" fmla="*/ 66 h 71"/>
                  <a:gd name="T20" fmla="*/ 0 w 11"/>
                  <a:gd name="T21" fmla="*/ 68 h 71"/>
                  <a:gd name="T22" fmla="*/ 1 w 11"/>
                  <a:gd name="T23" fmla="*/ 69 h 71"/>
                  <a:gd name="T24" fmla="*/ 3 w 11"/>
                  <a:gd name="T25" fmla="*/ 70 h 71"/>
                  <a:gd name="T26" fmla="*/ 5 w 11"/>
                  <a:gd name="T27" fmla="*/ 71 h 71"/>
                  <a:gd name="T28" fmla="*/ 7 w 11"/>
                  <a:gd name="T29" fmla="*/ 71 h 71"/>
                  <a:gd name="T30" fmla="*/ 9 w 11"/>
                  <a:gd name="T31" fmla="*/ 70 h 71"/>
                  <a:gd name="T32" fmla="*/ 11 w 11"/>
                  <a:gd name="T33" fmla="*/ 69 h 71"/>
                  <a:gd name="T34" fmla="*/ 11 w 11"/>
                  <a:gd name="T35" fmla="*/ 68 h 71"/>
                  <a:gd name="T36" fmla="*/ 11 w 11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66" name="Freeform 1094"/>
              <p:cNvSpPr>
                <a:spLocks/>
              </p:cNvSpPr>
              <p:nvPr/>
            </p:nvSpPr>
            <p:spPr bwMode="auto">
              <a:xfrm>
                <a:off x="1979" y="3211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2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2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4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4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67" name="Freeform 1095"/>
              <p:cNvSpPr>
                <a:spLocks/>
              </p:cNvSpPr>
              <p:nvPr/>
            </p:nvSpPr>
            <p:spPr bwMode="auto">
              <a:xfrm>
                <a:off x="1979" y="3227"/>
                <a:ext cx="6" cy="7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68" name="Freeform 1096"/>
              <p:cNvSpPr>
                <a:spLocks/>
              </p:cNvSpPr>
              <p:nvPr/>
            </p:nvSpPr>
            <p:spPr bwMode="auto">
              <a:xfrm>
                <a:off x="1979" y="3242"/>
                <a:ext cx="6" cy="36"/>
              </a:xfrm>
              <a:custGeom>
                <a:avLst/>
                <a:gdLst>
                  <a:gd name="T0" fmla="*/ 11 w 11"/>
                  <a:gd name="T1" fmla="*/ 4 h 71"/>
                  <a:gd name="T2" fmla="*/ 11 w 11"/>
                  <a:gd name="T3" fmla="*/ 2 h 71"/>
                  <a:gd name="T4" fmla="*/ 11 w 11"/>
                  <a:gd name="T5" fmla="*/ 1 h 71"/>
                  <a:gd name="T6" fmla="*/ 9 w 11"/>
                  <a:gd name="T7" fmla="*/ 0 h 71"/>
                  <a:gd name="T8" fmla="*/ 7 w 11"/>
                  <a:gd name="T9" fmla="*/ 0 h 71"/>
                  <a:gd name="T10" fmla="*/ 5 w 11"/>
                  <a:gd name="T11" fmla="*/ 0 h 71"/>
                  <a:gd name="T12" fmla="*/ 3 w 11"/>
                  <a:gd name="T13" fmla="*/ 0 h 71"/>
                  <a:gd name="T14" fmla="*/ 1 w 11"/>
                  <a:gd name="T15" fmla="*/ 1 h 71"/>
                  <a:gd name="T16" fmla="*/ 0 w 11"/>
                  <a:gd name="T17" fmla="*/ 2 h 71"/>
                  <a:gd name="T18" fmla="*/ 0 w 11"/>
                  <a:gd name="T19" fmla="*/ 66 h 71"/>
                  <a:gd name="T20" fmla="*/ 0 w 11"/>
                  <a:gd name="T21" fmla="*/ 67 h 71"/>
                  <a:gd name="T22" fmla="*/ 1 w 11"/>
                  <a:gd name="T23" fmla="*/ 69 h 71"/>
                  <a:gd name="T24" fmla="*/ 3 w 11"/>
                  <a:gd name="T25" fmla="*/ 70 h 71"/>
                  <a:gd name="T26" fmla="*/ 5 w 11"/>
                  <a:gd name="T27" fmla="*/ 71 h 71"/>
                  <a:gd name="T28" fmla="*/ 7 w 11"/>
                  <a:gd name="T29" fmla="*/ 71 h 71"/>
                  <a:gd name="T30" fmla="*/ 9 w 11"/>
                  <a:gd name="T31" fmla="*/ 70 h 71"/>
                  <a:gd name="T32" fmla="*/ 11 w 11"/>
                  <a:gd name="T33" fmla="*/ 69 h 71"/>
                  <a:gd name="T34" fmla="*/ 11 w 11"/>
                  <a:gd name="T35" fmla="*/ 67 h 71"/>
                  <a:gd name="T36" fmla="*/ 11 w 11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1" y="69"/>
                    </a:lnTo>
                    <a:lnTo>
                      <a:pt x="11" y="67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69" name="Freeform 1097"/>
              <p:cNvSpPr>
                <a:spLocks/>
              </p:cNvSpPr>
              <p:nvPr/>
            </p:nvSpPr>
            <p:spPr bwMode="auto">
              <a:xfrm>
                <a:off x="1979" y="3286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3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3 h 16"/>
                  <a:gd name="T18" fmla="*/ 0 w 11"/>
                  <a:gd name="T19" fmla="*/ 11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5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5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70" name="Freeform 1098"/>
              <p:cNvSpPr>
                <a:spLocks/>
              </p:cNvSpPr>
              <p:nvPr/>
            </p:nvSpPr>
            <p:spPr bwMode="auto">
              <a:xfrm>
                <a:off x="1979" y="3302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2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2 h 16"/>
                  <a:gd name="T18" fmla="*/ 0 w 11"/>
                  <a:gd name="T19" fmla="*/ 10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4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71" name="Freeform 1099"/>
              <p:cNvSpPr>
                <a:spLocks/>
              </p:cNvSpPr>
              <p:nvPr/>
            </p:nvSpPr>
            <p:spPr bwMode="auto">
              <a:xfrm>
                <a:off x="1979" y="3318"/>
                <a:ext cx="6" cy="35"/>
              </a:xfrm>
              <a:custGeom>
                <a:avLst/>
                <a:gdLst>
                  <a:gd name="T0" fmla="*/ 11 w 11"/>
                  <a:gd name="T1" fmla="*/ 3 h 71"/>
                  <a:gd name="T2" fmla="*/ 11 w 11"/>
                  <a:gd name="T3" fmla="*/ 2 h 71"/>
                  <a:gd name="T4" fmla="*/ 11 w 11"/>
                  <a:gd name="T5" fmla="*/ 1 h 71"/>
                  <a:gd name="T6" fmla="*/ 9 w 11"/>
                  <a:gd name="T7" fmla="*/ 0 h 71"/>
                  <a:gd name="T8" fmla="*/ 7 w 11"/>
                  <a:gd name="T9" fmla="*/ 0 h 71"/>
                  <a:gd name="T10" fmla="*/ 5 w 11"/>
                  <a:gd name="T11" fmla="*/ 0 h 71"/>
                  <a:gd name="T12" fmla="*/ 3 w 11"/>
                  <a:gd name="T13" fmla="*/ 0 h 71"/>
                  <a:gd name="T14" fmla="*/ 1 w 11"/>
                  <a:gd name="T15" fmla="*/ 1 h 71"/>
                  <a:gd name="T16" fmla="*/ 0 w 11"/>
                  <a:gd name="T17" fmla="*/ 2 h 71"/>
                  <a:gd name="T18" fmla="*/ 0 w 11"/>
                  <a:gd name="T19" fmla="*/ 66 h 71"/>
                  <a:gd name="T20" fmla="*/ 0 w 11"/>
                  <a:gd name="T21" fmla="*/ 67 h 71"/>
                  <a:gd name="T22" fmla="*/ 1 w 11"/>
                  <a:gd name="T23" fmla="*/ 68 h 71"/>
                  <a:gd name="T24" fmla="*/ 3 w 11"/>
                  <a:gd name="T25" fmla="*/ 70 h 71"/>
                  <a:gd name="T26" fmla="*/ 5 w 11"/>
                  <a:gd name="T27" fmla="*/ 71 h 71"/>
                  <a:gd name="T28" fmla="*/ 7 w 11"/>
                  <a:gd name="T29" fmla="*/ 71 h 71"/>
                  <a:gd name="T30" fmla="*/ 9 w 11"/>
                  <a:gd name="T31" fmla="*/ 70 h 71"/>
                  <a:gd name="T32" fmla="*/ 11 w 11"/>
                  <a:gd name="T33" fmla="*/ 68 h 71"/>
                  <a:gd name="T34" fmla="*/ 11 w 11"/>
                  <a:gd name="T35" fmla="*/ 67 h 71"/>
                  <a:gd name="T36" fmla="*/ 11 w 11"/>
                  <a:gd name="T37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11" y="3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1" y="68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1" y="68"/>
                    </a:lnTo>
                    <a:lnTo>
                      <a:pt x="11" y="67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72" name="Freeform 1100"/>
              <p:cNvSpPr>
                <a:spLocks/>
              </p:cNvSpPr>
              <p:nvPr/>
            </p:nvSpPr>
            <p:spPr bwMode="auto">
              <a:xfrm>
                <a:off x="1979" y="3361"/>
                <a:ext cx="6" cy="8"/>
              </a:xfrm>
              <a:custGeom>
                <a:avLst/>
                <a:gdLst>
                  <a:gd name="T0" fmla="*/ 11 w 11"/>
                  <a:gd name="T1" fmla="*/ 4 h 16"/>
                  <a:gd name="T2" fmla="*/ 11 w 11"/>
                  <a:gd name="T3" fmla="*/ 2 h 16"/>
                  <a:gd name="T4" fmla="*/ 11 w 11"/>
                  <a:gd name="T5" fmla="*/ 1 h 16"/>
                  <a:gd name="T6" fmla="*/ 9 w 11"/>
                  <a:gd name="T7" fmla="*/ 0 h 16"/>
                  <a:gd name="T8" fmla="*/ 7 w 11"/>
                  <a:gd name="T9" fmla="*/ 0 h 16"/>
                  <a:gd name="T10" fmla="*/ 5 w 11"/>
                  <a:gd name="T11" fmla="*/ 0 h 16"/>
                  <a:gd name="T12" fmla="*/ 3 w 11"/>
                  <a:gd name="T13" fmla="*/ 0 h 16"/>
                  <a:gd name="T14" fmla="*/ 1 w 11"/>
                  <a:gd name="T15" fmla="*/ 1 h 16"/>
                  <a:gd name="T16" fmla="*/ 0 w 11"/>
                  <a:gd name="T17" fmla="*/ 2 h 16"/>
                  <a:gd name="T18" fmla="*/ 0 w 11"/>
                  <a:gd name="T19" fmla="*/ 10 h 16"/>
                  <a:gd name="T20" fmla="*/ 0 w 11"/>
                  <a:gd name="T21" fmla="*/ 12 h 16"/>
                  <a:gd name="T22" fmla="*/ 1 w 11"/>
                  <a:gd name="T23" fmla="*/ 13 h 16"/>
                  <a:gd name="T24" fmla="*/ 3 w 11"/>
                  <a:gd name="T25" fmla="*/ 14 h 16"/>
                  <a:gd name="T26" fmla="*/ 5 w 11"/>
                  <a:gd name="T27" fmla="*/ 16 h 16"/>
                  <a:gd name="T28" fmla="*/ 7 w 11"/>
                  <a:gd name="T29" fmla="*/ 16 h 16"/>
                  <a:gd name="T30" fmla="*/ 9 w 11"/>
                  <a:gd name="T31" fmla="*/ 14 h 16"/>
                  <a:gd name="T32" fmla="*/ 11 w 11"/>
                  <a:gd name="T33" fmla="*/ 13 h 16"/>
                  <a:gd name="T34" fmla="*/ 11 w 11"/>
                  <a:gd name="T35" fmla="*/ 12 h 16"/>
                  <a:gd name="T36" fmla="*/ 11 w 11"/>
                  <a:gd name="T3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11" y="4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73" name="Freeform 1101"/>
              <p:cNvSpPr>
                <a:spLocks/>
              </p:cNvSpPr>
              <p:nvPr/>
            </p:nvSpPr>
            <p:spPr bwMode="auto">
              <a:xfrm>
                <a:off x="1979" y="3377"/>
                <a:ext cx="6" cy="8"/>
              </a:xfrm>
              <a:custGeom>
                <a:avLst/>
                <a:gdLst>
                  <a:gd name="T0" fmla="*/ 11 w 11"/>
                  <a:gd name="T1" fmla="*/ 3 h 15"/>
                  <a:gd name="T2" fmla="*/ 11 w 11"/>
                  <a:gd name="T3" fmla="*/ 2 h 15"/>
                  <a:gd name="T4" fmla="*/ 11 w 11"/>
                  <a:gd name="T5" fmla="*/ 1 h 15"/>
                  <a:gd name="T6" fmla="*/ 9 w 11"/>
                  <a:gd name="T7" fmla="*/ 0 h 15"/>
                  <a:gd name="T8" fmla="*/ 7 w 11"/>
                  <a:gd name="T9" fmla="*/ 0 h 15"/>
                  <a:gd name="T10" fmla="*/ 5 w 11"/>
                  <a:gd name="T11" fmla="*/ 0 h 15"/>
                  <a:gd name="T12" fmla="*/ 3 w 11"/>
                  <a:gd name="T13" fmla="*/ 0 h 15"/>
                  <a:gd name="T14" fmla="*/ 1 w 11"/>
                  <a:gd name="T15" fmla="*/ 1 h 15"/>
                  <a:gd name="T16" fmla="*/ 0 w 11"/>
                  <a:gd name="T17" fmla="*/ 2 h 15"/>
                  <a:gd name="T18" fmla="*/ 0 w 11"/>
                  <a:gd name="T19" fmla="*/ 10 h 15"/>
                  <a:gd name="T20" fmla="*/ 0 w 11"/>
                  <a:gd name="T21" fmla="*/ 11 h 15"/>
                  <a:gd name="T22" fmla="*/ 1 w 11"/>
                  <a:gd name="T23" fmla="*/ 13 h 15"/>
                  <a:gd name="T24" fmla="*/ 3 w 11"/>
                  <a:gd name="T25" fmla="*/ 14 h 15"/>
                  <a:gd name="T26" fmla="*/ 5 w 11"/>
                  <a:gd name="T27" fmla="*/ 15 h 15"/>
                  <a:gd name="T28" fmla="*/ 7 w 11"/>
                  <a:gd name="T29" fmla="*/ 15 h 15"/>
                  <a:gd name="T30" fmla="*/ 9 w 11"/>
                  <a:gd name="T31" fmla="*/ 14 h 15"/>
                  <a:gd name="T32" fmla="*/ 11 w 11"/>
                  <a:gd name="T33" fmla="*/ 13 h 15"/>
                  <a:gd name="T34" fmla="*/ 11 w 11"/>
                  <a:gd name="T35" fmla="*/ 11 h 15"/>
                  <a:gd name="T36" fmla="*/ 11 w 11"/>
                  <a:gd name="T37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5">
                    <a:moveTo>
                      <a:pt x="11" y="3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74" name="Freeform 1102"/>
              <p:cNvSpPr>
                <a:spLocks/>
              </p:cNvSpPr>
              <p:nvPr/>
            </p:nvSpPr>
            <p:spPr bwMode="auto">
              <a:xfrm>
                <a:off x="1979" y="3393"/>
                <a:ext cx="23" cy="24"/>
              </a:xfrm>
              <a:custGeom>
                <a:avLst/>
                <a:gdLst>
                  <a:gd name="T0" fmla="*/ 11 w 45"/>
                  <a:gd name="T1" fmla="*/ 4 h 48"/>
                  <a:gd name="T2" fmla="*/ 11 w 45"/>
                  <a:gd name="T3" fmla="*/ 3 h 48"/>
                  <a:gd name="T4" fmla="*/ 11 w 45"/>
                  <a:gd name="T5" fmla="*/ 2 h 48"/>
                  <a:gd name="T6" fmla="*/ 9 w 45"/>
                  <a:gd name="T7" fmla="*/ 0 h 48"/>
                  <a:gd name="T8" fmla="*/ 7 w 45"/>
                  <a:gd name="T9" fmla="*/ 0 h 48"/>
                  <a:gd name="T10" fmla="*/ 5 w 45"/>
                  <a:gd name="T11" fmla="*/ 0 h 48"/>
                  <a:gd name="T12" fmla="*/ 3 w 45"/>
                  <a:gd name="T13" fmla="*/ 0 h 48"/>
                  <a:gd name="T14" fmla="*/ 1 w 45"/>
                  <a:gd name="T15" fmla="*/ 2 h 48"/>
                  <a:gd name="T16" fmla="*/ 0 w 45"/>
                  <a:gd name="T17" fmla="*/ 3 h 48"/>
                  <a:gd name="T18" fmla="*/ 0 w 45"/>
                  <a:gd name="T19" fmla="*/ 44 h 48"/>
                  <a:gd name="T20" fmla="*/ 0 w 45"/>
                  <a:gd name="T21" fmla="*/ 44 h 48"/>
                  <a:gd name="T22" fmla="*/ 1 w 45"/>
                  <a:gd name="T23" fmla="*/ 45 h 48"/>
                  <a:gd name="T24" fmla="*/ 3 w 45"/>
                  <a:gd name="T25" fmla="*/ 47 h 48"/>
                  <a:gd name="T26" fmla="*/ 5 w 45"/>
                  <a:gd name="T27" fmla="*/ 48 h 48"/>
                  <a:gd name="T28" fmla="*/ 38 w 45"/>
                  <a:gd name="T29" fmla="*/ 48 h 48"/>
                  <a:gd name="T30" fmla="*/ 40 w 45"/>
                  <a:gd name="T31" fmla="*/ 48 h 48"/>
                  <a:gd name="T32" fmla="*/ 42 w 45"/>
                  <a:gd name="T33" fmla="*/ 48 h 48"/>
                  <a:gd name="T34" fmla="*/ 43 w 45"/>
                  <a:gd name="T35" fmla="*/ 47 h 48"/>
                  <a:gd name="T36" fmla="*/ 45 w 45"/>
                  <a:gd name="T37" fmla="*/ 45 h 48"/>
                  <a:gd name="T38" fmla="*/ 45 w 45"/>
                  <a:gd name="T39" fmla="*/ 44 h 48"/>
                  <a:gd name="T40" fmla="*/ 43 w 45"/>
                  <a:gd name="T41" fmla="*/ 43 h 48"/>
                  <a:gd name="T42" fmla="*/ 42 w 45"/>
                  <a:gd name="T43" fmla="*/ 41 h 48"/>
                  <a:gd name="T44" fmla="*/ 40 w 45"/>
                  <a:gd name="T45" fmla="*/ 40 h 48"/>
                  <a:gd name="T46" fmla="*/ 7 w 45"/>
                  <a:gd name="T47" fmla="*/ 40 h 48"/>
                  <a:gd name="T48" fmla="*/ 5 w 45"/>
                  <a:gd name="T49" fmla="*/ 44 h 48"/>
                  <a:gd name="T50" fmla="*/ 11 w 45"/>
                  <a:gd name="T51" fmla="*/ 45 h 48"/>
                  <a:gd name="T52" fmla="*/ 11 w 45"/>
                  <a:gd name="T53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" h="48">
                    <a:moveTo>
                      <a:pt x="11" y="4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45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38" y="48"/>
                    </a:lnTo>
                    <a:lnTo>
                      <a:pt x="40" y="48"/>
                    </a:lnTo>
                    <a:lnTo>
                      <a:pt x="42" y="48"/>
                    </a:lnTo>
                    <a:lnTo>
                      <a:pt x="43" y="47"/>
                    </a:lnTo>
                    <a:lnTo>
                      <a:pt x="45" y="45"/>
                    </a:lnTo>
                    <a:lnTo>
                      <a:pt x="45" y="44"/>
                    </a:lnTo>
                    <a:lnTo>
                      <a:pt x="43" y="43"/>
                    </a:lnTo>
                    <a:lnTo>
                      <a:pt x="42" y="41"/>
                    </a:lnTo>
                    <a:lnTo>
                      <a:pt x="40" y="40"/>
                    </a:lnTo>
                    <a:lnTo>
                      <a:pt x="7" y="40"/>
                    </a:lnTo>
                    <a:lnTo>
                      <a:pt x="5" y="44"/>
                    </a:lnTo>
                    <a:lnTo>
                      <a:pt x="11" y="4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75" name="Freeform 1103"/>
              <p:cNvSpPr>
                <a:spLocks/>
              </p:cNvSpPr>
              <p:nvPr/>
            </p:nvSpPr>
            <p:spPr bwMode="auto">
              <a:xfrm>
                <a:off x="2013" y="3413"/>
                <a:ext cx="12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6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76" name="Freeform 1104"/>
              <p:cNvSpPr>
                <a:spLocks/>
              </p:cNvSpPr>
              <p:nvPr/>
            </p:nvSpPr>
            <p:spPr bwMode="auto">
              <a:xfrm>
                <a:off x="2036" y="3413"/>
                <a:ext cx="12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77" name="Freeform 1105"/>
              <p:cNvSpPr>
                <a:spLocks/>
              </p:cNvSpPr>
              <p:nvPr/>
            </p:nvSpPr>
            <p:spPr bwMode="auto">
              <a:xfrm>
                <a:off x="2059" y="3413"/>
                <a:ext cx="52" cy="4"/>
              </a:xfrm>
              <a:custGeom>
                <a:avLst/>
                <a:gdLst>
                  <a:gd name="T0" fmla="*/ 6 w 103"/>
                  <a:gd name="T1" fmla="*/ 0 h 8"/>
                  <a:gd name="T2" fmla="*/ 4 w 103"/>
                  <a:gd name="T3" fmla="*/ 0 h 8"/>
                  <a:gd name="T4" fmla="*/ 2 w 103"/>
                  <a:gd name="T5" fmla="*/ 1 h 8"/>
                  <a:gd name="T6" fmla="*/ 0 w 103"/>
                  <a:gd name="T7" fmla="*/ 3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7 h 8"/>
                  <a:gd name="T14" fmla="*/ 2 w 103"/>
                  <a:gd name="T15" fmla="*/ 8 h 8"/>
                  <a:gd name="T16" fmla="*/ 4 w 103"/>
                  <a:gd name="T17" fmla="*/ 8 h 8"/>
                  <a:gd name="T18" fmla="*/ 95 w 103"/>
                  <a:gd name="T19" fmla="*/ 8 h 8"/>
                  <a:gd name="T20" fmla="*/ 97 w 103"/>
                  <a:gd name="T21" fmla="*/ 8 h 8"/>
                  <a:gd name="T22" fmla="*/ 99 w 103"/>
                  <a:gd name="T23" fmla="*/ 8 h 8"/>
                  <a:gd name="T24" fmla="*/ 101 w 103"/>
                  <a:gd name="T25" fmla="*/ 7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3 h 8"/>
                  <a:gd name="T32" fmla="*/ 99 w 103"/>
                  <a:gd name="T33" fmla="*/ 1 h 8"/>
                  <a:gd name="T34" fmla="*/ 97 w 103"/>
                  <a:gd name="T35" fmla="*/ 0 h 8"/>
                  <a:gd name="T36" fmla="*/ 6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5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1" y="7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3"/>
                    </a:lnTo>
                    <a:lnTo>
                      <a:pt x="99" y="1"/>
                    </a:lnTo>
                    <a:lnTo>
                      <a:pt x="9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78" name="Freeform 1106"/>
              <p:cNvSpPr>
                <a:spLocks/>
              </p:cNvSpPr>
              <p:nvPr/>
            </p:nvSpPr>
            <p:spPr bwMode="auto">
              <a:xfrm>
                <a:off x="2122" y="3413"/>
                <a:ext cx="11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79" name="Freeform 1107"/>
              <p:cNvSpPr>
                <a:spLocks/>
              </p:cNvSpPr>
              <p:nvPr/>
            </p:nvSpPr>
            <p:spPr bwMode="auto">
              <a:xfrm>
                <a:off x="2145" y="3413"/>
                <a:ext cx="11" cy="4"/>
              </a:xfrm>
              <a:custGeom>
                <a:avLst/>
                <a:gdLst>
                  <a:gd name="T0" fmla="*/ 5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5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80" name="Freeform 1108"/>
              <p:cNvSpPr>
                <a:spLocks/>
              </p:cNvSpPr>
              <p:nvPr/>
            </p:nvSpPr>
            <p:spPr bwMode="auto">
              <a:xfrm>
                <a:off x="2168" y="3413"/>
                <a:ext cx="51" cy="4"/>
              </a:xfrm>
              <a:custGeom>
                <a:avLst/>
                <a:gdLst>
                  <a:gd name="T0" fmla="*/ 5 w 103"/>
                  <a:gd name="T1" fmla="*/ 0 h 8"/>
                  <a:gd name="T2" fmla="*/ 3 w 103"/>
                  <a:gd name="T3" fmla="*/ 0 h 8"/>
                  <a:gd name="T4" fmla="*/ 1 w 103"/>
                  <a:gd name="T5" fmla="*/ 1 h 8"/>
                  <a:gd name="T6" fmla="*/ 0 w 103"/>
                  <a:gd name="T7" fmla="*/ 3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7 h 8"/>
                  <a:gd name="T14" fmla="*/ 1 w 103"/>
                  <a:gd name="T15" fmla="*/ 8 h 8"/>
                  <a:gd name="T16" fmla="*/ 3 w 103"/>
                  <a:gd name="T17" fmla="*/ 8 h 8"/>
                  <a:gd name="T18" fmla="*/ 95 w 103"/>
                  <a:gd name="T19" fmla="*/ 8 h 8"/>
                  <a:gd name="T20" fmla="*/ 97 w 103"/>
                  <a:gd name="T21" fmla="*/ 8 h 8"/>
                  <a:gd name="T22" fmla="*/ 99 w 103"/>
                  <a:gd name="T23" fmla="*/ 8 h 8"/>
                  <a:gd name="T24" fmla="*/ 101 w 103"/>
                  <a:gd name="T25" fmla="*/ 7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3 h 8"/>
                  <a:gd name="T32" fmla="*/ 99 w 103"/>
                  <a:gd name="T33" fmla="*/ 1 h 8"/>
                  <a:gd name="T34" fmla="*/ 97 w 103"/>
                  <a:gd name="T35" fmla="*/ 0 h 8"/>
                  <a:gd name="T36" fmla="*/ 5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5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95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1" y="7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3"/>
                    </a:lnTo>
                    <a:lnTo>
                      <a:pt x="99" y="1"/>
                    </a:lnTo>
                    <a:lnTo>
                      <a:pt x="9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81" name="Freeform 1109"/>
              <p:cNvSpPr>
                <a:spLocks/>
              </p:cNvSpPr>
              <p:nvPr/>
            </p:nvSpPr>
            <p:spPr bwMode="auto">
              <a:xfrm>
                <a:off x="2231" y="3413"/>
                <a:ext cx="11" cy="4"/>
              </a:xfrm>
              <a:custGeom>
                <a:avLst/>
                <a:gdLst>
                  <a:gd name="T0" fmla="*/ 5 w 22"/>
                  <a:gd name="T1" fmla="*/ 0 h 8"/>
                  <a:gd name="T2" fmla="*/ 3 w 22"/>
                  <a:gd name="T3" fmla="*/ 0 h 8"/>
                  <a:gd name="T4" fmla="*/ 1 w 22"/>
                  <a:gd name="T5" fmla="*/ 1 h 8"/>
                  <a:gd name="T6" fmla="*/ 0 w 22"/>
                  <a:gd name="T7" fmla="*/ 3 h 8"/>
                  <a:gd name="T8" fmla="*/ 0 w 22"/>
                  <a:gd name="T9" fmla="*/ 4 h 8"/>
                  <a:gd name="T10" fmla="*/ 0 w 22"/>
                  <a:gd name="T11" fmla="*/ 5 h 8"/>
                  <a:gd name="T12" fmla="*/ 0 w 22"/>
                  <a:gd name="T13" fmla="*/ 7 h 8"/>
                  <a:gd name="T14" fmla="*/ 1 w 22"/>
                  <a:gd name="T15" fmla="*/ 8 h 8"/>
                  <a:gd name="T16" fmla="*/ 3 w 22"/>
                  <a:gd name="T17" fmla="*/ 8 h 8"/>
                  <a:gd name="T18" fmla="*/ 15 w 22"/>
                  <a:gd name="T19" fmla="*/ 8 h 8"/>
                  <a:gd name="T20" fmla="*/ 17 w 22"/>
                  <a:gd name="T21" fmla="*/ 8 h 8"/>
                  <a:gd name="T22" fmla="*/ 19 w 22"/>
                  <a:gd name="T23" fmla="*/ 8 h 8"/>
                  <a:gd name="T24" fmla="*/ 21 w 22"/>
                  <a:gd name="T25" fmla="*/ 7 h 8"/>
                  <a:gd name="T26" fmla="*/ 22 w 22"/>
                  <a:gd name="T27" fmla="*/ 5 h 8"/>
                  <a:gd name="T28" fmla="*/ 22 w 22"/>
                  <a:gd name="T29" fmla="*/ 4 h 8"/>
                  <a:gd name="T30" fmla="*/ 21 w 22"/>
                  <a:gd name="T31" fmla="*/ 3 h 8"/>
                  <a:gd name="T32" fmla="*/ 19 w 22"/>
                  <a:gd name="T33" fmla="*/ 1 h 8"/>
                  <a:gd name="T34" fmla="*/ 17 w 22"/>
                  <a:gd name="T35" fmla="*/ 0 h 8"/>
                  <a:gd name="T36" fmla="*/ 5 w 22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8">
                    <a:moveTo>
                      <a:pt x="5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82" name="Freeform 1110"/>
              <p:cNvSpPr>
                <a:spLocks/>
              </p:cNvSpPr>
              <p:nvPr/>
            </p:nvSpPr>
            <p:spPr bwMode="auto">
              <a:xfrm>
                <a:off x="2254" y="3413"/>
                <a:ext cx="11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6 w 23"/>
                  <a:gd name="T19" fmla="*/ 8 h 8"/>
                  <a:gd name="T20" fmla="*/ 18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8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83" name="Freeform 1111"/>
              <p:cNvSpPr>
                <a:spLocks/>
              </p:cNvSpPr>
              <p:nvPr/>
            </p:nvSpPr>
            <p:spPr bwMode="auto">
              <a:xfrm>
                <a:off x="2277" y="3413"/>
                <a:ext cx="51" cy="4"/>
              </a:xfrm>
              <a:custGeom>
                <a:avLst/>
                <a:gdLst>
                  <a:gd name="T0" fmla="*/ 6 w 103"/>
                  <a:gd name="T1" fmla="*/ 0 h 8"/>
                  <a:gd name="T2" fmla="*/ 4 w 103"/>
                  <a:gd name="T3" fmla="*/ 0 h 8"/>
                  <a:gd name="T4" fmla="*/ 2 w 103"/>
                  <a:gd name="T5" fmla="*/ 1 h 8"/>
                  <a:gd name="T6" fmla="*/ 0 w 103"/>
                  <a:gd name="T7" fmla="*/ 3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7 h 8"/>
                  <a:gd name="T14" fmla="*/ 2 w 103"/>
                  <a:gd name="T15" fmla="*/ 8 h 8"/>
                  <a:gd name="T16" fmla="*/ 4 w 103"/>
                  <a:gd name="T17" fmla="*/ 8 h 8"/>
                  <a:gd name="T18" fmla="*/ 96 w 103"/>
                  <a:gd name="T19" fmla="*/ 8 h 8"/>
                  <a:gd name="T20" fmla="*/ 98 w 103"/>
                  <a:gd name="T21" fmla="*/ 8 h 8"/>
                  <a:gd name="T22" fmla="*/ 99 w 103"/>
                  <a:gd name="T23" fmla="*/ 8 h 8"/>
                  <a:gd name="T24" fmla="*/ 101 w 103"/>
                  <a:gd name="T25" fmla="*/ 7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3 h 8"/>
                  <a:gd name="T32" fmla="*/ 99 w 103"/>
                  <a:gd name="T33" fmla="*/ 1 h 8"/>
                  <a:gd name="T34" fmla="*/ 98 w 103"/>
                  <a:gd name="T35" fmla="*/ 0 h 8"/>
                  <a:gd name="T36" fmla="*/ 6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99" y="8"/>
                    </a:lnTo>
                    <a:lnTo>
                      <a:pt x="101" y="7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3"/>
                    </a:lnTo>
                    <a:lnTo>
                      <a:pt x="99" y="1"/>
                    </a:lnTo>
                    <a:lnTo>
                      <a:pt x="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84" name="Freeform 1112"/>
              <p:cNvSpPr>
                <a:spLocks/>
              </p:cNvSpPr>
              <p:nvPr/>
            </p:nvSpPr>
            <p:spPr bwMode="auto">
              <a:xfrm>
                <a:off x="2340" y="3413"/>
                <a:ext cx="11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85" name="Freeform 1113"/>
              <p:cNvSpPr>
                <a:spLocks/>
              </p:cNvSpPr>
              <p:nvPr/>
            </p:nvSpPr>
            <p:spPr bwMode="auto">
              <a:xfrm>
                <a:off x="2362" y="3413"/>
                <a:ext cx="12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86" name="Freeform 1114"/>
              <p:cNvSpPr>
                <a:spLocks/>
              </p:cNvSpPr>
              <p:nvPr/>
            </p:nvSpPr>
            <p:spPr bwMode="auto">
              <a:xfrm>
                <a:off x="2385" y="3413"/>
                <a:ext cx="52" cy="4"/>
              </a:xfrm>
              <a:custGeom>
                <a:avLst/>
                <a:gdLst>
                  <a:gd name="T0" fmla="*/ 6 w 103"/>
                  <a:gd name="T1" fmla="*/ 0 h 8"/>
                  <a:gd name="T2" fmla="*/ 4 w 103"/>
                  <a:gd name="T3" fmla="*/ 0 h 8"/>
                  <a:gd name="T4" fmla="*/ 2 w 103"/>
                  <a:gd name="T5" fmla="*/ 1 h 8"/>
                  <a:gd name="T6" fmla="*/ 0 w 103"/>
                  <a:gd name="T7" fmla="*/ 3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7 h 8"/>
                  <a:gd name="T14" fmla="*/ 2 w 103"/>
                  <a:gd name="T15" fmla="*/ 8 h 8"/>
                  <a:gd name="T16" fmla="*/ 4 w 103"/>
                  <a:gd name="T17" fmla="*/ 8 h 8"/>
                  <a:gd name="T18" fmla="*/ 95 w 103"/>
                  <a:gd name="T19" fmla="*/ 8 h 8"/>
                  <a:gd name="T20" fmla="*/ 97 w 103"/>
                  <a:gd name="T21" fmla="*/ 8 h 8"/>
                  <a:gd name="T22" fmla="*/ 99 w 103"/>
                  <a:gd name="T23" fmla="*/ 8 h 8"/>
                  <a:gd name="T24" fmla="*/ 101 w 103"/>
                  <a:gd name="T25" fmla="*/ 7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3 h 8"/>
                  <a:gd name="T32" fmla="*/ 99 w 103"/>
                  <a:gd name="T33" fmla="*/ 1 h 8"/>
                  <a:gd name="T34" fmla="*/ 97 w 103"/>
                  <a:gd name="T35" fmla="*/ 0 h 8"/>
                  <a:gd name="T36" fmla="*/ 6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5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1" y="7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3"/>
                    </a:lnTo>
                    <a:lnTo>
                      <a:pt x="99" y="1"/>
                    </a:lnTo>
                    <a:lnTo>
                      <a:pt x="9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87" name="Freeform 1115"/>
              <p:cNvSpPr>
                <a:spLocks/>
              </p:cNvSpPr>
              <p:nvPr/>
            </p:nvSpPr>
            <p:spPr bwMode="auto">
              <a:xfrm>
                <a:off x="2448" y="3413"/>
                <a:ext cx="12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88" name="Freeform 1116"/>
              <p:cNvSpPr>
                <a:spLocks/>
              </p:cNvSpPr>
              <p:nvPr/>
            </p:nvSpPr>
            <p:spPr bwMode="auto">
              <a:xfrm>
                <a:off x="2471" y="3413"/>
                <a:ext cx="12" cy="4"/>
              </a:xfrm>
              <a:custGeom>
                <a:avLst/>
                <a:gdLst>
                  <a:gd name="T0" fmla="*/ 5 w 23"/>
                  <a:gd name="T1" fmla="*/ 0 h 8"/>
                  <a:gd name="T2" fmla="*/ 3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3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5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5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89" name="Freeform 1117"/>
              <p:cNvSpPr>
                <a:spLocks/>
              </p:cNvSpPr>
              <p:nvPr/>
            </p:nvSpPr>
            <p:spPr bwMode="auto">
              <a:xfrm>
                <a:off x="2494" y="3413"/>
                <a:ext cx="52" cy="4"/>
              </a:xfrm>
              <a:custGeom>
                <a:avLst/>
                <a:gdLst>
                  <a:gd name="T0" fmla="*/ 6 w 103"/>
                  <a:gd name="T1" fmla="*/ 0 h 8"/>
                  <a:gd name="T2" fmla="*/ 4 w 103"/>
                  <a:gd name="T3" fmla="*/ 0 h 8"/>
                  <a:gd name="T4" fmla="*/ 2 w 103"/>
                  <a:gd name="T5" fmla="*/ 1 h 8"/>
                  <a:gd name="T6" fmla="*/ 0 w 103"/>
                  <a:gd name="T7" fmla="*/ 3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7 h 8"/>
                  <a:gd name="T14" fmla="*/ 2 w 103"/>
                  <a:gd name="T15" fmla="*/ 8 h 8"/>
                  <a:gd name="T16" fmla="*/ 4 w 103"/>
                  <a:gd name="T17" fmla="*/ 8 h 8"/>
                  <a:gd name="T18" fmla="*/ 96 w 103"/>
                  <a:gd name="T19" fmla="*/ 8 h 8"/>
                  <a:gd name="T20" fmla="*/ 98 w 103"/>
                  <a:gd name="T21" fmla="*/ 8 h 8"/>
                  <a:gd name="T22" fmla="*/ 100 w 103"/>
                  <a:gd name="T23" fmla="*/ 8 h 8"/>
                  <a:gd name="T24" fmla="*/ 102 w 103"/>
                  <a:gd name="T25" fmla="*/ 7 h 8"/>
                  <a:gd name="T26" fmla="*/ 103 w 103"/>
                  <a:gd name="T27" fmla="*/ 5 h 8"/>
                  <a:gd name="T28" fmla="*/ 103 w 103"/>
                  <a:gd name="T29" fmla="*/ 4 h 8"/>
                  <a:gd name="T30" fmla="*/ 102 w 103"/>
                  <a:gd name="T31" fmla="*/ 3 h 8"/>
                  <a:gd name="T32" fmla="*/ 100 w 103"/>
                  <a:gd name="T33" fmla="*/ 1 h 8"/>
                  <a:gd name="T34" fmla="*/ 98 w 103"/>
                  <a:gd name="T35" fmla="*/ 0 h 8"/>
                  <a:gd name="T36" fmla="*/ 6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2" y="7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2" y="3"/>
                    </a:lnTo>
                    <a:lnTo>
                      <a:pt x="100" y="1"/>
                    </a:lnTo>
                    <a:lnTo>
                      <a:pt x="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90" name="Freeform 1118"/>
              <p:cNvSpPr>
                <a:spLocks/>
              </p:cNvSpPr>
              <p:nvPr/>
            </p:nvSpPr>
            <p:spPr bwMode="auto">
              <a:xfrm>
                <a:off x="2557" y="3413"/>
                <a:ext cx="12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6 w 23"/>
                  <a:gd name="T19" fmla="*/ 8 h 8"/>
                  <a:gd name="T20" fmla="*/ 18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8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91" name="Freeform 1119"/>
              <p:cNvSpPr>
                <a:spLocks/>
              </p:cNvSpPr>
              <p:nvPr/>
            </p:nvSpPr>
            <p:spPr bwMode="auto">
              <a:xfrm>
                <a:off x="2580" y="3413"/>
                <a:ext cx="12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92" name="Freeform 1120"/>
              <p:cNvSpPr>
                <a:spLocks/>
              </p:cNvSpPr>
              <p:nvPr/>
            </p:nvSpPr>
            <p:spPr bwMode="auto">
              <a:xfrm>
                <a:off x="2603" y="3413"/>
                <a:ext cx="52" cy="4"/>
              </a:xfrm>
              <a:custGeom>
                <a:avLst/>
                <a:gdLst>
                  <a:gd name="T0" fmla="*/ 6 w 103"/>
                  <a:gd name="T1" fmla="*/ 0 h 8"/>
                  <a:gd name="T2" fmla="*/ 4 w 103"/>
                  <a:gd name="T3" fmla="*/ 0 h 8"/>
                  <a:gd name="T4" fmla="*/ 2 w 103"/>
                  <a:gd name="T5" fmla="*/ 1 h 8"/>
                  <a:gd name="T6" fmla="*/ 0 w 103"/>
                  <a:gd name="T7" fmla="*/ 3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7 h 8"/>
                  <a:gd name="T14" fmla="*/ 2 w 103"/>
                  <a:gd name="T15" fmla="*/ 8 h 8"/>
                  <a:gd name="T16" fmla="*/ 4 w 103"/>
                  <a:gd name="T17" fmla="*/ 8 h 8"/>
                  <a:gd name="T18" fmla="*/ 95 w 103"/>
                  <a:gd name="T19" fmla="*/ 8 h 8"/>
                  <a:gd name="T20" fmla="*/ 97 w 103"/>
                  <a:gd name="T21" fmla="*/ 8 h 8"/>
                  <a:gd name="T22" fmla="*/ 99 w 103"/>
                  <a:gd name="T23" fmla="*/ 8 h 8"/>
                  <a:gd name="T24" fmla="*/ 101 w 103"/>
                  <a:gd name="T25" fmla="*/ 7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3 h 8"/>
                  <a:gd name="T32" fmla="*/ 99 w 103"/>
                  <a:gd name="T33" fmla="*/ 1 h 8"/>
                  <a:gd name="T34" fmla="*/ 97 w 103"/>
                  <a:gd name="T35" fmla="*/ 0 h 8"/>
                  <a:gd name="T36" fmla="*/ 6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5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1" y="7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3"/>
                    </a:lnTo>
                    <a:lnTo>
                      <a:pt x="99" y="1"/>
                    </a:lnTo>
                    <a:lnTo>
                      <a:pt x="9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93" name="Freeform 1121"/>
              <p:cNvSpPr>
                <a:spLocks/>
              </p:cNvSpPr>
              <p:nvPr/>
            </p:nvSpPr>
            <p:spPr bwMode="auto">
              <a:xfrm>
                <a:off x="2666" y="3413"/>
                <a:ext cx="11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94" name="Freeform 1122"/>
              <p:cNvSpPr>
                <a:spLocks/>
              </p:cNvSpPr>
              <p:nvPr/>
            </p:nvSpPr>
            <p:spPr bwMode="auto">
              <a:xfrm>
                <a:off x="2689" y="3413"/>
                <a:ext cx="11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95" name="Freeform 1123"/>
              <p:cNvSpPr>
                <a:spLocks/>
              </p:cNvSpPr>
              <p:nvPr/>
            </p:nvSpPr>
            <p:spPr bwMode="auto">
              <a:xfrm>
                <a:off x="2712" y="3413"/>
                <a:ext cx="51" cy="4"/>
              </a:xfrm>
              <a:custGeom>
                <a:avLst/>
                <a:gdLst>
                  <a:gd name="T0" fmla="*/ 5 w 103"/>
                  <a:gd name="T1" fmla="*/ 0 h 8"/>
                  <a:gd name="T2" fmla="*/ 3 w 103"/>
                  <a:gd name="T3" fmla="*/ 0 h 8"/>
                  <a:gd name="T4" fmla="*/ 2 w 103"/>
                  <a:gd name="T5" fmla="*/ 1 h 8"/>
                  <a:gd name="T6" fmla="*/ 0 w 103"/>
                  <a:gd name="T7" fmla="*/ 3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7 h 8"/>
                  <a:gd name="T14" fmla="*/ 2 w 103"/>
                  <a:gd name="T15" fmla="*/ 8 h 8"/>
                  <a:gd name="T16" fmla="*/ 3 w 103"/>
                  <a:gd name="T17" fmla="*/ 8 h 8"/>
                  <a:gd name="T18" fmla="*/ 95 w 103"/>
                  <a:gd name="T19" fmla="*/ 8 h 8"/>
                  <a:gd name="T20" fmla="*/ 97 w 103"/>
                  <a:gd name="T21" fmla="*/ 8 h 8"/>
                  <a:gd name="T22" fmla="*/ 99 w 103"/>
                  <a:gd name="T23" fmla="*/ 8 h 8"/>
                  <a:gd name="T24" fmla="*/ 101 w 103"/>
                  <a:gd name="T25" fmla="*/ 7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3 h 8"/>
                  <a:gd name="T32" fmla="*/ 99 w 103"/>
                  <a:gd name="T33" fmla="*/ 1 h 8"/>
                  <a:gd name="T34" fmla="*/ 97 w 103"/>
                  <a:gd name="T35" fmla="*/ 0 h 8"/>
                  <a:gd name="T36" fmla="*/ 5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5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95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1" y="7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3"/>
                    </a:lnTo>
                    <a:lnTo>
                      <a:pt x="99" y="1"/>
                    </a:lnTo>
                    <a:lnTo>
                      <a:pt x="9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96" name="Freeform 1124"/>
              <p:cNvSpPr>
                <a:spLocks/>
              </p:cNvSpPr>
              <p:nvPr/>
            </p:nvSpPr>
            <p:spPr bwMode="auto">
              <a:xfrm>
                <a:off x="2775" y="3413"/>
                <a:ext cx="11" cy="4"/>
              </a:xfrm>
              <a:custGeom>
                <a:avLst/>
                <a:gdLst>
                  <a:gd name="T0" fmla="*/ 5 w 23"/>
                  <a:gd name="T1" fmla="*/ 0 h 8"/>
                  <a:gd name="T2" fmla="*/ 3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3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5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5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97" name="Freeform 1125"/>
              <p:cNvSpPr>
                <a:spLocks/>
              </p:cNvSpPr>
              <p:nvPr/>
            </p:nvSpPr>
            <p:spPr bwMode="auto">
              <a:xfrm>
                <a:off x="2798" y="3413"/>
                <a:ext cx="11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6 w 23"/>
                  <a:gd name="T19" fmla="*/ 8 h 8"/>
                  <a:gd name="T20" fmla="*/ 18 w 23"/>
                  <a:gd name="T21" fmla="*/ 8 h 8"/>
                  <a:gd name="T22" fmla="*/ 20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20 w 23"/>
                  <a:gd name="T33" fmla="*/ 1 h 8"/>
                  <a:gd name="T34" fmla="*/ 18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98" name="Freeform 1126"/>
              <p:cNvSpPr>
                <a:spLocks/>
              </p:cNvSpPr>
              <p:nvPr/>
            </p:nvSpPr>
            <p:spPr bwMode="auto">
              <a:xfrm>
                <a:off x="2821" y="3413"/>
                <a:ext cx="51" cy="4"/>
              </a:xfrm>
              <a:custGeom>
                <a:avLst/>
                <a:gdLst>
                  <a:gd name="T0" fmla="*/ 6 w 103"/>
                  <a:gd name="T1" fmla="*/ 0 h 8"/>
                  <a:gd name="T2" fmla="*/ 4 w 103"/>
                  <a:gd name="T3" fmla="*/ 0 h 8"/>
                  <a:gd name="T4" fmla="*/ 2 w 103"/>
                  <a:gd name="T5" fmla="*/ 1 h 8"/>
                  <a:gd name="T6" fmla="*/ 0 w 103"/>
                  <a:gd name="T7" fmla="*/ 3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7 h 8"/>
                  <a:gd name="T14" fmla="*/ 2 w 103"/>
                  <a:gd name="T15" fmla="*/ 8 h 8"/>
                  <a:gd name="T16" fmla="*/ 4 w 103"/>
                  <a:gd name="T17" fmla="*/ 8 h 8"/>
                  <a:gd name="T18" fmla="*/ 96 w 103"/>
                  <a:gd name="T19" fmla="*/ 8 h 8"/>
                  <a:gd name="T20" fmla="*/ 98 w 103"/>
                  <a:gd name="T21" fmla="*/ 8 h 8"/>
                  <a:gd name="T22" fmla="*/ 100 w 103"/>
                  <a:gd name="T23" fmla="*/ 8 h 8"/>
                  <a:gd name="T24" fmla="*/ 101 w 103"/>
                  <a:gd name="T25" fmla="*/ 7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3 h 8"/>
                  <a:gd name="T32" fmla="*/ 100 w 103"/>
                  <a:gd name="T33" fmla="*/ 1 h 8"/>
                  <a:gd name="T34" fmla="*/ 98 w 103"/>
                  <a:gd name="T35" fmla="*/ 0 h 8"/>
                  <a:gd name="T36" fmla="*/ 6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1" y="7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3"/>
                    </a:lnTo>
                    <a:lnTo>
                      <a:pt x="100" y="1"/>
                    </a:lnTo>
                    <a:lnTo>
                      <a:pt x="9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999" name="Freeform 1127"/>
              <p:cNvSpPr>
                <a:spLocks/>
              </p:cNvSpPr>
              <p:nvPr/>
            </p:nvSpPr>
            <p:spPr bwMode="auto">
              <a:xfrm>
                <a:off x="2884" y="3413"/>
                <a:ext cx="11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6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000" name="Freeform 1128"/>
              <p:cNvSpPr>
                <a:spLocks/>
              </p:cNvSpPr>
              <p:nvPr/>
            </p:nvSpPr>
            <p:spPr bwMode="auto">
              <a:xfrm>
                <a:off x="2907" y="3413"/>
                <a:ext cx="11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001" name="Freeform 1129"/>
              <p:cNvSpPr>
                <a:spLocks/>
              </p:cNvSpPr>
              <p:nvPr/>
            </p:nvSpPr>
            <p:spPr bwMode="auto">
              <a:xfrm>
                <a:off x="2929" y="3413"/>
                <a:ext cx="52" cy="4"/>
              </a:xfrm>
              <a:custGeom>
                <a:avLst/>
                <a:gdLst>
                  <a:gd name="T0" fmla="*/ 6 w 103"/>
                  <a:gd name="T1" fmla="*/ 0 h 8"/>
                  <a:gd name="T2" fmla="*/ 4 w 103"/>
                  <a:gd name="T3" fmla="*/ 0 h 8"/>
                  <a:gd name="T4" fmla="*/ 2 w 103"/>
                  <a:gd name="T5" fmla="*/ 1 h 8"/>
                  <a:gd name="T6" fmla="*/ 0 w 103"/>
                  <a:gd name="T7" fmla="*/ 3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7 h 8"/>
                  <a:gd name="T14" fmla="*/ 2 w 103"/>
                  <a:gd name="T15" fmla="*/ 8 h 8"/>
                  <a:gd name="T16" fmla="*/ 4 w 103"/>
                  <a:gd name="T17" fmla="*/ 8 h 8"/>
                  <a:gd name="T18" fmla="*/ 95 w 103"/>
                  <a:gd name="T19" fmla="*/ 8 h 8"/>
                  <a:gd name="T20" fmla="*/ 97 w 103"/>
                  <a:gd name="T21" fmla="*/ 8 h 8"/>
                  <a:gd name="T22" fmla="*/ 99 w 103"/>
                  <a:gd name="T23" fmla="*/ 8 h 8"/>
                  <a:gd name="T24" fmla="*/ 101 w 103"/>
                  <a:gd name="T25" fmla="*/ 7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3 h 8"/>
                  <a:gd name="T32" fmla="*/ 99 w 103"/>
                  <a:gd name="T33" fmla="*/ 1 h 8"/>
                  <a:gd name="T34" fmla="*/ 97 w 103"/>
                  <a:gd name="T35" fmla="*/ 0 h 8"/>
                  <a:gd name="T36" fmla="*/ 6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5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1" y="7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3"/>
                    </a:lnTo>
                    <a:lnTo>
                      <a:pt x="99" y="1"/>
                    </a:lnTo>
                    <a:lnTo>
                      <a:pt x="9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002" name="Freeform 1130"/>
              <p:cNvSpPr>
                <a:spLocks/>
              </p:cNvSpPr>
              <p:nvPr/>
            </p:nvSpPr>
            <p:spPr bwMode="auto">
              <a:xfrm>
                <a:off x="2992" y="3413"/>
                <a:ext cx="12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003" name="Freeform 1131"/>
              <p:cNvSpPr>
                <a:spLocks/>
              </p:cNvSpPr>
              <p:nvPr/>
            </p:nvSpPr>
            <p:spPr bwMode="auto">
              <a:xfrm>
                <a:off x="3015" y="3413"/>
                <a:ext cx="12" cy="4"/>
              </a:xfrm>
              <a:custGeom>
                <a:avLst/>
                <a:gdLst>
                  <a:gd name="T0" fmla="*/ 5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5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004" name="Freeform 1132"/>
              <p:cNvSpPr>
                <a:spLocks/>
              </p:cNvSpPr>
              <p:nvPr/>
            </p:nvSpPr>
            <p:spPr bwMode="auto">
              <a:xfrm>
                <a:off x="3038" y="3413"/>
                <a:ext cx="52" cy="4"/>
              </a:xfrm>
              <a:custGeom>
                <a:avLst/>
                <a:gdLst>
                  <a:gd name="T0" fmla="*/ 5 w 103"/>
                  <a:gd name="T1" fmla="*/ 0 h 8"/>
                  <a:gd name="T2" fmla="*/ 3 w 103"/>
                  <a:gd name="T3" fmla="*/ 0 h 8"/>
                  <a:gd name="T4" fmla="*/ 1 w 103"/>
                  <a:gd name="T5" fmla="*/ 1 h 8"/>
                  <a:gd name="T6" fmla="*/ 0 w 103"/>
                  <a:gd name="T7" fmla="*/ 3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7 h 8"/>
                  <a:gd name="T14" fmla="*/ 1 w 103"/>
                  <a:gd name="T15" fmla="*/ 8 h 8"/>
                  <a:gd name="T16" fmla="*/ 3 w 103"/>
                  <a:gd name="T17" fmla="*/ 8 h 8"/>
                  <a:gd name="T18" fmla="*/ 95 w 103"/>
                  <a:gd name="T19" fmla="*/ 8 h 8"/>
                  <a:gd name="T20" fmla="*/ 97 w 103"/>
                  <a:gd name="T21" fmla="*/ 8 h 8"/>
                  <a:gd name="T22" fmla="*/ 99 w 103"/>
                  <a:gd name="T23" fmla="*/ 8 h 8"/>
                  <a:gd name="T24" fmla="*/ 101 w 103"/>
                  <a:gd name="T25" fmla="*/ 7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3 h 8"/>
                  <a:gd name="T32" fmla="*/ 99 w 103"/>
                  <a:gd name="T33" fmla="*/ 1 h 8"/>
                  <a:gd name="T34" fmla="*/ 97 w 103"/>
                  <a:gd name="T35" fmla="*/ 0 h 8"/>
                  <a:gd name="T36" fmla="*/ 5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5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95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1" y="7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3"/>
                    </a:lnTo>
                    <a:lnTo>
                      <a:pt x="99" y="1"/>
                    </a:lnTo>
                    <a:lnTo>
                      <a:pt x="9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005" name="Freeform 1133"/>
              <p:cNvSpPr>
                <a:spLocks/>
              </p:cNvSpPr>
              <p:nvPr/>
            </p:nvSpPr>
            <p:spPr bwMode="auto">
              <a:xfrm>
                <a:off x="3101" y="3413"/>
                <a:ext cx="12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6 w 23"/>
                  <a:gd name="T19" fmla="*/ 8 h 8"/>
                  <a:gd name="T20" fmla="*/ 18 w 23"/>
                  <a:gd name="T21" fmla="*/ 8 h 8"/>
                  <a:gd name="T22" fmla="*/ 20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20 w 23"/>
                  <a:gd name="T33" fmla="*/ 1 h 8"/>
                  <a:gd name="T34" fmla="*/ 18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006" name="Freeform 1134"/>
              <p:cNvSpPr>
                <a:spLocks/>
              </p:cNvSpPr>
              <p:nvPr/>
            </p:nvSpPr>
            <p:spPr bwMode="auto">
              <a:xfrm>
                <a:off x="3124" y="3413"/>
                <a:ext cx="12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6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007" name="Freeform 1135"/>
              <p:cNvSpPr>
                <a:spLocks/>
              </p:cNvSpPr>
              <p:nvPr/>
            </p:nvSpPr>
            <p:spPr bwMode="auto">
              <a:xfrm>
                <a:off x="3147" y="3413"/>
                <a:ext cx="52" cy="4"/>
              </a:xfrm>
              <a:custGeom>
                <a:avLst/>
                <a:gdLst>
                  <a:gd name="T0" fmla="*/ 6 w 103"/>
                  <a:gd name="T1" fmla="*/ 0 h 8"/>
                  <a:gd name="T2" fmla="*/ 4 w 103"/>
                  <a:gd name="T3" fmla="*/ 0 h 8"/>
                  <a:gd name="T4" fmla="*/ 2 w 103"/>
                  <a:gd name="T5" fmla="*/ 1 h 8"/>
                  <a:gd name="T6" fmla="*/ 0 w 103"/>
                  <a:gd name="T7" fmla="*/ 3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7 h 8"/>
                  <a:gd name="T14" fmla="*/ 2 w 103"/>
                  <a:gd name="T15" fmla="*/ 8 h 8"/>
                  <a:gd name="T16" fmla="*/ 4 w 103"/>
                  <a:gd name="T17" fmla="*/ 8 h 8"/>
                  <a:gd name="T18" fmla="*/ 96 w 103"/>
                  <a:gd name="T19" fmla="*/ 8 h 8"/>
                  <a:gd name="T20" fmla="*/ 97 w 103"/>
                  <a:gd name="T21" fmla="*/ 8 h 8"/>
                  <a:gd name="T22" fmla="*/ 99 w 103"/>
                  <a:gd name="T23" fmla="*/ 8 h 8"/>
                  <a:gd name="T24" fmla="*/ 101 w 103"/>
                  <a:gd name="T25" fmla="*/ 7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3 h 8"/>
                  <a:gd name="T32" fmla="*/ 99 w 103"/>
                  <a:gd name="T33" fmla="*/ 1 h 8"/>
                  <a:gd name="T34" fmla="*/ 97 w 103"/>
                  <a:gd name="T35" fmla="*/ 0 h 8"/>
                  <a:gd name="T36" fmla="*/ 6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6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1" y="7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3"/>
                    </a:lnTo>
                    <a:lnTo>
                      <a:pt x="99" y="1"/>
                    </a:lnTo>
                    <a:lnTo>
                      <a:pt x="9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008" name="Freeform 1136"/>
              <p:cNvSpPr>
                <a:spLocks/>
              </p:cNvSpPr>
              <p:nvPr/>
            </p:nvSpPr>
            <p:spPr bwMode="auto">
              <a:xfrm>
                <a:off x="3210" y="3413"/>
                <a:ext cx="12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009" name="Freeform 1137"/>
              <p:cNvSpPr>
                <a:spLocks/>
              </p:cNvSpPr>
              <p:nvPr/>
            </p:nvSpPr>
            <p:spPr bwMode="auto">
              <a:xfrm>
                <a:off x="3233" y="3413"/>
                <a:ext cx="11" cy="4"/>
              </a:xfrm>
              <a:custGeom>
                <a:avLst/>
                <a:gdLst>
                  <a:gd name="T0" fmla="*/ 6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6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010" name="Freeform 1138"/>
              <p:cNvSpPr>
                <a:spLocks/>
              </p:cNvSpPr>
              <p:nvPr/>
            </p:nvSpPr>
            <p:spPr bwMode="auto">
              <a:xfrm>
                <a:off x="3256" y="3413"/>
                <a:ext cx="51" cy="4"/>
              </a:xfrm>
              <a:custGeom>
                <a:avLst/>
                <a:gdLst>
                  <a:gd name="T0" fmla="*/ 5 w 103"/>
                  <a:gd name="T1" fmla="*/ 0 h 8"/>
                  <a:gd name="T2" fmla="*/ 4 w 103"/>
                  <a:gd name="T3" fmla="*/ 0 h 8"/>
                  <a:gd name="T4" fmla="*/ 2 w 103"/>
                  <a:gd name="T5" fmla="*/ 1 h 8"/>
                  <a:gd name="T6" fmla="*/ 0 w 103"/>
                  <a:gd name="T7" fmla="*/ 3 h 8"/>
                  <a:gd name="T8" fmla="*/ 0 w 103"/>
                  <a:gd name="T9" fmla="*/ 4 h 8"/>
                  <a:gd name="T10" fmla="*/ 0 w 103"/>
                  <a:gd name="T11" fmla="*/ 5 h 8"/>
                  <a:gd name="T12" fmla="*/ 0 w 103"/>
                  <a:gd name="T13" fmla="*/ 7 h 8"/>
                  <a:gd name="T14" fmla="*/ 2 w 103"/>
                  <a:gd name="T15" fmla="*/ 8 h 8"/>
                  <a:gd name="T16" fmla="*/ 4 w 103"/>
                  <a:gd name="T17" fmla="*/ 8 h 8"/>
                  <a:gd name="T18" fmla="*/ 95 w 103"/>
                  <a:gd name="T19" fmla="*/ 8 h 8"/>
                  <a:gd name="T20" fmla="*/ 97 w 103"/>
                  <a:gd name="T21" fmla="*/ 8 h 8"/>
                  <a:gd name="T22" fmla="*/ 99 w 103"/>
                  <a:gd name="T23" fmla="*/ 8 h 8"/>
                  <a:gd name="T24" fmla="*/ 101 w 103"/>
                  <a:gd name="T25" fmla="*/ 7 h 8"/>
                  <a:gd name="T26" fmla="*/ 103 w 103"/>
                  <a:gd name="T27" fmla="*/ 5 h 8"/>
                  <a:gd name="T28" fmla="*/ 103 w 103"/>
                  <a:gd name="T29" fmla="*/ 4 h 8"/>
                  <a:gd name="T30" fmla="*/ 101 w 103"/>
                  <a:gd name="T31" fmla="*/ 3 h 8"/>
                  <a:gd name="T32" fmla="*/ 99 w 103"/>
                  <a:gd name="T33" fmla="*/ 1 h 8"/>
                  <a:gd name="T34" fmla="*/ 97 w 103"/>
                  <a:gd name="T35" fmla="*/ 0 h 8"/>
                  <a:gd name="T36" fmla="*/ 5 w 10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8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5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1" y="7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1" y="3"/>
                    </a:lnTo>
                    <a:lnTo>
                      <a:pt x="99" y="1"/>
                    </a:lnTo>
                    <a:lnTo>
                      <a:pt x="9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011" name="Freeform 1139"/>
              <p:cNvSpPr>
                <a:spLocks/>
              </p:cNvSpPr>
              <p:nvPr/>
            </p:nvSpPr>
            <p:spPr bwMode="auto">
              <a:xfrm>
                <a:off x="3319" y="3413"/>
                <a:ext cx="11" cy="4"/>
              </a:xfrm>
              <a:custGeom>
                <a:avLst/>
                <a:gdLst>
                  <a:gd name="T0" fmla="*/ 5 w 23"/>
                  <a:gd name="T1" fmla="*/ 0 h 8"/>
                  <a:gd name="T2" fmla="*/ 4 w 23"/>
                  <a:gd name="T3" fmla="*/ 0 h 8"/>
                  <a:gd name="T4" fmla="*/ 2 w 23"/>
                  <a:gd name="T5" fmla="*/ 1 h 8"/>
                  <a:gd name="T6" fmla="*/ 0 w 23"/>
                  <a:gd name="T7" fmla="*/ 3 h 8"/>
                  <a:gd name="T8" fmla="*/ 0 w 23"/>
                  <a:gd name="T9" fmla="*/ 4 h 8"/>
                  <a:gd name="T10" fmla="*/ 0 w 23"/>
                  <a:gd name="T11" fmla="*/ 5 h 8"/>
                  <a:gd name="T12" fmla="*/ 0 w 23"/>
                  <a:gd name="T13" fmla="*/ 7 h 8"/>
                  <a:gd name="T14" fmla="*/ 2 w 23"/>
                  <a:gd name="T15" fmla="*/ 8 h 8"/>
                  <a:gd name="T16" fmla="*/ 4 w 23"/>
                  <a:gd name="T17" fmla="*/ 8 h 8"/>
                  <a:gd name="T18" fmla="*/ 15 w 23"/>
                  <a:gd name="T19" fmla="*/ 8 h 8"/>
                  <a:gd name="T20" fmla="*/ 17 w 23"/>
                  <a:gd name="T21" fmla="*/ 8 h 8"/>
                  <a:gd name="T22" fmla="*/ 19 w 23"/>
                  <a:gd name="T23" fmla="*/ 8 h 8"/>
                  <a:gd name="T24" fmla="*/ 21 w 23"/>
                  <a:gd name="T25" fmla="*/ 7 h 8"/>
                  <a:gd name="T26" fmla="*/ 23 w 23"/>
                  <a:gd name="T27" fmla="*/ 5 h 8"/>
                  <a:gd name="T28" fmla="*/ 23 w 23"/>
                  <a:gd name="T29" fmla="*/ 4 h 8"/>
                  <a:gd name="T30" fmla="*/ 21 w 23"/>
                  <a:gd name="T31" fmla="*/ 3 h 8"/>
                  <a:gd name="T32" fmla="*/ 19 w 23"/>
                  <a:gd name="T33" fmla="*/ 1 h 8"/>
                  <a:gd name="T34" fmla="*/ 17 w 23"/>
                  <a:gd name="T35" fmla="*/ 0 h 8"/>
                  <a:gd name="T36" fmla="*/ 5 w 2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8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012" name="Freeform 1140"/>
              <p:cNvSpPr>
                <a:spLocks/>
              </p:cNvSpPr>
              <p:nvPr/>
            </p:nvSpPr>
            <p:spPr bwMode="auto">
              <a:xfrm>
                <a:off x="3342" y="3409"/>
                <a:ext cx="5" cy="8"/>
              </a:xfrm>
              <a:custGeom>
                <a:avLst/>
                <a:gdLst>
                  <a:gd name="T0" fmla="*/ 0 w 11"/>
                  <a:gd name="T1" fmla="*/ 13 h 16"/>
                  <a:gd name="T2" fmla="*/ 1 w 11"/>
                  <a:gd name="T3" fmla="*/ 13 h 16"/>
                  <a:gd name="T4" fmla="*/ 3 w 11"/>
                  <a:gd name="T5" fmla="*/ 15 h 16"/>
                  <a:gd name="T6" fmla="*/ 5 w 11"/>
                  <a:gd name="T7" fmla="*/ 16 h 16"/>
                  <a:gd name="T8" fmla="*/ 5 w 11"/>
                  <a:gd name="T9" fmla="*/ 16 h 16"/>
                  <a:gd name="T10" fmla="*/ 7 w 11"/>
                  <a:gd name="T11" fmla="*/ 15 h 16"/>
                  <a:gd name="T12" fmla="*/ 9 w 11"/>
                  <a:gd name="T13" fmla="*/ 13 h 16"/>
                  <a:gd name="T14" fmla="*/ 11 w 11"/>
                  <a:gd name="T15" fmla="*/ 12 h 16"/>
                  <a:gd name="T16" fmla="*/ 11 w 11"/>
                  <a:gd name="T17" fmla="*/ 12 h 16"/>
                  <a:gd name="T18" fmla="*/ 11 w 11"/>
                  <a:gd name="T19" fmla="*/ 4 h 16"/>
                  <a:gd name="T20" fmla="*/ 9 w 11"/>
                  <a:gd name="T21" fmla="*/ 3 h 16"/>
                  <a:gd name="T22" fmla="*/ 7 w 11"/>
                  <a:gd name="T23" fmla="*/ 1 h 16"/>
                  <a:gd name="T24" fmla="*/ 5 w 11"/>
                  <a:gd name="T25" fmla="*/ 0 h 16"/>
                  <a:gd name="T26" fmla="*/ 5 w 11"/>
                  <a:gd name="T27" fmla="*/ 0 h 16"/>
                  <a:gd name="T28" fmla="*/ 3 w 11"/>
                  <a:gd name="T29" fmla="*/ 1 h 16"/>
                  <a:gd name="T30" fmla="*/ 1 w 11"/>
                  <a:gd name="T31" fmla="*/ 3 h 16"/>
                  <a:gd name="T32" fmla="*/ 0 w 11"/>
                  <a:gd name="T33" fmla="*/ 4 h 16"/>
                  <a:gd name="T34" fmla="*/ 0 w 11"/>
                  <a:gd name="T35" fmla="*/ 5 h 16"/>
                  <a:gd name="T36" fmla="*/ 0 w 11"/>
                  <a:gd name="T37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0" y="13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7" y="15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013" name="Freeform 1141"/>
              <p:cNvSpPr>
                <a:spLocks/>
              </p:cNvSpPr>
              <p:nvPr/>
            </p:nvSpPr>
            <p:spPr bwMode="auto">
              <a:xfrm>
                <a:off x="3342" y="3365"/>
                <a:ext cx="5" cy="36"/>
              </a:xfrm>
              <a:custGeom>
                <a:avLst/>
                <a:gdLst>
                  <a:gd name="T0" fmla="*/ 0 w 11"/>
                  <a:gd name="T1" fmla="*/ 68 h 71"/>
                  <a:gd name="T2" fmla="*/ 1 w 11"/>
                  <a:gd name="T3" fmla="*/ 68 h 71"/>
                  <a:gd name="T4" fmla="*/ 3 w 11"/>
                  <a:gd name="T5" fmla="*/ 70 h 71"/>
                  <a:gd name="T6" fmla="*/ 5 w 11"/>
                  <a:gd name="T7" fmla="*/ 71 h 71"/>
                  <a:gd name="T8" fmla="*/ 5 w 11"/>
                  <a:gd name="T9" fmla="*/ 71 h 71"/>
                  <a:gd name="T10" fmla="*/ 7 w 11"/>
                  <a:gd name="T11" fmla="*/ 70 h 71"/>
                  <a:gd name="T12" fmla="*/ 9 w 11"/>
                  <a:gd name="T13" fmla="*/ 68 h 71"/>
                  <a:gd name="T14" fmla="*/ 11 w 11"/>
                  <a:gd name="T15" fmla="*/ 67 h 71"/>
                  <a:gd name="T16" fmla="*/ 11 w 11"/>
                  <a:gd name="T17" fmla="*/ 67 h 71"/>
                  <a:gd name="T18" fmla="*/ 11 w 11"/>
                  <a:gd name="T19" fmla="*/ 4 h 71"/>
                  <a:gd name="T20" fmla="*/ 9 w 11"/>
                  <a:gd name="T21" fmla="*/ 2 h 71"/>
                  <a:gd name="T22" fmla="*/ 7 w 11"/>
                  <a:gd name="T23" fmla="*/ 1 h 71"/>
                  <a:gd name="T24" fmla="*/ 5 w 11"/>
                  <a:gd name="T25" fmla="*/ 0 h 71"/>
                  <a:gd name="T26" fmla="*/ 5 w 11"/>
                  <a:gd name="T27" fmla="*/ 0 h 71"/>
                  <a:gd name="T28" fmla="*/ 3 w 11"/>
                  <a:gd name="T29" fmla="*/ 1 h 71"/>
                  <a:gd name="T30" fmla="*/ 1 w 11"/>
                  <a:gd name="T31" fmla="*/ 2 h 71"/>
                  <a:gd name="T32" fmla="*/ 0 w 11"/>
                  <a:gd name="T33" fmla="*/ 4 h 71"/>
                  <a:gd name="T34" fmla="*/ 0 w 11"/>
                  <a:gd name="T35" fmla="*/ 5 h 71"/>
                  <a:gd name="T36" fmla="*/ 0 w 11"/>
                  <a:gd name="T37" fmla="*/ 6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1">
                    <a:moveTo>
                      <a:pt x="0" y="68"/>
                    </a:moveTo>
                    <a:lnTo>
                      <a:pt x="1" y="68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7" y="70"/>
                    </a:lnTo>
                    <a:lnTo>
                      <a:pt x="9" y="68"/>
                    </a:lnTo>
                    <a:lnTo>
                      <a:pt x="11" y="67"/>
                    </a:lnTo>
                    <a:lnTo>
                      <a:pt x="11" y="67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014" name="Freeform 1142"/>
              <p:cNvSpPr>
                <a:spLocks/>
              </p:cNvSpPr>
              <p:nvPr/>
            </p:nvSpPr>
            <p:spPr bwMode="auto">
              <a:xfrm>
                <a:off x="3315" y="3325"/>
                <a:ext cx="60" cy="41"/>
              </a:xfrm>
              <a:custGeom>
                <a:avLst/>
                <a:gdLst>
                  <a:gd name="T0" fmla="*/ 120 w 120"/>
                  <a:gd name="T1" fmla="*/ 82 h 82"/>
                  <a:gd name="T2" fmla="*/ 59 w 120"/>
                  <a:gd name="T3" fmla="*/ 0 h 82"/>
                  <a:gd name="T4" fmla="*/ 0 w 120"/>
                  <a:gd name="T5" fmla="*/ 82 h 82"/>
                  <a:gd name="T6" fmla="*/ 120 w 120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2">
                    <a:moveTo>
                      <a:pt x="120" y="82"/>
                    </a:moveTo>
                    <a:lnTo>
                      <a:pt x="59" y="0"/>
                    </a:lnTo>
                    <a:lnTo>
                      <a:pt x="0" y="82"/>
                    </a:lnTo>
                    <a:lnTo>
                      <a:pt x="12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9015" name="Rectangle 1143"/>
            <p:cNvSpPr>
              <a:spLocks noChangeArrowheads="1"/>
            </p:cNvSpPr>
            <p:nvPr/>
          </p:nvSpPr>
          <p:spPr bwMode="auto">
            <a:xfrm>
              <a:off x="1476" y="2293"/>
              <a:ext cx="20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016" name="Rectangle 1144"/>
            <p:cNvSpPr>
              <a:spLocks noChangeArrowheads="1"/>
            </p:cNvSpPr>
            <p:nvPr/>
          </p:nvSpPr>
          <p:spPr bwMode="auto">
            <a:xfrm>
              <a:off x="1531" y="2316"/>
              <a:ext cx="6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(3)</a:t>
              </a:r>
              <a:endParaRPr lang="el-GR" altLang="fr-FR"/>
            </a:p>
          </p:txBody>
        </p:sp>
        <p:sp>
          <p:nvSpPr>
            <p:cNvPr id="209017" name="Rectangle 1145"/>
            <p:cNvSpPr>
              <a:spLocks noChangeArrowheads="1"/>
            </p:cNvSpPr>
            <p:nvPr/>
          </p:nvSpPr>
          <p:spPr bwMode="auto">
            <a:xfrm>
              <a:off x="3336" y="2833"/>
              <a:ext cx="20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018" name="Rectangle 1146"/>
            <p:cNvSpPr>
              <a:spLocks noChangeArrowheads="1"/>
            </p:cNvSpPr>
            <p:nvPr/>
          </p:nvSpPr>
          <p:spPr bwMode="auto">
            <a:xfrm>
              <a:off x="3391" y="2855"/>
              <a:ext cx="6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(3)</a:t>
              </a:r>
              <a:endParaRPr lang="el-GR" altLang="fr-FR"/>
            </a:p>
          </p:txBody>
        </p:sp>
        <p:sp>
          <p:nvSpPr>
            <p:cNvPr id="209019" name="Rectangle 1147"/>
            <p:cNvSpPr>
              <a:spLocks noChangeArrowheads="1"/>
            </p:cNvSpPr>
            <p:nvPr/>
          </p:nvSpPr>
          <p:spPr bwMode="auto">
            <a:xfrm>
              <a:off x="530" y="3520"/>
              <a:ext cx="2396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020" name="Rectangle 1148"/>
            <p:cNvSpPr>
              <a:spLocks noChangeArrowheads="1"/>
            </p:cNvSpPr>
            <p:nvPr/>
          </p:nvSpPr>
          <p:spPr bwMode="auto">
            <a:xfrm>
              <a:off x="585" y="3544"/>
              <a:ext cx="602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(1) Άμεσος Επιμερισμός</a:t>
              </a:r>
              <a:endParaRPr lang="el-GR" altLang="fr-FR"/>
            </a:p>
          </p:txBody>
        </p:sp>
        <p:sp>
          <p:nvSpPr>
            <p:cNvPr id="209021" name="Rectangle 1149"/>
            <p:cNvSpPr>
              <a:spLocks noChangeArrowheads="1"/>
            </p:cNvSpPr>
            <p:nvPr/>
          </p:nvSpPr>
          <p:spPr bwMode="auto">
            <a:xfrm>
              <a:off x="585" y="3614"/>
              <a:ext cx="1503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(2) Έμμεσος Επιμερισμός με τη χρήση βάσεων Επιμερισμού</a:t>
              </a:r>
              <a:endParaRPr lang="el-GR" altLang="fr-FR"/>
            </a:p>
          </p:txBody>
        </p:sp>
        <p:sp>
          <p:nvSpPr>
            <p:cNvPr id="209022" name="Rectangle 1150"/>
            <p:cNvSpPr>
              <a:spLocks noChangeArrowheads="1"/>
            </p:cNvSpPr>
            <p:nvPr/>
          </p:nvSpPr>
          <p:spPr bwMode="auto">
            <a:xfrm>
              <a:off x="585" y="3684"/>
              <a:ext cx="8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(3) </a:t>
              </a:r>
              <a:endParaRPr lang="el-GR" altLang="fr-FR"/>
            </a:p>
          </p:txBody>
        </p:sp>
        <p:sp>
          <p:nvSpPr>
            <p:cNvPr id="209023" name="Rectangle 1151"/>
            <p:cNvSpPr>
              <a:spLocks noChangeArrowheads="1"/>
            </p:cNvSpPr>
            <p:nvPr/>
          </p:nvSpPr>
          <p:spPr bwMode="auto">
            <a:xfrm>
              <a:off x="710" y="3684"/>
              <a:ext cx="1440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Eπανεπιμερισμός με τη χρήση βάσεων  Επανεπιμερισμού</a:t>
              </a:r>
              <a:endParaRPr lang="el-GR" altLang="fr-FR"/>
            </a:p>
          </p:txBody>
        </p:sp>
        <p:sp>
          <p:nvSpPr>
            <p:cNvPr id="209024" name="Rectangle 1152"/>
            <p:cNvSpPr>
              <a:spLocks noChangeArrowheads="1"/>
            </p:cNvSpPr>
            <p:nvPr/>
          </p:nvSpPr>
          <p:spPr bwMode="auto">
            <a:xfrm>
              <a:off x="585" y="3754"/>
              <a:ext cx="117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700">
                  <a:solidFill>
                    <a:srgbClr val="000000"/>
                  </a:solidFill>
                </a:rPr>
                <a:t>(4) Τμηματικός Συντελεστής Καταλογισμού ΓΒΕ</a:t>
              </a:r>
              <a:endParaRPr lang="el-GR" altLang="fr-FR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7201B-3D2E-4848-BFD2-C4DFA0697BAE}" type="slidenum">
              <a:rPr lang="el-GR" altLang="fr-FR"/>
              <a:pPr/>
              <a:t>22</a:t>
            </a:fld>
            <a:endParaRPr lang="el-GR" altLang="fr-FR"/>
          </a:p>
        </p:txBody>
      </p:sp>
      <p:sp>
        <p:nvSpPr>
          <p:cNvPr id="201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Εναλλακτικές επανεπιμερισμού - Αλγεβρική μέθοδος</a:t>
            </a:r>
            <a:endParaRPr lang="el-GR" altLang="fr-FR" sz="4000" smtClean="0"/>
          </a:p>
        </p:txBody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z="2800" b="1" smtClean="0"/>
              <a:t>Συνεχής</a:t>
            </a:r>
            <a:r>
              <a:rPr lang="el-GR" altLang="en-US" sz="2800" smtClean="0"/>
              <a:t> επανεπιμερισμός του κόστους των  βοηθητικών τμημάτων μεταξύ τους.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l-GR" altLang="en-US" sz="2400" smtClean="0"/>
              <a:t>Διαδοχικοί επανεπιμερισμοί (δυσκολία εφαρμογής όταν υπάρχουν περισσότερα από δύο βοηθητικά κέντρα κόστους). 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l-GR" altLang="en-US" sz="2400" smtClean="0"/>
              <a:t>Με τη μέθοδο αυτή αντιμετωπίζονται οι περιπτώσεις που βοηθητικά κέντρα κόστους </a:t>
            </a:r>
            <a:r>
              <a:rPr lang="el-GR" altLang="en-US" sz="2400" b="1" smtClean="0"/>
              <a:t>προσφέρουν </a:t>
            </a:r>
            <a:r>
              <a:rPr lang="el-GR" altLang="en-US" sz="2400" smtClean="0"/>
              <a:t>και </a:t>
            </a:r>
            <a:r>
              <a:rPr lang="el-GR" altLang="en-US" sz="2400" b="1" smtClean="0"/>
              <a:t>λαμβάνουν </a:t>
            </a:r>
            <a:r>
              <a:rPr lang="el-GR" altLang="en-US" sz="2400" smtClean="0"/>
              <a:t>υπηρεσίες το ένα από το άλλο.</a:t>
            </a:r>
            <a:endParaRPr lang="el-GR" altLang="fr-FR" sz="24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084E7-4F6E-4FB2-BA23-C48E4A2C0512}" type="slidenum">
              <a:rPr lang="el-GR" altLang="fr-FR"/>
              <a:pPr/>
              <a:t>23</a:t>
            </a:fld>
            <a:endParaRPr lang="el-GR" altLang="fr-FR"/>
          </a:p>
        </p:txBody>
      </p:sp>
      <p:sp>
        <p:nvSpPr>
          <p:cNvPr id="202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Αξιολόγηση επιμερισμών</a:t>
            </a:r>
            <a:endParaRPr lang="el-GR" altLang="fr-FR" smtClean="0"/>
          </a:p>
        </p:txBody>
      </p:sp>
      <p:sp>
        <p:nvSpPr>
          <p:cNvPr id="2027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Ακρίβεια στην παρουσίαση της ανάλωσης των πόρων από τους εσωτερικούς πελάτες.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Επιπτώσεις στη συμπεριφορά των στελεχών και στην τιμολόγηση:</a:t>
            </a:r>
          </a:p>
          <a:p>
            <a:pPr lvl="1">
              <a:spcBef>
                <a:spcPct val="20000"/>
              </a:spcBef>
            </a:pPr>
            <a:r>
              <a:rPr lang="el-GR" altLang="en-US" sz="2600" smtClean="0"/>
              <a:t>Ανάλυση ευαισθησίας.</a:t>
            </a:r>
          </a:p>
          <a:p>
            <a:pPr lvl="1">
              <a:spcBef>
                <a:spcPct val="20000"/>
              </a:spcBef>
            </a:pPr>
            <a:r>
              <a:rPr lang="el-GR" altLang="en-US" sz="2600" smtClean="0"/>
              <a:t>Αίσθημα δικαιοσύνης.</a:t>
            </a:r>
          </a:p>
          <a:p>
            <a:pPr lvl="1">
              <a:spcBef>
                <a:spcPct val="20000"/>
              </a:spcBef>
            </a:pPr>
            <a:r>
              <a:rPr lang="el-GR" altLang="en-US" sz="2600" smtClean="0"/>
              <a:t>Συμβάσεις cost – plus.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Aνάλυση κόστους – οφέλους.</a:t>
            </a:r>
            <a:endParaRPr lang="el-GR" altLang="fr-FR" sz="28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40A07-B82B-4A9A-BE4D-566B7CE085D1}" type="slidenum">
              <a:rPr lang="el-GR" altLang="fr-FR"/>
              <a:pPr/>
              <a:t>24</a:t>
            </a:fld>
            <a:endParaRPr lang="el-GR" altLang="fr-FR"/>
          </a:p>
        </p:txBody>
      </p:sp>
      <p:sp>
        <p:nvSpPr>
          <p:cNvPr id="203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600" smtClean="0"/>
              <a:t>Πλεονεκτήματα – Μειονεκτήματα Άμεσης </a:t>
            </a:r>
            <a:r>
              <a:rPr lang="en-US" altLang="en-US" sz="3600" smtClean="0"/>
              <a:t>κ</a:t>
            </a:r>
            <a:r>
              <a:rPr lang="el-GR" altLang="en-US" sz="3600" smtClean="0"/>
              <a:t>αι Βαθμιδωτής μεθόδου</a:t>
            </a:r>
            <a:endParaRPr lang="el-GR" altLang="fr-FR" sz="3600" smtClean="0"/>
          </a:p>
        </p:txBody>
      </p:sp>
      <p:graphicFrame>
        <p:nvGraphicFramePr>
          <p:cNvPr id="203877" name="Group 10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513" cy="5076825"/>
        </p:xfrm>
        <a:graphic>
          <a:graphicData uri="http://schemas.openxmlformats.org/drawingml/2006/table">
            <a:tbl>
              <a:tblPr/>
              <a:tblGrid>
                <a:gridCol w="1593850">
                  <a:extLst>
                    <a:ext uri="{9D8B030D-6E8A-4147-A177-3AD203B41FA5}">
                      <a16:colId xmlns:a16="http://schemas.microsoft.com/office/drawing/2014/main" val="1951182221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3607093839"/>
                    </a:ext>
                  </a:extLst>
                </a:gridCol>
                <a:gridCol w="3370263">
                  <a:extLst>
                    <a:ext uri="{9D8B030D-6E8A-4147-A177-3AD203B41FA5}">
                      <a16:colId xmlns:a16="http://schemas.microsoft.com/office/drawing/2014/main" val="3069870059"/>
                    </a:ext>
                  </a:extLst>
                </a:gridCol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Μέθοδος</a:t>
                      </a:r>
                      <a:endParaRPr kumimoji="0" lang="el-G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Calibri" panose="020F0502020204030204" pitchFamily="34" charset="0"/>
                        </a:rPr>
                        <a:t>Πλεονεκτήματα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Calibri" panose="020F0502020204030204" pitchFamily="34" charset="0"/>
                        </a:rPr>
                        <a:t>Μειονεκτήματα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956792"/>
                  </a:ext>
                </a:extLst>
              </a:tr>
              <a:tr h="2087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Calibri" panose="020F0502020204030204" pitchFamily="34" charset="0"/>
                        </a:rPr>
                        <a:t>Άμεση Μέθοδος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Calibri" panose="020F0502020204030204" pitchFamily="34" charset="0"/>
                        </a:rPr>
                        <a:t>Δίνει ακριβείς πληροφορίες όταν τα βοηθητικά τμήματα δεν χρησιμοποιούν τις υπηρεσίες άλλων</a:t>
                      </a:r>
                      <a:r>
                        <a:rPr kumimoji="0" lang="el-G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l-G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Calibri" panose="020F0502020204030204" pitchFamily="34" charset="0"/>
                        </a:rPr>
                        <a:t>βοηθητικών τμημάτων. Έχει εύκολη εφαρμογή.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Calibri" panose="020F0502020204030204" pitchFamily="34" charset="0"/>
                        </a:rPr>
                        <a:t>Σε περίπτωση που τα βοηθητικά τμήματα χρησιμοποιούν συστηματικά υπηρεσίες άλλων βοηθητικών, δεν υπολογίζεται το συνολικό κόστος τους.</a:t>
                      </a:r>
                      <a:endParaRPr kumimoji="0" lang="el-G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483012"/>
                  </a:ext>
                </a:extLst>
              </a:tr>
              <a:tr h="1044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Calibri" panose="020F0502020204030204" pitchFamily="34" charset="0"/>
                        </a:rPr>
                        <a:t>Βαθμιδωτή Μέθοδος</a:t>
                      </a:r>
                      <a:endParaRPr kumimoji="0" lang="el-G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l-G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Calibri" panose="020F0502020204030204" pitchFamily="34" charset="0"/>
                        </a:rPr>
                        <a:t>Δίνει ακριβέστερες πληροφορίες για το κόστος των βοηθητικών τμημάτων επειδή λαμβάνει υπόψη και τις υπηρεσίες που προσφέρουν τα βοηθητικά τμήματα σε άλλα βοηθητικά.</a:t>
                      </a:r>
                      <a:endParaRPr kumimoji="0" lang="el-G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Calibri" panose="020F0502020204030204" pitchFamily="34" charset="0"/>
                        </a:rPr>
                        <a:t>Έχει δυσκολότερη εφαρμογή (Με τη χρήση των ηλεκτρονικών υπολογιστών το πρόβλημα αυτό έχει περιοριστεί σημαντικά). Έχει μεγαλύτερο κόστος λόγω της απαίτησης συλλογής περισσότερων πληροφοριών.</a:t>
                      </a:r>
                      <a:endParaRPr kumimoji="0" lang="el-G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5871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fr-FR" smtClean="0"/>
              <a:t>Τέλος Ενότητας #</a:t>
            </a:r>
            <a:r>
              <a:rPr lang="en-US" altLang="fr-FR" smtClean="0"/>
              <a:t> </a:t>
            </a:r>
            <a:r>
              <a:rPr lang="el-GR" altLang="fr-FR" smtClean="0"/>
              <a:t>6</a:t>
            </a:r>
          </a:p>
        </p:txBody>
      </p:sp>
      <p:sp>
        <p:nvSpPr>
          <p:cNvPr id="26626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684213" y="4327525"/>
            <a:ext cx="7775575" cy="1408113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l-GR" altLang="fr-FR" sz="2400" b="1" smtClean="0"/>
              <a:t>Μάθημα: </a:t>
            </a:r>
            <a:r>
              <a:rPr lang="el-GR" altLang="fr-FR" sz="2400" smtClean="0"/>
              <a:t>Λογιστική Κόστους, </a:t>
            </a:r>
            <a:r>
              <a:rPr lang="el-GR" altLang="fr-FR" sz="2400" b="1" smtClean="0"/>
              <a:t>Ενότητα </a:t>
            </a:r>
            <a:r>
              <a:rPr lang="en-US" altLang="fr-FR" sz="2400" b="1" smtClean="0"/>
              <a:t># </a:t>
            </a:r>
            <a:r>
              <a:rPr lang="el-GR" altLang="fr-FR" sz="2400" b="1" smtClean="0"/>
              <a:t>6:</a:t>
            </a:r>
            <a:r>
              <a:rPr lang="en-US" altLang="fr-FR" sz="2400" b="1" smtClean="0"/>
              <a:t> </a:t>
            </a:r>
            <a:r>
              <a:rPr lang="el-GR" altLang="fr-FR" sz="2400" smtClean="0"/>
              <a:t>Επιμερισμός Κόστους Βοηθητικών Τμημάτων</a:t>
            </a:r>
          </a:p>
          <a:p>
            <a:pPr algn="l">
              <a:lnSpc>
                <a:spcPct val="80000"/>
              </a:lnSpc>
            </a:pPr>
            <a:r>
              <a:rPr lang="el-GR" altLang="fr-FR" sz="2400" b="1" smtClean="0"/>
              <a:t>Διδάσκουσα: </a:t>
            </a:r>
            <a:r>
              <a:rPr lang="el-GR" altLang="fr-FR" sz="2400" smtClean="0"/>
              <a:t>Σάνδρα Κοέν, </a:t>
            </a:r>
            <a:r>
              <a:rPr lang="el-GR" altLang="fr-FR" sz="2400" b="1" smtClean="0"/>
              <a:t>Τμήμα: </a:t>
            </a:r>
            <a:r>
              <a:rPr lang="el-GR" altLang="fr-FR" sz="2400" smtClean="0"/>
              <a:t>Οργάνωση και Διοίκηση Επιχειρήσεων</a:t>
            </a:r>
          </a:p>
        </p:txBody>
      </p:sp>
      <p:pic>
        <p:nvPicPr>
          <p:cNvPr id="2662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149D-30CB-4A86-83D9-709D7B8535E8}" type="slidenum">
              <a:rPr lang="el-GR" altLang="fr-FR"/>
              <a:pPr/>
              <a:t>3</a:t>
            </a:fld>
            <a:endParaRPr lang="el-GR" altLang="fr-FR"/>
          </a:p>
        </p:txBody>
      </p:sp>
      <p:sp>
        <p:nvSpPr>
          <p:cNvPr id="1843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fr-FR" smtClean="0"/>
              <a:t>Άδειες Χρήσης</a:t>
            </a:r>
          </a:p>
        </p:txBody>
      </p:sp>
      <p:sp>
        <p:nvSpPr>
          <p:cNvPr id="18434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fr-FR" sz="2800" smtClean="0"/>
              <a:t>Το παρόν εκπαιδευτικό υλικό υπόκειται σε</a:t>
            </a:r>
            <a:r>
              <a:rPr lang="en-US" altLang="fr-FR" sz="2800" smtClean="0"/>
              <a:t> </a:t>
            </a:r>
            <a:r>
              <a:rPr lang="el-GR" altLang="fr-FR" sz="2800" smtClean="0"/>
              <a:t>άδειες χρήσης </a:t>
            </a:r>
            <a:r>
              <a:rPr lang="en-US" altLang="fr-FR" sz="2800" smtClean="0"/>
              <a:t>Creative Commons. </a:t>
            </a:r>
          </a:p>
        </p:txBody>
      </p:sp>
      <p:sp>
        <p:nvSpPr>
          <p:cNvPr id="18435" name="Slide Number Placehold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2EB4474F-2ED9-41AD-9B79-7354A37FDD8B}" type="slidenum">
              <a:rPr lang="el-GR" altLang="fr-FR" sz="1400"/>
              <a:pPr algn="r"/>
              <a:t>3</a:t>
            </a:fld>
            <a:endParaRPr lang="el-GR" altLang="fr-FR" sz="1400"/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CEAB-34E4-4D72-8849-3CA39D21073D}" type="slidenum">
              <a:rPr lang="el-GR" altLang="fr-FR"/>
              <a:pPr/>
              <a:t>4</a:t>
            </a:fld>
            <a:endParaRPr lang="el-GR" altLang="fr-FR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fr-FR" smtClean="0"/>
              <a:t>Σκοποί ενότητας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fr-FR" smtClean="0"/>
              <a:t>Κατανόηση του επιμερισμού των</a:t>
            </a:r>
            <a:r>
              <a:rPr lang="en-US" altLang="fr-FR" smtClean="0"/>
              <a:t> </a:t>
            </a:r>
            <a:r>
              <a:rPr lang="el-GR" altLang="fr-FR" smtClean="0"/>
              <a:t>Γενικών Βιομηχανικών Εξόδων.</a:t>
            </a:r>
          </a:p>
          <a:p>
            <a:endParaRPr lang="el-GR" altLang="fr-FR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2115DEC-DB0D-47D3-9C1F-38283745E261}" type="slidenum">
              <a:rPr lang="el-GR" altLang="fr-FR" sz="1400"/>
              <a:pPr algn="r"/>
              <a:t>4</a:t>
            </a:fld>
            <a:endParaRPr lang="el-GR" altLang="fr-F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93D65-EB2C-4AC6-822D-89A7F20EB0AC}" type="slidenum">
              <a:rPr lang="el-GR" altLang="fr-FR"/>
              <a:pPr/>
              <a:t>5</a:t>
            </a:fld>
            <a:endParaRPr lang="el-GR" altLang="fr-FR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fr-FR" smtClean="0"/>
              <a:t>Περιεχόμενα ενότητας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fr-FR" smtClean="0"/>
              <a:t>Επιμερισμός Κόστους Βοηθητικών Τμημάτων.</a:t>
            </a:r>
          </a:p>
          <a:p>
            <a:r>
              <a:rPr lang="el-GR" altLang="fr-FR" smtClean="0"/>
              <a:t>Επανεπιμερισμός Κόστους. </a:t>
            </a:r>
            <a:endParaRPr lang="en-US" altLang="fr-FR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0527F59-E4E8-4AA1-A547-690E36A2D35D}" type="slidenum">
              <a:rPr lang="el-GR" altLang="fr-FR" sz="1400"/>
              <a:pPr algn="r"/>
              <a:t>5</a:t>
            </a:fld>
            <a:endParaRPr lang="el-GR" altLang="fr-F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BB6B-D0B0-488B-8FCD-A5D32FFF5CE1}" type="slidenum">
              <a:rPr lang="el-GR" altLang="fr-FR"/>
              <a:pPr/>
              <a:t>6</a:t>
            </a:fld>
            <a:endParaRPr lang="el-GR" altLang="fr-FR"/>
          </a:p>
        </p:txBody>
      </p:sp>
      <p:sp>
        <p:nvSpPr>
          <p:cNvPr id="102402" name="Τίτλος 4"/>
          <p:cNvSpPr>
            <a:spLocks noGrp="1"/>
          </p:cNvSpPr>
          <p:nvPr>
            <p:ph type="title" idx="4294967295"/>
          </p:nvPr>
        </p:nvSpPr>
        <p:spPr>
          <a:xfrm>
            <a:off x="684213" y="2936875"/>
            <a:ext cx="7772400" cy="1362075"/>
          </a:xfrm>
        </p:spPr>
        <p:txBody>
          <a:bodyPr anchor="t"/>
          <a:lstStyle/>
          <a:p>
            <a:pPr algn="l"/>
            <a:r>
              <a:rPr lang="el-GR" altLang="fr-FR" sz="4000" smtClean="0"/>
              <a:t>Επιμερισμός Κόστους Βοηθητικών Τμημάτων</a:t>
            </a:r>
          </a:p>
        </p:txBody>
      </p:sp>
      <p:sp>
        <p:nvSpPr>
          <p:cNvPr id="102403" name="Θέση κειμένου 5"/>
          <p:cNvSpPr>
            <a:spLocks noGrp="1"/>
          </p:cNvSpPr>
          <p:nvPr>
            <p:ph type="body" idx="4294967295"/>
          </p:nvPr>
        </p:nvSpPr>
        <p:spPr>
          <a:xfrm>
            <a:off x="684213" y="4305300"/>
            <a:ext cx="7772400" cy="1500188"/>
          </a:xfrm>
        </p:spPr>
        <p:txBody>
          <a:bodyPr anchor="b"/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fr-FR" sz="2400" b="1" smtClean="0"/>
              <a:t>Μάθημα: </a:t>
            </a:r>
            <a:r>
              <a:rPr lang="el-GR" altLang="fr-FR" sz="2400" smtClean="0"/>
              <a:t>Λογιστική Κόστους, </a:t>
            </a:r>
            <a:r>
              <a:rPr lang="el-GR" altLang="fr-FR" sz="2400" b="1" smtClean="0"/>
              <a:t>Ενότητα </a:t>
            </a:r>
            <a:r>
              <a:rPr lang="en-US" altLang="fr-FR" sz="2400" b="1" smtClean="0"/>
              <a:t># </a:t>
            </a:r>
            <a:r>
              <a:rPr lang="el-GR" altLang="fr-FR" sz="2400" b="1" smtClean="0"/>
              <a:t>6:</a:t>
            </a:r>
            <a:r>
              <a:rPr lang="en-US" altLang="fr-FR" sz="2400" b="1" smtClean="0"/>
              <a:t> </a:t>
            </a:r>
            <a:r>
              <a:rPr lang="el-GR" altLang="fr-FR" sz="2400" smtClean="0"/>
              <a:t>Επιμερισμός Κόστους Βοηθητικών Τμημάτων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fr-FR" sz="2400" b="1" smtClean="0"/>
              <a:t>Διδάσκουσα: </a:t>
            </a:r>
            <a:r>
              <a:rPr lang="el-GR" altLang="fr-FR" sz="2400" smtClean="0"/>
              <a:t>Σάνδρα Κοέν, </a:t>
            </a:r>
            <a:r>
              <a:rPr lang="el-GR" altLang="fr-FR" sz="2400" b="1" smtClean="0"/>
              <a:t>Τμήμα: </a:t>
            </a:r>
            <a:r>
              <a:rPr lang="el-GR" altLang="fr-FR" sz="2400" smtClean="0"/>
              <a:t>Οργάνωση και Διοίκηση Επιχειρήσεων</a:t>
            </a:r>
          </a:p>
        </p:txBody>
      </p:sp>
      <p:pic>
        <p:nvPicPr>
          <p:cNvPr id="10240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3" descr="Λογότυπο Οικονομικού Πανεπιστημίου Αθηνών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92FEC-EFC1-49DA-99AE-8E64ECEAF76F}" type="slidenum">
              <a:rPr lang="el-GR" altLang="fr-FR"/>
              <a:pPr/>
              <a:t>7</a:t>
            </a:fld>
            <a:endParaRPr lang="el-GR" altLang="fr-FR"/>
          </a:p>
        </p:txBody>
      </p:sp>
      <p:sp>
        <p:nvSpPr>
          <p:cNvPr id="159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Κατηγορίες τμημάτων</a:t>
            </a:r>
            <a:endParaRPr lang="el-GR" altLang="fr-FR" smtClean="0"/>
          </a:p>
        </p:txBody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Η </a:t>
            </a:r>
            <a:r>
              <a:rPr lang="el-GR" altLang="en-US" b="1" smtClean="0"/>
              <a:t>παραγωγική λειτουργία</a:t>
            </a:r>
            <a:r>
              <a:rPr lang="el-GR" altLang="en-US" smtClean="0"/>
              <a:t> της επιχείρησης συντελείται σε δύο κατηγορίες τμημάτων: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Κύρια τμήματα παραγωγής: 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Σε αυτά συντελείται η διαδικασία της παραγωγής των προϊόντων ή της παροχής των υπηρεσιών.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Βοηθητικά τμήματα παραγωγής: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Δεν παράγουν προϊόντα. 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Προσφέρουν υπηρεσίες απαραίτητες για τα Κύρι</a:t>
            </a:r>
            <a:r>
              <a:rPr lang="en-US" altLang="en-US" smtClean="0"/>
              <a:t>α</a:t>
            </a:r>
            <a:r>
              <a:rPr lang="el-GR" altLang="en-US" smtClean="0"/>
              <a:t>.</a:t>
            </a:r>
            <a:endParaRPr lang="el-GR" altLang="fr-FR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34D4-0E44-403C-A3B9-536D9A09C6D5}" type="slidenum">
              <a:rPr lang="el-GR" altLang="fr-FR"/>
              <a:pPr/>
              <a:t>8</a:t>
            </a:fld>
            <a:endParaRPr lang="el-GR" altLang="fr-FR"/>
          </a:p>
        </p:txBody>
      </p:sp>
      <p:sp>
        <p:nvSpPr>
          <p:cNvPr id="182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Επιμερισμός Γενικών Εξόδων</a:t>
            </a:r>
            <a:endParaRPr lang="el-GR" altLang="fr-FR" smtClean="0"/>
          </a:p>
        </p:txBody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Πολλά έξοδα αφορούν </a:t>
            </a:r>
            <a:r>
              <a:rPr lang="el-GR" altLang="en-US" sz="2800" b="1" smtClean="0"/>
              <a:t>το σύνολο της επιχείρησης</a:t>
            </a:r>
            <a:r>
              <a:rPr lang="el-GR" altLang="en-US" sz="2800" smtClean="0"/>
              <a:t> και θα πρέπει να επιμερισθούν σε τμήματα (κέντρα κόστους):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Ενοίκια.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Έξοδα καθαριότητας.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Ασφάλιστρα. 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Άλλα αφορούν άμεσα κάποιο τμήμα (κέντρο κόστους):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Αμοιβές έμμεσης εργασίας.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Αποσβέσεις.</a:t>
            </a:r>
            <a:endParaRPr lang="el-GR" altLang="fr-FR" sz="24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4D2B-9AFD-46E6-9645-80345102DC74}" type="slidenum">
              <a:rPr lang="el-GR" altLang="fr-FR"/>
              <a:pPr/>
              <a:t>9</a:t>
            </a:fld>
            <a:endParaRPr lang="el-GR" altLang="fr-FR"/>
          </a:p>
        </p:txBody>
      </p:sp>
      <p:sp>
        <p:nvSpPr>
          <p:cNvPr id="183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Συγκέντρωση του Κόστους σε Κέντρα Κόστους</a:t>
            </a:r>
            <a:endParaRPr lang="el-GR" altLang="fr-FR" sz="4000" smtClean="0"/>
          </a:p>
        </p:txBody>
      </p:sp>
      <p:sp>
        <p:nvSpPr>
          <p:cNvPr id="183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l-GR" altLang="en-US" sz="2600" smtClean="0"/>
              <a:t>Άμεσος Συσχετισμός:</a:t>
            </a:r>
          </a:p>
          <a:p>
            <a:pPr lvl="1">
              <a:lnSpc>
                <a:spcPct val="140000"/>
              </a:lnSpc>
              <a:spcBef>
                <a:spcPct val="20000"/>
              </a:spcBef>
            </a:pPr>
            <a:r>
              <a:rPr lang="el-GR" altLang="en-US" sz="2400" smtClean="0"/>
              <a:t>Επιβάρυνση του τμήματος (Κύριου ή Βοηθητικού) με τα έξοδα που υπάρχουν λόγω της ύπαρξης του τμήματος. 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l-GR" altLang="en-US" sz="2600" smtClean="0"/>
              <a:t>Έμμεσος Συσχετισμός:</a:t>
            </a:r>
          </a:p>
          <a:p>
            <a:pPr lvl="1">
              <a:lnSpc>
                <a:spcPct val="140000"/>
              </a:lnSpc>
              <a:spcBef>
                <a:spcPct val="20000"/>
              </a:spcBef>
            </a:pPr>
            <a:r>
              <a:rPr lang="el-GR" altLang="en-US" sz="2400" smtClean="0"/>
              <a:t>Επιβάρυνση του τμήματος (Κύριου ή Βοηθητικού) με τα έξοδα τα οποία υπάρχουν ανεξάρτητα από την ύπαρξη του τμήματος.</a:t>
            </a:r>
            <a:endParaRPr lang="el-GR" altLang="fr-FR" sz="24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0000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Ppt0000004</Template>
  <TotalTime>294</TotalTime>
  <Words>1109</Words>
  <Application>Microsoft Office PowerPoint</Application>
  <PresentationFormat>On-screen Show (4:3)</PresentationFormat>
  <Paragraphs>333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Ppt0000004</vt:lpstr>
      <vt:lpstr>Λογιστική Κόστους</vt:lpstr>
      <vt:lpstr>Χρηματοδότηση</vt:lpstr>
      <vt:lpstr>Άδειες Χρήσης</vt:lpstr>
      <vt:lpstr>Σκοποί ενότητας</vt:lpstr>
      <vt:lpstr>Περιεχόμενα ενότητας</vt:lpstr>
      <vt:lpstr>Επιμερισμός Κόστους Βοηθητικών Τμημάτων</vt:lpstr>
      <vt:lpstr>Κατηγορίες τμημάτων</vt:lpstr>
      <vt:lpstr>Επιμερισμός Γενικών Εξόδων</vt:lpstr>
      <vt:lpstr>Συγκέντρωση του Κόστους σε Κέντρα Κόστους</vt:lpstr>
      <vt:lpstr>Επιμερισμός Γ.Β.Ε. σε βοηθητικά και κύρια τμήματα παραγωγής </vt:lpstr>
      <vt:lpstr>Φύλλο Επιμερισμού Γενικών Εξόδων (Γενικά)</vt:lpstr>
      <vt:lpstr>Βάση Επιμερισμού</vt:lpstr>
      <vt:lpstr>Φύλλο Επιμερισμού Γενικών Εξόδων</vt:lpstr>
      <vt:lpstr>Χρησιμότητα συγκέντρωσης του Κόστους στα Κέντρα Κόστους</vt:lpstr>
      <vt:lpstr>Δεξαμενές κόστους</vt:lpstr>
      <vt:lpstr>Διαδικασία συγκέντρωσης Γ.Β.Ε σε Κέντρα Κόστους</vt:lpstr>
      <vt:lpstr>Βάση Επανεπιμερισμού</vt:lpstr>
      <vt:lpstr>Εναλλακτικές επανεπιμερισμού - Άμεση μέθοδος</vt:lpstr>
      <vt:lpstr>Επανεπιμερισμός Κόστους Βοηθητικών Τμημάτων σε Κύρια Τμήματα Παραγωγής - Άμεση μέθοδος</vt:lpstr>
      <vt:lpstr>Εναλλακτικές επανεπιμερισμού -Βαθμιδωτή μέθοδος</vt:lpstr>
      <vt:lpstr>Επανεπιμερισμός κόστους βοηθητικών τμημάτων σε κύρια και βοηθητικά – Βαθμιδωτή μέθοδος</vt:lpstr>
      <vt:lpstr>Εναλλακτικές επανεπιμερισμού - Αλγεβρική μέθοδος</vt:lpstr>
      <vt:lpstr>Αξιολόγηση επιμερισμών</vt:lpstr>
      <vt:lpstr>Πλεονεκτήματα – Μειονεκτήματα Άμεσης και Βαθμιδωτής μεθόδου</vt:lpstr>
      <vt:lpstr>Τέλος Ενότητας # 6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/>
  <cp:lastModifiedBy/>
  <cp:revision>31</cp:revision>
  <dcterms:created xsi:type="dcterms:W3CDTF">2015-05-11T15:26:45Z</dcterms:created>
  <dcterms:modified xsi:type="dcterms:W3CDTF">2015-11-22T08:30:40Z</dcterms:modified>
</cp:coreProperties>
</file>