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8" r:id="rId2"/>
    <p:sldId id="266" r:id="rId3"/>
    <p:sldId id="291" r:id="rId4"/>
    <p:sldId id="267" r:id="rId5"/>
    <p:sldId id="279" r:id="rId6"/>
    <p:sldId id="280" r:id="rId7"/>
    <p:sldId id="292" r:id="rId8"/>
    <p:sldId id="281" r:id="rId9"/>
    <p:sldId id="282" r:id="rId10"/>
    <p:sldId id="283" r:id="rId11"/>
    <p:sldId id="293" r:id="rId12"/>
    <p:sldId id="289" r:id="rId13"/>
    <p:sldId id="285" r:id="rId14"/>
    <p:sldId id="286" r:id="rId15"/>
    <p:sldId id="294" r:id="rId16"/>
    <p:sldId id="284" r:id="rId17"/>
    <p:sldId id="295" r:id="rId18"/>
    <p:sldId id="288" r:id="rId19"/>
    <p:sldId id="29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s L." initials="AL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FFF"/>
    <a:srgbClr val="FFCC00"/>
    <a:srgbClr val="F26922"/>
    <a:srgbClr val="00008B"/>
    <a:srgbClr val="FFFF00"/>
    <a:srgbClr val="B9B9D9"/>
    <a:srgbClr val="000099"/>
    <a:srgbClr val="4C2600"/>
    <a:srgbClr val="66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9990" autoAdjust="0"/>
    <p:restoredTop sz="98932" autoAdjust="0"/>
  </p:normalViewPr>
  <p:slideViewPr>
    <p:cSldViewPr>
      <p:cViewPr varScale="1">
        <p:scale>
          <a:sx n="110" d="100"/>
          <a:sy n="110" d="100"/>
        </p:scale>
        <p:origin x="116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0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09B2-D357-41D3-B261-78BBF701D7F3}" type="datetimeFigureOut">
              <a:rPr lang="en-GB" smtClean="0"/>
              <a:pPr/>
              <a:t>22/11/2017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5BFC2-1FDC-4FAD-A211-3713706913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5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4172-F348-4605-944B-51A124119248}" type="datetimeFigureOut">
              <a:rPr lang="en-GB" smtClean="0"/>
              <a:pPr/>
              <a:t>22/11/2017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9A89-77C3-48BE-A778-99FD71A968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6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13692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-36512" y="6237312"/>
            <a:ext cx="9180512" cy="6305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-252536" y="-99392"/>
            <a:ext cx="9649390" cy="3456384"/>
          </a:xfrm>
          <a:prstGeom prst="rect">
            <a:avLst/>
          </a:prstGeom>
          <a:solidFill>
            <a:srgbClr val="2D61A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323528" y="1333636"/>
            <a:ext cx="8918359" cy="693954"/>
          </a:xfrm>
        </p:spPr>
        <p:txBody>
          <a:bodyPr anchor="t" anchorCtr="0"/>
          <a:lstStyle>
            <a:lvl1pPr>
              <a:defRPr sz="4400" baseline="0">
                <a:solidFill>
                  <a:srgbClr val="FFCF37"/>
                </a:solidFill>
              </a:defRPr>
            </a:lvl1pPr>
          </a:lstStyle>
          <a:p>
            <a:r>
              <a:rPr lang="en-US" dirty="0"/>
              <a:t>PART TITLE – FIRST LINE</a:t>
            </a:r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8272"/>
            <a:ext cx="4091394" cy="792088"/>
          </a:xfrm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PART #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18844" y="1187120"/>
            <a:ext cx="897801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 userDrawn="1"/>
        </p:nvSpPr>
        <p:spPr>
          <a:xfrm>
            <a:off x="1423616" y="6362346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1000" b="0" baseline="0" dirty="0">
                <a:solidFill>
                  <a:schemeClr val="bg1"/>
                </a:solidFill>
              </a:rPr>
              <a:t>Οικονομική των Επιχειρήσεων, 2</a:t>
            </a:r>
            <a:r>
              <a:rPr lang="el-GR" sz="1000" b="0" baseline="30000" dirty="0">
                <a:solidFill>
                  <a:schemeClr val="bg1"/>
                </a:solidFill>
              </a:rPr>
              <a:t>η</a:t>
            </a:r>
            <a:r>
              <a:rPr lang="el-GR" sz="1000" b="0" baseline="0" dirty="0">
                <a:solidFill>
                  <a:schemeClr val="bg1"/>
                </a:solidFill>
              </a:rPr>
              <a:t> Έκδοση</a:t>
            </a:r>
            <a:endParaRPr lang="en-US" sz="1000" b="0" i="1" baseline="0" dirty="0">
              <a:solidFill>
                <a:schemeClr val="bg1"/>
              </a:solidFill>
            </a:endParaRPr>
          </a:p>
          <a:p>
            <a:r>
              <a:rPr lang="en-US" sz="1000" b="0" i="0" kern="100" spc="10" baseline="0" dirty="0">
                <a:solidFill>
                  <a:schemeClr val="bg1"/>
                </a:solidFill>
              </a:rPr>
              <a:t>N. Gregory Mankiw, Mark P. Taylor, and Andrew Ashwin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33019" y="2031970"/>
            <a:ext cx="8928100" cy="1295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 sz="32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/>
            </a:pPr>
            <a:r>
              <a:rPr lang="en-US" sz="4400" dirty="0">
                <a:solidFill>
                  <a:schemeClr val="bg1"/>
                </a:solidFill>
              </a:rPr>
              <a:t>PART</a:t>
            </a:r>
            <a:r>
              <a:rPr lang="en-US" sz="4400" baseline="0" dirty="0">
                <a:solidFill>
                  <a:schemeClr val="bg1"/>
                </a:solidFill>
              </a:rPr>
              <a:t> TITLE – THE REST OF IT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821ADD75-EE45-48B1-98E2-1C2BAD05A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" y="6170247"/>
            <a:ext cx="763751" cy="764704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D62E125C-0001-4C4B-A1B4-7A17BDEF95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573016"/>
            <a:ext cx="1689397" cy="245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19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13692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-36512" y="6237312"/>
            <a:ext cx="9180512" cy="6305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330170" y="4293096"/>
            <a:ext cx="10086746" cy="1482758"/>
            <a:chOff x="-330170" y="3933056"/>
            <a:chExt cx="9649390" cy="213083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-330170" y="3933056"/>
              <a:ext cx="9649390" cy="2130830"/>
            </a:xfrm>
            <a:prstGeom prst="rect">
              <a:avLst/>
            </a:prstGeom>
            <a:solidFill>
              <a:srgbClr val="2D61A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330169" y="3933056"/>
              <a:ext cx="648072" cy="213083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4796" y="4284470"/>
            <a:ext cx="702828" cy="1482758"/>
          </a:xfrm>
        </p:spPr>
        <p:txBody>
          <a:bodyPr anchor="ctr"/>
          <a:lstStyle>
            <a:lvl1pPr marL="0" indent="0" algn="l">
              <a:buFontTx/>
              <a:buNone/>
              <a:defRPr sz="6600" b="0">
                <a:solidFill>
                  <a:srgbClr val="FFCF37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009076" y="6396410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19</a:t>
            </a:r>
          </a:p>
        </p:txBody>
      </p:sp>
      <p:sp>
        <p:nvSpPr>
          <p:cNvPr id="14" name="Title 41"/>
          <p:cNvSpPr txBox="1">
            <a:spLocks/>
          </p:cNvSpPr>
          <p:nvPr userDrawn="1"/>
        </p:nvSpPr>
        <p:spPr>
          <a:xfrm>
            <a:off x="1251754" y="4293096"/>
            <a:ext cx="6741752" cy="14827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FFE9B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23616" y="6362346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1000" b="0" baseline="0" dirty="0">
                <a:solidFill>
                  <a:schemeClr val="bg1"/>
                </a:solidFill>
              </a:rPr>
              <a:t>Οικονομική των Επιχειρήσεων, 2</a:t>
            </a:r>
            <a:r>
              <a:rPr lang="el-GR" sz="1000" b="0" baseline="30000" dirty="0">
                <a:solidFill>
                  <a:schemeClr val="bg1"/>
                </a:solidFill>
              </a:rPr>
              <a:t>η</a:t>
            </a:r>
            <a:r>
              <a:rPr lang="el-GR" sz="1000" b="0" baseline="0" dirty="0">
                <a:solidFill>
                  <a:schemeClr val="bg1"/>
                </a:solidFill>
              </a:rPr>
              <a:t> Έκδοση</a:t>
            </a:r>
            <a:endParaRPr lang="en-US" sz="1000" b="0" i="1" baseline="0" dirty="0">
              <a:solidFill>
                <a:schemeClr val="bg1"/>
              </a:solidFill>
            </a:endParaRPr>
          </a:p>
          <a:p>
            <a:r>
              <a:rPr lang="en-US" sz="1000" b="0" i="0" kern="100" spc="10" baseline="0" dirty="0">
                <a:solidFill>
                  <a:schemeClr val="bg1"/>
                </a:solidFill>
              </a:rPr>
              <a:t>N. Gregory Mankiw, Mark P. Taylor, and Andrew Ashwin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6689858" y="6396410"/>
            <a:ext cx="1229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Chapter 4</a:t>
            </a:r>
          </a:p>
        </p:txBody>
      </p:sp>
      <p:sp>
        <p:nvSpPr>
          <p:cNvPr id="25" name="Oval 24"/>
          <p:cNvSpPr>
            <a:spLocks noChangeAspect="1"/>
          </p:cNvSpPr>
          <p:nvPr userDrawn="1"/>
        </p:nvSpPr>
        <p:spPr>
          <a:xfrm>
            <a:off x="7965002" y="6535404"/>
            <a:ext cx="69669" cy="69669"/>
          </a:xfrm>
          <a:prstGeom prst="ellipse">
            <a:avLst/>
          </a:pr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87624" y="4293096"/>
            <a:ext cx="8064327" cy="1482757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780DEAF9-CBD4-4EF6-9066-21490DF1A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" y="6170247"/>
            <a:ext cx="763751" cy="764704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41285136-BFD6-4989-AE8E-1C62E8AA19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77" y="260648"/>
            <a:ext cx="1689397" cy="245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7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783637" cy="5257800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buClr>
                <a:srgbClr val="EAB200"/>
              </a:buClr>
              <a:defRPr/>
            </a:lvl1pPr>
            <a:lvl2pPr marL="625475" indent="-285750">
              <a:buClr>
                <a:srgbClr val="203FFF"/>
              </a:buClr>
              <a:buFont typeface="Arial" pitchFamily="34" charset="0"/>
              <a:buChar char="•"/>
              <a:defRPr/>
            </a:lvl2pPr>
            <a:lvl4pPr marL="6302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423616" y="6362346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1000" b="0" baseline="0" dirty="0">
                <a:solidFill>
                  <a:schemeClr val="bg1"/>
                </a:solidFill>
              </a:rPr>
              <a:t>Οικονομική των Επιχειρήσεων, 2</a:t>
            </a:r>
            <a:r>
              <a:rPr lang="el-GR" sz="1000" b="0" baseline="30000" dirty="0">
                <a:solidFill>
                  <a:schemeClr val="bg1"/>
                </a:solidFill>
              </a:rPr>
              <a:t>η</a:t>
            </a:r>
            <a:r>
              <a:rPr lang="el-GR" sz="1000" b="0" baseline="0" dirty="0">
                <a:solidFill>
                  <a:schemeClr val="bg1"/>
                </a:solidFill>
              </a:rPr>
              <a:t> Έκδοση</a:t>
            </a:r>
            <a:endParaRPr lang="en-US" sz="1000" b="0" i="1" baseline="0" dirty="0">
              <a:solidFill>
                <a:schemeClr val="bg1"/>
              </a:solidFill>
            </a:endParaRPr>
          </a:p>
          <a:p>
            <a:r>
              <a:rPr lang="en-US" sz="1000" b="0" i="0" kern="100" spc="10" baseline="0" dirty="0">
                <a:solidFill>
                  <a:schemeClr val="bg1"/>
                </a:solidFill>
              </a:rPr>
              <a:t>N. Gregory Mankiw, Mark P. Taylor, and Andrew Ashwin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034670" y="6396410"/>
            <a:ext cx="1016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19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516216" y="6396410"/>
            <a:ext cx="1402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Κεφάλαιο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965002" y="6535404"/>
            <a:ext cx="69669" cy="69669"/>
          </a:xfrm>
          <a:prstGeom prst="ellipse">
            <a:avLst/>
          </a:pr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86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50467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57925" y="6318776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38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F2692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4488" indent="-344488" algn="l" defTabSz="914400" rtl="0" eaLnBrk="1" latinLnBrk="0" hangingPunct="1">
        <a:spcBef>
          <a:spcPct val="20000"/>
        </a:spcBef>
        <a:buClr>
          <a:srgbClr val="FFCF37"/>
        </a:buClr>
        <a:buSzPct val="150000"/>
        <a:buFont typeface="Wingdings" pitchFamily="2" charset="2"/>
        <a:buChar char="§"/>
        <a:defRPr lang="en-US" sz="32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5475" indent="-285750" algn="l" defTabSz="914400" rtl="0" eaLnBrk="1" latinLnBrk="0" hangingPunct="1">
        <a:spcBef>
          <a:spcPct val="20000"/>
        </a:spcBef>
        <a:buClr>
          <a:srgbClr val="966432"/>
        </a:buClr>
        <a:buFont typeface="Wingdings" pitchFamily="2" charset="2"/>
        <a:buChar char="§"/>
        <a:defRPr lang="en-US" sz="30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8650" indent="0" algn="l" defTabSz="914400" rtl="0" eaLnBrk="1" latinLnBrk="0" hangingPunct="1">
        <a:spcBef>
          <a:spcPct val="20000"/>
        </a:spcBef>
        <a:buClr>
          <a:srgbClr val="F26922"/>
        </a:buClr>
        <a:buFont typeface="Arial" pitchFamily="34" charset="0"/>
        <a:buNone/>
        <a:defRPr lang="en-US" sz="24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84163" algn="l" defTabSz="914400" rtl="0" eaLnBrk="1" latinLnBrk="0" hangingPunct="1">
        <a:spcBef>
          <a:spcPct val="20000"/>
        </a:spcBef>
        <a:buClr>
          <a:srgbClr val="F29122"/>
        </a:buClr>
        <a:buFont typeface="Wingdings" pitchFamily="2" charset="2"/>
        <a:buChar char="ü"/>
        <a:tabLst/>
        <a:defRPr lang="en-US" sz="28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ACD6"/>
        </a:buClr>
        <a:buFont typeface="Arial" pitchFamily="34" charset="0"/>
        <a:buChar char="»"/>
        <a:defRPr lang="en-GB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Μικροοικονομία </a:t>
            </a:r>
            <a:r>
              <a:rPr lang="en-US" dirty="0"/>
              <a:t>–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l-GR" dirty="0"/>
              <a:t>Μέρος </a:t>
            </a:r>
            <a:r>
              <a:rPr lang="en-US" dirty="0"/>
              <a:t>2</a:t>
            </a:r>
            <a:r>
              <a:rPr lang="el-GR" baseline="30000" dirty="0"/>
              <a:t>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l-GR" sz="4400" dirty="0">
                <a:solidFill>
                  <a:schemeClr val="bg1"/>
                </a:solidFill>
              </a:rPr>
              <a:t>Το σύστημα της αγοράς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91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950" dirty="0"/>
              <a:t>Αιτίες μετατοπίσεων της καμπύλης προσφοράς </a:t>
            </a:r>
            <a:endParaRPr lang="en-US" sz="295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836166"/>
            <a:ext cx="8640191" cy="525713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l-GR" sz="2400" b="1" dirty="0"/>
              <a:t>Τιμές εισροών</a:t>
            </a:r>
            <a:endParaRPr lang="en-US" sz="2400" b="1" dirty="0"/>
          </a:p>
          <a:p>
            <a:pPr marL="687388" lvl="2">
              <a:spcAft>
                <a:spcPts val="1000"/>
              </a:spcAft>
            </a:pPr>
            <a:r>
              <a:rPr lang="el-GR" sz="2000" i="1" dirty="0">
                <a:solidFill>
                  <a:srgbClr val="203FFF"/>
                </a:solidFill>
              </a:rPr>
              <a:t>Παράδειγμα</a:t>
            </a:r>
            <a:r>
              <a:rPr lang="en-US" sz="2000" i="1" dirty="0">
                <a:solidFill>
                  <a:srgbClr val="203FFF"/>
                </a:solidFill>
              </a:rPr>
              <a:t>:</a:t>
            </a:r>
            <a:br>
              <a:rPr lang="en-US" sz="2000" dirty="0"/>
            </a:br>
            <a:r>
              <a:rPr lang="el-GR" dirty="0"/>
              <a:t>Φτηνότερες εισροές θα αυξήσουν την προσφερόμενη ποσόσοτητα σε κάθε επίπεδο τιμών</a:t>
            </a:r>
            <a:endParaRPr lang="en-US" dirty="0"/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l-GR" sz="2400" b="1" dirty="0"/>
              <a:t>Τεχνολογία</a:t>
            </a:r>
            <a:endParaRPr lang="en-US" sz="2400" b="1" dirty="0"/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l-GR" sz="2400" b="1" dirty="0"/>
              <a:t>Προσδοκίες</a:t>
            </a:r>
            <a:endParaRPr lang="en-US" sz="2400" b="1" dirty="0"/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l-GR" sz="2400" b="1" dirty="0"/>
              <a:t>Ο αριθμός των πωλητών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el-GR" sz="2400" b="1" dirty="0"/>
              <a:t>Φυσικοί/κοινωνικοί παράγοντες</a:t>
            </a:r>
            <a:endParaRPr lang="en-US" sz="2400" b="1" dirty="0"/>
          </a:p>
          <a:p>
            <a:pPr marL="687388" lvl="2">
              <a:spcAft>
                <a:spcPts val="1000"/>
              </a:spcAft>
            </a:pPr>
            <a:r>
              <a:rPr lang="el-GR" sz="2000" i="1" dirty="0">
                <a:solidFill>
                  <a:srgbClr val="203FFF"/>
                </a:solidFill>
              </a:rPr>
              <a:t>Παράδειγμα</a:t>
            </a:r>
            <a:r>
              <a:rPr lang="en-US" sz="2000" i="1" dirty="0">
                <a:solidFill>
                  <a:srgbClr val="203FFF"/>
                </a:solidFill>
              </a:rPr>
              <a:t>:</a:t>
            </a:r>
            <a:br>
              <a:rPr lang="en-US" sz="2000" i="1" dirty="0">
                <a:solidFill>
                  <a:srgbClr val="203FFF"/>
                </a:solidFill>
              </a:rPr>
            </a:br>
            <a:r>
              <a:rPr lang="el-GR" dirty="0"/>
              <a:t>Ο κακός καιρός θα μειώσει την προσφορά σπαρτών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9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22875" y="1268760"/>
            <a:ext cx="5285373" cy="1368152"/>
          </a:xfrm>
        </p:spPr>
        <p:txBody>
          <a:bodyPr/>
          <a:lstStyle/>
          <a:p>
            <a:pPr marL="465138" indent="-465138" algn="ctr"/>
            <a:r>
              <a:rPr lang="en-US" sz="5400" i="1" dirty="0">
                <a:solidFill>
                  <a:srgbClr val="193EF7"/>
                </a:solidFill>
                <a:latin typeface="Calibri" pitchFamily="34" charset="0"/>
              </a:rPr>
              <a:t>3. </a:t>
            </a:r>
            <a:r>
              <a:rPr lang="el-GR" sz="5400" i="1" dirty="0">
                <a:solidFill>
                  <a:srgbClr val="193EF7"/>
                </a:solidFill>
                <a:latin typeface="Calibri" pitchFamily="34" charset="0"/>
              </a:rPr>
              <a:t>Ζήτηση</a:t>
            </a:r>
            <a:endParaRPr lang="en-US" sz="5400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24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752897"/>
          </a:xfrm>
        </p:spPr>
        <p:txBody>
          <a:bodyPr/>
          <a:lstStyle/>
          <a:p>
            <a:r>
              <a:rPr lang="el-GR" sz="2400" dirty="0">
                <a:solidFill>
                  <a:srgbClr val="203FFF"/>
                </a:solidFill>
              </a:rPr>
              <a:t>Η καμπύλη ζήτησης</a:t>
            </a:r>
            <a:r>
              <a:rPr lang="en-US" sz="2400" dirty="0">
                <a:solidFill>
                  <a:srgbClr val="203FFF"/>
                </a:solidFill>
              </a:rPr>
              <a:t>:</a:t>
            </a:r>
            <a:br>
              <a:rPr lang="en-US" sz="2400" dirty="0"/>
            </a:br>
            <a:r>
              <a:rPr lang="el-GR" sz="2400" dirty="0"/>
              <a:t>Η σχέση μεταξύ τιμής και ζητούμενης ποσότητας</a:t>
            </a:r>
            <a:endParaRPr lang="en-US" sz="2600" spc="-1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68313" y="859312"/>
            <a:ext cx="5543847" cy="5113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4488" indent="-344488" algn="l" defTabSz="914400" rtl="0" eaLnBrk="1" latinLnBrk="0" hangingPunct="1">
              <a:spcBef>
                <a:spcPts val="576"/>
              </a:spcBef>
              <a:spcAft>
                <a:spcPts val="0"/>
              </a:spcAft>
              <a:buClr>
                <a:srgbClr val="EAB200"/>
              </a:buClr>
              <a:buSzPct val="150000"/>
              <a:buFont typeface="Wingdings" pitchFamily="2" charset="2"/>
              <a:buChar char="§"/>
              <a:defRPr lang="en-US"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203FFF"/>
              </a:buClr>
              <a:buFont typeface="Arial" pitchFamily="34" charset="0"/>
              <a:buChar char="•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0237" indent="0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None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None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88"/>
              </a:spcBef>
            </a:pPr>
            <a:r>
              <a:rPr lang="el-GR" sz="1750" dirty="0"/>
              <a:t>Η </a:t>
            </a:r>
            <a:r>
              <a:rPr lang="el-GR" sz="1750" b="1" dirty="0"/>
              <a:t>ζητούμενη ποσότητα </a:t>
            </a:r>
            <a:r>
              <a:rPr lang="el-GR" sz="1750" dirty="0"/>
              <a:t>οποιουδήποτε αγαθού είναι το ποσό του αγαθού που οι αγοραστές είναι πρόθυμοι και ικανοί να αγοράσουν σε κάθε επίπεδο τιμών</a:t>
            </a:r>
            <a:endParaRPr lang="en-US" sz="1750" dirty="0"/>
          </a:p>
          <a:p>
            <a:pPr>
              <a:spcBef>
                <a:spcPts val="988"/>
              </a:spcBef>
            </a:pPr>
            <a:r>
              <a:rPr lang="el-GR" sz="1750" b="1" dirty="0"/>
              <a:t>Νόμος της ζήτησης: </a:t>
            </a:r>
            <a:r>
              <a:rPr lang="el-GR" sz="1750" dirty="0"/>
              <a:t>με τα άλλα σταθερά, όταν η τιμή ενός αγαθού αυξάνεται, μειώνεται  η ποσότητα του αγαθού που ζητείται, ενώ όταν πέφτει η τιμή τότε αυξάνεται η ποσότητα που ζητείτε</a:t>
            </a:r>
            <a:endParaRPr lang="en-US" sz="1750" dirty="0"/>
          </a:p>
          <a:p>
            <a:pPr>
              <a:spcBef>
                <a:spcPts val="988"/>
              </a:spcBef>
            </a:pPr>
            <a:r>
              <a:rPr lang="el-GR" sz="1750" dirty="0"/>
              <a:t>Ένας </a:t>
            </a:r>
            <a:r>
              <a:rPr lang="el-GR" sz="1750" b="1" dirty="0"/>
              <a:t>πίνακας ζήτησης </a:t>
            </a:r>
            <a:r>
              <a:rPr lang="el-GR" sz="1750" dirty="0"/>
              <a:t>είναι ένας πίνακας </a:t>
            </a:r>
            <a:br>
              <a:rPr lang="el-GR" sz="1750" dirty="0"/>
            </a:br>
            <a:r>
              <a:rPr lang="el-GR" sz="1750" dirty="0"/>
              <a:t>που δείχνει την σχέση μεταξύ τιμής ενός </a:t>
            </a:r>
            <a:br>
              <a:rPr lang="el-GR" sz="1750" dirty="0"/>
            </a:br>
            <a:r>
              <a:rPr lang="el-GR" sz="1750" dirty="0"/>
              <a:t>αγαθού και της ζητούμενης ποσότητας</a:t>
            </a:r>
            <a:r>
              <a:rPr lang="en-US" sz="1750" dirty="0"/>
              <a:t> </a:t>
            </a:r>
          </a:p>
          <a:p>
            <a:pPr>
              <a:spcBef>
                <a:spcPts val="988"/>
              </a:spcBef>
            </a:pPr>
            <a:r>
              <a:rPr lang="el-GR" sz="1750" dirty="0"/>
              <a:t>Η φθίνουσα γραμμή που σχετίζει την τιμή και </a:t>
            </a:r>
            <a:br>
              <a:rPr lang="el-GR" sz="1750" dirty="0"/>
            </a:br>
            <a:r>
              <a:rPr lang="el-GR" sz="1750" dirty="0"/>
              <a:t>την ζητούμενη ποσότητα ονομάζεται </a:t>
            </a:r>
            <a:r>
              <a:rPr lang="el-GR" sz="1750" b="1" dirty="0"/>
              <a:t>καμπύλη ζήτησης</a:t>
            </a:r>
            <a:endParaRPr lang="en-US" sz="1750" b="1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6362" y="908720"/>
            <a:ext cx="2377778" cy="196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3505" y="3254965"/>
            <a:ext cx="3320635" cy="271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5292080" y="2412435"/>
            <a:ext cx="1080120" cy="1024446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31377" y="4941168"/>
            <a:ext cx="1152128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3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Η καμπύλη ζήτησης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052736"/>
            <a:ext cx="8640191" cy="5113114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l-GR" sz="2800" dirty="0"/>
              <a:t>Η </a:t>
            </a:r>
            <a:r>
              <a:rPr lang="el-GR" sz="2800" b="1" dirty="0"/>
              <a:t>ζήτηση της αγοράς</a:t>
            </a:r>
            <a:r>
              <a:rPr lang="el-GR" sz="2800" dirty="0"/>
              <a:t> είναι το άθροισμα όλων των ατομικών ζητήσεων για ένα συγκεκριμένο αγαθό ή υπηρεσία</a:t>
            </a:r>
            <a:endParaRPr lang="en-US" sz="2800" dirty="0"/>
          </a:p>
          <a:p>
            <a:pPr>
              <a:spcAft>
                <a:spcPts val="1000"/>
              </a:spcAft>
            </a:pPr>
            <a:r>
              <a:rPr lang="el-GR" sz="2800" dirty="0"/>
              <a:t>Μια κίνηση κατά μήκος της καμπύλης ζήτησης συμβαίνει όταν υπάρχει μεταβολή της τιμής</a:t>
            </a:r>
            <a:endParaRPr lang="en-US" sz="2800" dirty="0"/>
          </a:p>
          <a:p>
            <a:pPr>
              <a:spcAft>
                <a:spcPts val="1000"/>
              </a:spcAft>
            </a:pPr>
            <a:r>
              <a:rPr lang="el-GR" sz="2800" dirty="0"/>
              <a:t>Μια μετατόπιση ή περιστροφή της καμπύλης ζήτησης προκαλείται όταν μεταβάλεται ένας παράγοντας εκτός της τιμής ο οποίος επηρεάζει τη ζήτηση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522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50" dirty="0"/>
              <a:t>Αιτίες μετατοπίσεων της καμπύλης ζήτησης</a:t>
            </a:r>
            <a:endParaRPr lang="en-US" sz="325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88783" y="836712"/>
            <a:ext cx="8640191" cy="5257130"/>
          </a:xfrm>
        </p:spPr>
        <p:txBody>
          <a:bodyPr/>
          <a:lstStyle/>
          <a:p>
            <a:r>
              <a:rPr lang="el-GR" dirty="0"/>
              <a:t>Είσοδημα</a:t>
            </a:r>
            <a:endParaRPr lang="en-US" dirty="0"/>
          </a:p>
          <a:p>
            <a:pPr marL="685800" lvl="2" indent="-342900">
              <a:buClr>
                <a:srgbClr val="203FFF"/>
              </a:buClr>
              <a:buFont typeface="Arial" pitchFamily="34" charset="0"/>
              <a:buChar char="•"/>
            </a:pPr>
            <a:r>
              <a:rPr lang="el-GR" b="1" dirty="0"/>
              <a:t>Κανονικά αγαθά</a:t>
            </a:r>
            <a:endParaRPr lang="en-US" b="1" dirty="0"/>
          </a:p>
          <a:p>
            <a:pPr marL="685800" lvl="2" indent="-342900">
              <a:spcAft>
                <a:spcPts val="1000"/>
              </a:spcAft>
              <a:buClr>
                <a:srgbClr val="203FFF"/>
              </a:buClr>
              <a:buFont typeface="Arial" pitchFamily="34" charset="0"/>
              <a:buChar char="•"/>
            </a:pPr>
            <a:r>
              <a:rPr lang="el-GR" b="1" dirty="0"/>
              <a:t>Κατώτερα αγαθά</a:t>
            </a:r>
            <a:endParaRPr lang="en-US" b="1" dirty="0"/>
          </a:p>
          <a:p>
            <a:r>
              <a:rPr lang="el-GR" dirty="0"/>
              <a:t>Οι τιμές των σχετικών αγαθών</a:t>
            </a:r>
            <a:endParaRPr lang="en-US" dirty="0"/>
          </a:p>
          <a:p>
            <a:pPr marL="685800" lvl="2" indent="-342900">
              <a:buClr>
                <a:srgbClr val="203FFF"/>
              </a:buClr>
              <a:buFont typeface="Arial" pitchFamily="34" charset="0"/>
              <a:buChar char="•"/>
            </a:pPr>
            <a:r>
              <a:rPr lang="el-GR" b="1" dirty="0"/>
              <a:t>Υποκατάστατα</a:t>
            </a:r>
            <a:endParaRPr lang="en-US" dirty="0"/>
          </a:p>
          <a:p>
            <a:pPr marL="685800" lvl="2" indent="-342900">
              <a:spcAft>
                <a:spcPts val="1000"/>
              </a:spcAft>
              <a:buClr>
                <a:srgbClr val="203FFF"/>
              </a:buClr>
              <a:buFont typeface="Arial" pitchFamily="34" charset="0"/>
              <a:buChar char="•"/>
            </a:pPr>
            <a:r>
              <a:rPr lang="el-GR" b="1" dirty="0"/>
              <a:t>Συμπληρωματικά</a:t>
            </a:r>
            <a:endParaRPr lang="en-US" b="1" dirty="0"/>
          </a:p>
          <a:p>
            <a:pPr>
              <a:spcAft>
                <a:spcPts val="1000"/>
              </a:spcAft>
            </a:pPr>
            <a:r>
              <a:rPr lang="el-GR" dirty="0"/>
              <a:t>Προτιμήσεις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l-GR" dirty="0"/>
              <a:t>Προσδοκίες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l-GR" dirty="0"/>
              <a:t>Μέγεθος και δομή του πληθυσμού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3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5592" y="1268760"/>
            <a:ext cx="8136904" cy="1368152"/>
          </a:xfrm>
        </p:spPr>
        <p:txBody>
          <a:bodyPr/>
          <a:lstStyle/>
          <a:p>
            <a:pPr marL="465138" indent="-465138" algn="ctr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4.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Συνδυασμός Προσφοράς &amp; Ζήτησης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24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752897"/>
          </a:xfrm>
        </p:spPr>
        <p:txBody>
          <a:bodyPr/>
          <a:lstStyle/>
          <a:p>
            <a:r>
              <a:rPr lang="el-GR" sz="4000" spc="-10" dirty="0"/>
              <a:t>Συνδιασμός Προσφοράς &amp; Ζήτησης</a:t>
            </a:r>
            <a:endParaRPr lang="en-US" sz="4000" spc="-1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68313" y="719072"/>
            <a:ext cx="5183807" cy="5450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4488" indent="-344488" algn="l" defTabSz="914400" rtl="0" eaLnBrk="1" latinLnBrk="0" hangingPunct="1">
              <a:spcBef>
                <a:spcPts val="576"/>
              </a:spcBef>
              <a:spcAft>
                <a:spcPts val="0"/>
              </a:spcAft>
              <a:buClr>
                <a:srgbClr val="EAB200"/>
              </a:buClr>
              <a:buSzPct val="150000"/>
              <a:buFont typeface="Wingdings" pitchFamily="2" charset="2"/>
              <a:buChar char="§"/>
              <a:defRPr lang="en-US"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203FFF"/>
              </a:buClr>
              <a:buFont typeface="Arial" pitchFamily="34" charset="0"/>
              <a:buChar char="•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0237" indent="0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None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None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88"/>
              </a:spcBef>
            </a:pPr>
            <a:r>
              <a:rPr lang="el-GR" sz="1750" b="1" dirty="0"/>
              <a:t>Ισορροπία </a:t>
            </a:r>
            <a:r>
              <a:rPr lang="el-GR" sz="1750" dirty="0"/>
              <a:t>έχουμε όταν η τιμή έχει φτάσει στο επίπεδο όπου η προσφερόμενη ποσότητα ισούται με την ζητούμενη ποσότητα. Αυτή η τιμή ονομάζεται </a:t>
            </a:r>
            <a:r>
              <a:rPr lang="el-GR" sz="1750" b="1" dirty="0"/>
              <a:t>τιμή ισορροπίας</a:t>
            </a:r>
            <a:endParaRPr lang="en-US" sz="1750" dirty="0"/>
          </a:p>
          <a:p>
            <a:pPr>
              <a:spcBef>
                <a:spcPts val="988"/>
              </a:spcBef>
            </a:pPr>
            <a:r>
              <a:rPr lang="el-GR" sz="1750" dirty="0"/>
              <a:t>Η σχεδίαση μιας οριζόντιας γραμμής από το σημείο ισορροπίας όπου τέμνονται οι δύο καμπύλες παρέχει την </a:t>
            </a:r>
            <a:r>
              <a:rPr lang="el-GR" sz="1750" b="1" dirty="0"/>
              <a:t>τιμή ισορροπίας</a:t>
            </a:r>
            <a:endParaRPr lang="en-US" sz="1750" b="1" dirty="0"/>
          </a:p>
          <a:p>
            <a:pPr>
              <a:spcBef>
                <a:spcPts val="988"/>
              </a:spcBef>
            </a:pPr>
            <a:r>
              <a:rPr lang="el-GR" sz="1750" dirty="0"/>
              <a:t>Σχεδιάζοντας μια κάθετη γραμμής από όπου διασταυρώνονται οι δύο καμπύλες βρίσκουμε την </a:t>
            </a:r>
            <a:r>
              <a:rPr lang="el-GR" sz="1750" b="1" dirty="0"/>
              <a:t>ποσότητα ισορροπίας </a:t>
            </a:r>
            <a:r>
              <a:rPr lang="el-GR" sz="1750" dirty="0"/>
              <a:t>που αγοράστηκε και πουλήθηκε</a:t>
            </a:r>
            <a:endParaRPr lang="en-US" sz="1750" dirty="0"/>
          </a:p>
          <a:p>
            <a:pPr>
              <a:spcBef>
                <a:spcPts val="988"/>
              </a:spcBef>
            </a:pPr>
            <a:r>
              <a:rPr lang="el-GR" sz="1750" dirty="0"/>
              <a:t>Αν η τιμή ήταν υψηλότερη από την τιμή ισορροπίας, θα υπήρχε </a:t>
            </a:r>
            <a:r>
              <a:rPr lang="el-GR" sz="1750" b="1" dirty="0"/>
              <a:t>πλεόνασμα</a:t>
            </a:r>
            <a:endParaRPr lang="en-US" sz="1750" b="1" dirty="0"/>
          </a:p>
          <a:p>
            <a:pPr>
              <a:spcBef>
                <a:spcPts val="988"/>
              </a:spcBef>
            </a:pPr>
            <a:r>
              <a:rPr lang="el-GR" sz="1750" dirty="0"/>
              <a:t>Αν η τιμή ήταν χαμηλότερη από την τιμή ισορροπίας, θα υπήρχε </a:t>
            </a:r>
            <a:r>
              <a:rPr lang="el-GR" sz="1750" b="1" dirty="0"/>
              <a:t>έλλειμα</a:t>
            </a:r>
            <a:r>
              <a:rPr lang="el-GR" sz="1750" dirty="0"/>
              <a:t> </a:t>
            </a:r>
            <a:endParaRPr lang="en-US" sz="1750" b="1" dirty="0"/>
          </a:p>
          <a:p>
            <a:pPr>
              <a:spcBef>
                <a:spcPts val="988"/>
              </a:spcBef>
            </a:pPr>
            <a:r>
              <a:rPr lang="el-GR" sz="1750" dirty="0"/>
              <a:t>Βάσει του νόμου της </a:t>
            </a:r>
            <a:r>
              <a:rPr lang="el-GR" sz="1750" b="1" dirty="0"/>
              <a:t>προσφοράς και της ζήτησης,</a:t>
            </a:r>
            <a:r>
              <a:rPr lang="el-GR" sz="1750" dirty="0"/>
              <a:t> η τιμή προσαρμόζεται ώστε να επιτευχθεί το σημείο ισορροπίας</a:t>
            </a:r>
            <a:endParaRPr lang="en-US" sz="1750" dirty="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3" y="1124744"/>
            <a:ext cx="349063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45" y="1839986"/>
            <a:ext cx="1600000" cy="246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66" y="2081573"/>
            <a:ext cx="820318" cy="10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1" y="1"/>
            <a:ext cx="8727927" cy="623295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5592" y="1268760"/>
            <a:ext cx="8136904" cy="1368152"/>
          </a:xfrm>
        </p:spPr>
        <p:txBody>
          <a:bodyPr/>
          <a:lstStyle/>
          <a:p>
            <a:pPr marL="465138" indent="-465138" algn="ctr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5.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Πώς οι τιμές κατανέμουν πόρους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Πώς οι τιμές κατανέμουν πόρους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88783" y="836712"/>
            <a:ext cx="8187673" cy="5257130"/>
          </a:xfrm>
        </p:spPr>
        <p:txBody>
          <a:bodyPr/>
          <a:lstStyle/>
          <a:p>
            <a:pPr>
              <a:spcBef>
                <a:spcPts val="1075"/>
              </a:spcBef>
            </a:pPr>
            <a:r>
              <a:rPr lang="el-GR" sz="2350" b="1" dirty="0"/>
              <a:t>Οι αγορές είναι δυναμικές και αλλάζουν συνεχώς</a:t>
            </a:r>
            <a:endParaRPr lang="en-US" sz="2350" b="1" dirty="0"/>
          </a:p>
          <a:p>
            <a:pPr>
              <a:spcBef>
                <a:spcPts val="1075"/>
              </a:spcBef>
            </a:pPr>
            <a:r>
              <a:rPr lang="el-GR" sz="2350" b="1" dirty="0"/>
              <a:t>Για πολλές αγορές, το σημείο ισορροπίας μεταβάλλεται διαρκώς</a:t>
            </a:r>
            <a:r>
              <a:rPr lang="en-US" sz="2350" b="1" dirty="0"/>
              <a:t> </a:t>
            </a:r>
          </a:p>
          <a:p>
            <a:pPr lvl="1">
              <a:spcBef>
                <a:spcPts val="1075"/>
              </a:spcBef>
            </a:pPr>
            <a:r>
              <a:rPr lang="el-GR" sz="2350" dirty="0"/>
              <a:t>πχ η αγορά για το νόμισμα ή τα εμπορεύματα</a:t>
            </a:r>
            <a:endParaRPr lang="en-US" sz="2350" dirty="0"/>
          </a:p>
          <a:p>
            <a:pPr>
              <a:spcBef>
                <a:spcPts val="1075"/>
              </a:spcBef>
            </a:pPr>
            <a:r>
              <a:rPr lang="el-GR" sz="2350" b="1" dirty="0"/>
              <a:t>Οι τιμές κατανέμουν πόρους</a:t>
            </a:r>
            <a:r>
              <a:rPr lang="en-US" sz="2350" b="1" dirty="0"/>
              <a:t>: </a:t>
            </a:r>
          </a:p>
          <a:p>
            <a:pPr lvl="1">
              <a:spcBef>
                <a:spcPts val="1075"/>
              </a:spcBef>
            </a:pPr>
            <a:r>
              <a:rPr lang="el-GR" sz="2350" dirty="0"/>
              <a:t>Κάθε φορά που πηγαίνετε σε ένα κατάστημα για να αγοράσετε κάτι, συμβάλλετε στη ζήτησή του. Οι περιορισμένοι πόροι πρέπει να κατανεμηθούν μεταξύ ανταγωνιστικών χρήσεων</a:t>
            </a:r>
            <a:endParaRPr lang="en-US" sz="2350" dirty="0"/>
          </a:p>
          <a:p>
            <a:pPr lvl="1">
              <a:spcBef>
                <a:spcPts val="1075"/>
              </a:spcBef>
            </a:pPr>
            <a:r>
              <a:rPr lang="el-GR" sz="2350" dirty="0"/>
              <a:t>Η προσφορά και η ζήτηση μαζί καθορίζουν τις τιμές των πολλών διαφορετικών αγαθών και υπηρεσιών της οικονομίας. Έπειτα αυτές οι τιμές θα καθοδηγήσουν την κατανομή των πόρων</a:t>
            </a:r>
            <a:endParaRPr lang="en-US" sz="2350" dirty="0"/>
          </a:p>
        </p:txBody>
      </p:sp>
    </p:spTree>
    <p:extLst>
      <p:ext uri="{BB962C8B-B14F-4D97-AF65-F5344CB8AC3E}">
        <p14:creationId xmlns:p14="http://schemas.microsoft.com/office/powerpoint/2010/main" val="171701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9"/>
            <a:ext cx="9144000" cy="6250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667991"/>
            <a:ext cx="5205124" cy="896913"/>
          </a:xfrm>
        </p:spPr>
        <p:txBody>
          <a:bodyPr/>
          <a:lstStyle/>
          <a:p>
            <a:pPr rtl="0" eaLnBrk="1" latinLnBrk="0" hangingPunct="1"/>
            <a:r>
              <a:rPr lang="el-GR" sz="4400" b="1" i="1" kern="1200" dirty="0">
                <a:solidFill>
                  <a:srgbClr val="FFFFFF"/>
                </a:solidFill>
                <a:effectLst/>
                <a:latin typeface="Calibri"/>
                <a:ea typeface="+mn-ea"/>
                <a:cs typeface="+mn-cs"/>
              </a:rPr>
              <a:t>Τέλος </a:t>
            </a:r>
            <a:r>
              <a:rPr lang="en-US" sz="4400" b="1" i="1" kern="1200" dirty="0">
                <a:solidFill>
                  <a:srgbClr val="FFFFFF"/>
                </a:solidFill>
                <a:effectLst/>
                <a:latin typeface="Calibri"/>
                <a:ea typeface="+mn-ea"/>
                <a:cs typeface="+mn-cs"/>
              </a:rPr>
              <a:t>4</a:t>
            </a:r>
            <a:r>
              <a:rPr lang="el-GR" sz="4400" b="1" i="1" kern="1200" baseline="30000" dirty="0">
                <a:solidFill>
                  <a:srgbClr val="FFFFFF"/>
                </a:solidFill>
                <a:effectLst/>
                <a:latin typeface="Calibri"/>
                <a:ea typeface="+mn-ea"/>
                <a:cs typeface="+mn-cs"/>
              </a:rPr>
              <a:t>ου</a:t>
            </a:r>
            <a:r>
              <a:rPr lang="el-GR" sz="4400" b="1" i="1" kern="1200" dirty="0">
                <a:solidFill>
                  <a:srgbClr val="FFFFFF"/>
                </a:solidFill>
                <a:effectLst/>
                <a:latin typeface="Calibri"/>
                <a:ea typeface="+mn-ea"/>
                <a:cs typeface="+mn-cs"/>
              </a:rPr>
              <a:t> κεφαλαίου</a:t>
            </a:r>
            <a:endParaRPr lang="en-US" dirty="0">
              <a:effectLst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CA4BE3E-BD51-4F22-B747-6664A4D991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903" y="188640"/>
            <a:ext cx="1689397" cy="245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9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9628" y="4284470"/>
            <a:ext cx="702828" cy="1482758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16185" y="4293096"/>
            <a:ext cx="8064327" cy="1482757"/>
          </a:xfrm>
        </p:spPr>
        <p:txBody>
          <a:bodyPr/>
          <a:lstStyle/>
          <a:p>
            <a:pPr lvl="0"/>
            <a:r>
              <a:rPr lang="el-GR" b="1" dirty="0">
                <a:solidFill>
                  <a:schemeClr val="bg1"/>
                </a:solidFill>
              </a:rPr>
              <a:t>ΠΡΟΣΦΟΡΑ &amp; ΖΗΤΗΣΗ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l-GR" dirty="0"/>
              <a:t>Πώς λειτουργούν οι αγορές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4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26849" y="1268760"/>
            <a:ext cx="5688631" cy="1368152"/>
          </a:xfrm>
        </p:spPr>
        <p:txBody>
          <a:bodyPr/>
          <a:lstStyle/>
          <a:p>
            <a:pPr marL="465138" indent="-465138"/>
            <a:r>
              <a:rPr lang="en-US" sz="5400" i="1" dirty="0">
                <a:solidFill>
                  <a:srgbClr val="193EF7"/>
                </a:solidFill>
                <a:latin typeface="Calibri" pitchFamily="34" charset="0"/>
              </a:rPr>
              <a:t>1. </a:t>
            </a:r>
            <a:r>
              <a:rPr lang="el-GR" sz="5400" i="1" dirty="0">
                <a:solidFill>
                  <a:srgbClr val="193EF7"/>
                </a:solidFill>
                <a:latin typeface="Calibri" pitchFamily="34" charset="0"/>
              </a:rPr>
              <a:t>Οι δυνάμεις της αγοράς</a:t>
            </a:r>
            <a:endParaRPr lang="en-US" sz="5400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00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44624"/>
            <a:ext cx="8815361" cy="896913"/>
          </a:xfrm>
        </p:spPr>
        <p:txBody>
          <a:bodyPr/>
          <a:lstStyle/>
          <a:p>
            <a:r>
              <a:rPr lang="el-GR" sz="3600" dirty="0"/>
              <a:t>Οι δυνάμεις της Προσφοράς &amp; Ζητήσης</a:t>
            </a:r>
            <a:endParaRPr lang="en-US" sz="3600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052736"/>
            <a:ext cx="8640191" cy="5113114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l-GR" dirty="0"/>
              <a:t>Η προσφορά και η ζήτηση είναι οι δυνάμεις που κάνουν τις αγορές να λειτουργούν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l-GR" dirty="0"/>
              <a:t>Η προσφορά και η ζήτηση καθορίζουν την ποσότητα κάθε παραγόμενου αγαθού και την </a:t>
            </a:r>
            <a:r>
              <a:rPr lang="el-GR" b="1" dirty="0"/>
              <a:t>τιμή</a:t>
            </a:r>
            <a:r>
              <a:rPr lang="el-GR" dirty="0"/>
              <a:t> στην οποία πωλείται.</a:t>
            </a:r>
            <a:r>
              <a:rPr lang="en-US" dirty="0"/>
              <a:t> </a:t>
            </a:r>
          </a:p>
          <a:p>
            <a:pPr>
              <a:spcAft>
                <a:spcPts val="1000"/>
              </a:spcAft>
            </a:pPr>
            <a:r>
              <a:rPr lang="el-GR" dirty="0"/>
              <a:t>Η τιμή διαφέρει από το κόστος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110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Αγορές και ανταγωνισμός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052736"/>
            <a:ext cx="8640191" cy="5113114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l-GR" dirty="0"/>
              <a:t>Υπάρχουν πολλών μορφών αγορές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l-GR" dirty="0"/>
              <a:t>Οι αγορές έχουν αγοραστές και πωλητές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l-GR" dirty="0"/>
              <a:t>Δεν είναι αναγκαίο να συναντηθούν οι αγοραστές και πωλητές για να πραγματοποιηθεί κάποια συναλλαγή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l-GR" dirty="0"/>
              <a:t>Μια </a:t>
            </a:r>
            <a:r>
              <a:rPr lang="el-GR" b="1" dirty="0"/>
              <a:t>ανταγωνιστική αγορά </a:t>
            </a:r>
            <a:r>
              <a:rPr lang="el-GR" dirty="0"/>
              <a:t>έχει πολλούς αγοραστές και πωλητές όπου κανένας δεν έχει σημαντικό αντίκτυπο στην τιμή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3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Ανταγωνισμός</a:t>
            </a:r>
            <a:r>
              <a:rPr lang="en-US" sz="3200" dirty="0"/>
              <a:t>: </a:t>
            </a:r>
            <a:r>
              <a:rPr lang="el-GR" sz="3200" dirty="0"/>
              <a:t>Τέλειος</a:t>
            </a:r>
            <a:r>
              <a:rPr lang="en-US" sz="3200" dirty="0"/>
              <a:t> &amp; </a:t>
            </a:r>
            <a:r>
              <a:rPr lang="el-GR" sz="3200" dirty="0"/>
              <a:t>λοιπές δομές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836712"/>
            <a:ext cx="8640191" cy="5113114"/>
          </a:xfrm>
        </p:spPr>
        <p:txBody>
          <a:bodyPr/>
          <a:lstStyle/>
          <a:p>
            <a:pPr marL="0" indent="0">
              <a:spcAft>
                <a:spcPts val="500"/>
              </a:spcAft>
              <a:buNone/>
            </a:pPr>
            <a:r>
              <a:rPr lang="el-GR" sz="1950" i="1" dirty="0"/>
              <a:t>Χαρακτηριστικά μιας τέλεια ανταγωνιστικής αγοράς</a:t>
            </a:r>
            <a:r>
              <a:rPr lang="en-US" sz="1950" i="1" dirty="0"/>
              <a:t>:</a:t>
            </a:r>
          </a:p>
          <a:p>
            <a:pPr marL="342900" indent="-342900">
              <a:buClr>
                <a:srgbClr val="203FFF"/>
              </a:buClr>
              <a:buSzPct val="100000"/>
              <a:buFont typeface="+mj-lt"/>
              <a:buAutoNum type="arabicPeriod"/>
            </a:pPr>
            <a:r>
              <a:rPr lang="el-GR" sz="1950" b="1" dirty="0"/>
              <a:t>Ομογενή αγαθά </a:t>
            </a:r>
            <a:r>
              <a:rPr lang="el-GR" sz="1950" dirty="0"/>
              <a:t>που σημαίνει ότι οι αγοραστές δεν έχουν καμία προτίμηση</a:t>
            </a:r>
            <a:endParaRPr lang="en-US" sz="1950" dirty="0"/>
          </a:p>
          <a:p>
            <a:pPr marL="342900" indent="-342900">
              <a:spcAft>
                <a:spcPts val="1000"/>
              </a:spcAft>
              <a:buClr>
                <a:srgbClr val="203FFF"/>
              </a:buClr>
              <a:buSzPct val="100000"/>
              <a:buFont typeface="+mj-lt"/>
              <a:buAutoNum type="arabicPeriod"/>
            </a:pPr>
            <a:r>
              <a:rPr lang="el-GR" sz="1950" b="1" dirty="0"/>
              <a:t>Λήπτες τιμών</a:t>
            </a:r>
            <a:r>
              <a:rPr lang="en-US" sz="1950" dirty="0"/>
              <a:t>:</a:t>
            </a:r>
            <a:br>
              <a:rPr lang="en-US" sz="1950" dirty="0"/>
            </a:br>
            <a:r>
              <a:rPr lang="el-GR" sz="1950" dirty="0"/>
              <a:t>Πολλοί αγοραστές και πωλητές που δεν μπορούν να επηρεάσουν τις τιμές</a:t>
            </a:r>
            <a:endParaRPr lang="en-US" sz="1950" dirty="0"/>
          </a:p>
          <a:p>
            <a:pPr marL="0" indent="0">
              <a:spcBef>
                <a:spcPts val="2000"/>
              </a:spcBef>
              <a:spcAft>
                <a:spcPts val="500"/>
              </a:spcAft>
              <a:buNone/>
            </a:pPr>
            <a:r>
              <a:rPr lang="el-GR" sz="1950" i="1" dirty="0"/>
              <a:t>Άλλες δομές της αγοράς </a:t>
            </a:r>
            <a:r>
              <a:rPr lang="en-US" sz="1950" i="1" dirty="0"/>
              <a:t>:</a:t>
            </a:r>
          </a:p>
          <a:p>
            <a:pPr>
              <a:spcAft>
                <a:spcPts val="1000"/>
              </a:spcAft>
            </a:pPr>
            <a:r>
              <a:rPr lang="el-GR" sz="1950" b="1" dirty="0"/>
              <a:t>Ολιγοπώλιο</a:t>
            </a:r>
            <a:r>
              <a:rPr lang="en-US" sz="1950" b="1" dirty="0"/>
              <a:t>:</a:t>
            </a:r>
            <a:br>
              <a:rPr lang="en-US" sz="1950" dirty="0"/>
            </a:br>
            <a:r>
              <a:rPr lang="el-GR" sz="1950" dirty="0"/>
              <a:t>Λίγοι πωλητές οι οποίοι δεν έχουν πάντα έντονο ανταγωνισμό μεταξύ τους</a:t>
            </a:r>
            <a:endParaRPr lang="en-US" sz="1950" dirty="0"/>
          </a:p>
          <a:p>
            <a:pPr>
              <a:spcAft>
                <a:spcPts val="1000"/>
              </a:spcAft>
            </a:pPr>
            <a:r>
              <a:rPr lang="el-GR" sz="1950" b="1" dirty="0"/>
              <a:t>Ατελής </a:t>
            </a:r>
            <a:r>
              <a:rPr lang="el-GR" sz="1950" dirty="0"/>
              <a:t>ή </a:t>
            </a:r>
            <a:r>
              <a:rPr lang="el-GR" sz="1950" b="1" dirty="0"/>
              <a:t>μονοπωλιακός ανταγωνισμός</a:t>
            </a:r>
            <a:r>
              <a:rPr lang="en-US" sz="1950" b="1" dirty="0"/>
              <a:t>:</a:t>
            </a:r>
            <a:br>
              <a:rPr lang="en-US" sz="1950" dirty="0"/>
            </a:br>
            <a:r>
              <a:rPr lang="el-GR" sz="1950" dirty="0"/>
              <a:t>Πολλοί πωλητές που ο καθένας προσφέρει ελαφρώς διαφορετικό προϊόν</a:t>
            </a:r>
            <a:endParaRPr lang="en-US" sz="1950" dirty="0"/>
          </a:p>
          <a:p>
            <a:pPr marL="342900" indent="0">
              <a:spcAft>
                <a:spcPts val="1000"/>
              </a:spcAft>
              <a:buNone/>
            </a:pPr>
            <a:r>
              <a:rPr lang="en-US" sz="1600" dirty="0"/>
              <a:t>(</a:t>
            </a:r>
            <a:r>
              <a:rPr lang="el-GR" sz="1600" b="1" dirty="0"/>
              <a:t>Μονοπώλιο ή μονοψώνιο </a:t>
            </a:r>
            <a:r>
              <a:rPr lang="en-US" sz="1600" b="1" dirty="0"/>
              <a:t>– </a:t>
            </a:r>
            <a:r>
              <a:rPr lang="el-GR" sz="1600" dirty="0"/>
              <a:t>Ένας προμηθευτής ή ένας αγοραστής</a:t>
            </a:r>
            <a:r>
              <a:rPr lang="en-US" sz="1600" dirty="0"/>
              <a:t>. </a:t>
            </a:r>
            <a:r>
              <a:rPr lang="el-GR" sz="1600" dirty="0"/>
              <a:t>Θα εξεταστεί σε επόμενο κεφάλαιο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058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22875" y="1268760"/>
            <a:ext cx="5285373" cy="1368152"/>
          </a:xfrm>
        </p:spPr>
        <p:txBody>
          <a:bodyPr/>
          <a:lstStyle/>
          <a:p>
            <a:pPr marL="465138" indent="-465138" algn="ctr"/>
            <a:r>
              <a:rPr lang="en-US" sz="5400" i="1" dirty="0">
                <a:solidFill>
                  <a:srgbClr val="193EF7"/>
                </a:solidFill>
                <a:latin typeface="Calibri" pitchFamily="34" charset="0"/>
              </a:rPr>
              <a:t>2. </a:t>
            </a:r>
            <a:r>
              <a:rPr lang="el-GR" sz="5400" i="1" dirty="0">
                <a:solidFill>
                  <a:srgbClr val="193EF7"/>
                </a:solidFill>
                <a:latin typeface="Calibri" pitchFamily="34" charset="0"/>
              </a:rPr>
              <a:t>Προσφορά</a:t>
            </a:r>
            <a:endParaRPr lang="en-US" sz="5400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00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752897"/>
          </a:xfrm>
        </p:spPr>
        <p:txBody>
          <a:bodyPr/>
          <a:lstStyle/>
          <a:p>
            <a:r>
              <a:rPr lang="el-GR" sz="2400" dirty="0">
                <a:solidFill>
                  <a:srgbClr val="203FFF"/>
                </a:solidFill>
              </a:rPr>
              <a:t>Καμπύλη προσφοράς</a:t>
            </a:r>
            <a:r>
              <a:rPr lang="en-US" sz="2400" dirty="0">
                <a:solidFill>
                  <a:srgbClr val="203FFF"/>
                </a:solidFill>
              </a:rPr>
              <a:t>:</a:t>
            </a:r>
            <a:br>
              <a:rPr lang="en-US" sz="2400" dirty="0"/>
            </a:br>
            <a:r>
              <a:rPr lang="el-GR" sz="2400" dirty="0"/>
              <a:t>Η σχέση μεταξύ τιμής &amp; προσφερόμενης ποσότητας</a:t>
            </a:r>
            <a:endParaRPr lang="en-US" sz="26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68313" y="859312"/>
            <a:ext cx="5543847" cy="5113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4488" indent="-344488" algn="l" defTabSz="914400" rtl="0" eaLnBrk="1" latinLnBrk="0" hangingPunct="1">
              <a:spcBef>
                <a:spcPts val="576"/>
              </a:spcBef>
              <a:spcAft>
                <a:spcPts val="0"/>
              </a:spcAft>
              <a:buClr>
                <a:srgbClr val="EAB200"/>
              </a:buClr>
              <a:buSzPct val="150000"/>
              <a:buFont typeface="Wingdings" pitchFamily="2" charset="2"/>
              <a:buChar char="§"/>
              <a:defRPr lang="en-US"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203FFF"/>
              </a:buClr>
              <a:buFont typeface="Arial" pitchFamily="34" charset="0"/>
              <a:buChar char="•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0237" indent="0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None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None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38"/>
              </a:spcBef>
            </a:pPr>
            <a:r>
              <a:rPr lang="el-GR" sz="1600" dirty="0"/>
              <a:t>Η </a:t>
            </a:r>
            <a:r>
              <a:rPr lang="el-GR" sz="1600" b="1" dirty="0"/>
              <a:t>προσφερόμενη ποσότητα </a:t>
            </a:r>
            <a:r>
              <a:rPr lang="el-GR" sz="1600" dirty="0"/>
              <a:t>οποιουδήποτε αγαθού ή υπηρεσίας είναι η ποσότητα που οι πωλητές είναι πρόθυμοι και ικανοί να πουλήσουν </a:t>
            </a:r>
            <a:endParaRPr lang="en-US" sz="1600" dirty="0"/>
          </a:p>
          <a:p>
            <a:pPr>
              <a:spcBef>
                <a:spcPts val="1038"/>
              </a:spcBef>
            </a:pPr>
            <a:r>
              <a:rPr lang="el-GR" sz="1600" b="1" dirty="0"/>
              <a:t>Νόμος της προσφοράς</a:t>
            </a:r>
            <a:r>
              <a:rPr lang="en-US" sz="1600" b="1" dirty="0"/>
              <a:t>:</a:t>
            </a:r>
            <a:r>
              <a:rPr lang="en-US" sz="1600" dirty="0"/>
              <a:t> </a:t>
            </a:r>
            <a:r>
              <a:rPr lang="el-GR" sz="1600" dirty="0"/>
              <a:t>με τα υπόλοιπα σταθερά, μια αύξηση της τιμής ενός αγαθού θα αυξήσει και τη ποσότητα που είναι διατεθειμένοι οι παραγωγοί να προσφέρουν, ενώ όταν η τιμή πέφτει θα πέσει και η ποσότητα που θέλουν να προσφέρουν</a:t>
            </a:r>
            <a:endParaRPr lang="en-US" sz="1600" dirty="0"/>
          </a:p>
          <a:p>
            <a:pPr>
              <a:spcBef>
                <a:spcPts val="1038"/>
              </a:spcBef>
            </a:pPr>
            <a:r>
              <a:rPr lang="el-GR" sz="1600" dirty="0"/>
              <a:t>Το </a:t>
            </a:r>
            <a:r>
              <a:rPr lang="el-GR" sz="1600" b="1" dirty="0">
                <a:solidFill>
                  <a:srgbClr val="FF0000"/>
                </a:solidFill>
              </a:rPr>
              <a:t>πίνακας της προσφοράς </a:t>
            </a:r>
            <a:r>
              <a:rPr lang="el-GR" sz="1600" dirty="0"/>
              <a:t>είναι ένας </a:t>
            </a:r>
            <a:br>
              <a:rPr lang="el-GR" sz="1600" dirty="0"/>
            </a:br>
            <a:r>
              <a:rPr lang="el-GR" sz="1600" dirty="0"/>
              <a:t>πίνακας που δείχνει τη σχέση μεταξύ της τιμής </a:t>
            </a:r>
            <a:br>
              <a:rPr lang="el-GR" sz="1600" dirty="0"/>
            </a:br>
            <a:r>
              <a:rPr lang="el-GR" sz="1600" dirty="0"/>
              <a:t>ενός αγαθού και της ποσότητας που προσφέρεται</a:t>
            </a:r>
            <a:endParaRPr lang="en-US" sz="1600" dirty="0"/>
          </a:p>
          <a:p>
            <a:pPr>
              <a:spcBef>
                <a:spcPts val="1038"/>
              </a:spcBef>
            </a:pPr>
            <a:r>
              <a:rPr lang="el-GR" sz="1600" dirty="0"/>
              <a:t>Η </a:t>
            </a:r>
            <a:r>
              <a:rPr lang="el-GR" sz="1600" b="1" dirty="0"/>
              <a:t>καμπύλη προσφοράς </a:t>
            </a:r>
            <a:r>
              <a:rPr lang="el-GR" sz="1600" dirty="0"/>
              <a:t>είναι μια </a:t>
            </a:r>
            <a:br>
              <a:rPr lang="el-GR" sz="1600" dirty="0"/>
            </a:br>
            <a:r>
              <a:rPr lang="el-GR" sz="1600" dirty="0"/>
              <a:t>γραφική αναπαράσταση του </a:t>
            </a:r>
            <a:br>
              <a:rPr lang="el-GR" sz="1600" dirty="0"/>
            </a:br>
            <a:r>
              <a:rPr lang="el-GR" sz="1600" b="1" dirty="0">
                <a:solidFill>
                  <a:srgbClr val="FF0000"/>
                </a:solidFill>
              </a:rPr>
              <a:t>πίνακα της προσφοράς </a:t>
            </a:r>
            <a:endParaRPr lang="en-US" sz="1600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3822" y="1008103"/>
            <a:ext cx="2060318" cy="176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5839" y="3137151"/>
            <a:ext cx="3558301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5220072" y="2132857"/>
            <a:ext cx="1368152" cy="1080119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67944" y="4293096"/>
            <a:ext cx="1152128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5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Η καμπύλη προσφοράς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052736"/>
            <a:ext cx="8640191" cy="5113114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l-GR" sz="2800" dirty="0"/>
              <a:t>Η προσφορά της αγοράς είναι το άθροισμα των ατομικών προσφορών από τους πωλητές</a:t>
            </a:r>
            <a:endParaRPr lang="en-US" sz="2800" dirty="0"/>
          </a:p>
          <a:p>
            <a:pPr marL="627062" lvl="2" indent="-342900">
              <a:spcAft>
                <a:spcPts val="1000"/>
              </a:spcAft>
              <a:buClr>
                <a:srgbClr val="203FFF"/>
              </a:buClr>
              <a:buFont typeface="Arial" pitchFamily="34" charset="0"/>
              <a:buChar char="•"/>
            </a:pPr>
            <a:r>
              <a:rPr lang="el-GR" dirty="0"/>
              <a:t>Η συμπεριφορά μιας επιχείρησης μπορεί να διαφέρει από αυτή της σύνολης βιομηχανίας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l-GR" sz="2800" dirty="0"/>
              <a:t>Μια κίνηση κατά μήκος της καμπύλης προσφοράς προκαλείται από μια μεταβολή της τιμής</a:t>
            </a:r>
            <a:endParaRPr lang="en-US" sz="2800" dirty="0"/>
          </a:p>
          <a:p>
            <a:pPr>
              <a:spcAft>
                <a:spcPts val="1000"/>
              </a:spcAft>
            </a:pPr>
            <a:r>
              <a:rPr lang="el-GR" sz="2800" dirty="0"/>
              <a:t>Μια μετατόπιση ή περιστροφή της καμπύλης προσφοράς προκαλείται όταν μεταβάλεται κάποιος άλλος παράγοντας εκτός της τιμής ο οποίος επηρεάζει την προσφορά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984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IHRM 6e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65392"/>
      </a:hlink>
      <a:folHlink>
        <a:srgbClr val="26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 anchorCtr="0">
        <a:noAutofit/>
      </a:bodyPr>
      <a:lstStyle>
        <a:defPPr>
          <a:defRPr sz="44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15370</TotalTime>
  <Words>644</Words>
  <Application>Microsoft Office PowerPoint</Application>
  <PresentationFormat>Προβολή στην οθόνη (4:3)</PresentationFormat>
  <Paragraphs>79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4" baseType="lpstr">
      <vt:lpstr>Arial</vt:lpstr>
      <vt:lpstr>Calibri</vt:lpstr>
      <vt:lpstr>Tahoma</vt:lpstr>
      <vt:lpstr>Wingdings</vt:lpstr>
      <vt:lpstr>Office Theme</vt:lpstr>
      <vt:lpstr>Μικροοικονομία –</vt:lpstr>
      <vt:lpstr>Παρουσίαση του PowerPoint</vt:lpstr>
      <vt:lpstr>1. Οι δυνάμεις της αγοράς</vt:lpstr>
      <vt:lpstr>Οι δυνάμεις της Προσφοράς &amp; Ζητήσης</vt:lpstr>
      <vt:lpstr>Αγορές και ανταγωνισμός</vt:lpstr>
      <vt:lpstr>Ανταγωνισμός: Τέλειος &amp; λοιπές δομές</vt:lpstr>
      <vt:lpstr>2. Προσφορά</vt:lpstr>
      <vt:lpstr>Καμπύλη προσφοράς: Η σχέση μεταξύ τιμής &amp; προσφερόμενης ποσότητας</vt:lpstr>
      <vt:lpstr>Η καμπύλη προσφοράς</vt:lpstr>
      <vt:lpstr>Αιτίες μετατοπίσεων της καμπύλης προσφοράς </vt:lpstr>
      <vt:lpstr>3. Ζήτηση</vt:lpstr>
      <vt:lpstr>Η καμπύλη ζήτησης: Η σχέση μεταξύ τιμής και ζητούμενης ποσότητας</vt:lpstr>
      <vt:lpstr>Η καμπύλη ζήτησης</vt:lpstr>
      <vt:lpstr>Αιτίες μετατοπίσεων της καμπύλης ζήτησης</vt:lpstr>
      <vt:lpstr>4. Συνδυασμός Προσφοράς &amp; Ζήτησης</vt:lpstr>
      <vt:lpstr>Συνδιασμός Προσφοράς &amp; Ζήτησης</vt:lpstr>
      <vt:lpstr>5. Πώς οι τιμές κατανέμουν πόρους</vt:lpstr>
      <vt:lpstr>Πώς οι τιμές κατανέμουν πόρους</vt:lpstr>
      <vt:lpstr>Τέλος 4ου κεφαλαίου</vt:lpstr>
    </vt:vector>
  </TitlesOfParts>
  <Company>Cengage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Yoder for Cengage Learning IHRM 6e</dc:creator>
  <cp:lastModifiedBy>PCUser</cp:lastModifiedBy>
  <cp:revision>544</cp:revision>
  <dcterms:created xsi:type="dcterms:W3CDTF">2011-07-28T14:21:34Z</dcterms:created>
  <dcterms:modified xsi:type="dcterms:W3CDTF">2017-11-22T12:39:10Z</dcterms:modified>
</cp:coreProperties>
</file>